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media/image14.jpg" ContentType="image/jpg"/>
  <Override PartName="/ppt/media/image18.jpg" ContentType="image/jpg"/>
  <Override PartName="/ppt/media/image19.jpg" ContentType="image/jpg"/>
  <Override PartName="/ppt/media/image20.jpg" ContentType="image/jpg"/>
  <Override PartName="/ppt/media/image21.jpg" ContentType="image/jpg"/>
  <Override PartName="/ppt/media/image22.jpg" ContentType="image/jpg"/>
  <Override PartName="/ppt/media/image23.jpg" ContentType="image/jpg"/>
  <Override PartName="/ppt/media/image24.jpg" ContentType="image/jpg"/>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8" r:id="rId4"/>
  </p:sldMasterIdLst>
  <p:notesMasterIdLst>
    <p:notesMasterId r:id="rId119"/>
  </p:notesMasterIdLst>
  <p:sldIdLst>
    <p:sldId id="669" r:id="rId5"/>
    <p:sldId id="908" r:id="rId6"/>
    <p:sldId id="911" r:id="rId7"/>
    <p:sldId id="675" r:id="rId8"/>
    <p:sldId id="677" r:id="rId9"/>
    <p:sldId id="678" r:id="rId10"/>
    <p:sldId id="679" r:id="rId11"/>
    <p:sldId id="680" r:id="rId12"/>
    <p:sldId id="685" r:id="rId13"/>
    <p:sldId id="686" r:id="rId14"/>
    <p:sldId id="687" r:id="rId15"/>
    <p:sldId id="688" r:id="rId16"/>
    <p:sldId id="689" r:id="rId17"/>
    <p:sldId id="692" r:id="rId18"/>
    <p:sldId id="694" r:id="rId19"/>
    <p:sldId id="912" r:id="rId20"/>
    <p:sldId id="696" r:id="rId21"/>
    <p:sldId id="697" r:id="rId22"/>
    <p:sldId id="698" r:id="rId23"/>
    <p:sldId id="821" r:id="rId24"/>
    <p:sldId id="700" r:id="rId25"/>
    <p:sldId id="701" r:id="rId26"/>
    <p:sldId id="702" r:id="rId27"/>
    <p:sldId id="703" r:id="rId28"/>
    <p:sldId id="704" r:id="rId29"/>
    <p:sldId id="913" r:id="rId30"/>
    <p:sldId id="707" r:id="rId31"/>
    <p:sldId id="919" r:id="rId32"/>
    <p:sldId id="920" r:id="rId33"/>
    <p:sldId id="921" r:id="rId34"/>
    <p:sldId id="922" r:id="rId35"/>
    <p:sldId id="923" r:id="rId36"/>
    <p:sldId id="924" r:id="rId37"/>
    <p:sldId id="925" r:id="rId38"/>
    <p:sldId id="926" r:id="rId39"/>
    <p:sldId id="927" r:id="rId40"/>
    <p:sldId id="928" r:id="rId41"/>
    <p:sldId id="929" r:id="rId42"/>
    <p:sldId id="930" r:id="rId43"/>
    <p:sldId id="931" r:id="rId44"/>
    <p:sldId id="932" r:id="rId45"/>
    <p:sldId id="933" r:id="rId46"/>
    <p:sldId id="755" r:id="rId47"/>
    <p:sldId id="828" r:id="rId48"/>
    <p:sldId id="829" r:id="rId49"/>
    <p:sldId id="830" r:id="rId50"/>
    <p:sldId id="831" r:id="rId51"/>
    <p:sldId id="832" r:id="rId52"/>
    <p:sldId id="833" r:id="rId53"/>
    <p:sldId id="834" r:id="rId54"/>
    <p:sldId id="835" r:id="rId55"/>
    <p:sldId id="836" r:id="rId56"/>
    <p:sldId id="837" r:id="rId57"/>
    <p:sldId id="838" r:id="rId58"/>
    <p:sldId id="841" r:id="rId59"/>
    <p:sldId id="842" r:id="rId60"/>
    <p:sldId id="843" r:id="rId61"/>
    <p:sldId id="844" r:id="rId62"/>
    <p:sldId id="846" r:id="rId63"/>
    <p:sldId id="847" r:id="rId64"/>
    <p:sldId id="848" r:id="rId65"/>
    <p:sldId id="849" r:id="rId66"/>
    <p:sldId id="851" r:id="rId67"/>
    <p:sldId id="852" r:id="rId68"/>
    <p:sldId id="853" r:id="rId69"/>
    <p:sldId id="854" r:id="rId70"/>
    <p:sldId id="855" r:id="rId71"/>
    <p:sldId id="856" r:id="rId72"/>
    <p:sldId id="857" r:id="rId73"/>
    <p:sldId id="858" r:id="rId74"/>
    <p:sldId id="859" r:id="rId75"/>
    <p:sldId id="860" r:id="rId76"/>
    <p:sldId id="915" r:id="rId77"/>
    <p:sldId id="934" r:id="rId78"/>
    <p:sldId id="892" r:id="rId79"/>
    <p:sldId id="893" r:id="rId80"/>
    <p:sldId id="894" r:id="rId81"/>
    <p:sldId id="895" r:id="rId82"/>
    <p:sldId id="896" r:id="rId83"/>
    <p:sldId id="897" r:id="rId84"/>
    <p:sldId id="898" r:id="rId85"/>
    <p:sldId id="916" r:id="rId86"/>
    <p:sldId id="900" r:id="rId87"/>
    <p:sldId id="901" r:id="rId88"/>
    <p:sldId id="902" r:id="rId89"/>
    <p:sldId id="903" r:id="rId90"/>
    <p:sldId id="904" r:id="rId91"/>
    <p:sldId id="905" r:id="rId92"/>
    <p:sldId id="906" r:id="rId93"/>
    <p:sldId id="907" r:id="rId94"/>
    <p:sldId id="811" r:id="rId95"/>
    <p:sldId id="917" r:id="rId96"/>
    <p:sldId id="918" r:id="rId97"/>
    <p:sldId id="812" r:id="rId98"/>
    <p:sldId id="813" r:id="rId99"/>
    <p:sldId id="814" r:id="rId100"/>
    <p:sldId id="815" r:id="rId101"/>
    <p:sldId id="819" r:id="rId102"/>
    <p:sldId id="816" r:id="rId103"/>
    <p:sldId id="818" r:id="rId104"/>
    <p:sldId id="820" r:id="rId105"/>
    <p:sldId id="935" r:id="rId106"/>
    <p:sldId id="936" r:id="rId107"/>
    <p:sldId id="937" r:id="rId108"/>
    <p:sldId id="938" r:id="rId109"/>
    <p:sldId id="939" r:id="rId110"/>
    <p:sldId id="940" r:id="rId111"/>
    <p:sldId id="941" r:id="rId112"/>
    <p:sldId id="942" r:id="rId113"/>
    <p:sldId id="943" r:id="rId114"/>
    <p:sldId id="944" r:id="rId115"/>
    <p:sldId id="945" r:id="rId116"/>
    <p:sldId id="909" r:id="rId117"/>
    <p:sldId id="910" r:id="rId1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80"/>
    <a:srgbClr val="663300"/>
    <a:srgbClr val="320019"/>
    <a:srgbClr val="953735"/>
    <a:srgbClr val="BC4744"/>
    <a:srgbClr val="CE7674"/>
    <a:srgbClr val="2D9F01"/>
    <a:srgbClr val="22822B"/>
    <a:srgbClr val="A446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6892A01-2237-96CE-2BD9-CF10D80D256B}" v="2" dt="2020-03-12T09:30:34.96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897" autoAdjust="0"/>
    <p:restoredTop sz="73561" autoAdjust="0"/>
  </p:normalViewPr>
  <p:slideViewPr>
    <p:cSldViewPr>
      <p:cViewPr varScale="1">
        <p:scale>
          <a:sx n="54" d="100"/>
          <a:sy n="54" d="100"/>
        </p:scale>
        <p:origin x="714" y="3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tableStyles" Target="tableStyles.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microsoft.com/office/2016/11/relationships/changesInfo" Target="changesInfos/changesInfo1.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notesMaster" Target="notesMasters/notesMaster1.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presProps" Target="presProps.xml"/><Relationship Id="rId125" Type="http://schemas.microsoft.com/office/2015/10/relationships/revisionInfo" Target="revisionInfo.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viewProps" Target="viewProps.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saGhachi, Soyeb (Cognizant)" userId="S::t-soyeb1@cognizantonline.onmicrosoft.com::c93e05c0-300a-47e2-98e9-0dc17acfc44f" providerId="AD" clId="Web-{D6892A01-2237-96CE-2BD9-CF10D80D256B}"/>
    <pc:docChg chg="modSld">
      <pc:chgData name="MusaGhachi, Soyeb (Cognizant)" userId="S::t-soyeb1@cognizantonline.onmicrosoft.com::c93e05c0-300a-47e2-98e9-0dc17acfc44f" providerId="AD" clId="Web-{D6892A01-2237-96CE-2BD9-CF10D80D256B}" dt="2020-03-12T09:30:34.960" v="1" actId="20577"/>
      <pc:docMkLst>
        <pc:docMk/>
      </pc:docMkLst>
      <pc:sldChg chg="modSp">
        <pc:chgData name="MusaGhachi, Soyeb (Cognizant)" userId="S::t-soyeb1@cognizantonline.onmicrosoft.com::c93e05c0-300a-47e2-98e9-0dc17acfc44f" providerId="AD" clId="Web-{D6892A01-2237-96CE-2BD9-CF10D80D256B}" dt="2020-03-12T09:30:34.960" v="1" actId="20577"/>
        <pc:sldMkLst>
          <pc:docMk/>
          <pc:sldMk cId="912005458" sldId="703"/>
        </pc:sldMkLst>
        <pc:spChg chg="mod">
          <ac:chgData name="MusaGhachi, Soyeb (Cognizant)" userId="S::t-soyeb1@cognizantonline.onmicrosoft.com::c93e05c0-300a-47e2-98e9-0dc17acfc44f" providerId="AD" clId="Web-{D6892A01-2237-96CE-2BD9-CF10D80D256B}" dt="2020-03-12T09:30:34.960" v="1" actId="20577"/>
          <ac:spMkLst>
            <pc:docMk/>
            <pc:sldMk cId="912005458" sldId="703"/>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03A1FB-12CB-49E6-809F-DA2D2089BF59}" type="datetimeFigureOut">
              <a:rPr lang="en-US" smtClean="0"/>
              <a:pPr/>
              <a:t>3/12/2020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8B6E77-EC63-4CD7-8F8A-914122582C5F}" type="slidenum">
              <a:rPr lang="en-US" smtClean="0"/>
              <a:pPr/>
              <a:t>‹#›</a:t>
            </a:fld>
            <a:endParaRPr lang="en-US" dirty="0"/>
          </a:p>
        </p:txBody>
      </p:sp>
    </p:spTree>
    <p:extLst>
      <p:ext uri="{BB962C8B-B14F-4D97-AF65-F5344CB8AC3E}">
        <p14:creationId xmlns:p14="http://schemas.microsoft.com/office/powerpoint/2010/main" val="33058474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3" Type="http://schemas.openxmlformats.org/officeDocument/2006/relationships/hyperlink" Target="http://msdn.microsoft.com/en-us/library/system.web.httpapplication.authenticaterequest(v=vs.100).aspx" TargetMode="External"/><Relationship Id="rId18" Type="http://schemas.openxmlformats.org/officeDocument/2006/relationships/hyperlink" Target="http://msdn.microsoft.com/en-us/library/system.web.httpapplication.postresolverequestcache(v=vs.100).aspx" TargetMode="External"/><Relationship Id="rId26" Type="http://schemas.openxmlformats.org/officeDocument/2006/relationships/hyperlink" Target="http://msdn.microsoft.com/en-us/library/system.web.httpapplication.postrequesthandlerexecute(v=vs.100).aspx" TargetMode="External"/><Relationship Id="rId3" Type="http://schemas.openxmlformats.org/officeDocument/2006/relationships/hyperlink" Target="http://msdn.microsoft.com/en-us/library/system.web.hosting.applicationmanager(v=vs.100).aspx" TargetMode="External"/><Relationship Id="rId21" Type="http://schemas.openxmlformats.org/officeDocument/2006/relationships/hyperlink" Target="http://msdn.microsoft.com/en-us/library/system.web.httpapplication.postmaprequesthandler(v=vs.100).aspx" TargetMode="External"/><Relationship Id="rId34" Type="http://schemas.openxmlformats.org/officeDocument/2006/relationships/hyperlink" Target="http://msdn.microsoft.com/en-us/library/system.web.httpapplication.presendrequestcontent(v=vs.100).aspx" TargetMode="External"/><Relationship Id="rId7" Type="http://schemas.openxmlformats.org/officeDocument/2006/relationships/hyperlink" Target="http://msdn.microsoft.com/en-us/library/system.web.httpresponse(v=vs.100).aspx" TargetMode="External"/><Relationship Id="rId12" Type="http://schemas.openxmlformats.org/officeDocument/2006/relationships/hyperlink" Target="http://msdn.microsoft.com/en-us/library/system.web.httpapplication.beginrequest(v=vs.100).aspx" TargetMode="External"/><Relationship Id="rId17" Type="http://schemas.openxmlformats.org/officeDocument/2006/relationships/hyperlink" Target="http://msdn.microsoft.com/en-us/library/system.web.httpapplication.resolverequestcache(v=vs.100).aspx" TargetMode="External"/><Relationship Id="rId25" Type="http://schemas.openxmlformats.org/officeDocument/2006/relationships/hyperlink" Target="http://msdn.microsoft.com/en-us/library/system.web.ihttphandler.processrequest(v=vs.100).aspx" TargetMode="External"/><Relationship Id="rId33" Type="http://schemas.openxmlformats.org/officeDocument/2006/relationships/hyperlink" Target="http://msdn.microsoft.com/en-us/library/system.web.httpapplication.presendrequestheaders(v=vs.100).aspx" TargetMode="External"/><Relationship Id="rId2" Type="http://schemas.openxmlformats.org/officeDocument/2006/relationships/slide" Target="../slides/slide17.xml"/><Relationship Id="rId16" Type="http://schemas.openxmlformats.org/officeDocument/2006/relationships/hyperlink" Target="http://msdn.microsoft.com/en-us/library/system.web.httpapplication.postauthorizerequest(v=vs.100).aspx" TargetMode="External"/><Relationship Id="rId20" Type="http://schemas.openxmlformats.org/officeDocument/2006/relationships/hyperlink" Target="http://msdn.microsoft.com/en-us/library/system.web.ui.page(v=vs.100).aspx" TargetMode="External"/><Relationship Id="rId29" Type="http://schemas.openxmlformats.org/officeDocument/2006/relationships/hyperlink" Target="http://msdn.microsoft.com/en-us/library/system.web.httpresponse.filter(v=vs.100).aspx" TargetMode="External"/><Relationship Id="rId1" Type="http://schemas.openxmlformats.org/officeDocument/2006/relationships/notesMaster" Target="../notesMasters/notesMaster1.xml"/><Relationship Id="rId6" Type="http://schemas.openxmlformats.org/officeDocument/2006/relationships/hyperlink" Target="http://msdn.microsoft.com/en-us/library/system.web.httprequest(v=vs.100).aspx" TargetMode="External"/><Relationship Id="rId11" Type="http://schemas.openxmlformats.org/officeDocument/2006/relationships/hyperlink" Target="http://msdn.microsoft.com/en-us/library/system.web.configuration.urlmappingssection(v=vs.100).aspx" TargetMode="External"/><Relationship Id="rId24" Type="http://schemas.openxmlformats.org/officeDocument/2006/relationships/hyperlink" Target="http://msdn.microsoft.com/en-us/library/system.web.httpapplication.prerequesthandlerexecute(v=vs.100).aspx" TargetMode="External"/><Relationship Id="rId32" Type="http://schemas.openxmlformats.org/officeDocument/2006/relationships/hyperlink" Target="http://msdn.microsoft.com/en-us/library/system.web.httpapplication.endrequest(v=vs.100).aspx" TargetMode="External"/><Relationship Id="rId5" Type="http://schemas.openxmlformats.org/officeDocument/2006/relationships/hyperlink" Target="http://msdn.microsoft.com/en-us/library/system.web.httpcontext(v=vs.100).aspx" TargetMode="External"/><Relationship Id="rId15" Type="http://schemas.openxmlformats.org/officeDocument/2006/relationships/hyperlink" Target="http://msdn.microsoft.com/en-us/library/system.web.httpapplication.authorizerequest(v=vs.100).aspx" TargetMode="External"/><Relationship Id="rId23" Type="http://schemas.openxmlformats.org/officeDocument/2006/relationships/hyperlink" Target="http://msdn.microsoft.com/en-us/library/system.web.httpapplication.postacquirerequeststate(v=vs.100).aspx" TargetMode="External"/><Relationship Id="rId28" Type="http://schemas.openxmlformats.org/officeDocument/2006/relationships/hyperlink" Target="http://msdn.microsoft.com/en-us/library/system.web.httpapplication.postreleaserequeststate(v=vs.100).aspx" TargetMode="External"/><Relationship Id="rId10" Type="http://schemas.openxmlformats.org/officeDocument/2006/relationships/hyperlink" Target="http://msdn.microsoft.com/en-us/library/w1sw53ds(v=vs.100).aspx" TargetMode="External"/><Relationship Id="rId19" Type="http://schemas.openxmlformats.org/officeDocument/2006/relationships/hyperlink" Target="http://msdn.microsoft.com/en-us/library/system.web.ihttphandler(v=vs.100).aspx" TargetMode="External"/><Relationship Id="rId31" Type="http://schemas.openxmlformats.org/officeDocument/2006/relationships/hyperlink" Target="http://msdn.microsoft.com/en-us/library/system.web.httpapplication.postupdaterequestcache(v=vs.100).aspx" TargetMode="External"/><Relationship Id="rId4" Type="http://schemas.openxmlformats.org/officeDocument/2006/relationships/hyperlink" Target="http://msdn.microsoft.com/en-us/library/system.web.hosting.hostingenvironment(v=vs.100).aspx" TargetMode="External"/><Relationship Id="rId9" Type="http://schemas.openxmlformats.org/officeDocument/2006/relationships/hyperlink" Target="http://msdn.microsoft.com/en-us/library/system.web.configuration.pagessection.validaterequest(v=vs.100).aspx" TargetMode="External"/><Relationship Id="rId14" Type="http://schemas.openxmlformats.org/officeDocument/2006/relationships/hyperlink" Target="http://msdn.microsoft.com/en-us/library/system.web.httpapplication.postauthenticaterequest(v=vs.100).aspx" TargetMode="External"/><Relationship Id="rId22" Type="http://schemas.openxmlformats.org/officeDocument/2006/relationships/hyperlink" Target="http://msdn.microsoft.com/en-us/library/system.web.httpapplication.acquirerequeststate(v=vs.100).aspx" TargetMode="External"/><Relationship Id="rId27" Type="http://schemas.openxmlformats.org/officeDocument/2006/relationships/hyperlink" Target="http://msdn.microsoft.com/en-us/library/system.web.httpapplication.releaserequeststate(v=vs.100).aspx" TargetMode="External"/><Relationship Id="rId30" Type="http://schemas.openxmlformats.org/officeDocument/2006/relationships/hyperlink" Target="http://msdn.microsoft.com/en-us/library/system.web.httpapplication.updaterequestcache(v=vs.100).aspx" TargetMode="External"/><Relationship Id="rId8" Type="http://schemas.openxmlformats.org/officeDocument/2006/relationships/hyperlink" Target="http://msdn.microsoft.com/en-us/library/system.web.httpapplication(v=vs.100).aspx" TargetMode="External"/></Relationships>
</file>

<file path=ppt/notesSlides/_rels/notesSlide11.xml.rels><?xml version="1.0" encoding="UTF-8" standalone="yes"?>
<Relationships xmlns="http://schemas.openxmlformats.org/package/2006/relationships"><Relationship Id="rId8" Type="http://schemas.openxmlformats.org/officeDocument/2006/relationships/hyperlink" Target="http://msdn.microsoft.com/en-us/library/system.web.ui.webcontrols.basevalidator.validate(v=vs.100).aspx" TargetMode="External"/><Relationship Id="rId3" Type="http://schemas.openxmlformats.org/officeDocument/2006/relationships/hyperlink" Target="http://msdn.microsoft.com/en-us/library/system.web.ui.page.request(v=vs.100).aspx" TargetMode="External"/><Relationship Id="rId7" Type="http://schemas.openxmlformats.org/officeDocument/2006/relationships/hyperlink" Target="http://msdn.microsoft.com/en-us/library/system.web.ui.control.uniqueid(v=vs.100).aspx" TargetMode="External"/><Relationship Id="rId12" Type="http://schemas.openxmlformats.org/officeDocument/2006/relationships/hyperlink" Target="http://msdn.microsoft.com/en-us/library/system.web.ui.control.unload(v=vs.100).aspx" TargetMode="External"/><Relationship Id="rId2" Type="http://schemas.openxmlformats.org/officeDocument/2006/relationships/slide" Target="../slides/slide18.xml"/><Relationship Id="rId1" Type="http://schemas.openxmlformats.org/officeDocument/2006/relationships/notesMaster" Target="../notesMasters/notesMaster1.xml"/><Relationship Id="rId6" Type="http://schemas.openxmlformats.org/officeDocument/2006/relationships/hyperlink" Target="http://msdn.microsoft.com/en-us/library/system.web.ui.page.uiculture(v=vs.100).aspx" TargetMode="External"/><Relationship Id="rId11" Type="http://schemas.openxmlformats.org/officeDocument/2006/relationships/hyperlink" Target="http://msdn.microsoft.com/en-us/library/system.web.httpresponse.outputstream(v=vs.100).aspx" TargetMode="External"/><Relationship Id="rId5" Type="http://schemas.openxmlformats.org/officeDocument/2006/relationships/hyperlink" Target="http://msdn.microsoft.com/en-us/library/system.web.ui.page.ispostback(v=vs.100).aspx" TargetMode="External"/><Relationship Id="rId10" Type="http://schemas.openxmlformats.org/officeDocument/2006/relationships/hyperlink" Target="http://msdn.microsoft.com/en-us/library/system.web.ui.control.render(v=vs.100).aspx" TargetMode="External"/><Relationship Id="rId4" Type="http://schemas.openxmlformats.org/officeDocument/2006/relationships/hyperlink" Target="http://msdn.microsoft.com/en-us/library/system.web.ui.page.response(v=vs.100).aspx" TargetMode="External"/><Relationship Id="rId9" Type="http://schemas.openxmlformats.org/officeDocument/2006/relationships/hyperlink" Target="http://msdn.microsoft.com/en-us/library/system.web.ui.ivalidator.isvalid(v=vs.100).aspx"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8" Type="http://schemas.openxmlformats.org/officeDocument/2006/relationships/hyperlink" Target="http://msdn.microsoft.com/en-us/library/system.web.httpapplicationstate.ASPX" TargetMode="External"/><Relationship Id="rId3" Type="http://schemas.openxmlformats.org/officeDocument/2006/relationships/hyperlink" Target="http://msdn.microsoft.com/en-us/library/system.web.ui.control.viewstate.ASPX" TargetMode="External"/><Relationship Id="rId7" Type="http://schemas.openxmlformats.org/officeDocument/2006/relationships/hyperlink" Target="http://msdn.microsoft.com/en-us/library/system.web.ui.pagestatepersister.controlstate.ASPX" TargetMode="External"/><Relationship Id="rId2" Type="http://schemas.openxmlformats.org/officeDocument/2006/relationships/slide" Target="../slides/slide31.xml"/><Relationship Id="rId1" Type="http://schemas.openxmlformats.org/officeDocument/2006/relationships/notesMaster" Target="../notesMasters/notesMaster1.xml"/><Relationship Id="rId6" Type="http://schemas.openxmlformats.org/officeDocument/2006/relationships/hyperlink" Target="http://msdn.microsoft.com/en-us/library/system.web.ui.webcontrols.hiddenfield.ASPX" TargetMode="External"/><Relationship Id="rId5" Type="http://schemas.openxmlformats.org/officeDocument/2006/relationships/hyperlink" Target="http://msdn.microsoft.com/en-us/library/bb386448.ASPX" TargetMode="External"/><Relationship Id="rId10" Type="http://schemas.openxmlformats.org/officeDocument/2006/relationships/hyperlink" Target="http://msdn.microsoft.com/en-us/library/system.web.sessionstate.httpsessionstate.ASPX" TargetMode="External"/><Relationship Id="rId4" Type="http://schemas.openxmlformats.org/officeDocument/2006/relationships/hyperlink" Target="http://msdn.microsoft.com/en-us/library/system.web.ui.page.maxpagestatefieldlength.ASPX" TargetMode="External"/><Relationship Id="rId9" Type="http://schemas.openxmlformats.org/officeDocument/2006/relationships/hyperlink" Target="http://msdn.microsoft.com/en-us/library/ms178594.ASPX" TargetMode="Externa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a:t>
            </a:fld>
            <a:endParaRPr lang="en-US" dirty="0"/>
          </a:p>
        </p:txBody>
      </p:sp>
    </p:spTree>
    <p:extLst>
      <p:ext uri="{BB962C8B-B14F-4D97-AF65-F5344CB8AC3E}">
        <p14:creationId xmlns:p14="http://schemas.microsoft.com/office/powerpoint/2010/main" val="39456376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effectLst/>
              </a:rPr>
              <a:t>Step 1:</a:t>
            </a:r>
            <a:r>
              <a:rPr lang="en-US" b="1" dirty="0">
                <a:solidFill>
                  <a:schemeClr val="bg1"/>
                </a:solidFill>
              </a:rPr>
              <a:t>User requests an application resource from the Web server.</a:t>
            </a:r>
            <a:endParaRPr lang="en-US" b="1" dirty="0">
              <a:solidFill>
                <a:schemeClr val="bg1"/>
              </a:solidFill>
              <a:effectLst/>
            </a:endParaRPr>
          </a:p>
          <a:p>
            <a:r>
              <a:rPr lang="en-US" dirty="0">
                <a:effectLst/>
              </a:rPr>
              <a:t>The life cycle of an ASP.NET application starts with a request sent by a browser to the Web server (for ASP.NET applications, typically IIS). ASP.NET is an ISAPI extension under the Web server. When a Web server receives a request, it examines the file-name extension of the requested file, determines which ISAPI extension should handle the request, and then passes the request to the appropriate ISAPI extension. ASP.NET handles file name extensions that have been mapped to it, such as .aspx, .ascx, .ashx, and .asmx. </a:t>
            </a:r>
          </a:p>
          <a:p>
            <a:r>
              <a:rPr lang="en-US" b="1" dirty="0">
                <a:effectLst/>
              </a:rPr>
              <a:t>Step 2:</a:t>
            </a:r>
            <a:r>
              <a:rPr lang="en-US" b="1" dirty="0">
                <a:solidFill>
                  <a:schemeClr val="bg1"/>
                </a:solidFill>
              </a:rPr>
              <a:t>ASP.NET receives the first request for the application</a:t>
            </a:r>
            <a:endParaRPr lang="en-US" b="1" dirty="0">
              <a:effectLst/>
            </a:endParaRPr>
          </a:p>
          <a:p>
            <a:r>
              <a:rPr lang="en-US" dirty="0">
                <a:effectLst/>
              </a:rPr>
              <a:t>When ASP.NET receives the first request for any resource in an application, a class named </a:t>
            </a:r>
            <a:r>
              <a:rPr lang="en-US" b="1" dirty="0">
                <a:effectLst/>
                <a:hlinkClick r:id="rId3"/>
              </a:rPr>
              <a:t>ApplicationManager</a:t>
            </a:r>
            <a:r>
              <a:rPr lang="en-US" b="1" dirty="0">
                <a:effectLst/>
              </a:rPr>
              <a:t> </a:t>
            </a:r>
            <a:r>
              <a:rPr lang="en-US" dirty="0">
                <a:effectLst/>
              </a:rPr>
              <a:t>creates an application domain. Application domains provide isolation between applications for global variables and allow each application to be unloaded separately. Within an application domain, an instance of the class named </a:t>
            </a:r>
            <a:r>
              <a:rPr lang="en-US" b="1" dirty="0">
                <a:solidFill>
                  <a:schemeClr val="tx1"/>
                </a:solidFill>
                <a:effectLst/>
                <a:hlinkClick r:id="rId4"/>
              </a:rPr>
              <a:t>HostingEnvironment</a:t>
            </a:r>
            <a:r>
              <a:rPr lang="en-US" dirty="0">
                <a:effectLst/>
              </a:rPr>
              <a:t> is created, which provides access to information about the application such as the name of the folder where the application is stored.</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a:effectLst/>
              </a:rPr>
              <a:t>Step 3:ASP.NET core objects are created for each request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effectLst/>
              </a:rPr>
              <a:t>After the application domain has been created and the </a:t>
            </a:r>
            <a:r>
              <a:rPr lang="en-US" dirty="0">
                <a:effectLst/>
                <a:hlinkClick r:id="rId4"/>
              </a:rPr>
              <a:t>HostingEnvironment</a:t>
            </a:r>
            <a:r>
              <a:rPr lang="en-US" dirty="0">
                <a:effectLst/>
              </a:rPr>
              <a:t> object instantiated, ASP.NET creates and initializes core objects such as </a:t>
            </a:r>
            <a:r>
              <a:rPr lang="en-US" dirty="0">
                <a:effectLst/>
                <a:hlinkClick r:id="rId5"/>
              </a:rPr>
              <a:t>HttpContext</a:t>
            </a:r>
            <a:r>
              <a:rPr lang="en-US" dirty="0">
                <a:effectLst/>
              </a:rPr>
              <a:t>, </a:t>
            </a:r>
            <a:r>
              <a:rPr lang="en-US" dirty="0">
                <a:effectLst/>
                <a:hlinkClick r:id="rId6"/>
              </a:rPr>
              <a:t>HttpRequest</a:t>
            </a:r>
            <a:r>
              <a:rPr lang="en-US" dirty="0">
                <a:effectLst/>
              </a:rPr>
              <a:t>, and </a:t>
            </a:r>
            <a:r>
              <a:rPr lang="en-US" dirty="0">
                <a:effectLst/>
                <a:hlinkClick r:id="rId7"/>
              </a:rPr>
              <a:t>HttpResponse</a:t>
            </a:r>
            <a:r>
              <a:rPr lang="en-US" dirty="0">
                <a:effectLst/>
              </a:rPr>
              <a:t>. The </a:t>
            </a:r>
            <a:r>
              <a:rPr lang="en-US" dirty="0">
                <a:effectLst/>
                <a:hlinkClick r:id="rId5"/>
              </a:rPr>
              <a:t>HttpContext</a:t>
            </a:r>
            <a:r>
              <a:rPr lang="en-US" dirty="0">
                <a:effectLst/>
              </a:rPr>
              <a:t> class contains objects that are specific to the current application request, such as the </a:t>
            </a:r>
            <a:r>
              <a:rPr lang="en-US" dirty="0">
                <a:effectLst/>
                <a:hlinkClick r:id="rId6"/>
              </a:rPr>
              <a:t>HttpRequest</a:t>
            </a:r>
            <a:r>
              <a:rPr lang="en-US" dirty="0">
                <a:effectLst/>
              </a:rPr>
              <a:t> and </a:t>
            </a:r>
            <a:r>
              <a:rPr lang="en-US" dirty="0">
                <a:effectLst/>
                <a:hlinkClick r:id="rId7"/>
              </a:rPr>
              <a:t>HttpResponse</a:t>
            </a:r>
            <a:r>
              <a:rPr lang="en-US" dirty="0">
                <a:effectLst/>
              </a:rPr>
              <a:t> objects. The </a:t>
            </a:r>
            <a:r>
              <a:rPr lang="en-US" dirty="0">
                <a:effectLst/>
                <a:hlinkClick r:id="rId6"/>
              </a:rPr>
              <a:t>HttpRequest</a:t>
            </a:r>
            <a:r>
              <a:rPr lang="en-US" dirty="0">
                <a:effectLst/>
              </a:rPr>
              <a:t> object contains information about the current request, including cookies and browser information. The </a:t>
            </a:r>
            <a:r>
              <a:rPr lang="en-US" dirty="0">
                <a:effectLst/>
                <a:hlinkClick r:id="rId7"/>
              </a:rPr>
              <a:t>HttpResponse</a:t>
            </a:r>
            <a:r>
              <a:rPr lang="en-US" dirty="0">
                <a:effectLst/>
              </a:rPr>
              <a:t> object contains the response that is sent to the client, including all rendered output and cookies.</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bg1"/>
                </a:solidFill>
              </a:rPr>
              <a:t>Step 4:ASP.NET core objects are created for each request.</a:t>
            </a:r>
            <a:endParaRPr lang="en-US" dirty="0">
              <a:effectLst/>
            </a:endParaRPr>
          </a:p>
          <a:p>
            <a:r>
              <a:rPr lang="en-US" dirty="0">
                <a:effectLst/>
              </a:rPr>
              <a:t>After all core application objects have been initialized, the application is started by creating an instance of the </a:t>
            </a:r>
            <a:r>
              <a:rPr lang="en-US" dirty="0">
                <a:effectLst/>
                <a:hlinkClick r:id="rId8"/>
              </a:rPr>
              <a:t>HttpApplication</a:t>
            </a:r>
            <a:r>
              <a:rPr lang="en-US" dirty="0">
                <a:effectLst/>
              </a:rPr>
              <a:t> class. If the application has a Global.asax file, ASP.NET instead creates an instance of the Global.asax class that is derived from the </a:t>
            </a:r>
            <a:r>
              <a:rPr lang="en-US" dirty="0">
                <a:effectLst/>
                <a:hlinkClick r:id="rId8"/>
              </a:rPr>
              <a:t>HttpApplication</a:t>
            </a:r>
            <a:r>
              <a:rPr lang="en-US" dirty="0">
                <a:effectLst/>
              </a:rPr>
              <a:t> class and uses the derived class to represent the application.</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a:effectLst/>
              </a:rPr>
              <a:t>Step 5:The request is processed by the </a:t>
            </a:r>
            <a:r>
              <a:rPr lang="en-US" b="1" dirty="0">
                <a:effectLst/>
                <a:hlinkClick r:id="rId8"/>
              </a:rPr>
              <a:t>HttpApplication</a:t>
            </a:r>
            <a:r>
              <a:rPr lang="en-US" b="1" dirty="0">
                <a:effectLst/>
              </a:rPr>
              <a:t> pipeline.</a:t>
            </a:r>
          </a:p>
          <a:p>
            <a:r>
              <a:rPr lang="en-US" dirty="0">
                <a:effectLst/>
              </a:rPr>
              <a:t>The following events are executed by the </a:t>
            </a:r>
            <a:r>
              <a:rPr lang="en-US" dirty="0">
                <a:effectLst/>
                <a:hlinkClick r:id="rId8"/>
              </a:rPr>
              <a:t>HttpApplication</a:t>
            </a:r>
            <a:r>
              <a:rPr lang="en-US" dirty="0">
                <a:effectLst/>
              </a:rPr>
              <a:t> class while the request is processed. The events are of particular interest to developers who want to extend the </a:t>
            </a:r>
            <a:r>
              <a:rPr lang="en-US" dirty="0">
                <a:effectLst/>
                <a:hlinkClick r:id="rId8"/>
              </a:rPr>
              <a:t>HttpApplication</a:t>
            </a:r>
            <a:r>
              <a:rPr lang="en-US" dirty="0">
                <a:effectLst/>
              </a:rPr>
              <a:t> class.</a:t>
            </a:r>
          </a:p>
          <a:p>
            <a:r>
              <a:rPr lang="en-US" dirty="0">
                <a:effectLst/>
              </a:rPr>
              <a:t>Validate the request, which examines the information sent by the browser and determines whether it contains potentially malicious markup. For more information, see </a:t>
            </a:r>
            <a:r>
              <a:rPr lang="en-US" dirty="0">
                <a:effectLst/>
                <a:hlinkClick r:id="rId9"/>
              </a:rPr>
              <a:t>ValidateRequest</a:t>
            </a:r>
            <a:r>
              <a:rPr lang="en-US" dirty="0">
                <a:effectLst/>
              </a:rPr>
              <a:t> and </a:t>
            </a:r>
            <a:r>
              <a:rPr lang="en-US" dirty="0">
                <a:effectLst/>
                <a:hlinkClick r:id="rId10"/>
              </a:rPr>
              <a:t>Script Exploits Overview</a:t>
            </a:r>
            <a:r>
              <a:rPr lang="en-US" dirty="0">
                <a:effectLst/>
              </a:rPr>
              <a:t>.</a:t>
            </a:r>
          </a:p>
          <a:p>
            <a:r>
              <a:rPr lang="en-US" dirty="0">
                <a:effectLst/>
              </a:rPr>
              <a:t>Perform URL mapping, if any URLs have been configured in the </a:t>
            </a:r>
            <a:r>
              <a:rPr lang="en-US" dirty="0">
                <a:effectLst/>
                <a:hlinkClick r:id="rId11"/>
              </a:rPr>
              <a:t>UrlMappingsSection</a:t>
            </a:r>
            <a:r>
              <a:rPr lang="en-US" dirty="0">
                <a:effectLst/>
              </a:rPr>
              <a:t> section of the Web.config file.</a:t>
            </a:r>
          </a:p>
          <a:p>
            <a:r>
              <a:rPr lang="en-US" dirty="0">
                <a:effectLst/>
              </a:rPr>
              <a:t>Raise the </a:t>
            </a:r>
            <a:r>
              <a:rPr lang="en-US" dirty="0">
                <a:effectLst/>
                <a:hlinkClick r:id="rId12"/>
              </a:rPr>
              <a:t>BeginRequest</a:t>
            </a:r>
            <a:r>
              <a:rPr lang="en-US" dirty="0">
                <a:effectLst/>
              </a:rPr>
              <a:t> event.</a:t>
            </a:r>
          </a:p>
          <a:p>
            <a:r>
              <a:rPr lang="en-US" dirty="0">
                <a:effectLst/>
              </a:rPr>
              <a:t>Raise the </a:t>
            </a:r>
            <a:r>
              <a:rPr lang="en-US" dirty="0">
                <a:effectLst/>
                <a:hlinkClick r:id="rId13"/>
              </a:rPr>
              <a:t>AuthenticateRequest</a:t>
            </a:r>
            <a:r>
              <a:rPr lang="en-US" dirty="0">
                <a:effectLst/>
              </a:rPr>
              <a:t> event.</a:t>
            </a:r>
          </a:p>
          <a:p>
            <a:r>
              <a:rPr lang="en-US" dirty="0">
                <a:effectLst/>
              </a:rPr>
              <a:t>Raise the </a:t>
            </a:r>
            <a:r>
              <a:rPr lang="en-US" dirty="0">
                <a:effectLst/>
                <a:hlinkClick r:id="rId14"/>
              </a:rPr>
              <a:t>PostAuthenticateRequest</a:t>
            </a:r>
            <a:r>
              <a:rPr lang="en-US" dirty="0">
                <a:effectLst/>
              </a:rPr>
              <a:t> event.</a:t>
            </a:r>
          </a:p>
          <a:p>
            <a:r>
              <a:rPr lang="en-US" dirty="0">
                <a:effectLst/>
              </a:rPr>
              <a:t>Raise the </a:t>
            </a:r>
            <a:r>
              <a:rPr lang="en-US" dirty="0">
                <a:effectLst/>
                <a:hlinkClick r:id="rId15"/>
              </a:rPr>
              <a:t>AuthorizeRequest</a:t>
            </a:r>
            <a:r>
              <a:rPr lang="en-US" dirty="0">
                <a:effectLst/>
              </a:rPr>
              <a:t> event.</a:t>
            </a:r>
          </a:p>
          <a:p>
            <a:r>
              <a:rPr lang="en-US" dirty="0">
                <a:effectLst/>
              </a:rPr>
              <a:t>Raise the </a:t>
            </a:r>
            <a:r>
              <a:rPr lang="en-US" dirty="0">
                <a:effectLst/>
                <a:hlinkClick r:id="rId16"/>
              </a:rPr>
              <a:t>PostAuthorizeRequest</a:t>
            </a:r>
            <a:r>
              <a:rPr lang="en-US" dirty="0">
                <a:effectLst/>
              </a:rPr>
              <a:t> event.</a:t>
            </a:r>
          </a:p>
          <a:p>
            <a:r>
              <a:rPr lang="en-US" dirty="0">
                <a:effectLst/>
              </a:rPr>
              <a:t>Raise the </a:t>
            </a:r>
            <a:r>
              <a:rPr lang="en-US" dirty="0">
                <a:effectLst/>
                <a:hlinkClick r:id="rId17"/>
              </a:rPr>
              <a:t>ResolveRequestCache</a:t>
            </a:r>
            <a:r>
              <a:rPr lang="en-US" dirty="0">
                <a:effectLst/>
              </a:rPr>
              <a:t> event.</a:t>
            </a:r>
          </a:p>
          <a:p>
            <a:r>
              <a:rPr lang="en-US" dirty="0">
                <a:effectLst/>
              </a:rPr>
              <a:t>Raise the </a:t>
            </a:r>
            <a:r>
              <a:rPr lang="en-US" dirty="0">
                <a:effectLst/>
                <a:hlinkClick r:id="rId18"/>
              </a:rPr>
              <a:t>PostResolveRequestCache</a:t>
            </a:r>
            <a:r>
              <a:rPr lang="en-US" dirty="0">
                <a:effectLst/>
              </a:rPr>
              <a:t> event.</a:t>
            </a:r>
          </a:p>
          <a:p>
            <a:r>
              <a:rPr lang="en-US" dirty="0">
                <a:effectLst/>
              </a:rPr>
              <a:t>Based on the file name extension of the requested resource (mapped in the application's configuration file), select a class that implements </a:t>
            </a:r>
            <a:r>
              <a:rPr lang="en-US" dirty="0">
                <a:effectLst/>
                <a:hlinkClick r:id="rId19"/>
              </a:rPr>
              <a:t>IHttpHandler</a:t>
            </a:r>
            <a:r>
              <a:rPr lang="en-US" dirty="0">
                <a:effectLst/>
              </a:rPr>
              <a:t> to process the request. If the request is for an object (page) derived from the </a:t>
            </a:r>
            <a:r>
              <a:rPr lang="en-US" dirty="0">
                <a:effectLst/>
                <a:hlinkClick r:id="rId20"/>
              </a:rPr>
              <a:t>Page</a:t>
            </a:r>
            <a:r>
              <a:rPr lang="en-US" dirty="0">
                <a:effectLst/>
              </a:rPr>
              <a:t> class and the page needs to be compiled, ASP.NET compiles the page before creating an instance of it.</a:t>
            </a:r>
          </a:p>
          <a:p>
            <a:r>
              <a:rPr lang="en-US" dirty="0">
                <a:effectLst/>
              </a:rPr>
              <a:t>Raise the </a:t>
            </a:r>
            <a:r>
              <a:rPr lang="en-US" dirty="0">
                <a:effectLst/>
                <a:hlinkClick r:id="rId21"/>
              </a:rPr>
              <a:t>PostMapRequestHandler</a:t>
            </a:r>
            <a:r>
              <a:rPr lang="en-US" dirty="0">
                <a:effectLst/>
              </a:rPr>
              <a:t> event.</a:t>
            </a:r>
          </a:p>
          <a:p>
            <a:r>
              <a:rPr lang="en-US" dirty="0">
                <a:effectLst/>
              </a:rPr>
              <a:t>Raise the </a:t>
            </a:r>
            <a:r>
              <a:rPr lang="en-US" dirty="0">
                <a:effectLst/>
                <a:hlinkClick r:id="rId22"/>
              </a:rPr>
              <a:t>AcquireRequestState</a:t>
            </a:r>
            <a:r>
              <a:rPr lang="en-US" dirty="0">
                <a:effectLst/>
              </a:rPr>
              <a:t> event.</a:t>
            </a:r>
          </a:p>
          <a:p>
            <a:r>
              <a:rPr lang="en-US" dirty="0">
                <a:effectLst/>
              </a:rPr>
              <a:t>Raise the </a:t>
            </a:r>
            <a:r>
              <a:rPr lang="en-US" dirty="0">
                <a:effectLst/>
                <a:hlinkClick r:id="rId23"/>
              </a:rPr>
              <a:t>PostAcquireRequestState</a:t>
            </a:r>
            <a:r>
              <a:rPr lang="en-US" dirty="0">
                <a:effectLst/>
              </a:rPr>
              <a:t> event.</a:t>
            </a:r>
          </a:p>
          <a:p>
            <a:r>
              <a:rPr lang="en-US" dirty="0">
                <a:effectLst/>
              </a:rPr>
              <a:t>Raise the </a:t>
            </a:r>
            <a:r>
              <a:rPr lang="en-US" dirty="0">
                <a:effectLst/>
                <a:hlinkClick r:id="rId24"/>
              </a:rPr>
              <a:t>PreRequestHandlerExecute</a:t>
            </a:r>
            <a:r>
              <a:rPr lang="en-US" dirty="0">
                <a:effectLst/>
              </a:rPr>
              <a:t> event.</a:t>
            </a:r>
          </a:p>
          <a:p>
            <a:r>
              <a:rPr lang="en-US" dirty="0">
                <a:effectLst/>
              </a:rPr>
              <a:t>Call the </a:t>
            </a:r>
            <a:r>
              <a:rPr lang="en-US" dirty="0">
                <a:effectLst/>
                <a:hlinkClick r:id="rId25"/>
              </a:rPr>
              <a:t>ProcessRequest</a:t>
            </a:r>
            <a:r>
              <a:rPr lang="en-US" dirty="0">
                <a:effectLst/>
              </a:rPr>
              <a:t> method (or the asynchronous version IHttpAsyncHandler.BeginProcessRequest) of the appropriate </a:t>
            </a:r>
            <a:r>
              <a:rPr lang="en-US" dirty="0">
                <a:effectLst/>
                <a:hlinkClick r:id="rId19"/>
              </a:rPr>
              <a:t>IHttpHandler</a:t>
            </a:r>
            <a:r>
              <a:rPr lang="en-US" dirty="0">
                <a:effectLst/>
              </a:rPr>
              <a:t> class for the request. For example, if the request is for a page, the current page instance handles the request. </a:t>
            </a:r>
          </a:p>
          <a:p>
            <a:r>
              <a:rPr lang="en-US" dirty="0">
                <a:effectLst/>
              </a:rPr>
              <a:t>Raise the </a:t>
            </a:r>
            <a:r>
              <a:rPr lang="en-US" dirty="0">
                <a:effectLst/>
                <a:hlinkClick r:id="rId26"/>
              </a:rPr>
              <a:t>PostRequestHandlerExecute</a:t>
            </a:r>
            <a:r>
              <a:rPr lang="en-US" dirty="0">
                <a:effectLst/>
              </a:rPr>
              <a:t> event.</a:t>
            </a:r>
          </a:p>
          <a:p>
            <a:r>
              <a:rPr lang="en-US" dirty="0">
                <a:effectLst/>
              </a:rPr>
              <a:t>Raise the </a:t>
            </a:r>
            <a:r>
              <a:rPr lang="en-US" dirty="0">
                <a:effectLst/>
                <a:hlinkClick r:id="rId27"/>
              </a:rPr>
              <a:t>ReleaseRequestState</a:t>
            </a:r>
            <a:r>
              <a:rPr lang="en-US" dirty="0">
                <a:effectLst/>
              </a:rPr>
              <a:t> event.</a:t>
            </a:r>
          </a:p>
          <a:p>
            <a:r>
              <a:rPr lang="en-US" dirty="0">
                <a:effectLst/>
              </a:rPr>
              <a:t>Raise the </a:t>
            </a:r>
            <a:r>
              <a:rPr lang="en-US" dirty="0">
                <a:effectLst/>
                <a:hlinkClick r:id="rId28"/>
              </a:rPr>
              <a:t>PostReleaseRequestState</a:t>
            </a:r>
            <a:r>
              <a:rPr lang="en-US" dirty="0">
                <a:effectLst/>
              </a:rPr>
              <a:t> event.</a:t>
            </a:r>
          </a:p>
          <a:p>
            <a:r>
              <a:rPr lang="en-US" dirty="0">
                <a:effectLst/>
              </a:rPr>
              <a:t>Perform response filtering if the </a:t>
            </a:r>
            <a:r>
              <a:rPr lang="en-US" dirty="0">
                <a:effectLst/>
                <a:hlinkClick r:id="rId29"/>
              </a:rPr>
              <a:t>Filter</a:t>
            </a:r>
            <a:r>
              <a:rPr lang="en-US" dirty="0">
                <a:effectLst/>
              </a:rPr>
              <a:t> property is defined.</a:t>
            </a:r>
          </a:p>
          <a:p>
            <a:r>
              <a:rPr lang="en-US" dirty="0">
                <a:effectLst/>
              </a:rPr>
              <a:t>Raise the </a:t>
            </a:r>
            <a:r>
              <a:rPr lang="en-US" dirty="0">
                <a:effectLst/>
                <a:hlinkClick r:id="rId30"/>
              </a:rPr>
              <a:t>UpdateRequestCache</a:t>
            </a:r>
            <a:r>
              <a:rPr lang="en-US" dirty="0">
                <a:effectLst/>
              </a:rPr>
              <a:t> event.</a:t>
            </a:r>
          </a:p>
          <a:p>
            <a:r>
              <a:rPr lang="en-US" dirty="0">
                <a:effectLst/>
              </a:rPr>
              <a:t>Raise the </a:t>
            </a:r>
            <a:r>
              <a:rPr lang="en-US" dirty="0">
                <a:effectLst/>
                <a:hlinkClick r:id="rId31"/>
              </a:rPr>
              <a:t>PostUpdateRequestCache</a:t>
            </a:r>
            <a:r>
              <a:rPr lang="en-US" dirty="0">
                <a:effectLst/>
              </a:rPr>
              <a:t> event.</a:t>
            </a:r>
          </a:p>
          <a:p>
            <a:r>
              <a:rPr lang="en-US" dirty="0">
                <a:effectLst/>
              </a:rPr>
              <a:t>Raise the </a:t>
            </a:r>
            <a:r>
              <a:rPr lang="en-US" dirty="0">
                <a:effectLst/>
                <a:hlinkClick r:id="rId32"/>
              </a:rPr>
              <a:t>EndRequest</a:t>
            </a:r>
            <a:r>
              <a:rPr lang="en-US" dirty="0">
                <a:effectLst/>
              </a:rPr>
              <a:t> event.</a:t>
            </a:r>
          </a:p>
          <a:p>
            <a:r>
              <a:rPr lang="en-US" dirty="0">
                <a:effectLst/>
              </a:rPr>
              <a:t>Raise the </a:t>
            </a:r>
            <a:r>
              <a:rPr lang="en-US" dirty="0">
                <a:effectLst/>
                <a:hlinkClick r:id="rId33"/>
              </a:rPr>
              <a:t>PreSendRequestHeaders</a:t>
            </a:r>
            <a:r>
              <a:rPr lang="en-US" dirty="0">
                <a:effectLst/>
              </a:rPr>
              <a:t> event.</a:t>
            </a:r>
          </a:p>
          <a:p>
            <a:r>
              <a:rPr lang="en-US" dirty="0">
                <a:effectLst/>
              </a:rPr>
              <a:t>Raise the </a:t>
            </a:r>
            <a:r>
              <a:rPr lang="en-US" dirty="0">
                <a:effectLst/>
                <a:hlinkClick r:id="rId34"/>
              </a:rPr>
              <a:t>PreSendRequestContent</a:t>
            </a:r>
            <a:r>
              <a:rPr lang="en-US" dirty="0">
                <a:effectLst/>
              </a:rPr>
              <a:t> event.</a:t>
            </a:r>
          </a:p>
          <a:p>
            <a:endParaRPr lang="en-US" dirty="0">
              <a:effectLst/>
            </a:endParaRPr>
          </a:p>
          <a:p>
            <a:r>
              <a:rPr lang="en-US" dirty="0">
                <a:effectLst/>
              </a:rPr>
              <a:t>For more information: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http://msdn.microsoft.com/en-us/library/ms178473(v=vs.100).aspx</a:t>
            </a:r>
          </a:p>
          <a:p>
            <a:endParaRPr lang="en-US" dirty="0">
              <a:effectLst/>
            </a:endParaRPr>
          </a:p>
        </p:txBody>
      </p:sp>
      <p:sp>
        <p:nvSpPr>
          <p:cNvPr id="4" name="Slide Number Placeholder 3"/>
          <p:cNvSpPr>
            <a:spLocks noGrp="1"/>
          </p:cNvSpPr>
          <p:nvPr>
            <p:ph type="sldNum" sz="quarter" idx="10"/>
          </p:nvPr>
        </p:nvSpPr>
        <p:spPr/>
        <p:txBody>
          <a:bodyPr/>
          <a:lstStyle/>
          <a:p>
            <a:fld id="{6A8B6E77-EC63-4CD7-8F8A-914122582C5F}" type="slidenum">
              <a:rPr lang="en-US" smtClean="0"/>
              <a:pPr/>
              <a:t>17</a:t>
            </a:fld>
            <a:endParaRPr lang="en-US" dirty="0"/>
          </a:p>
        </p:txBody>
      </p:sp>
    </p:spTree>
    <p:extLst>
      <p:ext uri="{BB962C8B-B14F-4D97-AF65-F5344CB8AC3E}">
        <p14:creationId xmlns:p14="http://schemas.microsoft.com/office/powerpoint/2010/main" val="8446145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b="1" dirty="0">
                <a:effectLst/>
              </a:rPr>
              <a:t>Page request</a:t>
            </a:r>
          </a:p>
          <a:p>
            <a:r>
              <a:rPr lang="en-US" dirty="0">
                <a:effectLst/>
              </a:rPr>
              <a:t>The page request occurs before the page life cycle begins. When the page is requested by a user, ASP.NET determines whether the page needs to be parsed and compiled (therefore beginning the life of a page), or whether a cached version of the page can be sent in response without running the page.</a:t>
            </a:r>
          </a:p>
          <a:p>
            <a:r>
              <a:rPr lang="en-US" b="1" dirty="0">
                <a:effectLst/>
              </a:rPr>
              <a:t>Start</a:t>
            </a:r>
          </a:p>
          <a:p>
            <a:r>
              <a:rPr lang="en-US" dirty="0">
                <a:effectLst/>
              </a:rPr>
              <a:t>In the start stage, page properties such as </a:t>
            </a:r>
            <a:r>
              <a:rPr lang="en-US" dirty="0">
                <a:effectLst/>
                <a:hlinkClick r:id="rId3"/>
              </a:rPr>
              <a:t>Request</a:t>
            </a:r>
            <a:r>
              <a:rPr lang="en-US" dirty="0">
                <a:effectLst/>
              </a:rPr>
              <a:t> and </a:t>
            </a:r>
            <a:r>
              <a:rPr lang="en-US" dirty="0">
                <a:effectLst/>
                <a:hlinkClick r:id="rId4"/>
              </a:rPr>
              <a:t>Response</a:t>
            </a:r>
            <a:r>
              <a:rPr lang="en-US" dirty="0">
                <a:effectLst/>
              </a:rPr>
              <a:t> are set. At this stage, the page also determines whether the request is a postback or a new request and sets the </a:t>
            </a:r>
            <a:r>
              <a:rPr lang="en-US" dirty="0">
                <a:effectLst/>
                <a:hlinkClick r:id="rId5"/>
              </a:rPr>
              <a:t>IsPostBack</a:t>
            </a:r>
            <a:r>
              <a:rPr lang="en-US" dirty="0">
                <a:effectLst/>
              </a:rPr>
              <a:t> property. The page also sets the </a:t>
            </a:r>
            <a:r>
              <a:rPr lang="en-US" dirty="0">
                <a:effectLst/>
                <a:hlinkClick r:id="rId6"/>
              </a:rPr>
              <a:t>UICulture</a:t>
            </a:r>
            <a:r>
              <a:rPr lang="en-US" dirty="0">
                <a:effectLst/>
              </a:rPr>
              <a:t> property.</a:t>
            </a:r>
          </a:p>
          <a:p>
            <a:r>
              <a:rPr lang="en-US" b="1" dirty="0">
                <a:effectLst/>
              </a:rPr>
              <a:t>Initialization</a:t>
            </a:r>
          </a:p>
          <a:p>
            <a:r>
              <a:rPr lang="en-US" dirty="0">
                <a:effectLst/>
              </a:rPr>
              <a:t>During page initialization, controls on the page are available and each control's </a:t>
            </a:r>
            <a:r>
              <a:rPr lang="en-US" dirty="0">
                <a:effectLst/>
                <a:hlinkClick r:id="rId7"/>
              </a:rPr>
              <a:t>UniqueID</a:t>
            </a:r>
            <a:r>
              <a:rPr lang="en-US" dirty="0">
                <a:effectLst/>
              </a:rPr>
              <a:t> property is set. A master page and themes are also applied to the page if applicable. If the current request is a postback, the postback data has not yet been loaded and control property values have not been restored to the values from view state.</a:t>
            </a:r>
          </a:p>
          <a:p>
            <a:r>
              <a:rPr lang="en-US" b="1" dirty="0">
                <a:effectLst/>
              </a:rPr>
              <a:t>Load</a:t>
            </a:r>
          </a:p>
          <a:p>
            <a:r>
              <a:rPr lang="en-US" dirty="0">
                <a:effectLst/>
              </a:rPr>
              <a:t>During load, if the current request is a postback, control properties are loaded with information recovered from view state and control state.</a:t>
            </a:r>
          </a:p>
          <a:p>
            <a:r>
              <a:rPr lang="en-US" b="1" dirty="0">
                <a:effectLst/>
              </a:rPr>
              <a:t>Postback event handling</a:t>
            </a:r>
          </a:p>
          <a:p>
            <a:r>
              <a:rPr lang="en-US" dirty="0">
                <a:effectLst/>
              </a:rPr>
              <a:t>If the request is a postback, control event handlers are called. After that, the </a:t>
            </a:r>
            <a:r>
              <a:rPr lang="en-US" dirty="0">
                <a:effectLst/>
                <a:hlinkClick r:id="rId8"/>
              </a:rPr>
              <a:t>Validate</a:t>
            </a:r>
            <a:r>
              <a:rPr lang="en-US" dirty="0">
                <a:effectLst/>
              </a:rPr>
              <a:t> method of all validator controls is called, which sets the </a:t>
            </a:r>
            <a:r>
              <a:rPr lang="en-US" dirty="0">
                <a:effectLst/>
                <a:hlinkClick r:id="rId9"/>
              </a:rPr>
              <a:t>IsValid</a:t>
            </a:r>
            <a:r>
              <a:rPr lang="en-US" dirty="0">
                <a:effectLst/>
              </a:rPr>
              <a:t> property of individual validator controls and of the page. (There is an exception to this sequence: the handler for the event that caused validation is called after validation.)</a:t>
            </a:r>
          </a:p>
          <a:p>
            <a:r>
              <a:rPr lang="en-US" b="1" dirty="0">
                <a:effectLst/>
              </a:rPr>
              <a:t>Rendering</a:t>
            </a:r>
          </a:p>
          <a:p>
            <a:r>
              <a:rPr lang="en-US" dirty="0">
                <a:effectLst/>
              </a:rPr>
              <a:t>Before rendering, view state is saved for the page and all controls. During the rendering stage, the page calls the </a:t>
            </a:r>
            <a:r>
              <a:rPr lang="en-US" dirty="0">
                <a:effectLst/>
                <a:hlinkClick r:id="rId10"/>
              </a:rPr>
              <a:t>Render</a:t>
            </a:r>
            <a:r>
              <a:rPr lang="en-US" dirty="0">
                <a:effectLst/>
              </a:rPr>
              <a:t> method for each control, providing a text writer that writes its output to the </a:t>
            </a:r>
            <a:r>
              <a:rPr lang="en-US" dirty="0">
                <a:effectLst/>
                <a:hlinkClick r:id="rId11"/>
              </a:rPr>
              <a:t>OutputStream</a:t>
            </a:r>
            <a:r>
              <a:rPr lang="en-US" dirty="0">
                <a:effectLst/>
              </a:rPr>
              <a:t> object of the page's </a:t>
            </a:r>
            <a:r>
              <a:rPr lang="en-US" dirty="0">
                <a:effectLst/>
                <a:hlinkClick r:id="rId4"/>
              </a:rPr>
              <a:t>Response</a:t>
            </a:r>
            <a:r>
              <a:rPr lang="en-US" dirty="0">
                <a:effectLst/>
              </a:rPr>
              <a:t> property.</a:t>
            </a:r>
          </a:p>
          <a:p>
            <a:r>
              <a:rPr lang="en-US" b="1" dirty="0">
                <a:effectLst/>
              </a:rPr>
              <a:t>Unload</a:t>
            </a:r>
          </a:p>
          <a:p>
            <a:r>
              <a:rPr lang="en-US" dirty="0">
                <a:effectLst/>
              </a:rPr>
              <a:t>The </a:t>
            </a:r>
            <a:r>
              <a:rPr lang="en-US" dirty="0">
                <a:effectLst/>
                <a:hlinkClick r:id="rId12"/>
              </a:rPr>
              <a:t>Unload</a:t>
            </a:r>
            <a:r>
              <a:rPr lang="en-US" dirty="0">
                <a:effectLst/>
              </a:rPr>
              <a:t> event is raised after the page has been fully rendered, sent to the client, and is ready to be discarded. At this point, page properties such as </a:t>
            </a:r>
            <a:r>
              <a:rPr lang="en-US" dirty="0">
                <a:effectLst/>
                <a:hlinkClick r:id="rId4"/>
              </a:rPr>
              <a:t>Response</a:t>
            </a:r>
            <a:r>
              <a:rPr lang="en-US" dirty="0">
                <a:effectLst/>
              </a:rPr>
              <a:t> and </a:t>
            </a:r>
            <a:r>
              <a:rPr lang="en-US" dirty="0">
                <a:effectLst/>
                <a:hlinkClick r:id="rId3"/>
              </a:rPr>
              <a:t>Request</a:t>
            </a:r>
            <a:r>
              <a:rPr lang="en-US" dirty="0">
                <a:effectLst/>
              </a:rPr>
              <a:t> are unloaded and cleanup is performed.</a:t>
            </a:r>
          </a:p>
          <a:p>
            <a:endParaRPr lang="en-US" dirty="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a:t>pre-init</a:t>
            </a:r>
            <a:r>
              <a:rPr lang="en-US" dirty="0"/>
              <a:t> : all controls created during the design time are initialized with the default values.</a:t>
            </a:r>
            <a:br>
              <a:rPr lang="en-US" dirty="0"/>
            </a:br>
            <a:r>
              <a:rPr lang="en-US" b="1" dirty="0"/>
              <a:t>On-init</a:t>
            </a:r>
            <a:r>
              <a:rPr lang="en-US" dirty="0"/>
              <a:t>: Here we can read the control Properties where as you cannot read the control values.</a:t>
            </a:r>
            <a:br>
              <a:rPr lang="en-US" dirty="0"/>
            </a:br>
            <a:r>
              <a:rPr lang="en-US" b="1" dirty="0"/>
              <a:t>Load view state</a:t>
            </a:r>
            <a:r>
              <a:rPr lang="en-US" dirty="0"/>
              <a:t>: This event gets triggers only if the page is post back (i.e. ispageback==true). loads all the controls which are viewstate enabled</a:t>
            </a:r>
            <a:br>
              <a:rPr lang="en-US" dirty="0"/>
            </a:br>
            <a:r>
              <a:rPr lang="en-US" b="1" dirty="0"/>
              <a:t>LoadPostBackData</a:t>
            </a:r>
            <a:r>
              <a:rPr lang="en-US" dirty="0"/>
              <a:t>: This event also gets triggered only if the page is post-back.</a:t>
            </a:r>
            <a:br>
              <a:rPr lang="en-US" dirty="0"/>
            </a:br>
            <a:r>
              <a:rPr lang="en-US" b="1" dirty="0"/>
              <a:t>PageLoad</a:t>
            </a:r>
            <a:r>
              <a:rPr lang="en-US" dirty="0"/>
              <a:t>: control properties are loaded with information recovered from view state and control state.</a:t>
            </a:r>
            <a:br>
              <a:rPr lang="en-US" dirty="0"/>
            </a:br>
            <a:r>
              <a:rPr lang="en-US" b="1" dirty="0"/>
              <a:t>Control event handlers:</a:t>
            </a:r>
            <a:r>
              <a:rPr lang="en-US" dirty="0"/>
              <a:t> These events to handle specific control events,</a:t>
            </a:r>
            <a:br>
              <a:rPr lang="en-US" dirty="0"/>
            </a:br>
            <a:r>
              <a:rPr lang="en-US" b="1" dirty="0"/>
              <a:t>PreRender</a:t>
            </a:r>
            <a:r>
              <a:rPr lang="en-US" dirty="0"/>
              <a:t>: This event is triggered recursively for each child control in the page</a:t>
            </a:r>
            <a:br>
              <a:rPr lang="en-US" dirty="0"/>
            </a:br>
            <a:r>
              <a:rPr lang="en-US" b="1" dirty="0"/>
              <a:t>SaveViewState</a:t>
            </a:r>
            <a:r>
              <a:rPr lang="en-US" dirty="0"/>
              <a:t>: Raised after view state and control state have been saved for the page and for all controls</a:t>
            </a:r>
            <a:br>
              <a:rPr lang="en-US" dirty="0"/>
            </a:br>
            <a:r>
              <a:rPr lang="en-US" b="1" dirty="0"/>
              <a:t>Render</a:t>
            </a:r>
            <a:r>
              <a:rPr lang="en-US" dirty="0"/>
              <a:t> : This method writes out the control’s markup to send to the browser.</a:t>
            </a:r>
            <a:br>
              <a:rPr lang="en-US" dirty="0"/>
            </a:br>
            <a:r>
              <a:rPr lang="en-US" b="1" dirty="0"/>
              <a:t>unload</a:t>
            </a:r>
            <a:r>
              <a:rPr lang="en-US" dirty="0"/>
              <a:t> : This event does the final cleanup for controls, used in the page</a:t>
            </a:r>
          </a:p>
          <a:p>
            <a:endParaRPr lang="en-US" dirty="0">
              <a:effectLst/>
            </a:endParaRPr>
          </a:p>
          <a:p>
            <a:r>
              <a:rPr lang="en-US" dirty="0">
                <a:effectLst/>
              </a:rPr>
              <a:t>For more details:</a:t>
            </a:r>
          </a:p>
          <a:p>
            <a:r>
              <a:rPr lang="en-US" dirty="0">
                <a:effectLst/>
              </a:rPr>
              <a:t>http://msdn.microsoft.com/en-us/library/ms178472(v=vs.100).aspx</a:t>
            </a:r>
          </a:p>
          <a:p>
            <a:endParaRPr lang="en-US" dirty="0">
              <a:effectLst/>
            </a:endParaRPr>
          </a:p>
        </p:txBody>
      </p:sp>
      <p:sp>
        <p:nvSpPr>
          <p:cNvPr id="4" name="Slide Number Placeholder 3"/>
          <p:cNvSpPr>
            <a:spLocks noGrp="1"/>
          </p:cNvSpPr>
          <p:nvPr>
            <p:ph type="sldNum" sz="quarter" idx="10"/>
          </p:nvPr>
        </p:nvSpPr>
        <p:spPr/>
        <p:txBody>
          <a:bodyPr/>
          <a:lstStyle/>
          <a:p>
            <a:fld id="{6A8B6E77-EC63-4CD7-8F8A-914122582C5F}" type="slidenum">
              <a:rPr lang="en-US" smtClean="0"/>
              <a:pPr/>
              <a:t>18</a:t>
            </a:fld>
            <a:endParaRPr lang="en-US" dirty="0"/>
          </a:p>
        </p:txBody>
      </p:sp>
    </p:spTree>
    <p:extLst>
      <p:ext uri="{BB962C8B-B14F-4D97-AF65-F5344CB8AC3E}">
        <p14:creationId xmlns:p14="http://schemas.microsoft.com/office/powerpoint/2010/main" val="12828292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pPr marL="457200" lvl="1" indent="0" algn="just">
              <a:buNone/>
            </a:pPr>
            <a:r>
              <a:rPr lang="en-US" sz="2000" b="1" dirty="0">
                <a:solidFill>
                  <a:schemeClr val="tx1"/>
                </a:solidFill>
              </a:rPr>
              <a:t>ASP.NET Web Server Control : </a:t>
            </a:r>
          </a:p>
          <a:p>
            <a:pPr marL="457200" lvl="1" indent="0" algn="just">
              <a:buNone/>
            </a:pPr>
            <a:endParaRPr lang="en-US" sz="2000" b="1" dirty="0">
              <a:solidFill>
                <a:schemeClr val="tx1"/>
              </a:solidFill>
            </a:endParaRPr>
          </a:p>
          <a:p>
            <a:pPr lvl="1" algn="just"/>
            <a:r>
              <a:rPr lang="en-US" dirty="0">
                <a:solidFill>
                  <a:schemeClr val="tx1"/>
                </a:solidFill>
              </a:rPr>
              <a:t>ASP.NET Web server controls are objects on ASP.NET Web pages that run when the page is requested and that render markup to the browser. </a:t>
            </a:r>
          </a:p>
          <a:p>
            <a:pPr lvl="1" algn="just"/>
            <a:endParaRPr lang="en-US" dirty="0">
              <a:solidFill>
                <a:schemeClr val="tx1"/>
              </a:solidFill>
            </a:endParaRPr>
          </a:p>
          <a:p>
            <a:pPr lvl="1" algn="just"/>
            <a:r>
              <a:rPr lang="en-US" dirty="0">
                <a:solidFill>
                  <a:schemeClr val="tx1"/>
                </a:solidFill>
              </a:rPr>
              <a:t>Many Web server controls are similar to familiar HTML elements, such as buttons and text boxes. Other controls encompass complex behavior, such as a calendar controls, and controls that you can use to connect to data sources and display data</a:t>
            </a:r>
          </a:p>
          <a:p>
            <a:endParaRPr lang="en-US" dirty="0"/>
          </a:p>
          <a:p>
            <a:pPr lvl="1" algn="just">
              <a:buFont typeface="Arial" panose="020B0604020202020204" pitchFamily="34" charset="0"/>
              <a:buNone/>
            </a:pPr>
            <a:r>
              <a:rPr lang="en-US" sz="2000" b="1" dirty="0"/>
              <a:t>ASP.NET User Control:</a:t>
            </a:r>
          </a:p>
          <a:p>
            <a:pPr lvl="1"/>
            <a:r>
              <a:rPr lang="en-US" sz="2000" dirty="0"/>
              <a:t>In addition to using Web server controls in your ASP.NET Web pages, you can create your own custom, reusable controls using the same techniques you use for creating ASP.NET Web pages. These controls are called user controls.</a:t>
            </a:r>
          </a:p>
          <a:p>
            <a:pPr lvl="1"/>
            <a:r>
              <a:rPr lang="en-US" sz="2000" dirty="0"/>
              <a:t>A user control is a kind of composite control that works much like an ASP.NET Web page—you can add existing Web server controls and markup to a user control, and define properties and methods for the control. You can then embed them in ASP.NET Web pages, where they act as a unit.</a:t>
            </a:r>
          </a:p>
          <a:p>
            <a:pPr lvl="1" algn="just">
              <a:buFont typeface="Arial" panose="020B0604020202020204" pitchFamily="34" charset="0"/>
              <a:buChar char="•"/>
            </a:pPr>
            <a:endParaRPr lang="en-US" sz="2000" b="1" dirty="0"/>
          </a:p>
          <a:p>
            <a:pPr lvl="1" algn="just">
              <a:buFont typeface="Arial" panose="020B0604020202020204" pitchFamily="34" charset="0"/>
              <a:buNone/>
            </a:pPr>
            <a:r>
              <a:rPr lang="en-US" sz="2000" b="1" dirty="0"/>
              <a:t>ASP.NET Web Part Control:</a:t>
            </a:r>
          </a:p>
          <a:p>
            <a:pPr lvl="1" algn="just"/>
            <a:r>
              <a:rPr lang="en-US" sz="2000" dirty="0"/>
              <a:t>ASP.NET Web Parts controls are an integrated set of controls for creating Web sites that enable end users to modify the content, appearance, and behavior of Web pages directly in a browser.</a:t>
            </a:r>
            <a:endParaRPr lang="en-US" sz="2000" b="1" dirty="0"/>
          </a:p>
          <a:p>
            <a:endParaRPr lang="en-US" sz="2400" dirty="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22</a:t>
            </a:fld>
            <a:endParaRPr lang="en-US"/>
          </a:p>
        </p:txBody>
      </p:sp>
    </p:spTree>
    <p:extLst>
      <p:ext uri="{BB962C8B-B14F-4D97-AF65-F5344CB8AC3E}">
        <p14:creationId xmlns:p14="http://schemas.microsoft.com/office/powerpoint/2010/main" val="34388696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b="1" dirty="0"/>
              <a:t>Details</a:t>
            </a:r>
            <a:r>
              <a:rPr lang="en-US" b="1" baseline="0" dirty="0"/>
              <a:t> on the controls</a:t>
            </a:r>
          </a:p>
          <a:p>
            <a:endParaRPr lang="en-US" baseline="0" dirty="0"/>
          </a:p>
          <a:p>
            <a:r>
              <a:rPr lang="en-US" sz="2000" b="1" dirty="0"/>
              <a:t>HTML server controls : </a:t>
            </a:r>
            <a:r>
              <a:rPr lang="en-US" sz="2000" dirty="0"/>
              <a:t>HTML elements exposed to the server so you can program them. HTML server controls expose an object model that maps very closely to the HTML elements that they render.</a:t>
            </a:r>
          </a:p>
          <a:p>
            <a:pPr marL="400050" lvl="1" indent="0">
              <a:buNone/>
            </a:pPr>
            <a:r>
              <a:rPr lang="en-US" sz="2000" b="1" dirty="0"/>
              <a:t>Note : </a:t>
            </a:r>
            <a:r>
              <a:rPr lang="en-US" sz="2000" dirty="0"/>
              <a:t>An HTML element is converted to a HTML server control by the addition of the attribute RUNAT="SERVER". </a:t>
            </a:r>
          </a:p>
          <a:p>
            <a:pPr marL="0" indent="0" algn="just">
              <a:buNone/>
            </a:pPr>
            <a:endParaRPr lang="en-US" sz="2000" b="1" dirty="0"/>
          </a:p>
          <a:p>
            <a:r>
              <a:rPr lang="en-US" sz="2000" b="1" dirty="0"/>
              <a:t>Web server controls :</a:t>
            </a:r>
            <a:r>
              <a:rPr lang="en-US" sz="2000" dirty="0"/>
              <a:t>   Controls with more built-in features than HTML server controls. Web server controls include not only form-type controls such as buttons and text boxes, but also special-purpose controls such as a calendar. Web server controls are more abstract than HTML server controls in that their object model does not necessarily reflect HTML syntax. The Validation controls also come under web server controls being used for data validation. Controls that incorporate logic to allow you to test a user's input. You attach a validation control to an input control to test what the user enters for that input control. </a:t>
            </a:r>
            <a:endParaRPr lang="en-US" sz="2400" dirty="0"/>
          </a:p>
          <a:p>
            <a:endParaRPr lang="en-US" sz="2400" dirty="0"/>
          </a:p>
          <a:p>
            <a:pPr marL="0" indent="0">
              <a:buNone/>
            </a:pPr>
            <a:r>
              <a:rPr lang="en-US" sz="1200" dirty="0"/>
              <a:t>Validation controls are provided to allow you to check for a required field, to test against a specific value or pattern of characters, to verify that a value lies within a range, and so on.</a:t>
            </a:r>
          </a:p>
          <a:p>
            <a:endParaRPr lang="en-US" sz="1200" b="1" dirty="0"/>
          </a:p>
          <a:p>
            <a:r>
              <a:rPr lang="en-US" sz="1200" b="1" dirty="0"/>
              <a:t>User controls</a:t>
            </a:r>
            <a:r>
              <a:rPr lang="en-US" sz="1200" dirty="0"/>
              <a:t> :  Controls that you create as Web Forms pages. You can embed Web Forms user controls in other Web Forms pages, which is an easy way to create menus, toolbars, and other reusable elements.</a:t>
            </a: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23</a:t>
            </a:fld>
            <a:endParaRPr lang="en-US"/>
          </a:p>
        </p:txBody>
      </p:sp>
    </p:spTree>
    <p:extLst>
      <p:ext uri="{BB962C8B-B14F-4D97-AF65-F5344CB8AC3E}">
        <p14:creationId xmlns:p14="http://schemas.microsoft.com/office/powerpoint/2010/main" val="26068112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24</a:t>
            </a:fld>
            <a:endParaRPr lang="en-US"/>
          </a:p>
        </p:txBody>
      </p:sp>
    </p:spTree>
    <p:extLst>
      <p:ext uri="{BB962C8B-B14F-4D97-AF65-F5344CB8AC3E}">
        <p14:creationId xmlns:p14="http://schemas.microsoft.com/office/powerpoint/2010/main" val="20482043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b="1" dirty="0">
                <a:solidFill>
                  <a:srgbClr val="006FC0"/>
                </a:solidFill>
                <a:latin typeface="Verdana"/>
                <a:cs typeface="Verdana"/>
              </a:rPr>
              <a:t>Navigation - </a:t>
            </a:r>
            <a:r>
              <a:rPr lang="en-CA" b="1" dirty="0" err="1">
                <a:solidFill>
                  <a:srgbClr val="006FC0"/>
                </a:solidFill>
                <a:latin typeface="Verdana"/>
                <a:cs typeface="Verdana"/>
              </a:rPr>
              <a:t>HtmlAnchor</a:t>
            </a:r>
            <a:r>
              <a:rPr lang="en-CA" dirty="0">
                <a:solidFill>
                  <a:srgbClr val="000000"/>
                </a:solidFill>
                <a:latin typeface="Verdana"/>
                <a:cs typeface="Verdana"/>
              </a:rPr>
              <a:t>: </a:t>
            </a:r>
            <a:r>
              <a:rPr lang="en-CA" sz="1200" dirty="0">
                <a:solidFill>
                  <a:srgbClr val="000000"/>
                </a:solidFill>
                <a:latin typeface="Verdana"/>
                <a:cs typeface="Verdana"/>
              </a:rPr>
              <a:t>Creates a Web navigation link</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1" dirty="0">
                <a:solidFill>
                  <a:srgbClr val="006FC0"/>
                </a:solidFill>
                <a:latin typeface="Verdana"/>
                <a:cs typeface="Verdana"/>
              </a:rPr>
              <a:t>Button - </a:t>
            </a:r>
            <a:r>
              <a:rPr lang="en-CA" sz="1200" b="1" dirty="0" err="1">
                <a:solidFill>
                  <a:srgbClr val="006FC0"/>
                </a:solidFill>
                <a:latin typeface="Verdana"/>
                <a:cs typeface="Verdana"/>
              </a:rPr>
              <a:t>HtmlButton</a:t>
            </a:r>
            <a:r>
              <a:rPr lang="en-CA" sz="1200" dirty="0">
                <a:solidFill>
                  <a:srgbClr val="000000"/>
                </a:solidFill>
                <a:latin typeface="Verdana"/>
                <a:cs typeface="Verdana"/>
              </a:rPr>
              <a:t>: Allows programmatic access to the HTML &lt;button&gt; tag on the server</a:t>
            </a:r>
          </a:p>
          <a:p>
            <a:pPr>
              <a:lnSpc>
                <a:spcPts val="2400"/>
              </a:lnSpc>
              <a:tabLst>
                <a:tab pos="279400" algn="l"/>
              </a:tabLst>
            </a:pPr>
            <a:r>
              <a:rPr lang="en-CA" sz="1200" b="1" dirty="0">
                <a:solidFill>
                  <a:srgbClr val="006FC0"/>
                </a:solidFill>
                <a:latin typeface="Verdana"/>
                <a:cs typeface="Verdana"/>
              </a:rPr>
              <a:t>Forms - </a:t>
            </a:r>
            <a:r>
              <a:rPr lang="en-CA" sz="1200" b="1" dirty="0" err="1">
                <a:solidFill>
                  <a:srgbClr val="006FC0"/>
                </a:solidFill>
                <a:latin typeface="Verdana"/>
                <a:cs typeface="Verdana"/>
              </a:rPr>
              <a:t>HtmlForm</a:t>
            </a:r>
            <a:r>
              <a:rPr lang="en-CA" sz="1200" dirty="0">
                <a:solidFill>
                  <a:srgbClr val="000000"/>
                </a:solidFill>
                <a:latin typeface="Verdana"/>
                <a:cs typeface="Verdana"/>
              </a:rPr>
              <a:t>: Defines HTML form and the values of controls within the form are posted to the server when the form is submitted.</a:t>
            </a:r>
          </a:p>
          <a:p>
            <a:pPr marL="0" marR="0" lvl="0" indent="0" algn="l" defTabSz="914400" rtl="0" eaLnBrk="1" fontAlgn="auto" latinLnBrk="0" hangingPunct="1">
              <a:lnSpc>
                <a:spcPts val="2400"/>
              </a:lnSpc>
              <a:spcBef>
                <a:spcPts val="0"/>
              </a:spcBef>
              <a:spcAft>
                <a:spcPts val="0"/>
              </a:spcAft>
              <a:buClrTx/>
              <a:buSzTx/>
              <a:buFontTx/>
              <a:buNone/>
              <a:tabLst>
                <a:tab pos="279400" algn="l"/>
              </a:tabLst>
              <a:defRPr/>
            </a:pPr>
            <a:r>
              <a:rPr lang="en-CA" b="1" dirty="0">
                <a:solidFill>
                  <a:srgbClr val="006FC0"/>
                </a:solidFill>
                <a:latin typeface="Verdana"/>
                <a:cs typeface="Verdana"/>
              </a:rPr>
              <a:t>Head - </a:t>
            </a:r>
            <a:r>
              <a:rPr lang="en-CA" b="1" dirty="0" err="1">
                <a:solidFill>
                  <a:srgbClr val="006FC0"/>
                </a:solidFill>
                <a:latin typeface="Verdana"/>
                <a:cs typeface="Verdana"/>
              </a:rPr>
              <a:t>HtmlHead</a:t>
            </a:r>
            <a:r>
              <a:rPr lang="en-CA" dirty="0">
                <a:solidFill>
                  <a:srgbClr val="000000"/>
                </a:solidFill>
                <a:latin typeface="Verdana"/>
                <a:cs typeface="Verdana"/>
              </a:rPr>
              <a:t>:</a:t>
            </a:r>
            <a:r>
              <a:rPr lang="en-CA" baseline="0" dirty="0">
                <a:solidFill>
                  <a:srgbClr val="000000"/>
                </a:solidFill>
                <a:latin typeface="Verdana"/>
                <a:cs typeface="Verdana"/>
              </a:rPr>
              <a:t> </a:t>
            </a:r>
            <a:r>
              <a:rPr lang="en-CA" sz="1200" dirty="0">
                <a:solidFill>
                  <a:srgbClr val="000000"/>
                </a:solidFill>
                <a:latin typeface="Verdana"/>
                <a:cs typeface="Verdana"/>
              </a:rPr>
              <a:t>Provides programmatic access to the HTML &lt;head&gt; element on the server and the element is a container for additional information about the page</a:t>
            </a:r>
          </a:p>
          <a:p>
            <a:pPr marL="0" marR="0" lvl="0" indent="0" algn="l" defTabSz="914400" rtl="0" eaLnBrk="1" fontAlgn="auto" latinLnBrk="0" hangingPunct="1">
              <a:lnSpc>
                <a:spcPts val="2400"/>
              </a:lnSpc>
              <a:spcBef>
                <a:spcPts val="0"/>
              </a:spcBef>
              <a:spcAft>
                <a:spcPts val="0"/>
              </a:spcAft>
              <a:buClrTx/>
              <a:buSzTx/>
              <a:buFontTx/>
              <a:buNone/>
              <a:tabLst>
                <a:tab pos="279400" algn="l"/>
              </a:tabLst>
              <a:defRPr/>
            </a:pPr>
            <a:r>
              <a:rPr lang="en-CA" sz="1200" b="1" dirty="0">
                <a:solidFill>
                  <a:srgbClr val="006FC0"/>
                </a:solidFill>
                <a:latin typeface="Verdana"/>
                <a:cs typeface="Verdana"/>
              </a:rPr>
              <a:t>Image Controls</a:t>
            </a:r>
            <a:r>
              <a:rPr lang="en-CA" sz="1200" b="1" dirty="0">
                <a:solidFill>
                  <a:srgbClr val="000000"/>
                </a:solidFill>
                <a:latin typeface="Verdana"/>
                <a:cs typeface="Verdana"/>
              </a:rPr>
              <a:t>: </a:t>
            </a:r>
            <a:r>
              <a:rPr lang="en-CA" sz="1200" dirty="0">
                <a:solidFill>
                  <a:srgbClr val="000000"/>
                </a:solidFill>
                <a:latin typeface="Verdana"/>
                <a:cs typeface="Verdana"/>
              </a:rPr>
              <a:t>Displays an</a:t>
            </a:r>
            <a:r>
              <a:rPr lang="en-CA" sz="1200" baseline="0" dirty="0">
                <a:solidFill>
                  <a:srgbClr val="000000"/>
                </a:solidFill>
                <a:latin typeface="Verdana"/>
                <a:cs typeface="Verdana"/>
              </a:rPr>
              <a:t> Image</a:t>
            </a:r>
            <a:endParaRPr lang="en-CA" sz="1200" dirty="0">
              <a:solidFill>
                <a:srgbClr val="000000"/>
              </a:solidFill>
              <a:latin typeface="Verdana"/>
              <a:cs typeface="Verdana"/>
            </a:endParaRPr>
          </a:p>
          <a:p>
            <a:pPr marL="0" marR="0" lvl="0" indent="0" algn="l" defTabSz="914400" rtl="0" eaLnBrk="1" fontAlgn="auto" latinLnBrk="0" hangingPunct="1">
              <a:lnSpc>
                <a:spcPts val="2400"/>
              </a:lnSpc>
              <a:spcBef>
                <a:spcPts val="0"/>
              </a:spcBef>
              <a:spcAft>
                <a:spcPts val="0"/>
              </a:spcAft>
              <a:buClrTx/>
              <a:buSzTx/>
              <a:buFontTx/>
              <a:buNone/>
              <a:tabLst>
                <a:tab pos="279400" algn="l"/>
              </a:tabLst>
              <a:defRPr/>
            </a:pPr>
            <a:r>
              <a:rPr lang="en-CA" sz="1200" b="1" dirty="0">
                <a:solidFill>
                  <a:srgbClr val="006FC0"/>
                </a:solidFill>
                <a:latin typeface="Verdana"/>
                <a:cs typeface="Verdana"/>
              </a:rPr>
              <a:t>Commands Controls</a:t>
            </a:r>
            <a:r>
              <a:rPr lang="en-CA" sz="1200" b="1" dirty="0">
                <a:solidFill>
                  <a:srgbClr val="000000"/>
                </a:solidFill>
                <a:latin typeface="Verdana"/>
                <a:cs typeface="Verdana"/>
              </a:rPr>
              <a:t>: </a:t>
            </a:r>
            <a:r>
              <a:rPr lang="en-CA" sz="1200" dirty="0">
                <a:solidFill>
                  <a:srgbClr val="000000"/>
                </a:solidFill>
                <a:latin typeface="Verdana"/>
                <a:cs typeface="Verdana"/>
              </a:rPr>
              <a:t>This</a:t>
            </a:r>
            <a:r>
              <a:rPr lang="en-CA" sz="1200" baseline="0" dirty="0">
                <a:solidFill>
                  <a:srgbClr val="000000"/>
                </a:solidFill>
                <a:latin typeface="Verdana"/>
                <a:cs typeface="Verdana"/>
              </a:rPr>
              <a:t> is a button control</a:t>
            </a:r>
          </a:p>
          <a:p>
            <a:pPr>
              <a:lnSpc>
                <a:spcPts val="2400"/>
              </a:lnSpc>
              <a:tabLst>
                <a:tab pos="279400" algn="l"/>
              </a:tabLst>
            </a:pPr>
            <a:endParaRPr lang="en-CA" sz="1200" dirty="0">
              <a:solidFill>
                <a:srgbClr val="000000"/>
              </a:solidFill>
              <a:latin typeface="Verdana"/>
              <a:cs typeface="Verdana"/>
            </a:endParaRPr>
          </a:p>
          <a:p>
            <a:pPr>
              <a:lnSpc>
                <a:spcPts val="2400"/>
              </a:lnSpc>
            </a:pPr>
            <a:endParaRPr lang="en-CA" sz="1200" dirty="0">
              <a:solidFill>
                <a:srgbClr val="00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dirty="0">
              <a:solidFill>
                <a:srgbClr val="000000"/>
              </a:solidFill>
              <a:latin typeface="Verdana"/>
              <a:cs typeface="Verdana"/>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dirty="0">
              <a:solidFill>
                <a:srgbClr val="000000"/>
              </a:solidFill>
              <a:latin typeface="Verdana"/>
              <a:cs typeface="Verdana"/>
            </a:endParaRPr>
          </a:p>
          <a:p>
            <a:pPr marL="0" marR="0" lvl="0" indent="0" algn="l" defTabSz="914400" rtl="0" eaLnBrk="1" fontAlgn="auto" latinLnBrk="0" hangingPunct="1">
              <a:lnSpc>
                <a:spcPct val="100000"/>
              </a:lnSpc>
              <a:spcBef>
                <a:spcPts val="0"/>
              </a:spcBef>
              <a:spcAft>
                <a:spcPts val="0"/>
              </a:spcAft>
              <a:buClrTx/>
              <a:buSzTx/>
              <a:buFontTx/>
              <a:buNone/>
              <a:tabLst/>
              <a:defRPr/>
            </a:pPr>
            <a:br>
              <a:rPr lang="en-CA" sz="1200" dirty="0">
                <a:solidFill>
                  <a:srgbClr val="000000"/>
                </a:solidFill>
                <a:latin typeface="Times New Roman"/>
              </a:rPr>
            </a:b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25</a:t>
            </a:fld>
            <a:endParaRPr lang="en-US"/>
          </a:p>
        </p:txBody>
      </p:sp>
    </p:spTree>
    <p:extLst>
      <p:ext uri="{BB962C8B-B14F-4D97-AF65-F5344CB8AC3E}">
        <p14:creationId xmlns:p14="http://schemas.microsoft.com/office/powerpoint/2010/main" val="6113472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pPr marL="0" marR="0" lvl="0" indent="0" algn="l" defTabSz="914400" rtl="0" eaLnBrk="1" fontAlgn="auto" latinLnBrk="0" hangingPunct="1">
              <a:lnSpc>
                <a:spcPts val="2400"/>
              </a:lnSpc>
              <a:spcBef>
                <a:spcPts val="0"/>
              </a:spcBef>
              <a:spcAft>
                <a:spcPts val="0"/>
              </a:spcAft>
              <a:buClrTx/>
              <a:buSzTx/>
              <a:buFontTx/>
              <a:buNone/>
              <a:tabLst>
                <a:tab pos="279400" algn="l"/>
              </a:tabLst>
              <a:defRPr/>
            </a:pPr>
            <a:r>
              <a:rPr lang="en-CA" sz="1200" b="1" dirty="0">
                <a:solidFill>
                  <a:srgbClr val="006FC0"/>
                </a:solidFill>
                <a:latin typeface="Verdana"/>
                <a:cs typeface="Verdana"/>
              </a:rPr>
              <a:t>Input Controls</a:t>
            </a:r>
            <a:r>
              <a:rPr lang="en-CA" sz="1200" dirty="0">
                <a:solidFill>
                  <a:srgbClr val="000000"/>
                </a:solidFill>
                <a:latin typeface="Verdana"/>
                <a:cs typeface="Verdana"/>
              </a:rPr>
              <a:t>: </a:t>
            </a:r>
          </a:p>
          <a:p>
            <a:pPr marL="0" marR="0" lvl="0" indent="0" algn="l" defTabSz="914400" rtl="0" eaLnBrk="1" fontAlgn="auto" latinLnBrk="0" hangingPunct="1">
              <a:lnSpc>
                <a:spcPts val="2400"/>
              </a:lnSpc>
              <a:spcBef>
                <a:spcPts val="0"/>
              </a:spcBef>
              <a:spcAft>
                <a:spcPts val="0"/>
              </a:spcAft>
              <a:buClrTx/>
              <a:buSzTx/>
              <a:buFontTx/>
              <a:buNone/>
              <a:tabLst>
                <a:tab pos="279400" algn="l"/>
              </a:tabLst>
              <a:defRPr/>
            </a:pPr>
            <a:r>
              <a:rPr lang="en-CA" sz="1200" dirty="0">
                <a:solidFill>
                  <a:srgbClr val="000000"/>
                </a:solidFill>
                <a:latin typeface="Verdana"/>
                <a:cs typeface="Verdana"/>
              </a:rPr>
              <a:t>	Serves as the abstract base class that defines the methods, properties, and events common to all HTML input controls, such as the </a:t>
            </a:r>
          </a:p>
          <a:p>
            <a:pPr marL="0" marR="0" lvl="0" indent="0" algn="l" defTabSz="914400" rtl="0" eaLnBrk="1" fontAlgn="auto" latinLnBrk="0" hangingPunct="1">
              <a:lnSpc>
                <a:spcPts val="2400"/>
              </a:lnSpc>
              <a:spcBef>
                <a:spcPts val="0"/>
              </a:spcBef>
              <a:spcAft>
                <a:spcPts val="0"/>
              </a:spcAft>
              <a:buClrTx/>
              <a:buSzTx/>
              <a:buFontTx/>
              <a:buNone/>
              <a:tabLst>
                <a:tab pos="279400" algn="l"/>
              </a:tabLst>
              <a:defRPr/>
            </a:pPr>
            <a:r>
              <a:rPr lang="en-CA" sz="1200" dirty="0">
                <a:solidFill>
                  <a:srgbClr val="000000"/>
                </a:solidFill>
                <a:latin typeface="Verdana"/>
                <a:cs typeface="Verdana"/>
              </a:rPr>
              <a:t>&lt;input type=text&gt; , &lt;input type=submit&gt; , and &lt;input type= file&gt; elements.</a:t>
            </a:r>
          </a:p>
          <a:p>
            <a:pPr>
              <a:lnSpc>
                <a:spcPts val="2400"/>
              </a:lnSpc>
            </a:pPr>
            <a:r>
              <a:rPr lang="en-CA" sz="1200" baseline="0" dirty="0">
                <a:solidFill>
                  <a:srgbClr val="000000"/>
                </a:solidFill>
                <a:latin typeface="Verdana"/>
                <a:cs typeface="Verdana"/>
              </a:rPr>
              <a:t>        </a:t>
            </a:r>
            <a:r>
              <a:rPr lang="en-CA" sz="1200" dirty="0">
                <a:solidFill>
                  <a:srgbClr val="000000"/>
                </a:solidFill>
                <a:latin typeface="Verdana"/>
                <a:cs typeface="Verdana"/>
              </a:rPr>
              <a:t>This class is inherited by other classes like </a:t>
            </a:r>
            <a:r>
              <a:rPr lang="en-CA" sz="1200" dirty="0" err="1">
                <a:solidFill>
                  <a:srgbClr val="000000"/>
                </a:solidFill>
                <a:latin typeface="Verdana"/>
                <a:cs typeface="Verdana"/>
              </a:rPr>
              <a:t>HtmlInputText</a:t>
            </a:r>
            <a:r>
              <a:rPr lang="en-CA" sz="1200" dirty="0">
                <a:solidFill>
                  <a:srgbClr val="000000"/>
                </a:solidFill>
                <a:latin typeface="Verdana"/>
                <a:cs typeface="Verdana"/>
              </a:rPr>
              <a:t>, </a:t>
            </a:r>
            <a:r>
              <a:rPr lang="en-CA" sz="1200" dirty="0" err="1">
                <a:solidFill>
                  <a:srgbClr val="000000"/>
                </a:solidFill>
                <a:latin typeface="Verdana"/>
                <a:cs typeface="Verdana"/>
              </a:rPr>
              <a:t>HtmlInputButton</a:t>
            </a:r>
            <a:r>
              <a:rPr lang="en-CA" sz="1200" dirty="0">
                <a:solidFill>
                  <a:srgbClr val="000000"/>
                </a:solidFill>
                <a:latin typeface="Verdana"/>
                <a:cs typeface="Verdana"/>
              </a:rPr>
              <a:t>, </a:t>
            </a:r>
            <a:r>
              <a:rPr lang="en-CA" sz="1200" dirty="0" err="1">
                <a:solidFill>
                  <a:srgbClr val="000000"/>
                </a:solidFill>
                <a:latin typeface="Verdana"/>
                <a:cs typeface="Verdana"/>
              </a:rPr>
              <a:t>HtmlInputRadioButton</a:t>
            </a:r>
            <a:r>
              <a:rPr lang="en-CA" sz="1200" dirty="0">
                <a:solidFill>
                  <a:srgbClr val="000000"/>
                </a:solidFill>
                <a:latin typeface="Verdana"/>
                <a:cs typeface="Verdana"/>
              </a:rPr>
              <a:t>, </a:t>
            </a:r>
            <a:r>
              <a:rPr lang="en-CA" sz="1200" dirty="0" err="1">
                <a:solidFill>
                  <a:srgbClr val="000000"/>
                </a:solidFill>
                <a:latin typeface="Verdana"/>
                <a:cs typeface="Verdana"/>
              </a:rPr>
              <a:t>HtmlInputCheckBox</a:t>
            </a:r>
            <a:r>
              <a:rPr lang="en-CA" sz="1200" dirty="0">
                <a:solidFill>
                  <a:srgbClr val="000000"/>
                </a:solidFill>
                <a:latin typeface="Verdana"/>
                <a:cs typeface="Verdana"/>
              </a:rPr>
              <a:t>, </a:t>
            </a:r>
            <a:r>
              <a:rPr lang="en-CA" sz="1200" dirty="0" err="1">
                <a:solidFill>
                  <a:srgbClr val="000000"/>
                </a:solidFill>
                <a:latin typeface="Verdana"/>
                <a:cs typeface="Verdana"/>
              </a:rPr>
              <a:t>HtmlInputImage</a:t>
            </a:r>
            <a:r>
              <a:rPr lang="en-CA" sz="1200" dirty="0">
                <a:solidFill>
                  <a:srgbClr val="000000"/>
                </a:solidFill>
                <a:latin typeface="Verdana"/>
                <a:cs typeface="Verdana"/>
              </a:rPr>
              <a:t>, </a:t>
            </a:r>
            <a:r>
              <a:rPr lang="en-CA" sz="1200" dirty="0" err="1">
                <a:solidFill>
                  <a:srgbClr val="000000"/>
                </a:solidFill>
                <a:latin typeface="Verdana"/>
                <a:cs typeface="Verdana"/>
              </a:rPr>
              <a:t>HtmlInputHidden</a:t>
            </a:r>
            <a:r>
              <a:rPr lang="en-CA" sz="1200" dirty="0">
                <a:solidFill>
                  <a:srgbClr val="000000"/>
                </a:solidFill>
                <a:latin typeface="Verdana"/>
                <a:cs typeface="Verdana"/>
              </a:rPr>
              <a:t>, and </a:t>
            </a:r>
            <a:r>
              <a:rPr lang="en-CA" sz="1200" dirty="0" err="1">
                <a:solidFill>
                  <a:srgbClr val="000000"/>
                </a:solidFill>
                <a:latin typeface="Verdana"/>
                <a:cs typeface="Verdana"/>
              </a:rPr>
              <a:t>HtmlInputFile</a:t>
            </a:r>
            <a:r>
              <a:rPr lang="en-CA" sz="1200" dirty="0">
                <a:solidFill>
                  <a:srgbClr val="000000"/>
                </a:solidFill>
                <a:latin typeface="Verdana"/>
                <a:cs typeface="Verdana"/>
              </a:rPr>
              <a:t> classes.</a:t>
            </a:r>
          </a:p>
          <a:p>
            <a:pPr>
              <a:lnSpc>
                <a:spcPts val="2400"/>
              </a:lnSpc>
              <a:tabLst>
                <a:tab pos="279400" algn="l"/>
              </a:tabLst>
            </a:pPr>
            <a:r>
              <a:rPr lang="en-CA" sz="1200" b="1" dirty="0">
                <a:solidFill>
                  <a:srgbClr val="006FC0"/>
                </a:solidFill>
                <a:latin typeface="Verdana"/>
                <a:cs typeface="Verdana"/>
              </a:rPr>
              <a:t>File transfer - </a:t>
            </a:r>
            <a:r>
              <a:rPr lang="en-CA" sz="1200" b="1" dirty="0" err="1">
                <a:solidFill>
                  <a:srgbClr val="006FC0"/>
                </a:solidFill>
                <a:latin typeface="Verdana"/>
                <a:cs typeface="Verdana"/>
              </a:rPr>
              <a:t>HtmlInputFile</a:t>
            </a:r>
            <a:r>
              <a:rPr lang="en-CA" sz="1200" b="1" dirty="0">
                <a:solidFill>
                  <a:srgbClr val="000000"/>
                </a:solidFill>
                <a:latin typeface="Verdana"/>
                <a:cs typeface="Verdana"/>
              </a:rPr>
              <a:t>: </a:t>
            </a:r>
            <a:r>
              <a:rPr lang="en-CA" sz="1200" dirty="0">
                <a:solidFill>
                  <a:srgbClr val="000000"/>
                </a:solidFill>
                <a:latin typeface="Verdana"/>
                <a:cs typeface="Verdana"/>
              </a:rPr>
              <a:t>This uses the </a:t>
            </a:r>
            <a:r>
              <a:rPr lang="en-CA" sz="1200" dirty="0" err="1">
                <a:solidFill>
                  <a:srgbClr val="000000"/>
                </a:solidFill>
                <a:latin typeface="Verdana"/>
                <a:cs typeface="Verdana"/>
              </a:rPr>
              <a:t>HtmlInputFile</a:t>
            </a:r>
            <a:r>
              <a:rPr lang="en-CA" sz="1200" dirty="0">
                <a:solidFill>
                  <a:srgbClr val="000000"/>
                </a:solidFill>
                <a:latin typeface="Verdana"/>
                <a:cs typeface="Verdana"/>
              </a:rPr>
              <a:t> server control to handle uploading binary or text files from a browser client to the server</a:t>
            </a:r>
          </a:p>
          <a:p>
            <a:pPr marL="0" marR="0" lvl="0" indent="0" algn="l" defTabSz="914400" rtl="0" eaLnBrk="1" fontAlgn="auto" latinLnBrk="0" hangingPunct="1">
              <a:lnSpc>
                <a:spcPts val="2400"/>
              </a:lnSpc>
              <a:spcBef>
                <a:spcPts val="0"/>
              </a:spcBef>
              <a:spcAft>
                <a:spcPts val="0"/>
              </a:spcAft>
              <a:buClrTx/>
              <a:buSzTx/>
              <a:buFontTx/>
              <a:buNone/>
              <a:tabLst>
                <a:tab pos="279400" algn="l"/>
              </a:tabLst>
              <a:defRPr/>
            </a:pPr>
            <a:r>
              <a:rPr lang="en-CA" sz="1200" b="1" dirty="0">
                <a:solidFill>
                  <a:srgbClr val="006FC0"/>
                </a:solidFill>
                <a:latin typeface="Verdana"/>
                <a:cs typeface="Verdana"/>
              </a:rPr>
              <a:t>Information storage Text Hidden - </a:t>
            </a:r>
            <a:r>
              <a:rPr lang="en-CA" sz="1200" b="1" dirty="0" err="1">
                <a:solidFill>
                  <a:srgbClr val="006FC0"/>
                </a:solidFill>
                <a:latin typeface="Verdana"/>
                <a:cs typeface="Verdana"/>
              </a:rPr>
              <a:t>HtmlInputHidden</a:t>
            </a:r>
            <a:r>
              <a:rPr lang="en-CA" sz="1200" b="1" dirty="0">
                <a:solidFill>
                  <a:srgbClr val="000000"/>
                </a:solidFill>
                <a:latin typeface="Verdana"/>
                <a:cs typeface="Verdana"/>
              </a:rPr>
              <a:t>: </a:t>
            </a:r>
            <a:r>
              <a:rPr lang="en-CA" sz="1200" dirty="0">
                <a:solidFill>
                  <a:srgbClr val="000000"/>
                </a:solidFill>
                <a:latin typeface="Verdana"/>
                <a:cs typeface="Verdana"/>
              </a:rPr>
              <a:t>You can use the </a:t>
            </a:r>
            <a:r>
              <a:rPr lang="en-CA" sz="1200" dirty="0" err="1">
                <a:solidFill>
                  <a:srgbClr val="000000"/>
                </a:solidFill>
                <a:latin typeface="Verdana"/>
                <a:cs typeface="Verdana"/>
              </a:rPr>
              <a:t>HtmlInputHidden</a:t>
            </a:r>
            <a:r>
              <a:rPr lang="en-CA" sz="1200" dirty="0">
                <a:solidFill>
                  <a:srgbClr val="000000"/>
                </a:solidFill>
                <a:latin typeface="Verdana"/>
                <a:cs typeface="Verdana"/>
              </a:rPr>
              <a:t> control to embed information that is hidden from the user within a &lt;form&gt; element. This information is sent when the Web page is posted back to the server. This stores state information for a form.</a:t>
            </a:r>
          </a:p>
          <a:p>
            <a:pPr marL="0" marR="0" lvl="0" indent="0" algn="l" defTabSz="914400" rtl="0" eaLnBrk="1" fontAlgn="auto" latinLnBrk="0" hangingPunct="1">
              <a:lnSpc>
                <a:spcPts val="2400"/>
              </a:lnSpc>
              <a:spcBef>
                <a:spcPts val="0"/>
              </a:spcBef>
              <a:spcAft>
                <a:spcPts val="0"/>
              </a:spcAft>
              <a:buClrTx/>
              <a:buSzTx/>
              <a:buFontTx/>
              <a:buNone/>
              <a:tabLst>
                <a:tab pos="279400" algn="l"/>
              </a:tabLst>
              <a:defRPr/>
            </a:pPr>
            <a:r>
              <a:rPr lang="en-CA" b="1" dirty="0">
                <a:solidFill>
                  <a:srgbClr val="006FC0"/>
                </a:solidFill>
                <a:latin typeface="Verdana"/>
                <a:cs typeface="Verdana"/>
              </a:rPr>
              <a:t>Checkbox - </a:t>
            </a:r>
            <a:r>
              <a:rPr lang="en-CA" b="1" dirty="0" err="1">
                <a:solidFill>
                  <a:srgbClr val="006FC0"/>
                </a:solidFill>
                <a:latin typeface="Verdana"/>
                <a:cs typeface="Verdana"/>
              </a:rPr>
              <a:t>HtmlInputCheckBox</a:t>
            </a:r>
            <a:r>
              <a:rPr lang="en-CA" b="1" dirty="0">
                <a:solidFill>
                  <a:srgbClr val="000000"/>
                </a:solidFill>
                <a:latin typeface="Verdana"/>
                <a:cs typeface="Verdana"/>
              </a:rPr>
              <a:t>:</a:t>
            </a:r>
          </a:p>
          <a:p>
            <a:pPr marL="0" marR="0" lvl="0" indent="0" algn="l" defTabSz="914400" rtl="0" eaLnBrk="1" fontAlgn="auto" latinLnBrk="0" hangingPunct="1">
              <a:lnSpc>
                <a:spcPts val="2400"/>
              </a:lnSpc>
              <a:spcBef>
                <a:spcPts val="0"/>
              </a:spcBef>
              <a:spcAft>
                <a:spcPts val="0"/>
              </a:spcAft>
              <a:buClrTx/>
              <a:buSzTx/>
              <a:buFontTx/>
              <a:buNone/>
              <a:tabLst>
                <a:tab pos="279400" algn="l"/>
              </a:tabLst>
              <a:defRPr/>
            </a:pPr>
            <a:r>
              <a:rPr lang="en-CA" sz="1200" dirty="0">
                <a:solidFill>
                  <a:srgbClr val="000000"/>
                </a:solidFill>
                <a:latin typeface="Verdana"/>
                <a:cs typeface="Verdana"/>
              </a:rPr>
              <a:t>	Creates a box that users can click to turn on and off. The Checkbox control includes a label.</a:t>
            </a:r>
          </a:p>
          <a:p>
            <a:pPr marL="0" marR="0" lvl="0" indent="0" algn="l" defTabSz="914400" rtl="0" eaLnBrk="1" fontAlgn="auto" latinLnBrk="0" hangingPunct="1">
              <a:lnSpc>
                <a:spcPts val="2400"/>
              </a:lnSpc>
              <a:spcBef>
                <a:spcPts val="0"/>
              </a:spcBef>
              <a:spcAft>
                <a:spcPts val="0"/>
              </a:spcAft>
              <a:buClrTx/>
              <a:buSzTx/>
              <a:buFontTx/>
              <a:buNone/>
              <a:tabLst>
                <a:tab pos="279400" algn="l"/>
              </a:tabLst>
              <a:defRPr/>
            </a:pPr>
            <a:r>
              <a:rPr lang="en-CA" sz="1200" dirty="0">
                <a:solidFill>
                  <a:srgbClr val="000000"/>
                </a:solidFill>
                <a:latin typeface="Verdana"/>
                <a:cs typeface="Verdana"/>
              </a:rPr>
              <a:t>       Allows programmatic access to the HTML &lt;input type= checkbox&gt; element on the server</a:t>
            </a:r>
            <a:br>
              <a:rPr lang="en-CA" sz="1200" dirty="0">
                <a:solidFill>
                  <a:srgbClr val="000000"/>
                </a:solidFill>
                <a:latin typeface="Times New Roman"/>
              </a:rPr>
            </a:br>
            <a:r>
              <a:rPr lang="en-CA" sz="1200" b="1" dirty="0">
                <a:solidFill>
                  <a:srgbClr val="006FC0"/>
                </a:solidFill>
                <a:latin typeface="Verdana"/>
                <a:cs typeface="Verdana"/>
              </a:rPr>
              <a:t>Radio Button - </a:t>
            </a:r>
            <a:r>
              <a:rPr lang="en-CA" sz="1200" b="1" dirty="0" err="1">
                <a:solidFill>
                  <a:srgbClr val="006FC0"/>
                </a:solidFill>
                <a:latin typeface="Verdana"/>
                <a:cs typeface="Verdana"/>
              </a:rPr>
              <a:t>HtmlInputRadioButton</a:t>
            </a:r>
            <a:r>
              <a:rPr lang="en-CA" sz="1200" b="1" dirty="0">
                <a:solidFill>
                  <a:srgbClr val="000000"/>
                </a:solidFill>
                <a:latin typeface="Verdana"/>
                <a:cs typeface="Verdana"/>
              </a:rPr>
              <a:t>:</a:t>
            </a:r>
          </a:p>
          <a:p>
            <a:pPr marL="0" marR="0" lvl="0" indent="0" algn="l" defTabSz="914400" rtl="0" eaLnBrk="1" fontAlgn="auto" latinLnBrk="0" hangingPunct="1">
              <a:lnSpc>
                <a:spcPts val="2400"/>
              </a:lnSpc>
              <a:spcBef>
                <a:spcPts val="0"/>
              </a:spcBef>
              <a:spcAft>
                <a:spcPts val="0"/>
              </a:spcAft>
              <a:buClrTx/>
              <a:buSzTx/>
              <a:buFontTx/>
              <a:buNone/>
              <a:tabLst>
                <a:tab pos="279400" algn="l"/>
              </a:tabLst>
              <a:defRPr/>
            </a:pPr>
            <a:r>
              <a:rPr lang="en-CA" sz="1200" dirty="0">
                <a:solidFill>
                  <a:srgbClr val="000000"/>
                </a:solidFill>
                <a:latin typeface="Verdana"/>
                <a:cs typeface="Verdana"/>
              </a:rPr>
              <a:t>	To select one item from a short list of fixed options</a:t>
            </a:r>
          </a:p>
          <a:p>
            <a:pPr marL="0" marR="0" lvl="0" indent="0" algn="l" defTabSz="914400" rtl="0" eaLnBrk="1" fontAlgn="auto" latinLnBrk="0" hangingPunct="1">
              <a:lnSpc>
                <a:spcPts val="2400"/>
              </a:lnSpc>
              <a:spcBef>
                <a:spcPts val="0"/>
              </a:spcBef>
              <a:spcAft>
                <a:spcPts val="0"/>
              </a:spcAft>
              <a:buClrTx/>
              <a:buSzTx/>
              <a:buFontTx/>
              <a:buNone/>
              <a:tabLst>
                <a:tab pos="279400" algn="l"/>
              </a:tabLst>
              <a:defRPr/>
            </a:pPr>
            <a:r>
              <a:rPr lang="en-CA" sz="1200" dirty="0">
                <a:solidFill>
                  <a:srgbClr val="000000"/>
                </a:solidFill>
                <a:latin typeface="Verdana"/>
                <a:cs typeface="Verdana"/>
              </a:rPr>
              <a:t>	Allows programmatic access to the HTML &lt;input type= radio&gt; element on the server</a:t>
            </a:r>
          </a:p>
          <a:p>
            <a:pPr marL="0" marR="0" lvl="0" indent="0" algn="l" defTabSz="914400" rtl="0" eaLnBrk="1" fontAlgn="auto" latinLnBrk="0" hangingPunct="1">
              <a:lnSpc>
                <a:spcPts val="2400"/>
              </a:lnSpc>
              <a:spcBef>
                <a:spcPts val="0"/>
              </a:spcBef>
              <a:spcAft>
                <a:spcPts val="0"/>
              </a:spcAft>
              <a:buClrTx/>
              <a:buSzTx/>
              <a:buFontTx/>
              <a:buNone/>
              <a:tabLst>
                <a:tab pos="279400" algn="l"/>
              </a:tabLst>
              <a:defRPr/>
            </a:pPr>
            <a:r>
              <a:rPr lang="en-CA" sz="1200" dirty="0">
                <a:solidFill>
                  <a:srgbClr val="006FC0"/>
                </a:solidFill>
                <a:latin typeface="Verdana"/>
                <a:cs typeface="Verdana"/>
              </a:rPr>
              <a:t>Title - </a:t>
            </a:r>
            <a:r>
              <a:rPr lang="en-CA" sz="1200" dirty="0" err="1">
                <a:solidFill>
                  <a:srgbClr val="006FC0"/>
                </a:solidFill>
                <a:latin typeface="Verdana"/>
                <a:cs typeface="Verdana"/>
              </a:rPr>
              <a:t>HtmlTitle</a:t>
            </a:r>
            <a:r>
              <a:rPr lang="en-CA" sz="1200" dirty="0">
                <a:solidFill>
                  <a:srgbClr val="000000"/>
                </a:solidFill>
                <a:latin typeface="Verdana"/>
                <a:cs typeface="Verdana"/>
              </a:rPr>
              <a:t>: Use the </a:t>
            </a:r>
            <a:r>
              <a:rPr lang="en-CA" sz="1200" dirty="0" err="1">
                <a:solidFill>
                  <a:srgbClr val="000000"/>
                </a:solidFill>
                <a:latin typeface="Verdana"/>
                <a:cs typeface="Verdana"/>
              </a:rPr>
              <a:t>HtmlTitle</a:t>
            </a:r>
            <a:r>
              <a:rPr lang="en-CA" sz="1200" dirty="0">
                <a:solidFill>
                  <a:srgbClr val="000000"/>
                </a:solidFill>
                <a:latin typeface="Verdana"/>
                <a:cs typeface="Verdana"/>
              </a:rPr>
              <a:t> class to programmatically specify the </a:t>
            </a:r>
            <a:r>
              <a:rPr lang="en-CA" sz="1400" dirty="0">
                <a:solidFill>
                  <a:srgbClr val="000000"/>
                </a:solidFill>
                <a:latin typeface="Verdana"/>
                <a:cs typeface="Verdana"/>
              </a:rPr>
              <a:t>HTML &lt;title&gt; element of a Web Forms page</a:t>
            </a:r>
          </a:p>
          <a:p>
            <a:pPr marL="0" marR="0" lvl="0" indent="0" algn="l" defTabSz="914400" rtl="0" eaLnBrk="1" fontAlgn="auto" latinLnBrk="0" hangingPunct="1">
              <a:lnSpc>
                <a:spcPts val="2400"/>
              </a:lnSpc>
              <a:spcBef>
                <a:spcPts val="0"/>
              </a:spcBef>
              <a:spcAft>
                <a:spcPts val="0"/>
              </a:spcAft>
              <a:buClrTx/>
              <a:buSzTx/>
              <a:buFontTx/>
              <a:buNone/>
              <a:tabLst>
                <a:tab pos="279400" algn="l"/>
              </a:tabLst>
              <a:defRPr/>
            </a:pPr>
            <a:r>
              <a:rPr lang="en-CA" sz="1200" b="1" dirty="0">
                <a:solidFill>
                  <a:srgbClr val="006FC0"/>
                </a:solidFill>
                <a:latin typeface="Verdana"/>
                <a:cs typeface="Verdana"/>
              </a:rPr>
              <a:t>DIV</a:t>
            </a:r>
            <a:r>
              <a:rPr lang="en-CA" sz="1200" b="1" dirty="0">
                <a:solidFill>
                  <a:srgbClr val="000000"/>
                </a:solidFill>
                <a:latin typeface="Verdana"/>
                <a:cs typeface="Verdana"/>
              </a:rPr>
              <a:t>: </a:t>
            </a:r>
          </a:p>
          <a:p>
            <a:pPr marL="0" marR="0" lvl="0" indent="0" algn="l" defTabSz="914400" rtl="0" eaLnBrk="1" fontAlgn="auto" latinLnBrk="0" hangingPunct="1">
              <a:lnSpc>
                <a:spcPts val="2400"/>
              </a:lnSpc>
              <a:spcBef>
                <a:spcPts val="0"/>
              </a:spcBef>
              <a:spcAft>
                <a:spcPts val="0"/>
              </a:spcAft>
              <a:buClrTx/>
              <a:buSzTx/>
              <a:buFontTx/>
              <a:buNone/>
              <a:tabLst>
                <a:tab pos="279400" algn="l"/>
              </a:tabLst>
              <a:defRPr/>
            </a:pPr>
            <a:r>
              <a:rPr lang="en-CA" sz="1200" dirty="0">
                <a:solidFill>
                  <a:srgbClr val="000000"/>
                </a:solidFill>
                <a:latin typeface="Verdana"/>
                <a:cs typeface="Verdana"/>
              </a:rPr>
              <a:t>	DIV defines HTML element and specifies a container that renders HTML.</a:t>
            </a:r>
          </a:p>
          <a:p>
            <a:pPr marL="0" marR="0" lvl="0" indent="0" algn="l" defTabSz="914400" rtl="0" eaLnBrk="1" fontAlgn="auto" latinLnBrk="0" hangingPunct="1">
              <a:lnSpc>
                <a:spcPts val="2400"/>
              </a:lnSpc>
              <a:spcBef>
                <a:spcPts val="0"/>
              </a:spcBef>
              <a:spcAft>
                <a:spcPts val="0"/>
              </a:spcAft>
              <a:buClrTx/>
              <a:buSzTx/>
              <a:buFontTx/>
              <a:buNone/>
              <a:tabLst>
                <a:tab pos="279400" algn="l"/>
              </a:tabLst>
              <a:defRPr/>
            </a:pPr>
            <a:r>
              <a:rPr lang="en-CA" sz="1200" dirty="0">
                <a:solidFill>
                  <a:srgbClr val="000000"/>
                </a:solidFill>
                <a:latin typeface="Verdana"/>
                <a:cs typeface="Verdana"/>
              </a:rPr>
              <a:t>	If you convert a HTML DIV element to an ASP.NET server control, then it is created as an instance of the </a:t>
            </a:r>
            <a:r>
              <a:rPr lang="en-CA" sz="1200" dirty="0" err="1">
                <a:solidFill>
                  <a:srgbClr val="000000"/>
                </a:solidFill>
                <a:latin typeface="Verdana"/>
                <a:cs typeface="Verdana"/>
              </a:rPr>
              <a:t>HtmlGenericControl</a:t>
            </a:r>
            <a:r>
              <a:rPr lang="en-CA" sz="1200" dirty="0">
                <a:solidFill>
                  <a:srgbClr val="000000"/>
                </a:solidFill>
                <a:latin typeface="Verdana"/>
                <a:cs typeface="Verdana"/>
              </a:rPr>
              <a:t> class.</a:t>
            </a:r>
          </a:p>
          <a:p>
            <a:pPr marL="0" marR="0" lvl="0" indent="0" algn="l" defTabSz="914400" rtl="0" eaLnBrk="1" fontAlgn="auto" latinLnBrk="0" hangingPunct="1">
              <a:lnSpc>
                <a:spcPts val="2400"/>
              </a:lnSpc>
              <a:spcBef>
                <a:spcPts val="0"/>
              </a:spcBef>
              <a:spcAft>
                <a:spcPts val="0"/>
              </a:spcAft>
              <a:buClrTx/>
              <a:buSzTx/>
              <a:buFontTx/>
              <a:buNone/>
              <a:tabLst>
                <a:tab pos="279400" algn="l"/>
              </a:tabLst>
              <a:defRPr/>
            </a:pPr>
            <a:r>
              <a:rPr lang="en-CA" sz="1200" dirty="0">
                <a:solidFill>
                  <a:srgbClr val="000000"/>
                </a:solidFill>
                <a:latin typeface="Verdana"/>
                <a:cs typeface="Verdana"/>
              </a:rPr>
              <a:t>	ASP.NET server controls that render as a DIV element are called as panel.</a:t>
            </a:r>
          </a:p>
          <a:p>
            <a:pPr marL="0" marR="0" lvl="0" indent="0" algn="l" defTabSz="914400" rtl="0" eaLnBrk="1" fontAlgn="auto" latinLnBrk="0" hangingPunct="1">
              <a:lnSpc>
                <a:spcPts val="2400"/>
              </a:lnSpc>
              <a:spcBef>
                <a:spcPts val="0"/>
              </a:spcBef>
              <a:spcAft>
                <a:spcPts val="0"/>
              </a:spcAft>
              <a:buClrTx/>
              <a:buSzTx/>
              <a:buFontTx/>
              <a:buNone/>
              <a:tabLst>
                <a:tab pos="279400" algn="l"/>
              </a:tabLst>
              <a:defRPr/>
            </a:pPr>
            <a:r>
              <a:rPr lang="en-CA" sz="1200" b="1" dirty="0">
                <a:solidFill>
                  <a:srgbClr val="000000"/>
                </a:solidFill>
                <a:latin typeface="Verdana"/>
                <a:cs typeface="Verdana"/>
              </a:rPr>
              <a:t>TABLE,</a:t>
            </a:r>
            <a:r>
              <a:rPr lang="en-CA" sz="1200" b="1" baseline="0" dirty="0">
                <a:solidFill>
                  <a:srgbClr val="000000"/>
                </a:solidFill>
                <a:latin typeface="Verdana"/>
                <a:cs typeface="Verdana"/>
              </a:rPr>
              <a:t> ROW, CELL</a:t>
            </a:r>
          </a:p>
          <a:p>
            <a:pPr marL="0" marR="0" lvl="0" indent="0" algn="l" defTabSz="914400" rtl="0" eaLnBrk="1" fontAlgn="auto" latinLnBrk="0" hangingPunct="1">
              <a:lnSpc>
                <a:spcPts val="2400"/>
              </a:lnSpc>
              <a:spcBef>
                <a:spcPts val="0"/>
              </a:spcBef>
              <a:spcAft>
                <a:spcPts val="0"/>
              </a:spcAft>
              <a:buClrTx/>
              <a:buSzTx/>
              <a:buFontTx/>
              <a:buNone/>
              <a:tabLst>
                <a:tab pos="279400" algn="l"/>
              </a:tabLst>
              <a:defRPr/>
            </a:pPr>
            <a:r>
              <a:rPr lang="en-CA" sz="1200" baseline="0" dirty="0">
                <a:solidFill>
                  <a:srgbClr val="000000"/>
                </a:solidFill>
                <a:latin typeface="Verdana"/>
                <a:cs typeface="Verdana"/>
              </a:rPr>
              <a:t>	</a:t>
            </a:r>
            <a:r>
              <a:rPr lang="en-CA" sz="1200" dirty="0" err="1">
                <a:solidFill>
                  <a:srgbClr val="000000"/>
                </a:solidFill>
                <a:latin typeface="Verdana"/>
                <a:cs typeface="Verdana"/>
              </a:rPr>
              <a:t>HtmlTable</a:t>
            </a:r>
            <a:r>
              <a:rPr lang="en-CA" sz="1200" dirty="0">
                <a:solidFill>
                  <a:srgbClr val="000000"/>
                </a:solidFill>
                <a:latin typeface="Verdana"/>
                <a:cs typeface="Verdana"/>
              </a:rPr>
              <a:t>: Creates a table. &lt;table&gt;&lt;/table&gt;.</a:t>
            </a:r>
          </a:p>
          <a:p>
            <a:pPr marL="0" marR="0" lvl="0" indent="0" algn="l" defTabSz="914400" rtl="0" eaLnBrk="1" fontAlgn="auto" latinLnBrk="0" hangingPunct="1">
              <a:lnSpc>
                <a:spcPts val="2400"/>
              </a:lnSpc>
              <a:spcBef>
                <a:spcPts val="0"/>
              </a:spcBef>
              <a:spcAft>
                <a:spcPts val="0"/>
              </a:spcAft>
              <a:buClrTx/>
              <a:buSzTx/>
              <a:buFontTx/>
              <a:buNone/>
              <a:tabLst>
                <a:tab pos="279400" algn="l"/>
              </a:tabLst>
              <a:defRPr/>
            </a:pPr>
            <a:r>
              <a:rPr lang="en-CA" sz="1400" dirty="0">
                <a:solidFill>
                  <a:srgbClr val="000000"/>
                </a:solidFill>
                <a:latin typeface="Verdana"/>
                <a:cs typeface="Verdana"/>
              </a:rPr>
              <a:t>	</a:t>
            </a:r>
            <a:r>
              <a:rPr lang="en-CA" sz="1400" dirty="0" err="1">
                <a:solidFill>
                  <a:srgbClr val="000000"/>
                </a:solidFill>
                <a:latin typeface="Verdana"/>
                <a:cs typeface="Verdana"/>
              </a:rPr>
              <a:t>HtmlTableRow</a:t>
            </a:r>
            <a:r>
              <a:rPr lang="en-CA" sz="1400" dirty="0">
                <a:solidFill>
                  <a:srgbClr val="000000"/>
                </a:solidFill>
                <a:latin typeface="Verdana"/>
                <a:cs typeface="Verdana"/>
              </a:rPr>
              <a:t>: Creates an individual row within a table. &lt;</a:t>
            </a:r>
            <a:r>
              <a:rPr lang="en-CA" sz="1400" dirty="0" err="1">
                <a:solidFill>
                  <a:srgbClr val="000000"/>
                </a:solidFill>
                <a:latin typeface="Verdana"/>
                <a:cs typeface="Verdana"/>
              </a:rPr>
              <a:t>tr</a:t>
            </a:r>
            <a:r>
              <a:rPr lang="en-CA" sz="1400" dirty="0">
                <a:solidFill>
                  <a:srgbClr val="000000"/>
                </a:solidFill>
                <a:latin typeface="Verdana"/>
                <a:cs typeface="Verdana"/>
              </a:rPr>
              <a:t>&gt;&lt;/</a:t>
            </a:r>
            <a:r>
              <a:rPr lang="en-CA" sz="1400" dirty="0" err="1">
                <a:solidFill>
                  <a:srgbClr val="000000"/>
                </a:solidFill>
                <a:latin typeface="Verdana"/>
                <a:cs typeface="Verdana"/>
              </a:rPr>
              <a:t>tr</a:t>
            </a:r>
            <a:r>
              <a:rPr lang="en-CA" sz="1400" dirty="0">
                <a:solidFill>
                  <a:srgbClr val="000000"/>
                </a:solidFill>
                <a:latin typeface="Verdana"/>
                <a:cs typeface="Verdana"/>
              </a:rPr>
              <a:t>&gt;.</a:t>
            </a:r>
          </a:p>
          <a:p>
            <a:pPr marL="0" marR="0" lvl="0" indent="0" algn="l" defTabSz="914400" rtl="0" eaLnBrk="1" fontAlgn="auto" latinLnBrk="0" hangingPunct="1">
              <a:lnSpc>
                <a:spcPts val="2400"/>
              </a:lnSpc>
              <a:spcBef>
                <a:spcPts val="0"/>
              </a:spcBef>
              <a:spcAft>
                <a:spcPts val="0"/>
              </a:spcAft>
              <a:buClrTx/>
              <a:buSzTx/>
              <a:buFontTx/>
              <a:buNone/>
              <a:tabLst>
                <a:tab pos="279400" algn="l"/>
              </a:tabLst>
              <a:defRPr/>
            </a:pPr>
            <a:r>
              <a:rPr lang="en-CA" sz="1400" dirty="0">
                <a:solidFill>
                  <a:srgbClr val="000000"/>
                </a:solidFill>
                <a:latin typeface="Verdana"/>
                <a:cs typeface="Verdana"/>
              </a:rPr>
              <a:t>	</a:t>
            </a:r>
            <a:r>
              <a:rPr lang="en-CA" sz="1400" dirty="0" err="1">
                <a:solidFill>
                  <a:srgbClr val="000000"/>
                </a:solidFill>
                <a:latin typeface="Verdana"/>
                <a:cs typeface="Verdana"/>
              </a:rPr>
              <a:t>HtmlTableCell</a:t>
            </a:r>
            <a:r>
              <a:rPr lang="en-CA" sz="1400" dirty="0">
                <a:solidFill>
                  <a:srgbClr val="000000"/>
                </a:solidFill>
                <a:latin typeface="Verdana"/>
                <a:cs typeface="Verdana"/>
              </a:rPr>
              <a:t>: Creates an individual cell within a table row. &lt;td&gt;&lt;/td&gt;.</a:t>
            </a:r>
          </a:p>
          <a:p>
            <a:pPr marL="0" marR="0" lvl="0" indent="0" algn="l" defTabSz="914400" rtl="0" eaLnBrk="1" fontAlgn="auto" latinLnBrk="0" hangingPunct="1">
              <a:lnSpc>
                <a:spcPts val="2400"/>
              </a:lnSpc>
              <a:spcBef>
                <a:spcPts val="0"/>
              </a:spcBef>
              <a:spcAft>
                <a:spcPts val="0"/>
              </a:spcAft>
              <a:buClrTx/>
              <a:buSzTx/>
              <a:buFontTx/>
              <a:buNone/>
              <a:tabLst>
                <a:tab pos="279400" algn="l"/>
              </a:tabLst>
              <a:defRPr/>
            </a:pPr>
            <a:br>
              <a:rPr lang="en-CA" sz="1400" dirty="0">
                <a:solidFill>
                  <a:srgbClr val="000000"/>
                </a:solidFill>
                <a:latin typeface="Times New Roman"/>
              </a:rPr>
            </a:br>
            <a:endParaRPr lang="en-CA" sz="1200" dirty="0">
              <a:solidFill>
                <a:srgbClr val="000000"/>
              </a:solidFill>
              <a:latin typeface="Verdana"/>
              <a:cs typeface="Verdana"/>
            </a:endParaRPr>
          </a:p>
          <a:p>
            <a:pPr marL="0" marR="0" lvl="0" indent="0" algn="l" defTabSz="914400" rtl="0" eaLnBrk="1" fontAlgn="auto" latinLnBrk="0" hangingPunct="1">
              <a:lnSpc>
                <a:spcPts val="2400"/>
              </a:lnSpc>
              <a:spcBef>
                <a:spcPts val="0"/>
              </a:spcBef>
              <a:spcAft>
                <a:spcPts val="0"/>
              </a:spcAft>
              <a:buClrTx/>
              <a:buSzTx/>
              <a:buFontTx/>
              <a:buNone/>
              <a:tabLst>
                <a:tab pos="279400" algn="l"/>
              </a:tabLst>
              <a:defRPr/>
            </a:pPr>
            <a:endParaRPr lang="en-CA" sz="1200" dirty="0">
              <a:solidFill>
                <a:srgbClr val="000000"/>
              </a:solidFill>
              <a:latin typeface="Verdana"/>
              <a:cs typeface="Verdana"/>
            </a:endParaRPr>
          </a:p>
          <a:p>
            <a:pPr marL="0" marR="0" lvl="0" indent="0" algn="l" defTabSz="914400" rtl="0" eaLnBrk="1" fontAlgn="auto" latinLnBrk="0" hangingPunct="1">
              <a:lnSpc>
                <a:spcPts val="2400"/>
              </a:lnSpc>
              <a:spcBef>
                <a:spcPts val="0"/>
              </a:spcBef>
              <a:spcAft>
                <a:spcPts val="0"/>
              </a:spcAft>
              <a:buClrTx/>
              <a:buSzTx/>
              <a:buFontTx/>
              <a:buNone/>
              <a:tabLst>
                <a:tab pos="279400" algn="l"/>
              </a:tabLst>
              <a:defRPr/>
            </a:pPr>
            <a:endParaRPr lang="en-CA" sz="1200" dirty="0">
              <a:solidFill>
                <a:srgbClr val="000000"/>
              </a:solidFill>
              <a:latin typeface="Verdana"/>
              <a:cs typeface="Verdana"/>
            </a:endParaRPr>
          </a:p>
          <a:p>
            <a:pPr marL="0" marR="0" lvl="0" indent="0" algn="l" defTabSz="914400" rtl="0" eaLnBrk="1" fontAlgn="auto" latinLnBrk="0" hangingPunct="1">
              <a:lnSpc>
                <a:spcPts val="2400"/>
              </a:lnSpc>
              <a:spcBef>
                <a:spcPts val="0"/>
              </a:spcBef>
              <a:spcAft>
                <a:spcPts val="0"/>
              </a:spcAft>
              <a:buClrTx/>
              <a:buSzTx/>
              <a:buFontTx/>
              <a:buNone/>
              <a:tabLst>
                <a:tab pos="279400" algn="l"/>
              </a:tabLst>
              <a:defRPr/>
            </a:pPr>
            <a:endParaRPr lang="en-CA" sz="1200" dirty="0">
              <a:solidFill>
                <a:srgbClr val="000000"/>
              </a:solidFill>
              <a:latin typeface="Verdana"/>
              <a:cs typeface="Verdana"/>
            </a:endParaRPr>
          </a:p>
          <a:p>
            <a:pPr>
              <a:lnSpc>
                <a:spcPts val="2400"/>
              </a:lnSpc>
              <a:tabLst>
                <a:tab pos="279400" algn="l"/>
              </a:tabLst>
            </a:pPr>
            <a:br>
              <a:rPr lang="en-CA" sz="1200" dirty="0">
                <a:solidFill>
                  <a:srgbClr val="000000"/>
                </a:solidFill>
                <a:latin typeface="Times New Roman"/>
              </a:rPr>
            </a:br>
            <a:endParaRPr lang="en-CA" sz="1200" dirty="0">
              <a:solidFill>
                <a:srgbClr val="000000"/>
              </a:solidFill>
              <a:latin typeface="Verdana"/>
              <a:cs typeface="Verdana"/>
            </a:endParaRPr>
          </a:p>
          <a:p>
            <a:pPr>
              <a:lnSpc>
                <a:spcPts val="2400"/>
              </a:lnSpc>
            </a:pPr>
            <a:endParaRPr lang="en-CA" sz="1200" dirty="0">
              <a:solidFill>
                <a:srgbClr val="000000"/>
              </a:solidFill>
            </a:endParaRPr>
          </a:p>
          <a:p>
            <a:pPr>
              <a:lnSpc>
                <a:spcPts val="2300"/>
              </a:lnSpc>
            </a:pPr>
            <a:endParaRPr lang="en-CA" sz="1200" dirty="0">
              <a:solidFill>
                <a:srgbClr val="000000"/>
              </a:solidFill>
              <a:latin typeface="Verdana"/>
              <a:cs typeface="Verdana"/>
            </a:endParaRPr>
          </a:p>
          <a:p>
            <a:pPr marL="0" marR="0" lvl="0" indent="0" algn="l" defTabSz="914400" rtl="0" eaLnBrk="1" fontAlgn="auto" latinLnBrk="0" hangingPunct="1">
              <a:lnSpc>
                <a:spcPts val="2400"/>
              </a:lnSpc>
              <a:spcBef>
                <a:spcPts val="0"/>
              </a:spcBef>
              <a:spcAft>
                <a:spcPts val="0"/>
              </a:spcAft>
              <a:buClrTx/>
              <a:buSzTx/>
              <a:buFontTx/>
              <a:buNone/>
              <a:tabLst>
                <a:tab pos="279400" algn="l"/>
              </a:tabLst>
              <a:defRPr/>
            </a:pPr>
            <a:endParaRPr lang="en-CA" sz="1200" dirty="0">
              <a:solidFill>
                <a:srgbClr val="000000"/>
              </a:solidFill>
              <a:latin typeface="Verdana"/>
              <a:cs typeface="Verdana"/>
            </a:endParaRPr>
          </a:p>
          <a:p>
            <a:pPr>
              <a:lnSpc>
                <a:spcPts val="2400"/>
              </a:lnSpc>
              <a:tabLst>
                <a:tab pos="279400" algn="l"/>
              </a:tabLst>
            </a:pPr>
            <a:endParaRPr lang="en-CA" sz="1200" dirty="0">
              <a:solidFill>
                <a:srgbClr val="000000"/>
              </a:solidFill>
              <a:latin typeface="Verdana"/>
              <a:cs typeface="Verdana"/>
            </a:endParaRPr>
          </a:p>
          <a:p>
            <a:pPr>
              <a:lnSpc>
                <a:spcPts val="2400"/>
              </a:lnSpc>
            </a:pPr>
            <a:endParaRPr lang="en-CA" sz="1200" dirty="0">
              <a:solidFill>
                <a:srgbClr val="000000"/>
              </a:solidFill>
            </a:endParaRPr>
          </a:p>
        </p:txBody>
      </p:sp>
      <p:sp>
        <p:nvSpPr>
          <p:cNvPr id="4" name="Slide Number Placeholder 3"/>
          <p:cNvSpPr>
            <a:spLocks noGrp="1"/>
          </p:cNvSpPr>
          <p:nvPr>
            <p:ph type="sldNum" sz="quarter" idx="10"/>
          </p:nvPr>
        </p:nvSpPr>
        <p:spPr/>
        <p:txBody>
          <a:bodyPr/>
          <a:lstStyle/>
          <a:p>
            <a:fld id="{6A8B6E77-EC63-4CD7-8F8A-914122582C5F}" type="slidenum">
              <a:rPr lang="en-US" smtClean="0"/>
              <a:pPr/>
              <a:t>26</a:t>
            </a:fld>
            <a:endParaRPr lang="en-US"/>
          </a:p>
        </p:txBody>
      </p:sp>
    </p:spTree>
    <p:extLst>
      <p:ext uri="{BB962C8B-B14F-4D97-AF65-F5344CB8AC3E}">
        <p14:creationId xmlns:p14="http://schemas.microsoft.com/office/powerpoint/2010/main" val="27479111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solidFill>
                <a:schemeClr val="tx1"/>
              </a:solidFill>
            </a:endParaRPr>
          </a:p>
          <a:p>
            <a:r>
              <a:rPr lang="en-US" sz="1200" dirty="0">
                <a:solidFill>
                  <a:schemeClr val="tx1"/>
                </a:solidFill>
              </a:rPr>
              <a:t>For example suppose  you have a page contain one </a:t>
            </a:r>
            <a:r>
              <a:rPr lang="en-US" sz="1200" dirty="0" err="1">
                <a:solidFill>
                  <a:schemeClr val="tx1"/>
                </a:solidFill>
              </a:rPr>
              <a:t>TextBox</a:t>
            </a:r>
            <a:r>
              <a:rPr lang="en-US" sz="1200" dirty="0">
                <a:solidFill>
                  <a:schemeClr val="tx1"/>
                </a:solidFill>
              </a:rPr>
              <a:t> and Button control. Now, if you enter some text in </a:t>
            </a:r>
            <a:r>
              <a:rPr lang="en-US" sz="1200" dirty="0" err="1">
                <a:solidFill>
                  <a:schemeClr val="tx1"/>
                </a:solidFill>
              </a:rPr>
              <a:t>TextBox</a:t>
            </a:r>
            <a:r>
              <a:rPr lang="en-US" sz="1200" dirty="0">
                <a:solidFill>
                  <a:schemeClr val="tx1"/>
                </a:solidFill>
              </a:rPr>
              <a:t> and click the Button then text does not appear  after the </a:t>
            </a:r>
            <a:r>
              <a:rPr lang="en-US" sz="1200" dirty="0" err="1">
                <a:solidFill>
                  <a:schemeClr val="tx1"/>
                </a:solidFill>
              </a:rPr>
              <a:t>Postback</a:t>
            </a:r>
            <a:r>
              <a:rPr lang="en-US" sz="1200" dirty="0">
                <a:solidFill>
                  <a:schemeClr val="tx1"/>
                </a:solidFill>
              </a:rPr>
              <a:t> since Page  is recreated on round trip.</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As mentioned</a:t>
            </a:r>
            <a:r>
              <a:rPr lang="en-US" baseline="0" dirty="0">
                <a:solidFill>
                  <a:schemeClr val="tx1"/>
                </a:solidFill>
              </a:rPr>
              <a:t> the pages are </a:t>
            </a:r>
            <a:r>
              <a:rPr lang="en-US" dirty="0">
                <a:solidFill>
                  <a:schemeClr val="tx1"/>
                </a:solidFill>
              </a:rPr>
              <a:t>recreated before its comes to clients and happened for each and every request. So it is a big issue to maintain the state of the page and information for a web application. That is the reason to start concept of State Management. </a:t>
            </a: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30</a:t>
            </a:fld>
            <a:endParaRPr lang="en-US"/>
          </a:p>
        </p:txBody>
      </p:sp>
    </p:spTree>
    <p:extLst>
      <p:ext uri="{BB962C8B-B14F-4D97-AF65-F5344CB8AC3E}">
        <p14:creationId xmlns:p14="http://schemas.microsoft.com/office/powerpoint/2010/main" val="18369808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b="1" dirty="0">
                <a:effectLst/>
              </a:rPr>
              <a:t>View State</a:t>
            </a:r>
          </a:p>
          <a:p>
            <a:r>
              <a:rPr lang="en-US" dirty="0">
                <a:effectLst/>
              </a:rPr>
              <a:t>The </a:t>
            </a:r>
            <a:r>
              <a:rPr lang="en-US" dirty="0" err="1">
                <a:effectLst/>
                <a:hlinkClick r:id="rId3"/>
              </a:rPr>
              <a:t>ViewState</a:t>
            </a:r>
            <a:r>
              <a:rPr lang="en-US" dirty="0">
                <a:effectLst/>
              </a:rPr>
              <a:t> property provides a dictionary object for retaining values between multiple requests for the same page. This is the default method that the page uses to preserve page and control property values between round trips.</a:t>
            </a:r>
          </a:p>
          <a:p>
            <a:r>
              <a:rPr lang="en-US" dirty="0">
                <a:effectLst/>
              </a:rPr>
              <a:t>When the page is processed, the current state of the page and controls is hashed into a string and saved in the page as a hidden field, or multiple hidden fields if the amount of data stored in the </a:t>
            </a:r>
            <a:r>
              <a:rPr lang="en-US" dirty="0" err="1">
                <a:effectLst/>
                <a:hlinkClick r:id="rId3"/>
              </a:rPr>
              <a:t>ViewState</a:t>
            </a:r>
            <a:r>
              <a:rPr lang="en-US" dirty="0">
                <a:effectLst/>
              </a:rPr>
              <a:t> property exceeds the specified value in the </a:t>
            </a:r>
            <a:r>
              <a:rPr lang="en-US" dirty="0" err="1">
                <a:effectLst/>
                <a:hlinkClick r:id="rId4"/>
              </a:rPr>
              <a:t>MaxPageStateFieldLength</a:t>
            </a:r>
            <a:r>
              <a:rPr lang="en-US" dirty="0">
                <a:effectLst/>
              </a:rPr>
              <a:t> property. When the page is posted back to the server, the page parses the view-state string at page initialization and restores property information in the page.</a:t>
            </a:r>
          </a:p>
          <a:p>
            <a:r>
              <a:rPr lang="en-US" dirty="0">
                <a:effectLst/>
              </a:rPr>
              <a:t>You can store values in view state as well. For more information on using View State, see </a:t>
            </a:r>
            <a:r>
              <a:rPr lang="en-US" dirty="0">
                <a:effectLst/>
                <a:hlinkClick r:id="rId5"/>
              </a:rPr>
              <a:t>ASP.NET View State Overview</a:t>
            </a:r>
            <a:r>
              <a:rPr lang="en-US" dirty="0">
                <a:effectLst/>
              </a:rPr>
              <a:t>. </a:t>
            </a:r>
          </a:p>
          <a:p>
            <a:r>
              <a:rPr lang="en-US" b="1" dirty="0">
                <a:effectLst/>
              </a:rPr>
              <a:t>Hidden Fields</a:t>
            </a:r>
          </a:p>
          <a:p>
            <a:r>
              <a:rPr lang="en-US" dirty="0">
                <a:effectLst/>
              </a:rPr>
              <a:t>ASP.NET allows you to store information in a </a:t>
            </a:r>
            <a:r>
              <a:rPr lang="en-US" dirty="0" err="1">
                <a:effectLst/>
                <a:hlinkClick r:id="rId6"/>
              </a:rPr>
              <a:t>HiddenField</a:t>
            </a:r>
            <a:r>
              <a:rPr lang="en-US" dirty="0">
                <a:effectLst/>
              </a:rPr>
              <a:t> control, which renders as a standard HTML hidden field. A hidden field does not render visibly in the browser, but you can set its properties just as you can with a standard control. When a page is submitted to the server, the content of a hidden field is sent in the HTTP form collection along with the values of other controls. A hidden field acts as a repository for any page-specific information that you want to store directly in the page.</a:t>
            </a:r>
          </a:p>
          <a:p>
            <a:r>
              <a:rPr lang="en-US" b="1" dirty="0">
                <a:effectLst/>
              </a:rPr>
              <a:t>Cookies</a:t>
            </a:r>
          </a:p>
          <a:p>
            <a:r>
              <a:rPr lang="en-US" dirty="0">
                <a:effectLst/>
              </a:rPr>
              <a:t>A cookie is a small amount of data that is stored either in a text file on the client file system or in-memory in the client browser session. It contains site-specific information that the server sends to the client along with page output. Cookies can be temporary (with specific expiration times and dates) or persistent.</a:t>
            </a:r>
          </a:p>
          <a:p>
            <a:r>
              <a:rPr lang="en-US" b="1" dirty="0">
                <a:effectLst/>
              </a:rPr>
              <a:t>Control State</a:t>
            </a:r>
          </a:p>
          <a:p>
            <a:r>
              <a:rPr lang="en-US" dirty="0">
                <a:effectLst/>
              </a:rPr>
              <a:t>Sometimes you need to store control-state data in order for a control to work properly. For example, if you have written a custom control that has different tabs that show different information, in order for that control to work as expected, the control needs to know which tab is selected between round trips. The </a:t>
            </a:r>
            <a:r>
              <a:rPr lang="en-US" dirty="0" err="1">
                <a:effectLst/>
                <a:hlinkClick r:id="rId3"/>
              </a:rPr>
              <a:t>ViewState</a:t>
            </a:r>
            <a:r>
              <a:rPr lang="en-US" dirty="0">
                <a:effectLst/>
              </a:rPr>
              <a:t> property can be used for this purpose, but view state can be turned off at a page level by developers, effectively breaking your control. To solve this, the ASP.NET page framework exposes a feature in ASP.NET called control state.</a:t>
            </a:r>
          </a:p>
          <a:p>
            <a:r>
              <a:rPr lang="en-US" dirty="0">
                <a:effectLst/>
              </a:rPr>
              <a:t>The </a:t>
            </a:r>
            <a:r>
              <a:rPr lang="en-US" dirty="0" err="1">
                <a:effectLst/>
                <a:hlinkClick r:id="rId7"/>
              </a:rPr>
              <a:t>ControlState</a:t>
            </a:r>
            <a:r>
              <a:rPr lang="en-US" dirty="0">
                <a:effectLst/>
              </a:rPr>
              <a:t> property allows you to persist property information that is specific to a control and cannot be turned off like the </a:t>
            </a:r>
            <a:r>
              <a:rPr lang="en-US" dirty="0" err="1">
                <a:effectLst/>
                <a:hlinkClick r:id="rId3"/>
              </a:rPr>
              <a:t>ViewState</a:t>
            </a:r>
            <a:r>
              <a:rPr lang="en-US" dirty="0">
                <a:effectLst/>
              </a:rPr>
              <a:t> property.</a:t>
            </a:r>
          </a:p>
          <a:p>
            <a:r>
              <a:rPr lang="en-US" b="1" dirty="0">
                <a:effectLst/>
              </a:rPr>
              <a:t>Query Strings</a:t>
            </a:r>
          </a:p>
          <a:p>
            <a:r>
              <a:rPr lang="en-US" dirty="0">
                <a:effectLst/>
              </a:rPr>
              <a:t>A query string is information that is appended to the end of a page URL. </a:t>
            </a:r>
          </a:p>
          <a:p>
            <a:r>
              <a:rPr lang="en-US" dirty="0">
                <a:effectLst/>
              </a:rPr>
              <a:t>Query strings provide a simple but limited way to maintain state information. For example, they are an easy way to pass information from one page to another, such as passing a product number from one page to another page where it will be processed. However, some browsers and client devices impose a 2083-character limit on the length of the URL.</a:t>
            </a:r>
            <a:endParaRPr lang="en-US" dirty="0"/>
          </a:p>
          <a:p>
            <a:endParaRPr lang="en-US" dirty="0"/>
          </a:p>
          <a:p>
            <a:r>
              <a:rPr lang="en-US" b="1" dirty="0">
                <a:effectLst/>
              </a:rPr>
              <a:t>Application State</a:t>
            </a:r>
          </a:p>
          <a:p>
            <a:r>
              <a:rPr lang="en-US" dirty="0">
                <a:effectLst/>
              </a:rPr>
              <a:t>ASP.NET allows you to save values using application state — which is an instance of the </a:t>
            </a:r>
            <a:r>
              <a:rPr lang="en-US" dirty="0" err="1">
                <a:effectLst/>
                <a:hlinkClick r:id="rId8"/>
              </a:rPr>
              <a:t>HttpApplicationState</a:t>
            </a:r>
            <a:r>
              <a:rPr lang="en-US" dirty="0">
                <a:effectLst/>
              </a:rPr>
              <a:t> class — for each active Web application. Application state is a global storage mechanism that is accessible from all pages in the Web application. Thus, application state is useful for storing information that needs to be maintained between server round trips and between requests for pages. For more information, see </a:t>
            </a:r>
            <a:r>
              <a:rPr lang="en-US" dirty="0">
                <a:effectLst/>
                <a:hlinkClick r:id="rId9"/>
              </a:rPr>
              <a:t>ASP.NET Application State Overview</a:t>
            </a:r>
            <a:r>
              <a:rPr lang="en-US" dirty="0">
                <a:effectLst/>
              </a:rPr>
              <a:t>.</a:t>
            </a:r>
          </a:p>
          <a:p>
            <a:r>
              <a:rPr lang="en-US" dirty="0">
                <a:effectLst/>
              </a:rPr>
              <a:t>Application state is stored in a key/value dictionary that is created during each request to a specific URL. You can add your application-specific information to this structure to store it between page requests.</a:t>
            </a:r>
          </a:p>
          <a:p>
            <a:r>
              <a:rPr lang="en-US" dirty="0">
                <a:effectLst/>
              </a:rPr>
              <a:t>Once you add your application-specific information to application state, the server manages it. </a:t>
            </a:r>
          </a:p>
          <a:p>
            <a:r>
              <a:rPr lang="en-US" b="1" dirty="0">
                <a:effectLst/>
              </a:rPr>
              <a:t>Session State</a:t>
            </a:r>
          </a:p>
          <a:p>
            <a:r>
              <a:rPr lang="en-US" dirty="0">
                <a:effectLst/>
              </a:rPr>
              <a:t>ASP.NET allows you to save values by using session state — which is an instance of the </a:t>
            </a:r>
            <a:r>
              <a:rPr lang="en-US" dirty="0" err="1">
                <a:effectLst/>
                <a:hlinkClick r:id="rId10"/>
              </a:rPr>
              <a:t>HttpSessionState</a:t>
            </a:r>
            <a:r>
              <a:rPr lang="en-US" dirty="0">
                <a:effectLst/>
              </a:rPr>
              <a:t> class — for each active Web-application session. Session state is similar to application state, except that it is scoped to the current browser session. If different users are using your application, each user session will have a different session state. In addition, if a user leaves your application and then returns later, the second user session will have a different session state from the first.</a:t>
            </a:r>
          </a:p>
          <a:p>
            <a:r>
              <a:rPr lang="en-US" dirty="0">
                <a:effectLst/>
              </a:rPr>
              <a:t>Session state is structured as a key/value dictionary for storing session-specific information that needs to be maintained between server round trips and between requests for pages. You can use session state to accomplish the following tasks:</a:t>
            </a:r>
          </a:p>
          <a:p>
            <a:r>
              <a:rPr lang="en-US" dirty="0">
                <a:effectLst/>
              </a:rPr>
              <a:t>Uniquely identify browser or client-device requests and map them to an individual session instance on the server.</a:t>
            </a:r>
          </a:p>
          <a:p>
            <a:r>
              <a:rPr lang="en-US" dirty="0">
                <a:effectLst/>
              </a:rPr>
              <a:t>Store session-specific data on the server for use across multiple browser or client-device requests within the same session.</a:t>
            </a:r>
          </a:p>
          <a:p>
            <a:r>
              <a:rPr lang="en-US" dirty="0">
                <a:effectLst/>
              </a:rPr>
              <a:t>Raise appropriate session management events. In addition, you can write application code leveraging these events.</a:t>
            </a:r>
          </a:p>
          <a:p>
            <a:r>
              <a:rPr lang="en-US" dirty="0">
                <a:effectLst/>
              </a:rPr>
              <a:t>Once you add your application-specific information to session state, the server manages this object. Depending on which options you specify, session information can be stored in cookies, on an out-of-process server, or on a computer running Microsoft SQL Server</a:t>
            </a:r>
            <a:r>
              <a:rPr lang="en-US">
                <a:effectLst/>
              </a:rPr>
              <a:t>. </a:t>
            </a:r>
            <a:endParaRPr lang="en-US" dirty="0">
              <a:effectLst/>
            </a:endParaRPr>
          </a:p>
          <a:p>
            <a:r>
              <a:rPr lang="en-US" b="1" dirty="0">
                <a:effectLst/>
              </a:rPr>
              <a:t>Profile Properties</a:t>
            </a:r>
          </a:p>
          <a:p>
            <a:r>
              <a:rPr lang="en-US" dirty="0">
                <a:effectLst/>
              </a:rPr>
              <a:t>ASP.NET provides a feature called profile properties, which allows you to store user-specific data. This feature is similar to session state, except that the profile data is not lost when a user's session expires. The profile-properties feature uses an ASP.NET profile, which is stored in a persistent format and associated with an individual user. The ASP.NET profile allows you to easily manage user information without requiring you to create and maintain your own database. </a:t>
            </a:r>
          </a:p>
          <a:p>
            <a:endParaRPr lang="en-US" dirty="0"/>
          </a:p>
          <a:p>
            <a:r>
              <a:rPr lang="en-US" dirty="0"/>
              <a:t>For more information on State management techniques, refer</a:t>
            </a:r>
            <a:r>
              <a:rPr lang="en-US" baseline="0" dirty="0"/>
              <a:t> below link:</a:t>
            </a:r>
          </a:p>
          <a:p>
            <a:r>
              <a:rPr lang="en-US" dirty="0"/>
              <a:t>http://msdn.microsoft.com/en-us/library/75x4ha6s.ASPX</a:t>
            </a: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31</a:t>
            </a:fld>
            <a:endParaRPr lang="en-US"/>
          </a:p>
        </p:txBody>
      </p:sp>
    </p:spTree>
    <p:extLst>
      <p:ext uri="{BB962C8B-B14F-4D97-AF65-F5344CB8AC3E}">
        <p14:creationId xmlns:p14="http://schemas.microsoft.com/office/powerpoint/2010/main" val="28606746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32</a:t>
            </a:fld>
            <a:endParaRPr lang="en-US"/>
          </a:p>
        </p:txBody>
      </p:sp>
    </p:spTree>
    <p:extLst>
      <p:ext uri="{BB962C8B-B14F-4D97-AF65-F5344CB8AC3E}">
        <p14:creationId xmlns:p14="http://schemas.microsoft.com/office/powerpoint/2010/main" val="3469020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5</a:t>
            </a:fld>
            <a:endParaRPr lang="en-US" dirty="0"/>
          </a:p>
        </p:txBody>
      </p:sp>
    </p:spTree>
    <p:extLst>
      <p:ext uri="{BB962C8B-B14F-4D97-AF65-F5344CB8AC3E}">
        <p14:creationId xmlns:p14="http://schemas.microsoft.com/office/powerpoint/2010/main" val="35401734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33</a:t>
            </a:fld>
            <a:endParaRPr lang="en-US"/>
          </a:p>
        </p:txBody>
      </p:sp>
    </p:spTree>
    <p:extLst>
      <p:ext uri="{BB962C8B-B14F-4D97-AF65-F5344CB8AC3E}">
        <p14:creationId xmlns:p14="http://schemas.microsoft.com/office/powerpoint/2010/main" val="42829508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41</a:t>
            </a:fld>
            <a:endParaRPr lang="en-US" dirty="0"/>
          </a:p>
        </p:txBody>
      </p:sp>
    </p:spTree>
    <p:extLst>
      <p:ext uri="{BB962C8B-B14F-4D97-AF65-F5344CB8AC3E}">
        <p14:creationId xmlns:p14="http://schemas.microsoft.com/office/powerpoint/2010/main" val="22015121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DataMember can be defined</a:t>
            </a:r>
            <a:r>
              <a:rPr lang="en-US" dirty="0"/>
              <a:t> which is a mapping of the attributes available in the class object bound to datasource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Advance implementation can also be done </a:t>
            </a:r>
            <a:r>
              <a:rPr lang="en-US" sz="1200" dirty="0"/>
              <a:t>with the help of INotifyChanged interface which will in turn update the data back to the object automatically </a:t>
            </a: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45</a:t>
            </a:fld>
            <a:endParaRPr lang="en-US" dirty="0"/>
          </a:p>
        </p:txBody>
      </p:sp>
    </p:spTree>
    <p:extLst>
      <p:ext uri="{BB962C8B-B14F-4D97-AF65-F5344CB8AC3E}">
        <p14:creationId xmlns:p14="http://schemas.microsoft.com/office/powerpoint/2010/main" val="9185127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lvl="1"/>
            <a:r>
              <a:rPr lang="en-US" sz="2000" b="1" dirty="0"/>
              <a:t>Check Box List:</a:t>
            </a:r>
            <a:r>
              <a:rPr lang="en-US" sz="2000" dirty="0"/>
              <a:t> Displays a list of check boxes. Multiple check boxes in the list can be selected. </a:t>
            </a:r>
          </a:p>
          <a:p>
            <a:pPr lvl="1"/>
            <a:r>
              <a:rPr lang="en-US" sz="2000" b="1" dirty="0"/>
              <a:t>Bulleted List:</a:t>
            </a:r>
            <a:r>
              <a:rPr lang="en-US" sz="2000" dirty="0"/>
              <a:t> Displays a bulleted list of items. Each item can be displayed as text, a link button, or a hyperlink. </a:t>
            </a:r>
          </a:p>
          <a:p>
            <a:pPr lvl="1"/>
            <a:r>
              <a:rPr lang="en-US" sz="2000" b="1" dirty="0"/>
              <a:t>Dropdown List:</a:t>
            </a:r>
            <a:r>
              <a:rPr lang="en-US" sz="2000" dirty="0"/>
              <a:t> Displays a drop-down list. Only one item in the drop-down list can be selected. Drop down item can have the code value for its unique representation. </a:t>
            </a:r>
          </a:p>
          <a:p>
            <a:pPr lvl="1"/>
            <a:r>
              <a:rPr lang="en-US" sz="2000" b="1" dirty="0"/>
              <a:t>List Box:</a:t>
            </a:r>
            <a:r>
              <a:rPr lang="en-US" sz="2000" dirty="0"/>
              <a:t> Displays a list box. You can configure this control so that only one item in the list can be selected or multiple items can be selected. </a:t>
            </a:r>
          </a:p>
          <a:p>
            <a:pPr lvl="1"/>
            <a:r>
              <a:rPr lang="en-US" sz="2000" b="1" dirty="0"/>
              <a:t>Radio Button List:</a:t>
            </a:r>
            <a:r>
              <a:rPr lang="en-US" sz="2000" dirty="0"/>
              <a:t> Displays a list of radio buttons. Only one radio button can be selected. </a:t>
            </a: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48</a:t>
            </a:fld>
            <a:endParaRPr lang="en-US" dirty="0"/>
          </a:p>
        </p:txBody>
      </p:sp>
    </p:spTree>
    <p:extLst>
      <p:ext uri="{BB962C8B-B14F-4D97-AF65-F5344CB8AC3E}">
        <p14:creationId xmlns:p14="http://schemas.microsoft.com/office/powerpoint/2010/main" val="37276535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Tabular data bound controls give a clean presentation of the data in the database. It has various options to decorate the display and satisfy the need of the customers. </a:t>
            </a:r>
          </a:p>
          <a:p>
            <a:r>
              <a:rPr lang="en-US" sz="1200" dirty="0"/>
              <a:t>Tabular data bound controls supports object binding and also direct connection with database so that add , update and delete can be reflected immediately into the database. </a:t>
            </a:r>
          </a:p>
          <a:p>
            <a:r>
              <a:rPr lang="en-US" sz="1200" dirty="0"/>
              <a:t>Tabular data bound controls can also be made editable and hence updating of records can happen directly inside the control and on click of “ok” data can be updated into the database. </a:t>
            </a:r>
          </a:p>
          <a:p>
            <a:r>
              <a:rPr lang="en-US" sz="1200" dirty="0"/>
              <a:t>Tabular data controls has additional features to sort and perform paging of the data. </a:t>
            </a: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49</a:t>
            </a:fld>
            <a:endParaRPr lang="en-US" dirty="0"/>
          </a:p>
        </p:txBody>
      </p:sp>
    </p:spTree>
    <p:extLst>
      <p:ext uri="{BB962C8B-B14F-4D97-AF65-F5344CB8AC3E}">
        <p14:creationId xmlns:p14="http://schemas.microsoft.com/office/powerpoint/2010/main" val="11845306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t>Single data item display:  </a:t>
            </a:r>
            <a:r>
              <a:rPr lang="en-US" sz="2000" dirty="0"/>
              <a:t>Controls that show only individual records at a time</a:t>
            </a:r>
          </a:p>
          <a:p>
            <a:pPr lvl="1"/>
            <a:r>
              <a:rPr lang="en-US" sz="2000" b="1" dirty="0"/>
              <a:t>DetailsView:</a:t>
            </a:r>
            <a:r>
              <a:rPr lang="en-US" sz="2000" dirty="0"/>
              <a:t> It displays a single data item in an HTML table. For example, the DetailsView control can be used to display a single record from the Movies database table. This control enables you to display, page, edit, and add data. </a:t>
            </a:r>
          </a:p>
          <a:p>
            <a:pPr lvl="1"/>
            <a:r>
              <a:rPr lang="en-US" sz="2000" b="1" dirty="0"/>
              <a:t>FormView:</a:t>
            </a:r>
            <a:r>
              <a:rPr lang="en-US" sz="2000" dirty="0"/>
              <a:t> It uses a template to display a single data item. Unlike the DetailsView, a FormView enables you to lay out a form by using templates.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Data view controls:  </a:t>
            </a:r>
            <a:r>
              <a:rPr lang="en-US" sz="1200" dirty="0"/>
              <a:t>Controls that show collection of records </a:t>
            </a:r>
            <a:endParaRPr lang="en-US" sz="1200" b="1" dirty="0"/>
          </a:p>
          <a:p>
            <a:pPr lvl="1"/>
            <a:r>
              <a:rPr lang="en-US" sz="2000" b="1" dirty="0"/>
              <a:t>GridView:</a:t>
            </a:r>
            <a:r>
              <a:rPr lang="en-US" sz="2000" dirty="0"/>
              <a:t> Displays a set of data items in an HTML table. This control enables you to display, sort, page, select, and edit data. </a:t>
            </a:r>
          </a:p>
          <a:p>
            <a:pPr lvl="1"/>
            <a:r>
              <a:rPr lang="en-US" sz="2000" b="1" dirty="0"/>
              <a:t>DataList: </a:t>
            </a:r>
            <a:r>
              <a:rPr lang="en-US" sz="2000" dirty="0"/>
              <a:t>Displays a set of data items in an HTML table. Unlike the GridView control, more than one data item can be displayed in a single row. </a:t>
            </a:r>
          </a:p>
          <a:p>
            <a:r>
              <a:rPr lang="en-US" sz="1200" b="1" dirty="0"/>
              <a:t>            Repeater:</a:t>
            </a:r>
            <a:r>
              <a:rPr lang="en-US" sz="1200" dirty="0"/>
              <a:t> Displays a set of data items using a template. Unlike the GridView and DataList controls, a Repeater control does not automatically render an HTML table.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            ListView: </a:t>
            </a:r>
            <a:r>
              <a:rPr lang="en-US" sz="1200" dirty="0"/>
              <a:t>Displays a set of data items using a template. Unlike the Repeater control, the ListView control supports sorting, paging, and editing database data. </a:t>
            </a:r>
            <a:endParaRPr lang="en-US" sz="1200" b="1" dirty="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50</a:t>
            </a:fld>
            <a:endParaRPr lang="en-US" dirty="0"/>
          </a:p>
        </p:txBody>
      </p:sp>
    </p:spTree>
    <p:extLst>
      <p:ext uri="{BB962C8B-B14F-4D97-AF65-F5344CB8AC3E}">
        <p14:creationId xmlns:p14="http://schemas.microsoft.com/office/powerpoint/2010/main" val="29315846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2000" b="1" dirty="0" err="1">
                <a:solidFill>
                  <a:schemeClr val="bg2"/>
                </a:solidFill>
              </a:rPr>
              <a:t>LinqDataSource</a:t>
            </a:r>
            <a:r>
              <a:rPr lang="en-US" sz="2000" b="1" dirty="0">
                <a:solidFill>
                  <a:schemeClr val="bg2"/>
                </a:solidFill>
              </a:rPr>
              <a:t>: </a:t>
            </a:r>
            <a:r>
              <a:rPr lang="en-US" sz="2000" dirty="0">
                <a:solidFill>
                  <a:schemeClr val="bg2"/>
                </a:solidFill>
              </a:rPr>
              <a:t>Represents a LINQ to SQL query. </a:t>
            </a:r>
          </a:p>
          <a:p>
            <a:pPr lvl="1"/>
            <a:r>
              <a:rPr lang="en-US" sz="2000" b="1" dirty="0" err="1">
                <a:solidFill>
                  <a:schemeClr val="bg2"/>
                </a:solidFill>
              </a:rPr>
              <a:t>AccessDataSource</a:t>
            </a:r>
            <a:r>
              <a:rPr lang="en-US" sz="2000" b="1" dirty="0">
                <a:solidFill>
                  <a:schemeClr val="bg2"/>
                </a:solidFill>
              </a:rPr>
              <a:t>:</a:t>
            </a:r>
            <a:r>
              <a:rPr lang="en-US" sz="2000" dirty="0">
                <a:solidFill>
                  <a:schemeClr val="bg2"/>
                </a:solidFill>
              </a:rPr>
              <a:t> Represents data retrieved from a Microsoft Access database. </a:t>
            </a:r>
          </a:p>
          <a:p>
            <a:pPr lvl="1"/>
            <a:r>
              <a:rPr lang="en-US" sz="2000" b="1" dirty="0" err="1">
                <a:solidFill>
                  <a:schemeClr val="bg2"/>
                </a:solidFill>
              </a:rPr>
              <a:t>ObjectDataSource</a:t>
            </a:r>
            <a:r>
              <a:rPr lang="en-US" sz="2000" b="1" dirty="0">
                <a:solidFill>
                  <a:schemeClr val="bg2"/>
                </a:solidFill>
              </a:rPr>
              <a:t>:</a:t>
            </a:r>
            <a:r>
              <a:rPr lang="en-US" sz="2000" dirty="0">
                <a:solidFill>
                  <a:schemeClr val="bg2"/>
                </a:solidFill>
              </a:rPr>
              <a:t> Represents data retrieved from a business object. </a:t>
            </a:r>
          </a:p>
          <a:p>
            <a:pPr lvl="1"/>
            <a:r>
              <a:rPr lang="en-US" sz="2000" b="1" dirty="0" err="1">
                <a:solidFill>
                  <a:schemeClr val="bg2"/>
                </a:solidFill>
              </a:rPr>
              <a:t>XmlDataSource</a:t>
            </a:r>
            <a:r>
              <a:rPr lang="en-US" sz="2000" b="1" dirty="0">
                <a:solidFill>
                  <a:schemeClr val="bg2"/>
                </a:solidFill>
              </a:rPr>
              <a:t>:</a:t>
            </a:r>
            <a:r>
              <a:rPr lang="en-US" sz="2000" dirty="0">
                <a:solidFill>
                  <a:schemeClr val="bg2"/>
                </a:solidFill>
              </a:rPr>
              <a:t> Represents data retrieved from an XML document. </a:t>
            </a:r>
          </a:p>
          <a:p>
            <a:pPr lvl="1"/>
            <a:r>
              <a:rPr lang="en-US" sz="2000" b="1" dirty="0" err="1">
                <a:solidFill>
                  <a:schemeClr val="bg2"/>
                </a:solidFill>
              </a:rPr>
              <a:t>SiteMapDataSource</a:t>
            </a:r>
            <a:r>
              <a:rPr lang="en-US" sz="2000" b="1" dirty="0">
                <a:solidFill>
                  <a:schemeClr val="bg2"/>
                </a:solidFill>
              </a:rPr>
              <a:t>:</a:t>
            </a:r>
            <a:r>
              <a:rPr lang="en-US" sz="2000" dirty="0">
                <a:solidFill>
                  <a:schemeClr val="bg2"/>
                </a:solidFill>
              </a:rPr>
              <a:t> Represents data retrieved from a Site Map Provider. A Site Map Provider represents the page and folder structure of a website. </a:t>
            </a: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54</a:t>
            </a:fld>
            <a:endParaRPr lang="en-US" dirty="0"/>
          </a:p>
        </p:txBody>
      </p:sp>
    </p:spTree>
    <p:extLst>
      <p:ext uri="{BB962C8B-B14F-4D97-AF65-F5344CB8AC3E}">
        <p14:creationId xmlns:p14="http://schemas.microsoft.com/office/powerpoint/2010/main" val="32013266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55</a:t>
            </a:fld>
            <a:endParaRPr lang="en-US" dirty="0"/>
          </a:p>
        </p:txBody>
      </p:sp>
    </p:spTree>
    <p:extLst>
      <p:ext uri="{BB962C8B-B14F-4D97-AF65-F5344CB8AC3E}">
        <p14:creationId xmlns:p14="http://schemas.microsoft.com/office/powerpoint/2010/main" val="3734739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56</a:t>
            </a:fld>
            <a:endParaRPr lang="en-US" dirty="0"/>
          </a:p>
        </p:txBody>
      </p:sp>
    </p:spTree>
    <p:extLst>
      <p:ext uri="{BB962C8B-B14F-4D97-AF65-F5344CB8AC3E}">
        <p14:creationId xmlns:p14="http://schemas.microsoft.com/office/powerpoint/2010/main" val="39965780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57</a:t>
            </a:fld>
            <a:endParaRPr lang="en-US" dirty="0"/>
          </a:p>
        </p:txBody>
      </p:sp>
    </p:spTree>
    <p:extLst>
      <p:ext uri="{BB962C8B-B14F-4D97-AF65-F5344CB8AC3E}">
        <p14:creationId xmlns:p14="http://schemas.microsoft.com/office/powerpoint/2010/main" val="2357214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eaLnBrk="1" hangingPunct="1"/>
            <a:fld id="{E48639A9-93B1-49D8-B03A-5F5C8CB1AE48}" type="slidenum">
              <a:rPr lang="en-US" sz="1200" smtClean="0"/>
              <a:pPr eaLnBrk="1" hangingPunct="1"/>
              <a:t>6</a:t>
            </a:fld>
            <a:endParaRPr lang="en-US" sz="1200" dirty="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extLst>
      <p:ext uri="{BB962C8B-B14F-4D97-AF65-F5344CB8AC3E}">
        <p14:creationId xmlns:p14="http://schemas.microsoft.com/office/powerpoint/2010/main" val="22624028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dirty="0"/>
              <a:t>However, data-binding expressions like this don't support features like IntelliSense for member names, navigation (like Go To Definition), or compile-time checking for these names.</a:t>
            </a:r>
          </a:p>
          <a:p>
            <a:r>
              <a:rPr lang="en-US" sz="1200" dirty="0"/>
              <a:t>To address this issue, ASP.NET 4.7 adds the ability to declare the data type of the data that a control is bound to. You do this using the new </a:t>
            </a:r>
            <a:r>
              <a:rPr lang="en-US" sz="1200" i="1" dirty="0"/>
              <a:t>ItemType</a:t>
            </a:r>
            <a:r>
              <a:rPr lang="en-US" sz="1200" dirty="0"/>
              <a:t> property. When you set this property, two new typed variables are available in the scope of data-binding expressions: </a:t>
            </a:r>
            <a:r>
              <a:rPr lang="en-US" sz="1200" i="1" dirty="0"/>
              <a:t>Item</a:t>
            </a:r>
            <a:r>
              <a:rPr lang="en-US" sz="1200" dirty="0"/>
              <a:t> and </a:t>
            </a:r>
            <a:r>
              <a:rPr lang="en-US" sz="1200" i="1" dirty="0"/>
              <a:t>BindItem</a:t>
            </a:r>
            <a:r>
              <a:rPr lang="en-US" sz="1200" dirty="0"/>
              <a:t>. Because the variables are strongly typed, you get the full benefits of the Visual Studio development experience.</a:t>
            </a:r>
          </a:p>
          <a:p>
            <a:endParaRPr lang="en-US" sz="1200" dirty="0"/>
          </a:p>
          <a:p>
            <a:endParaRPr lang="en-US" sz="1200" dirty="0"/>
          </a:p>
          <a:p>
            <a:r>
              <a:rPr lang="en-US" sz="1200" kern="1200" dirty="0">
                <a:solidFill>
                  <a:schemeClr val="tx1"/>
                </a:solidFill>
                <a:latin typeface="+mn-lt"/>
                <a:ea typeface="+mn-ea"/>
                <a:cs typeface="+mn-cs"/>
              </a:rPr>
              <a:t>&lt;</a:t>
            </a:r>
            <a:r>
              <a:rPr lang="en-US" sz="1200" kern="1200" dirty="0" err="1">
                <a:solidFill>
                  <a:schemeClr val="tx1"/>
                </a:solidFill>
                <a:latin typeface="+mn-lt"/>
                <a:ea typeface="+mn-ea"/>
                <a:cs typeface="+mn-cs"/>
              </a:rPr>
              <a:t>asp:FormView</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runat</a:t>
            </a:r>
            <a:r>
              <a:rPr lang="en-US" sz="1200" kern="1200" dirty="0">
                <a:solidFill>
                  <a:schemeClr val="tx1"/>
                </a:solidFill>
                <a:latin typeface="+mn-lt"/>
                <a:ea typeface="+mn-ea"/>
                <a:cs typeface="+mn-cs"/>
              </a:rPr>
              <a:t>="server" ID="</a:t>
            </a:r>
            <a:r>
              <a:rPr lang="en-US" sz="1200" kern="1200" dirty="0" err="1">
                <a:solidFill>
                  <a:schemeClr val="tx1"/>
                </a:solidFill>
                <a:latin typeface="+mn-lt"/>
                <a:ea typeface="+mn-ea"/>
                <a:cs typeface="+mn-cs"/>
              </a:rPr>
              <a:t>editCustomer</a:t>
            </a:r>
            <a:r>
              <a:rPr lang="en-US" sz="1200" kern="1200" dirty="0">
                <a:solidFill>
                  <a:schemeClr val="tx1"/>
                </a:solidFill>
                <a:latin typeface="+mn-lt"/>
                <a:ea typeface="+mn-ea"/>
                <a:cs typeface="+mn-cs"/>
              </a:rPr>
              <a:t>"&gt; </a:t>
            </a:r>
          </a:p>
          <a:p>
            <a:r>
              <a:rPr lang="en-US" sz="1200" kern="1200" dirty="0">
                <a:solidFill>
                  <a:schemeClr val="tx1"/>
                </a:solidFill>
                <a:latin typeface="+mn-lt"/>
                <a:ea typeface="+mn-ea"/>
                <a:cs typeface="+mn-cs"/>
              </a:rPr>
              <a:t>&lt;</a:t>
            </a:r>
            <a:r>
              <a:rPr lang="en-US" sz="1200" kern="1200" dirty="0" err="1">
                <a:solidFill>
                  <a:schemeClr val="tx1"/>
                </a:solidFill>
                <a:latin typeface="+mn-lt"/>
                <a:ea typeface="+mn-ea"/>
                <a:cs typeface="+mn-cs"/>
              </a:rPr>
              <a:t>EditItemTemplate</a:t>
            </a:r>
            <a:r>
              <a:rPr lang="en-US" sz="1200" kern="1200" dirty="0">
                <a:solidFill>
                  <a:schemeClr val="tx1"/>
                </a:solidFill>
                <a:latin typeface="+mn-lt"/>
                <a:ea typeface="+mn-ea"/>
                <a:cs typeface="+mn-cs"/>
              </a:rPr>
              <a:t>&gt; </a:t>
            </a:r>
          </a:p>
          <a:p>
            <a:r>
              <a:rPr lang="en-US" sz="1200" kern="1200" dirty="0">
                <a:solidFill>
                  <a:schemeClr val="tx1"/>
                </a:solidFill>
                <a:latin typeface="+mn-lt"/>
                <a:ea typeface="+mn-ea"/>
                <a:cs typeface="+mn-cs"/>
              </a:rPr>
              <a:t> &lt;div&gt; </a:t>
            </a:r>
          </a:p>
          <a:p>
            <a:r>
              <a:rPr lang="en-US" sz="1200" kern="1200" dirty="0">
                <a:solidFill>
                  <a:schemeClr val="tx1"/>
                </a:solidFill>
                <a:latin typeface="+mn-lt"/>
                <a:ea typeface="+mn-ea"/>
                <a:cs typeface="+mn-cs"/>
              </a:rPr>
              <a:t>  &lt;</a:t>
            </a:r>
            <a:r>
              <a:rPr lang="en-US" sz="1200" kern="1200" dirty="0" err="1">
                <a:solidFill>
                  <a:schemeClr val="tx1"/>
                </a:solidFill>
                <a:latin typeface="+mn-lt"/>
                <a:ea typeface="+mn-ea"/>
                <a:cs typeface="+mn-cs"/>
              </a:rPr>
              <a:t>asp:Label</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runat</a:t>
            </a:r>
            <a:r>
              <a:rPr lang="en-US" sz="1200" kern="1200" dirty="0">
                <a:solidFill>
                  <a:schemeClr val="tx1"/>
                </a:solidFill>
                <a:latin typeface="+mn-lt"/>
                <a:ea typeface="+mn-ea"/>
                <a:cs typeface="+mn-cs"/>
              </a:rPr>
              <a:t>="server" </a:t>
            </a:r>
            <a:r>
              <a:rPr lang="en-US" sz="1200" kern="1200" dirty="0" err="1">
                <a:solidFill>
                  <a:schemeClr val="tx1"/>
                </a:solidFill>
                <a:latin typeface="+mn-lt"/>
                <a:ea typeface="+mn-ea"/>
                <a:cs typeface="+mn-cs"/>
              </a:rPr>
              <a:t>AssociatedControlID</a:t>
            </a:r>
            <a:r>
              <a:rPr lang="en-US" sz="1200" kern="1200" dirty="0">
                <a:solidFill>
                  <a:schemeClr val="tx1"/>
                </a:solidFill>
                <a:latin typeface="+mn-lt"/>
                <a:ea typeface="+mn-ea"/>
                <a:cs typeface="+mn-cs"/>
              </a:rPr>
              <a:t>="</a:t>
            </a:r>
            <a:r>
              <a:rPr lang="en-US" sz="1200" kern="1200" dirty="0" err="1">
                <a:solidFill>
                  <a:schemeClr val="tx1"/>
                </a:solidFill>
                <a:latin typeface="+mn-lt"/>
                <a:ea typeface="+mn-ea"/>
                <a:cs typeface="+mn-cs"/>
              </a:rPr>
              <a:t>firstName</a:t>
            </a:r>
            <a:r>
              <a:rPr lang="en-US" sz="1200" kern="1200" dirty="0">
                <a:solidFill>
                  <a:schemeClr val="tx1"/>
                </a:solidFill>
                <a:latin typeface="+mn-lt"/>
                <a:ea typeface="+mn-ea"/>
                <a:cs typeface="+mn-cs"/>
              </a:rPr>
              <a:t>"&gt;First Name:&lt;/</a:t>
            </a:r>
            <a:r>
              <a:rPr lang="en-US" sz="1200" kern="1200" dirty="0" err="1">
                <a:solidFill>
                  <a:schemeClr val="tx1"/>
                </a:solidFill>
                <a:latin typeface="+mn-lt"/>
                <a:ea typeface="+mn-ea"/>
                <a:cs typeface="+mn-cs"/>
              </a:rPr>
              <a:t>asp:Label</a:t>
            </a:r>
            <a:r>
              <a:rPr lang="en-US" sz="1200" kern="1200" dirty="0">
                <a:solidFill>
                  <a:schemeClr val="tx1"/>
                </a:solidFill>
                <a:latin typeface="+mn-lt"/>
                <a:ea typeface="+mn-ea"/>
                <a:cs typeface="+mn-cs"/>
              </a:rPr>
              <a:t>&gt;</a:t>
            </a:r>
          </a:p>
          <a:p>
            <a:r>
              <a:rPr lang="en-US" sz="1200" kern="1200" dirty="0">
                <a:solidFill>
                  <a:schemeClr val="tx1"/>
                </a:solidFill>
                <a:latin typeface="+mn-lt"/>
                <a:ea typeface="+mn-ea"/>
                <a:cs typeface="+mn-cs"/>
              </a:rPr>
              <a:t>  &lt;</a:t>
            </a:r>
            <a:r>
              <a:rPr lang="en-US" sz="1200" kern="1200" dirty="0" err="1">
                <a:solidFill>
                  <a:schemeClr val="tx1"/>
                </a:solidFill>
                <a:latin typeface="+mn-lt"/>
                <a:ea typeface="+mn-ea"/>
                <a:cs typeface="+mn-cs"/>
              </a:rPr>
              <a:t>asp:TextBox</a:t>
            </a:r>
            <a:r>
              <a:rPr lang="en-US" sz="1200" kern="1200" dirty="0">
                <a:solidFill>
                  <a:schemeClr val="tx1"/>
                </a:solidFill>
                <a:latin typeface="+mn-lt"/>
                <a:ea typeface="+mn-ea"/>
                <a:cs typeface="+mn-cs"/>
              </a:rPr>
              <a:t> ID="</a:t>
            </a:r>
            <a:r>
              <a:rPr lang="en-US" sz="1200" kern="1200" dirty="0" err="1">
                <a:solidFill>
                  <a:schemeClr val="tx1"/>
                </a:solidFill>
                <a:latin typeface="+mn-lt"/>
                <a:ea typeface="+mn-ea"/>
                <a:cs typeface="+mn-cs"/>
              </a:rPr>
              <a:t>firstName</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runat</a:t>
            </a:r>
            <a:r>
              <a:rPr lang="en-US" sz="1200" kern="1200" dirty="0">
                <a:solidFill>
                  <a:schemeClr val="tx1"/>
                </a:solidFill>
                <a:latin typeface="+mn-lt"/>
                <a:ea typeface="+mn-ea"/>
                <a:cs typeface="+mn-cs"/>
              </a:rPr>
              <a:t>="server" Text='&lt;%#Bind("</a:t>
            </a:r>
            <a:r>
              <a:rPr lang="en-US" sz="1200" kern="1200" dirty="0" err="1">
                <a:solidFill>
                  <a:schemeClr val="tx1"/>
                </a:solidFill>
                <a:latin typeface="+mn-lt"/>
                <a:ea typeface="+mn-ea"/>
                <a:cs typeface="+mn-cs"/>
              </a:rPr>
              <a:t>FirstName</a:t>
            </a:r>
            <a:r>
              <a:rPr lang="en-US" sz="1200" kern="1200" dirty="0">
                <a:solidFill>
                  <a:schemeClr val="tx1"/>
                </a:solidFill>
                <a:latin typeface="+mn-lt"/>
                <a:ea typeface="+mn-ea"/>
                <a:cs typeface="+mn-cs"/>
              </a:rPr>
              <a:t>") %&gt;' /&gt; </a:t>
            </a:r>
          </a:p>
          <a:p>
            <a:r>
              <a:rPr lang="en-US" sz="1200" kern="1200" dirty="0">
                <a:solidFill>
                  <a:schemeClr val="tx1"/>
                </a:solidFill>
                <a:latin typeface="+mn-lt"/>
                <a:ea typeface="+mn-ea"/>
                <a:cs typeface="+mn-cs"/>
              </a:rPr>
              <a:t> &lt;/div&gt; </a:t>
            </a:r>
          </a:p>
          <a:p>
            <a:r>
              <a:rPr lang="en-US" sz="1200" kern="1200" dirty="0">
                <a:solidFill>
                  <a:schemeClr val="tx1"/>
                </a:solidFill>
                <a:latin typeface="+mn-lt"/>
                <a:ea typeface="+mn-ea"/>
                <a:cs typeface="+mn-cs"/>
              </a:rPr>
              <a:t> &lt;div&gt; </a:t>
            </a:r>
          </a:p>
          <a:p>
            <a:r>
              <a:rPr lang="en-US" sz="1200" kern="1200" dirty="0">
                <a:solidFill>
                  <a:schemeClr val="tx1"/>
                </a:solidFill>
                <a:latin typeface="+mn-lt"/>
                <a:ea typeface="+mn-ea"/>
                <a:cs typeface="+mn-cs"/>
              </a:rPr>
              <a:t>  &lt;</a:t>
            </a:r>
            <a:r>
              <a:rPr lang="en-US" sz="1200" kern="1200" dirty="0" err="1">
                <a:solidFill>
                  <a:schemeClr val="tx1"/>
                </a:solidFill>
                <a:latin typeface="+mn-lt"/>
                <a:ea typeface="+mn-ea"/>
                <a:cs typeface="+mn-cs"/>
              </a:rPr>
              <a:t>asp:Label</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runat</a:t>
            </a:r>
            <a:r>
              <a:rPr lang="en-US" sz="1200" kern="1200" dirty="0">
                <a:solidFill>
                  <a:schemeClr val="tx1"/>
                </a:solidFill>
                <a:latin typeface="+mn-lt"/>
                <a:ea typeface="+mn-ea"/>
                <a:cs typeface="+mn-cs"/>
              </a:rPr>
              <a:t>="server" </a:t>
            </a:r>
            <a:r>
              <a:rPr lang="en-US" sz="1200" kern="1200" dirty="0" err="1">
                <a:solidFill>
                  <a:schemeClr val="tx1"/>
                </a:solidFill>
                <a:latin typeface="+mn-lt"/>
                <a:ea typeface="+mn-ea"/>
                <a:cs typeface="+mn-cs"/>
              </a:rPr>
              <a:t>AssociatedControlID</a:t>
            </a:r>
            <a:r>
              <a:rPr lang="en-US" sz="1200" kern="1200" dirty="0">
                <a:solidFill>
                  <a:schemeClr val="tx1"/>
                </a:solidFill>
                <a:latin typeface="+mn-lt"/>
                <a:ea typeface="+mn-ea"/>
                <a:cs typeface="+mn-cs"/>
              </a:rPr>
              <a:t>="</a:t>
            </a:r>
            <a:r>
              <a:rPr lang="en-US" sz="1200" kern="1200" dirty="0" err="1">
                <a:solidFill>
                  <a:schemeClr val="tx1"/>
                </a:solidFill>
                <a:latin typeface="+mn-lt"/>
                <a:ea typeface="+mn-ea"/>
                <a:cs typeface="+mn-cs"/>
              </a:rPr>
              <a:t>lastName</a:t>
            </a:r>
            <a:r>
              <a:rPr lang="en-US" sz="1200" kern="1200" dirty="0">
                <a:solidFill>
                  <a:schemeClr val="tx1"/>
                </a:solidFill>
                <a:latin typeface="+mn-lt"/>
                <a:ea typeface="+mn-ea"/>
                <a:cs typeface="+mn-cs"/>
              </a:rPr>
              <a:t>"&gt;Last Name:&lt;/</a:t>
            </a:r>
            <a:r>
              <a:rPr lang="en-US" sz="1200" kern="1200" dirty="0" err="1">
                <a:solidFill>
                  <a:schemeClr val="tx1"/>
                </a:solidFill>
                <a:latin typeface="+mn-lt"/>
                <a:ea typeface="+mn-ea"/>
                <a:cs typeface="+mn-cs"/>
              </a:rPr>
              <a:t>asp:Label</a:t>
            </a:r>
            <a:r>
              <a:rPr lang="en-US" sz="1200" kern="1200" dirty="0">
                <a:solidFill>
                  <a:schemeClr val="tx1"/>
                </a:solidFill>
                <a:latin typeface="+mn-lt"/>
                <a:ea typeface="+mn-ea"/>
                <a:cs typeface="+mn-cs"/>
              </a:rPr>
              <a:t>&gt;</a:t>
            </a:r>
          </a:p>
          <a:p>
            <a:r>
              <a:rPr lang="en-US" sz="1200" kern="1200" dirty="0">
                <a:solidFill>
                  <a:schemeClr val="tx1"/>
                </a:solidFill>
                <a:latin typeface="+mn-lt"/>
                <a:ea typeface="+mn-ea"/>
                <a:cs typeface="+mn-cs"/>
              </a:rPr>
              <a:t>  &lt;</a:t>
            </a:r>
            <a:r>
              <a:rPr lang="en-US" sz="1200" kern="1200" dirty="0" err="1">
                <a:solidFill>
                  <a:schemeClr val="tx1"/>
                </a:solidFill>
                <a:latin typeface="+mn-lt"/>
                <a:ea typeface="+mn-ea"/>
                <a:cs typeface="+mn-cs"/>
              </a:rPr>
              <a:t>asp:TextBox</a:t>
            </a:r>
            <a:r>
              <a:rPr lang="en-US" sz="1200" kern="1200" dirty="0">
                <a:solidFill>
                  <a:schemeClr val="tx1"/>
                </a:solidFill>
                <a:latin typeface="+mn-lt"/>
                <a:ea typeface="+mn-ea"/>
                <a:cs typeface="+mn-cs"/>
              </a:rPr>
              <a:t> ID="</a:t>
            </a:r>
            <a:r>
              <a:rPr lang="en-US" sz="1200" kern="1200" dirty="0" err="1">
                <a:solidFill>
                  <a:schemeClr val="tx1"/>
                </a:solidFill>
                <a:latin typeface="+mn-lt"/>
                <a:ea typeface="+mn-ea"/>
                <a:cs typeface="+mn-cs"/>
              </a:rPr>
              <a:t>lastName</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runat</a:t>
            </a:r>
            <a:r>
              <a:rPr lang="en-US" sz="1200" kern="1200" dirty="0">
                <a:solidFill>
                  <a:schemeClr val="tx1"/>
                </a:solidFill>
                <a:latin typeface="+mn-lt"/>
                <a:ea typeface="+mn-ea"/>
                <a:cs typeface="+mn-cs"/>
              </a:rPr>
              <a:t>="server" Text='&lt;%#Bind("</a:t>
            </a:r>
            <a:r>
              <a:rPr lang="en-US" sz="1200" kern="1200" dirty="0" err="1">
                <a:solidFill>
                  <a:schemeClr val="tx1"/>
                </a:solidFill>
                <a:latin typeface="+mn-lt"/>
                <a:ea typeface="+mn-ea"/>
                <a:cs typeface="+mn-cs"/>
              </a:rPr>
              <a:t>LastName</a:t>
            </a:r>
            <a:r>
              <a:rPr lang="en-US" sz="1200" kern="1200" dirty="0">
                <a:solidFill>
                  <a:schemeClr val="tx1"/>
                </a:solidFill>
                <a:latin typeface="+mn-lt"/>
                <a:ea typeface="+mn-ea"/>
                <a:cs typeface="+mn-cs"/>
              </a:rPr>
              <a:t>") %&gt;' /&gt; </a:t>
            </a:r>
          </a:p>
          <a:p>
            <a:r>
              <a:rPr lang="en-US" sz="1200" kern="1200" dirty="0">
                <a:solidFill>
                  <a:schemeClr val="tx1"/>
                </a:solidFill>
                <a:latin typeface="+mn-lt"/>
                <a:ea typeface="+mn-ea"/>
                <a:cs typeface="+mn-cs"/>
              </a:rPr>
              <a:t> &lt;/div&gt; </a:t>
            </a:r>
          </a:p>
          <a:p>
            <a:r>
              <a:rPr lang="en-US" sz="1200" kern="1200" dirty="0">
                <a:solidFill>
                  <a:schemeClr val="tx1"/>
                </a:solidFill>
                <a:latin typeface="+mn-lt"/>
                <a:ea typeface="+mn-ea"/>
                <a:cs typeface="+mn-cs"/>
              </a:rPr>
              <a:t>&lt;</a:t>
            </a:r>
            <a:r>
              <a:rPr lang="en-US" sz="1200" kern="1200" dirty="0" err="1">
                <a:solidFill>
                  <a:schemeClr val="tx1"/>
                </a:solidFill>
                <a:latin typeface="+mn-lt"/>
                <a:ea typeface="+mn-ea"/>
                <a:cs typeface="+mn-cs"/>
              </a:rPr>
              <a:t>asp:Button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runat</a:t>
            </a:r>
            <a:r>
              <a:rPr lang="en-US" sz="1200" kern="1200" dirty="0">
                <a:solidFill>
                  <a:schemeClr val="tx1"/>
                </a:solidFill>
                <a:latin typeface="+mn-lt"/>
                <a:ea typeface="+mn-ea"/>
                <a:cs typeface="+mn-cs"/>
              </a:rPr>
              <a:t>="server" </a:t>
            </a:r>
            <a:r>
              <a:rPr lang="en-US" sz="1200" kern="1200" dirty="0" err="1">
                <a:solidFill>
                  <a:schemeClr val="tx1"/>
                </a:solidFill>
                <a:latin typeface="+mn-lt"/>
                <a:ea typeface="+mn-ea"/>
                <a:cs typeface="+mn-cs"/>
              </a:rPr>
              <a:t>CommandName</a:t>
            </a:r>
            <a:r>
              <a:rPr lang="en-US" sz="1200" kern="1200" dirty="0">
                <a:solidFill>
                  <a:schemeClr val="tx1"/>
                </a:solidFill>
                <a:latin typeface="+mn-lt"/>
                <a:ea typeface="+mn-ea"/>
                <a:cs typeface="+mn-cs"/>
              </a:rPr>
              <a:t>="Update"/&gt; </a:t>
            </a:r>
          </a:p>
          <a:p>
            <a:r>
              <a:rPr lang="en-US" sz="1200" kern="1200" dirty="0">
                <a:solidFill>
                  <a:schemeClr val="tx1"/>
                </a:solidFill>
                <a:latin typeface="+mn-lt"/>
                <a:ea typeface="+mn-ea"/>
                <a:cs typeface="+mn-cs"/>
              </a:rPr>
              <a:t>&lt;/</a:t>
            </a:r>
            <a:r>
              <a:rPr lang="en-US" sz="1200" kern="1200" dirty="0" err="1">
                <a:solidFill>
                  <a:schemeClr val="tx1"/>
                </a:solidFill>
                <a:latin typeface="+mn-lt"/>
                <a:ea typeface="+mn-ea"/>
                <a:cs typeface="+mn-cs"/>
              </a:rPr>
              <a:t>EditItemTemplate</a:t>
            </a:r>
            <a:r>
              <a:rPr lang="en-US" sz="1200" kern="1200" dirty="0">
                <a:solidFill>
                  <a:schemeClr val="tx1"/>
                </a:solidFill>
                <a:latin typeface="+mn-lt"/>
                <a:ea typeface="+mn-ea"/>
                <a:cs typeface="+mn-cs"/>
              </a:rPr>
              <a:t>&gt; </a:t>
            </a:r>
          </a:p>
          <a:p>
            <a:r>
              <a:rPr lang="en-US" sz="1200" kern="1200" dirty="0">
                <a:solidFill>
                  <a:schemeClr val="tx1"/>
                </a:solidFill>
                <a:latin typeface="+mn-lt"/>
                <a:ea typeface="+mn-ea"/>
                <a:cs typeface="+mn-cs"/>
              </a:rPr>
              <a:t>&lt;/</a:t>
            </a:r>
            <a:r>
              <a:rPr lang="en-US" sz="1200" kern="1200" dirty="0" err="1">
                <a:solidFill>
                  <a:schemeClr val="tx1"/>
                </a:solidFill>
                <a:latin typeface="+mn-lt"/>
                <a:ea typeface="+mn-ea"/>
                <a:cs typeface="+mn-cs"/>
              </a:rPr>
              <a:t>asp:FormView</a:t>
            </a:r>
            <a:r>
              <a:rPr lang="en-US" sz="1200" kern="1200" dirty="0">
                <a:solidFill>
                  <a:schemeClr val="tx1"/>
                </a:solidFill>
                <a:latin typeface="+mn-lt"/>
                <a:ea typeface="+mn-ea"/>
                <a:cs typeface="+mn-cs"/>
              </a:rPr>
              <a:t>&gt;</a:t>
            </a:r>
            <a:endParaRPr lang="en-US" sz="1200" dirty="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62</a:t>
            </a:fld>
            <a:endParaRPr lang="en-US" dirty="0"/>
          </a:p>
        </p:txBody>
      </p:sp>
    </p:spTree>
    <p:extLst>
      <p:ext uri="{BB962C8B-B14F-4D97-AF65-F5344CB8AC3E}">
        <p14:creationId xmlns:p14="http://schemas.microsoft.com/office/powerpoint/2010/main" val="3810968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solidFill>
                  <a:schemeClr val="tx1"/>
                </a:solidFill>
              </a:rPr>
              <a:t>Explanation for Connection string</a:t>
            </a:r>
          </a:p>
          <a:p>
            <a:r>
              <a:rPr lang="en-US" sz="1200" dirty="0">
                <a:solidFill>
                  <a:schemeClr val="tx1"/>
                </a:solidFill>
              </a:rPr>
              <a:t>The connection string connects to an instance of SQL Server Express located on the local machine and a database file named </a:t>
            </a:r>
            <a:r>
              <a:rPr lang="en-US" sz="1200" dirty="0" err="1">
                <a:solidFill>
                  <a:schemeClr val="tx1"/>
                </a:solidFill>
              </a:rPr>
              <a:t>MyDatabase.mdf</a:t>
            </a:r>
            <a:r>
              <a:rPr lang="en-US" sz="1200" dirty="0">
                <a:solidFill>
                  <a:schemeClr val="tx1"/>
                </a:solidFill>
              </a:rPr>
              <a:t>. </a:t>
            </a:r>
          </a:p>
          <a:p>
            <a:endParaRPr lang="en-US" sz="1200" dirty="0">
              <a:solidFill>
                <a:schemeClr val="tx1"/>
              </a:solidFill>
            </a:endParaRPr>
          </a:p>
          <a:p>
            <a:r>
              <a:rPr lang="en-US" sz="1200" dirty="0">
                <a:solidFill>
                  <a:schemeClr val="tx1"/>
                </a:solidFill>
              </a:rPr>
              <a:t>The connection string uses Integrated Security (a Trusted Connection) to connect to the local database. </a:t>
            </a:r>
          </a:p>
          <a:p>
            <a:endParaRPr lang="en-US" sz="1200" dirty="0">
              <a:solidFill>
                <a:schemeClr val="tx1"/>
              </a:solidFill>
            </a:endParaRPr>
          </a:p>
          <a:p>
            <a:r>
              <a:rPr lang="en-US" sz="1200" dirty="0">
                <a:solidFill>
                  <a:schemeClr val="tx1"/>
                </a:solidFill>
              </a:rPr>
              <a:t>You can use the following connection string to connect to a database located on a remote server. </a:t>
            </a:r>
          </a:p>
          <a:p>
            <a:pPr>
              <a:buNone/>
            </a:pPr>
            <a:r>
              <a:rPr lang="en-US" sz="1200" dirty="0">
                <a:solidFill>
                  <a:schemeClr val="tx1"/>
                </a:solidFill>
              </a:rPr>
              <a:t>		Data Source=</a:t>
            </a:r>
            <a:r>
              <a:rPr lang="en-US" sz="1200" dirty="0" err="1">
                <a:solidFill>
                  <a:schemeClr val="tx1"/>
                </a:solidFill>
              </a:rPr>
              <a:t>DataServer;Initial</a:t>
            </a:r>
            <a:r>
              <a:rPr lang="en-US" sz="1200" dirty="0">
                <a:solidFill>
                  <a:schemeClr val="tx1"/>
                </a:solidFill>
              </a:rPr>
              <a:t> ret </a:t>
            </a: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69</a:t>
            </a:fld>
            <a:endParaRPr lang="en-US" dirty="0"/>
          </a:p>
        </p:txBody>
      </p:sp>
    </p:spTree>
    <p:extLst>
      <p:ext uri="{BB962C8B-B14F-4D97-AF65-F5344CB8AC3E}">
        <p14:creationId xmlns:p14="http://schemas.microsoft.com/office/powerpoint/2010/main" val="5811840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5FEBA21-942F-44AF-A4E1-84F2E506424F}" type="slidenum">
              <a:rPr lang="en-US" smtClean="0"/>
              <a:t>76</a:t>
            </a:fld>
            <a:endParaRPr lang="en-US"/>
          </a:p>
        </p:txBody>
      </p:sp>
    </p:spTree>
    <p:extLst>
      <p:ext uri="{BB962C8B-B14F-4D97-AF65-F5344CB8AC3E}">
        <p14:creationId xmlns:p14="http://schemas.microsoft.com/office/powerpoint/2010/main" val="13890770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spc="-5" dirty="0">
                <a:solidFill>
                  <a:schemeClr val="bg1"/>
                </a:solidFill>
                <a:latin typeface="Arial" panose="020B0604020202020204" pitchFamily="34" charset="0"/>
                <a:cs typeface="Arial" panose="020B0604020202020204" pitchFamily="34" charset="0"/>
              </a:rPr>
              <a:t>There </a:t>
            </a:r>
            <a:r>
              <a:rPr lang="en-US" sz="1200" dirty="0">
                <a:solidFill>
                  <a:schemeClr val="bg1"/>
                </a:solidFill>
                <a:latin typeface="Arial" panose="020B0604020202020204" pitchFamily="34" charset="0"/>
                <a:cs typeface="Arial" panose="020B0604020202020204" pitchFamily="34" charset="0"/>
              </a:rPr>
              <a:t>can be multiple </a:t>
            </a:r>
            <a:r>
              <a:rPr lang="en-US" sz="1200" spc="-5" dirty="0" err="1">
                <a:solidFill>
                  <a:schemeClr val="bg1"/>
                </a:solidFill>
                <a:latin typeface="Arial" panose="020B0604020202020204" pitchFamily="34" charset="0"/>
                <a:cs typeface="Arial" panose="020B0604020202020204" pitchFamily="34" charset="0"/>
              </a:rPr>
              <a:t>web.config</a:t>
            </a:r>
            <a:r>
              <a:rPr lang="en-US" sz="1200" spc="-15" dirty="0">
                <a:solidFill>
                  <a:schemeClr val="bg1"/>
                </a:solidFill>
                <a:latin typeface="Arial" panose="020B0604020202020204" pitchFamily="34" charset="0"/>
                <a:cs typeface="Arial" panose="020B0604020202020204" pitchFamily="34" charset="0"/>
              </a:rPr>
              <a:t> </a:t>
            </a:r>
            <a:r>
              <a:rPr lang="en-US" sz="1200" dirty="0">
                <a:solidFill>
                  <a:schemeClr val="bg1"/>
                </a:solidFill>
                <a:latin typeface="Arial" panose="020B0604020202020204" pitchFamily="34" charset="0"/>
                <a:cs typeface="Arial" panose="020B0604020202020204" pitchFamily="34" charset="0"/>
              </a:rPr>
              <a:t>files</a:t>
            </a:r>
            <a:r>
              <a:rPr lang="en-US" sz="1200" spc="-20" dirty="0">
                <a:solidFill>
                  <a:schemeClr val="bg1"/>
                </a:solidFill>
                <a:latin typeface="Arial" panose="020B0604020202020204" pitchFamily="34" charset="0"/>
                <a:cs typeface="Arial" panose="020B0604020202020204" pitchFamily="34" charset="0"/>
              </a:rPr>
              <a:t> </a:t>
            </a:r>
            <a:r>
              <a:rPr lang="en-US" sz="1200" spc="5" dirty="0">
                <a:solidFill>
                  <a:schemeClr val="bg1"/>
                </a:solidFill>
                <a:latin typeface="Arial" panose="020B0604020202020204" pitchFamily="34" charset="0"/>
                <a:cs typeface="Arial" panose="020B0604020202020204" pitchFamily="34" charset="0"/>
              </a:rPr>
              <a:t>in </a:t>
            </a:r>
            <a:r>
              <a:rPr lang="en-US" sz="1200" dirty="0">
                <a:solidFill>
                  <a:schemeClr val="bg1"/>
                </a:solidFill>
                <a:latin typeface="Arial" panose="020B0604020202020204" pitchFamily="34" charset="0"/>
                <a:cs typeface="Arial" panose="020B0604020202020204" pitchFamily="34" charset="0"/>
              </a:rPr>
              <a:t> your </a:t>
            </a:r>
            <a:r>
              <a:rPr lang="en-US" sz="1200" spc="-5" dirty="0">
                <a:solidFill>
                  <a:schemeClr val="bg1"/>
                </a:solidFill>
                <a:latin typeface="Arial" panose="020B0604020202020204" pitchFamily="34" charset="0"/>
                <a:cs typeface="Arial" panose="020B0604020202020204" pitchFamily="34" charset="0"/>
              </a:rPr>
              <a:t>application (one per each </a:t>
            </a:r>
            <a:r>
              <a:rPr lang="en-US" sz="1200" dirty="0">
                <a:solidFill>
                  <a:schemeClr val="bg1"/>
                </a:solidFill>
                <a:latin typeface="Arial" panose="020B0604020202020204" pitchFamily="34" charset="0"/>
                <a:cs typeface="Arial" panose="020B0604020202020204" pitchFamily="34" charset="0"/>
              </a:rPr>
              <a:t>folder in  your</a:t>
            </a:r>
            <a:r>
              <a:rPr lang="en-US" sz="1200" spc="-70" dirty="0">
                <a:solidFill>
                  <a:schemeClr val="bg1"/>
                </a:solidFill>
                <a:latin typeface="Arial" panose="020B0604020202020204" pitchFamily="34" charset="0"/>
                <a:cs typeface="Arial" panose="020B0604020202020204" pitchFamily="34" charset="0"/>
              </a:rPr>
              <a:t> </a:t>
            </a:r>
            <a:r>
              <a:rPr lang="en-US" sz="1200" spc="-5" dirty="0">
                <a:solidFill>
                  <a:schemeClr val="bg1"/>
                </a:solidFill>
                <a:latin typeface="Arial" panose="020B0604020202020204" pitchFamily="34" charset="0"/>
                <a:cs typeface="Arial" panose="020B0604020202020204" pitchFamily="34" charset="0"/>
              </a:rPr>
              <a:t>application)</a:t>
            </a:r>
            <a:endParaRPr lang="en-US" sz="1200" dirty="0">
              <a:solidFill>
                <a:schemeClr val="bg1"/>
              </a:solidFill>
              <a:latin typeface="Arial" panose="020B0604020202020204" pitchFamily="34" charset="0"/>
              <a:cs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spc="-5" dirty="0">
                <a:solidFill>
                  <a:schemeClr val="bg1"/>
                </a:solidFill>
                <a:latin typeface="Arial" panose="020B0604020202020204" pitchFamily="34" charset="0"/>
                <a:cs typeface="Arial" panose="020B0604020202020204" pitchFamily="34" charset="0"/>
              </a:rPr>
              <a:t>When </a:t>
            </a:r>
            <a:r>
              <a:rPr lang="en-US" sz="1200" dirty="0">
                <a:solidFill>
                  <a:schemeClr val="bg1"/>
                </a:solidFill>
                <a:latin typeface="Arial" panose="020B0604020202020204" pitchFamily="34" charset="0"/>
                <a:cs typeface="Arial" panose="020B0604020202020204" pitchFamily="34" charset="0"/>
              </a:rPr>
              <a:t>you </a:t>
            </a:r>
            <a:r>
              <a:rPr lang="en-US" sz="1200" spc="-5" dirty="0">
                <a:solidFill>
                  <a:schemeClr val="bg1"/>
                </a:solidFill>
                <a:latin typeface="Arial" panose="020B0604020202020204" pitchFamily="34" charset="0"/>
                <a:cs typeface="Arial" panose="020B0604020202020204" pitchFamily="34" charset="0"/>
              </a:rPr>
              <a:t>create </a:t>
            </a:r>
            <a:r>
              <a:rPr lang="en-US" sz="1200" dirty="0">
                <a:solidFill>
                  <a:schemeClr val="bg1"/>
                </a:solidFill>
                <a:latin typeface="Arial" panose="020B0604020202020204" pitchFamily="34" charset="0"/>
                <a:cs typeface="Arial" panose="020B0604020202020204" pitchFamily="34" charset="0"/>
              </a:rPr>
              <a:t>a new blank</a:t>
            </a:r>
            <a:r>
              <a:rPr lang="en-US" sz="1200" spc="-65" dirty="0">
                <a:solidFill>
                  <a:schemeClr val="bg1"/>
                </a:solidFill>
                <a:latin typeface="Arial" panose="020B0604020202020204" pitchFamily="34" charset="0"/>
                <a:cs typeface="Arial" panose="020B0604020202020204" pitchFamily="34" charset="0"/>
              </a:rPr>
              <a:t> </a:t>
            </a:r>
            <a:r>
              <a:rPr lang="en-US" sz="1200" dirty="0">
                <a:solidFill>
                  <a:schemeClr val="bg1"/>
                </a:solidFill>
                <a:latin typeface="Arial" panose="020B0604020202020204" pitchFamily="34" charset="0"/>
                <a:cs typeface="Arial" panose="020B0604020202020204" pitchFamily="34" charset="0"/>
              </a:rPr>
              <a:t>solution</a:t>
            </a:r>
            <a:r>
              <a:rPr lang="en-US" sz="1200" spc="-20" dirty="0">
                <a:solidFill>
                  <a:schemeClr val="bg1"/>
                </a:solidFill>
                <a:latin typeface="Arial" panose="020B0604020202020204" pitchFamily="34" charset="0"/>
                <a:cs typeface="Arial" panose="020B0604020202020204" pitchFamily="34" charset="0"/>
              </a:rPr>
              <a:t> </a:t>
            </a:r>
            <a:r>
              <a:rPr lang="en-US" sz="1200" dirty="0">
                <a:solidFill>
                  <a:schemeClr val="bg1"/>
                </a:solidFill>
                <a:latin typeface="Arial" panose="020B0604020202020204" pitchFamily="34" charset="0"/>
                <a:cs typeface="Arial" panose="020B0604020202020204" pitchFamily="34" charset="0"/>
              </a:rPr>
              <a:t>and  </a:t>
            </a:r>
            <a:r>
              <a:rPr lang="en-US" sz="1200" spc="-5" dirty="0">
                <a:solidFill>
                  <a:schemeClr val="bg1"/>
                </a:solidFill>
                <a:latin typeface="Arial" panose="020B0604020202020204" pitchFamily="34" charset="0"/>
                <a:cs typeface="Arial" panose="020B0604020202020204" pitchFamily="34" charset="0"/>
              </a:rPr>
              <a:t>select </a:t>
            </a:r>
            <a:r>
              <a:rPr lang="en-US" sz="1200" dirty="0">
                <a:solidFill>
                  <a:schemeClr val="bg1"/>
                </a:solidFill>
                <a:latin typeface="Arial" panose="020B0604020202020204" pitchFamily="34" charset="0"/>
                <a:cs typeface="Arial" panose="020B0604020202020204" pitchFamily="34" charset="0"/>
              </a:rPr>
              <a:t>ASP.NET </a:t>
            </a:r>
            <a:r>
              <a:rPr lang="en-US" sz="1200" spc="-5" dirty="0">
                <a:solidFill>
                  <a:schemeClr val="bg1"/>
                </a:solidFill>
                <a:latin typeface="Arial" panose="020B0604020202020204" pitchFamily="34" charset="0"/>
                <a:cs typeface="Arial" panose="020B0604020202020204" pitchFamily="34" charset="0"/>
              </a:rPr>
              <a:t>web application, the  </a:t>
            </a:r>
            <a:r>
              <a:rPr lang="en-US" sz="1200" dirty="0">
                <a:solidFill>
                  <a:schemeClr val="bg1"/>
                </a:solidFill>
                <a:latin typeface="Arial" panose="020B0604020202020204" pitchFamily="34" charset="0"/>
                <a:cs typeface="Arial" panose="020B0604020202020204" pitchFamily="34" charset="0"/>
              </a:rPr>
              <a:t>solution is </a:t>
            </a:r>
            <a:r>
              <a:rPr lang="en-US" sz="1200" spc="-5" dirty="0">
                <a:solidFill>
                  <a:schemeClr val="bg1"/>
                </a:solidFill>
                <a:latin typeface="Arial" panose="020B0604020202020204" pitchFamily="34" charset="0"/>
                <a:cs typeface="Arial" panose="020B0604020202020204" pitchFamily="34" charset="0"/>
              </a:rPr>
              <a:t>created </a:t>
            </a:r>
            <a:r>
              <a:rPr lang="en-US" sz="1200" dirty="0">
                <a:solidFill>
                  <a:schemeClr val="bg1"/>
                </a:solidFill>
                <a:latin typeface="Arial" panose="020B0604020202020204" pitchFamily="34" charset="0"/>
                <a:cs typeface="Arial" panose="020B0604020202020204" pitchFamily="34" charset="0"/>
              </a:rPr>
              <a:t>with a </a:t>
            </a:r>
            <a:r>
              <a:rPr lang="en-US" sz="1200" spc="-5" dirty="0" err="1">
                <a:solidFill>
                  <a:schemeClr val="bg1"/>
                </a:solidFill>
                <a:latin typeface="Arial" panose="020B0604020202020204" pitchFamily="34" charset="0"/>
                <a:cs typeface="Arial" panose="020B0604020202020204" pitchFamily="34" charset="0"/>
              </a:rPr>
              <a:t>web.config</a:t>
            </a:r>
            <a:r>
              <a:rPr lang="en-US" sz="1200" spc="-5" dirty="0">
                <a:solidFill>
                  <a:schemeClr val="bg1"/>
                </a:solidFill>
                <a:latin typeface="Arial" panose="020B0604020202020204" pitchFamily="34" charset="0"/>
                <a:cs typeface="Arial" panose="020B0604020202020204" pitchFamily="34" charset="0"/>
              </a:rPr>
              <a:t> </a:t>
            </a:r>
            <a:r>
              <a:rPr lang="en-US" sz="1200" dirty="0">
                <a:solidFill>
                  <a:schemeClr val="bg1"/>
                </a:solidFill>
                <a:latin typeface="Arial" panose="020B0604020202020204" pitchFamily="34" charset="0"/>
                <a:cs typeface="Arial" panose="020B0604020202020204" pitchFamily="34" charset="0"/>
              </a:rPr>
              <a:t>file at  </a:t>
            </a:r>
            <a:r>
              <a:rPr lang="en-US" sz="1200" spc="-5" dirty="0">
                <a:solidFill>
                  <a:schemeClr val="bg1"/>
                </a:solidFill>
                <a:latin typeface="Arial" panose="020B0604020202020204" pitchFamily="34" charset="0"/>
                <a:cs typeface="Arial" panose="020B0604020202020204" pitchFamily="34" charset="0"/>
              </a:rPr>
              <a:t>the application's</a:t>
            </a:r>
            <a:r>
              <a:rPr lang="en-US" sz="1200" spc="-45" dirty="0">
                <a:solidFill>
                  <a:schemeClr val="bg1"/>
                </a:solidFill>
                <a:latin typeface="Arial" panose="020B0604020202020204" pitchFamily="34" charset="0"/>
                <a:cs typeface="Arial" panose="020B0604020202020204" pitchFamily="34" charset="0"/>
              </a:rPr>
              <a:t> </a:t>
            </a:r>
            <a:r>
              <a:rPr lang="en-US" sz="1200" dirty="0">
                <a:solidFill>
                  <a:schemeClr val="bg1"/>
                </a:solidFill>
                <a:latin typeface="Arial" panose="020B0604020202020204" pitchFamily="34" charset="0"/>
                <a:cs typeface="Arial" panose="020B0604020202020204" pitchFamily="34" charset="0"/>
              </a:rPr>
              <a:t>root.</a:t>
            </a:r>
          </a:p>
          <a:p>
            <a:endParaRPr lang="en-US" dirty="0"/>
          </a:p>
        </p:txBody>
      </p:sp>
      <p:sp>
        <p:nvSpPr>
          <p:cNvPr id="4" name="Slide Number Placeholder 3"/>
          <p:cNvSpPr>
            <a:spLocks noGrp="1"/>
          </p:cNvSpPr>
          <p:nvPr>
            <p:ph type="sldNum" sz="quarter" idx="10"/>
          </p:nvPr>
        </p:nvSpPr>
        <p:spPr/>
        <p:txBody>
          <a:bodyPr/>
          <a:lstStyle/>
          <a:p>
            <a:fld id="{15FEBA21-942F-44AF-A4E1-84F2E506424F}" type="slidenum">
              <a:rPr lang="en-US" smtClean="0"/>
              <a:t>77</a:t>
            </a:fld>
            <a:endParaRPr lang="en-US"/>
          </a:p>
        </p:txBody>
      </p:sp>
    </p:spTree>
    <p:extLst>
      <p:ext uri="{BB962C8B-B14F-4D97-AF65-F5344CB8AC3E}">
        <p14:creationId xmlns:p14="http://schemas.microsoft.com/office/powerpoint/2010/main" val="11360272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nSpc>
                <a:spcPct val="130000"/>
              </a:lnSpc>
            </a:pPr>
            <a:endParaRPr lang="en-IN" altLang="en-US" sz="1200" dirty="0">
              <a:solidFill>
                <a:schemeClr val="tx1"/>
              </a:solidFill>
            </a:endParaRPr>
          </a:p>
          <a:p>
            <a:pPr>
              <a:lnSpc>
                <a:spcPct val="130000"/>
              </a:lnSpc>
              <a:buFont typeface="Wingdings" pitchFamily="2" charset="2"/>
              <a:buChar char="Ø"/>
            </a:pPr>
            <a:endParaRPr lang="en-US" altLang="en-US" sz="2000" dirty="0">
              <a:latin typeface="Calibri" pitchFamily="34" charset="0"/>
              <a:cs typeface="Calibri" pitchFamily="34" charset="0"/>
            </a:endParaRP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92</a:t>
            </a:fld>
            <a:endParaRPr lang="en-US" dirty="0"/>
          </a:p>
        </p:txBody>
      </p:sp>
    </p:spTree>
    <p:extLst>
      <p:ext uri="{BB962C8B-B14F-4D97-AF65-F5344CB8AC3E}">
        <p14:creationId xmlns:p14="http://schemas.microsoft.com/office/powerpoint/2010/main" val="48429541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nSpc>
                <a:spcPct val="130000"/>
              </a:lnSpc>
            </a:pPr>
            <a:endParaRPr lang="en-IN" altLang="en-US" sz="1200" dirty="0">
              <a:solidFill>
                <a:schemeClr val="tx1"/>
              </a:solidFill>
            </a:endParaRPr>
          </a:p>
          <a:p>
            <a:pPr>
              <a:lnSpc>
                <a:spcPct val="130000"/>
              </a:lnSpc>
              <a:buFont typeface="Wingdings" pitchFamily="2" charset="2"/>
              <a:buChar char="Ø"/>
            </a:pPr>
            <a:endParaRPr lang="en-US" altLang="en-US" sz="2000" dirty="0">
              <a:latin typeface="Calibri" pitchFamily="34" charset="0"/>
              <a:cs typeface="Calibri" pitchFamily="34" charset="0"/>
            </a:endParaRP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93</a:t>
            </a:fld>
            <a:endParaRPr lang="en-US" dirty="0"/>
          </a:p>
        </p:txBody>
      </p:sp>
    </p:spTree>
    <p:extLst>
      <p:ext uri="{BB962C8B-B14F-4D97-AF65-F5344CB8AC3E}">
        <p14:creationId xmlns:p14="http://schemas.microsoft.com/office/powerpoint/2010/main" val="298945960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30000"/>
              </a:lnSpc>
            </a:pPr>
            <a:r>
              <a:rPr lang="en-IN" altLang="en-US" sz="1800" dirty="0">
                <a:solidFill>
                  <a:schemeClr val="tx1"/>
                </a:solidFill>
              </a:rPr>
              <a:t>In case if</a:t>
            </a:r>
            <a:r>
              <a:rPr lang="en-IN" altLang="en-US" sz="1800" baseline="0" dirty="0">
                <a:solidFill>
                  <a:schemeClr val="tx1"/>
                </a:solidFill>
              </a:rPr>
              <a:t> user directly tries to load a protected resource.</a:t>
            </a:r>
            <a:endParaRPr lang="en-IN" altLang="en-US" sz="1800" dirty="0">
              <a:solidFill>
                <a:schemeClr val="tx1"/>
              </a:solidFill>
            </a:endParaRPr>
          </a:p>
          <a:p>
            <a:pPr lvl="1">
              <a:lnSpc>
                <a:spcPct val="130000"/>
              </a:lnSpc>
            </a:pPr>
            <a:r>
              <a:rPr lang="en-IN" altLang="en-US" dirty="0">
                <a:solidFill>
                  <a:schemeClr val="tx1"/>
                </a:solidFill>
              </a:rPr>
              <a:t>If the user's credentials are valid, you can call methods of the FormsAuthentication class to redirect the request back to the originally requested resource with an appropriate authentication ticket (cookie). If you do not want the redirection, you can just get the forms authentication cookie or set it. On subsequent requests, the user's browser passes the authentication cookie with the request, which then bypasses the login page.</a:t>
            </a:r>
          </a:p>
          <a:p>
            <a:pPr lvl="1">
              <a:lnSpc>
                <a:spcPct val="130000"/>
              </a:lnSpc>
            </a:pPr>
            <a:endParaRPr lang="en-IN" altLang="en-US" sz="1200" dirty="0">
              <a:solidFill>
                <a:schemeClr val="tx1"/>
              </a:solidFill>
            </a:endParaRPr>
          </a:p>
          <a:p>
            <a:pPr>
              <a:lnSpc>
                <a:spcPct val="130000"/>
              </a:lnSpc>
              <a:buFont typeface="Wingdings" pitchFamily="2" charset="2"/>
              <a:buChar char="Ø"/>
            </a:pPr>
            <a:endParaRPr lang="en-US" altLang="en-US" sz="2000" dirty="0">
              <a:latin typeface="Calibri" pitchFamily="34" charset="0"/>
              <a:cs typeface="Calibri" pitchFamily="34" charset="0"/>
            </a:endParaRP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94</a:t>
            </a:fld>
            <a:endParaRPr lang="en-US" dirty="0"/>
          </a:p>
        </p:txBody>
      </p:sp>
    </p:spTree>
    <p:extLst>
      <p:ext uri="{BB962C8B-B14F-4D97-AF65-F5344CB8AC3E}">
        <p14:creationId xmlns:p14="http://schemas.microsoft.com/office/powerpoint/2010/main" val="21585253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indent="0">
              <a:lnSpc>
                <a:spcPct val="130000"/>
              </a:lnSpc>
              <a:buClr>
                <a:schemeClr val="tx1"/>
              </a:buClr>
              <a:buFont typeface="Arial" panose="020B0604020202020204" pitchFamily="34" charset="0"/>
              <a:buNone/>
              <a:defRPr/>
            </a:pPr>
            <a:r>
              <a:rPr lang="en-IN" dirty="0">
                <a:solidFill>
                  <a:schemeClr val="tx1"/>
                </a:solidFill>
              </a:rPr>
              <a:t>Parameters</a:t>
            </a:r>
            <a:r>
              <a:rPr lang="en-IN" baseline="0" dirty="0">
                <a:solidFill>
                  <a:schemeClr val="tx1"/>
                </a:solidFill>
              </a:rPr>
              <a:t> :</a:t>
            </a:r>
          </a:p>
          <a:p>
            <a:pPr marL="0" lvl="1" indent="0">
              <a:lnSpc>
                <a:spcPct val="130000"/>
              </a:lnSpc>
              <a:buClr>
                <a:schemeClr val="tx1"/>
              </a:buClr>
              <a:buFont typeface="Arial" panose="020B0604020202020204" pitchFamily="34" charset="0"/>
              <a:buNone/>
              <a:defRPr/>
            </a:pPr>
            <a:endParaRPr lang="en-IN" dirty="0">
              <a:solidFill>
                <a:schemeClr val="tx1"/>
              </a:solidFill>
            </a:endParaRPr>
          </a:p>
          <a:p>
            <a:pPr marL="342900" lvl="1" indent="-342900">
              <a:lnSpc>
                <a:spcPct val="130000"/>
              </a:lnSpc>
              <a:buClr>
                <a:schemeClr val="tx1"/>
              </a:buClr>
              <a:buFont typeface="Arial" panose="020B0604020202020204" pitchFamily="34" charset="0"/>
              <a:buChar char="•"/>
              <a:defRPr/>
            </a:pPr>
            <a:r>
              <a:rPr lang="en-IN" b="1" dirty="0">
                <a:solidFill>
                  <a:schemeClr val="tx1"/>
                </a:solidFill>
              </a:rPr>
              <a:t>loginUrl </a:t>
            </a:r>
            <a:r>
              <a:rPr lang="en-IN" dirty="0">
                <a:solidFill>
                  <a:schemeClr val="tx1"/>
                </a:solidFill>
              </a:rPr>
              <a:t>  Set to "Logon.aspx." Logon.aspx is the URL to use for redirection if ASP.NET does not find an authentication cookie with the request.</a:t>
            </a:r>
          </a:p>
          <a:p>
            <a:pPr marL="342900" lvl="1" indent="-342900">
              <a:lnSpc>
                <a:spcPct val="130000"/>
              </a:lnSpc>
              <a:buClr>
                <a:schemeClr val="tx1"/>
              </a:buClr>
              <a:buFont typeface="Arial" panose="020B0604020202020204" pitchFamily="34" charset="0"/>
              <a:buChar char="•"/>
              <a:defRPr/>
            </a:pPr>
            <a:r>
              <a:rPr lang="en-IN" b="1" dirty="0">
                <a:solidFill>
                  <a:schemeClr val="tx1"/>
                </a:solidFill>
              </a:rPr>
              <a:t>name</a:t>
            </a:r>
            <a:r>
              <a:rPr lang="en-IN" dirty="0">
                <a:solidFill>
                  <a:schemeClr val="tx1"/>
                </a:solidFill>
              </a:rPr>
              <a:t>   Set to ".ASPXFORMSAUTH". This sets the suffix for the name of the cookie that contains the authentication ticket.</a:t>
            </a:r>
          </a:p>
          <a:p>
            <a:pPr marL="342900" lvl="1" indent="-342900">
              <a:lnSpc>
                <a:spcPct val="130000"/>
              </a:lnSpc>
              <a:buClr>
                <a:schemeClr val="tx1"/>
              </a:buClr>
              <a:buFont typeface="Arial" panose="020B0604020202020204" pitchFamily="34" charset="0"/>
              <a:buChar char="•"/>
              <a:defRPr/>
            </a:pPr>
            <a:r>
              <a:rPr lang="en-IN" b="1" dirty="0">
                <a:solidFill>
                  <a:schemeClr val="tx1"/>
                </a:solidFill>
              </a:rPr>
              <a:t>deny element</a:t>
            </a:r>
            <a:r>
              <a:rPr lang="en-IN" dirty="0">
                <a:solidFill>
                  <a:schemeClr val="tx1"/>
                </a:solidFill>
              </a:rPr>
              <a:t> set its users attribute to "?". This specifies that unauthenticated users (represented by "?") are denied access to resources in this application.</a:t>
            </a:r>
          </a:p>
          <a:p>
            <a:pPr marL="342900" lvl="1" indent="-342900">
              <a:lnSpc>
                <a:spcPct val="130000"/>
              </a:lnSpc>
              <a:buClr>
                <a:schemeClr val="tx1"/>
              </a:buClr>
              <a:buFont typeface="Wingdings" pitchFamily="2" charset="2"/>
              <a:buChar char="Ø"/>
              <a:defRPr/>
            </a:pPr>
            <a:endParaRPr lang="en-IN" dirty="0">
              <a:solidFill>
                <a:schemeClr val="tx1"/>
              </a:solidFill>
            </a:endParaRPr>
          </a:p>
          <a:p>
            <a:pPr marL="342900" marR="0" lvl="1" indent="-342900" algn="l" defTabSz="914400" rtl="0" eaLnBrk="1" fontAlgn="auto" latinLnBrk="0" hangingPunct="1">
              <a:lnSpc>
                <a:spcPct val="130000"/>
              </a:lnSpc>
              <a:spcBef>
                <a:spcPts val="0"/>
              </a:spcBef>
              <a:spcAft>
                <a:spcPts val="0"/>
              </a:spcAft>
              <a:buClr>
                <a:schemeClr val="tx1"/>
              </a:buClr>
              <a:buSzTx/>
              <a:buFont typeface="Wingdings" pitchFamily="2" charset="2"/>
              <a:buChar char="Ø"/>
              <a:tabLst/>
              <a:defRPr/>
            </a:pPr>
            <a:r>
              <a:rPr lang="en-US" b="1" dirty="0">
                <a:solidFill>
                  <a:schemeClr val="tx1"/>
                </a:solidFill>
              </a:rPr>
              <a:t>In the example the useremail and password are hard coded and verified for easy understanding. The Username and password can also be returned from Database and verified against it.</a:t>
            </a:r>
            <a:endParaRPr lang="en-IN" b="1" dirty="0">
              <a:solidFill>
                <a:schemeClr val="tx1"/>
              </a:solidFill>
            </a:endParaRPr>
          </a:p>
          <a:p>
            <a:pPr marL="342900" lvl="1" indent="-342900">
              <a:lnSpc>
                <a:spcPct val="130000"/>
              </a:lnSpc>
              <a:buClr>
                <a:schemeClr val="tx1"/>
              </a:buClr>
              <a:buFont typeface="Wingdings" pitchFamily="2" charset="2"/>
              <a:buChar char="Ø"/>
              <a:defRPr/>
            </a:pPr>
            <a:endParaRPr lang="en-IN" dirty="0">
              <a:solidFill>
                <a:schemeClr val="tx1"/>
              </a:solidFill>
            </a:endParaRPr>
          </a:p>
          <a:p>
            <a:pPr>
              <a:defRPr/>
            </a:pPr>
            <a:endParaRPr lang="en-IN" sz="2000" dirty="0">
              <a:latin typeface="Calibri" pitchFamily="34" charset="0"/>
              <a:cs typeface="Calibri" pitchFamily="34" charset="0"/>
            </a:endParaRPr>
          </a:p>
          <a:p>
            <a:pPr>
              <a:defRPr/>
            </a:pPr>
            <a:endParaRPr lang="en-IN" sz="2000" dirty="0"/>
          </a:p>
          <a:p>
            <a:pPr>
              <a:defRPr/>
            </a:pPr>
            <a:endParaRPr lang="en-IN" sz="2000" dirty="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95</a:t>
            </a:fld>
            <a:endParaRPr lang="en-US" dirty="0"/>
          </a:p>
        </p:txBody>
      </p:sp>
    </p:spTree>
    <p:extLst>
      <p:ext uri="{BB962C8B-B14F-4D97-AF65-F5344CB8AC3E}">
        <p14:creationId xmlns:p14="http://schemas.microsoft.com/office/powerpoint/2010/main" val="261119094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indent="0">
              <a:lnSpc>
                <a:spcPct val="130000"/>
              </a:lnSpc>
              <a:buClr>
                <a:schemeClr val="tx1"/>
              </a:buClr>
              <a:buFont typeface="Arial" panose="020B0604020202020204" pitchFamily="34" charset="0"/>
              <a:buNone/>
              <a:defRPr/>
            </a:pPr>
            <a:r>
              <a:rPr lang="en-IN" dirty="0">
                <a:solidFill>
                  <a:schemeClr val="tx1"/>
                </a:solidFill>
              </a:rPr>
              <a:t>Parameters</a:t>
            </a:r>
            <a:r>
              <a:rPr lang="en-IN" baseline="0" dirty="0">
                <a:solidFill>
                  <a:schemeClr val="tx1"/>
                </a:solidFill>
              </a:rPr>
              <a:t> :</a:t>
            </a:r>
          </a:p>
          <a:p>
            <a:pPr marL="0" lvl="1" indent="0">
              <a:lnSpc>
                <a:spcPct val="130000"/>
              </a:lnSpc>
              <a:buClr>
                <a:schemeClr val="tx1"/>
              </a:buClr>
              <a:buFont typeface="Arial" panose="020B0604020202020204" pitchFamily="34" charset="0"/>
              <a:buNone/>
              <a:defRPr/>
            </a:pPr>
            <a:endParaRPr lang="en-IN" dirty="0">
              <a:solidFill>
                <a:schemeClr val="tx1"/>
              </a:solidFill>
            </a:endParaRPr>
          </a:p>
          <a:p>
            <a:pPr marL="342900" lvl="1" indent="-342900">
              <a:lnSpc>
                <a:spcPct val="130000"/>
              </a:lnSpc>
              <a:buClr>
                <a:schemeClr val="tx1"/>
              </a:buClr>
              <a:buFont typeface="Arial" panose="020B0604020202020204" pitchFamily="34" charset="0"/>
              <a:buChar char="•"/>
              <a:defRPr/>
            </a:pPr>
            <a:r>
              <a:rPr lang="en-IN" b="1" dirty="0">
                <a:solidFill>
                  <a:schemeClr val="tx1"/>
                </a:solidFill>
              </a:rPr>
              <a:t>loginUrl </a:t>
            </a:r>
            <a:r>
              <a:rPr lang="en-IN" dirty="0">
                <a:solidFill>
                  <a:schemeClr val="tx1"/>
                </a:solidFill>
              </a:rPr>
              <a:t>  Set to "Logon.aspx." Logon.aspx is the URL to use for redirection if ASP.NET does not find an authentication cookie with the request.</a:t>
            </a:r>
          </a:p>
          <a:p>
            <a:pPr marL="342900" lvl="1" indent="-342900">
              <a:lnSpc>
                <a:spcPct val="130000"/>
              </a:lnSpc>
              <a:buClr>
                <a:schemeClr val="tx1"/>
              </a:buClr>
              <a:buFont typeface="Arial" panose="020B0604020202020204" pitchFamily="34" charset="0"/>
              <a:buChar char="•"/>
              <a:defRPr/>
            </a:pPr>
            <a:r>
              <a:rPr lang="en-IN" b="1" dirty="0">
                <a:solidFill>
                  <a:schemeClr val="tx1"/>
                </a:solidFill>
              </a:rPr>
              <a:t>name</a:t>
            </a:r>
            <a:r>
              <a:rPr lang="en-IN" dirty="0">
                <a:solidFill>
                  <a:schemeClr val="tx1"/>
                </a:solidFill>
              </a:rPr>
              <a:t>   Set to ".ASPXFORMSAUTH". This sets the suffix for the name of the cookie that contains the authentication ticket.</a:t>
            </a:r>
          </a:p>
          <a:p>
            <a:pPr marL="342900" lvl="1" indent="-342900">
              <a:lnSpc>
                <a:spcPct val="130000"/>
              </a:lnSpc>
              <a:buClr>
                <a:schemeClr val="tx1"/>
              </a:buClr>
              <a:buFont typeface="Arial" panose="020B0604020202020204" pitchFamily="34" charset="0"/>
              <a:buChar char="•"/>
              <a:defRPr/>
            </a:pPr>
            <a:r>
              <a:rPr lang="en-IN" b="1" dirty="0">
                <a:solidFill>
                  <a:schemeClr val="tx1"/>
                </a:solidFill>
              </a:rPr>
              <a:t>deny element</a:t>
            </a:r>
            <a:r>
              <a:rPr lang="en-IN" dirty="0">
                <a:solidFill>
                  <a:schemeClr val="tx1"/>
                </a:solidFill>
              </a:rPr>
              <a:t> set its users attribute to "?". This specifies that unauthenticated users (represented by "?") are denied access to resources in this application.</a:t>
            </a:r>
          </a:p>
          <a:p>
            <a:pPr marL="342900" lvl="1" indent="-342900">
              <a:lnSpc>
                <a:spcPct val="130000"/>
              </a:lnSpc>
              <a:buClr>
                <a:schemeClr val="tx1"/>
              </a:buClr>
              <a:buFont typeface="Wingdings" pitchFamily="2" charset="2"/>
              <a:buChar char="Ø"/>
              <a:defRPr/>
            </a:pPr>
            <a:endParaRPr lang="en-IN" dirty="0">
              <a:solidFill>
                <a:schemeClr val="tx1"/>
              </a:solidFill>
            </a:endParaRPr>
          </a:p>
          <a:p>
            <a:pPr marL="342900" marR="0" lvl="1" indent="-342900" algn="l" defTabSz="914400" rtl="0" eaLnBrk="1" fontAlgn="auto" latinLnBrk="0" hangingPunct="1">
              <a:lnSpc>
                <a:spcPct val="130000"/>
              </a:lnSpc>
              <a:spcBef>
                <a:spcPts val="0"/>
              </a:spcBef>
              <a:spcAft>
                <a:spcPts val="0"/>
              </a:spcAft>
              <a:buClr>
                <a:schemeClr val="tx1"/>
              </a:buClr>
              <a:buSzTx/>
              <a:buFont typeface="Wingdings" pitchFamily="2" charset="2"/>
              <a:buChar char="Ø"/>
              <a:tabLst/>
              <a:defRPr/>
            </a:pPr>
            <a:r>
              <a:rPr lang="en-US" b="1" dirty="0">
                <a:solidFill>
                  <a:schemeClr val="tx1"/>
                </a:solidFill>
              </a:rPr>
              <a:t>In the example the useremail and password are hard coded and verified for easy understanding. The Username and password can also be returned from Database and verified against it.</a:t>
            </a:r>
            <a:endParaRPr lang="en-IN" b="1" dirty="0">
              <a:solidFill>
                <a:schemeClr val="tx1"/>
              </a:solidFill>
            </a:endParaRPr>
          </a:p>
          <a:p>
            <a:pPr marL="342900" lvl="1" indent="-342900">
              <a:lnSpc>
                <a:spcPct val="130000"/>
              </a:lnSpc>
              <a:buClr>
                <a:schemeClr val="tx1"/>
              </a:buClr>
              <a:buFont typeface="Wingdings" pitchFamily="2" charset="2"/>
              <a:buChar char="Ø"/>
              <a:defRPr/>
            </a:pPr>
            <a:endParaRPr lang="en-IN" dirty="0">
              <a:solidFill>
                <a:schemeClr val="tx1"/>
              </a:solidFill>
            </a:endParaRPr>
          </a:p>
          <a:p>
            <a:pPr>
              <a:defRPr/>
            </a:pPr>
            <a:endParaRPr lang="en-IN" sz="2000" dirty="0">
              <a:latin typeface="Calibri" pitchFamily="34" charset="0"/>
              <a:cs typeface="Calibri" pitchFamily="34" charset="0"/>
            </a:endParaRPr>
          </a:p>
          <a:p>
            <a:pPr>
              <a:defRPr/>
            </a:pPr>
            <a:endParaRPr lang="en-IN" sz="2000" dirty="0"/>
          </a:p>
          <a:p>
            <a:pPr>
              <a:defRPr/>
            </a:pPr>
            <a:endParaRPr lang="en-IN" sz="2000" dirty="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96</a:t>
            </a:fld>
            <a:endParaRPr lang="en-US" dirty="0"/>
          </a:p>
        </p:txBody>
      </p:sp>
    </p:spTree>
    <p:extLst>
      <p:ext uri="{BB962C8B-B14F-4D97-AF65-F5344CB8AC3E}">
        <p14:creationId xmlns:p14="http://schemas.microsoft.com/office/powerpoint/2010/main" val="169824611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2700">
              <a:lnSpc>
                <a:spcPct val="100000"/>
              </a:lnSpc>
            </a:pPr>
            <a:r>
              <a:rPr lang="en-US" b="1" spc="-5" dirty="0">
                <a:latin typeface="Arial" panose="020B0604020202020204" pitchFamily="34" charset="0"/>
                <a:cs typeface="Arial" panose="020B0604020202020204" pitchFamily="34" charset="0"/>
              </a:rPr>
              <a:t>Attributes for</a:t>
            </a:r>
            <a:r>
              <a:rPr lang="en-US" b="1" spc="-5" baseline="0" dirty="0">
                <a:latin typeface="Arial" panose="020B0604020202020204" pitchFamily="34" charset="0"/>
                <a:cs typeface="Arial" panose="020B0604020202020204" pitchFamily="34" charset="0"/>
              </a:rPr>
              <a:t> </a:t>
            </a:r>
            <a:r>
              <a:rPr lang="en-US" b="1" u="sng" spc="-5" baseline="0" dirty="0">
                <a:latin typeface="Arial" panose="020B0604020202020204" pitchFamily="34" charset="0"/>
                <a:cs typeface="Arial" panose="020B0604020202020204" pitchFamily="34" charset="0"/>
              </a:rPr>
              <a:t>mode</a:t>
            </a:r>
            <a:r>
              <a:rPr lang="en-US" b="1" spc="-5"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can be one of </a:t>
            </a:r>
            <a:r>
              <a:rPr lang="en-US" b="1" spc="-5" dirty="0">
                <a:latin typeface="Arial" panose="020B0604020202020204" pitchFamily="34" charset="0"/>
                <a:cs typeface="Arial" panose="020B0604020202020204" pitchFamily="34" charset="0"/>
              </a:rPr>
              <a:t>the following</a:t>
            </a:r>
            <a:r>
              <a:rPr lang="en-US" b="1" spc="145"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values:</a:t>
            </a:r>
          </a:p>
          <a:p>
            <a:pPr marL="755015" marR="5080" indent="-285750">
              <a:lnSpc>
                <a:spcPct val="100000"/>
              </a:lnSpc>
              <a:spcBef>
                <a:spcPts val="480"/>
              </a:spcBef>
              <a:buFont typeface="Arial" panose="020B0604020202020204" pitchFamily="34" charset="0"/>
              <a:buChar char="•"/>
              <a:tabLst>
                <a:tab pos="698500" algn="l"/>
              </a:tabLst>
            </a:pPr>
            <a:r>
              <a:rPr lang="en-US" b="1" dirty="0">
                <a:latin typeface="Arial" panose="020B0604020202020204" pitchFamily="34" charset="0"/>
                <a:cs typeface="Arial" panose="020B0604020202020204" pitchFamily="34" charset="0"/>
              </a:rPr>
              <a:t>Windows:</a:t>
            </a:r>
            <a:r>
              <a:rPr lang="en-US" dirty="0">
                <a:latin typeface="Arial" panose="020B0604020202020204" pitchFamily="34" charset="0"/>
                <a:cs typeface="Arial" panose="020B0604020202020204" pitchFamily="34" charset="0"/>
              </a:rPr>
              <a:t> </a:t>
            </a:r>
            <a:r>
              <a:rPr lang="en-US" spc="-5" dirty="0">
                <a:latin typeface="Arial" panose="020B0604020202020204" pitchFamily="34" charset="0"/>
                <a:cs typeface="Arial" panose="020B0604020202020204" pitchFamily="34" charset="0"/>
              </a:rPr>
              <a:t>The </a:t>
            </a:r>
            <a:r>
              <a:rPr lang="en-US" dirty="0">
                <a:latin typeface="Arial" panose="020B0604020202020204" pitchFamily="34" charset="0"/>
                <a:cs typeface="Arial" panose="020B0604020202020204" pitchFamily="34" charset="0"/>
              </a:rPr>
              <a:t>Windows authentication </a:t>
            </a:r>
            <a:r>
              <a:rPr lang="en-US" spc="-5" dirty="0">
                <a:latin typeface="Arial" panose="020B0604020202020204" pitchFamily="34" charset="0"/>
                <a:cs typeface="Arial" panose="020B0604020202020204" pitchFamily="34" charset="0"/>
              </a:rPr>
              <a:t>allows </a:t>
            </a:r>
            <a:r>
              <a:rPr lang="en-US" dirty="0">
                <a:latin typeface="Arial" panose="020B0604020202020204" pitchFamily="34" charset="0"/>
                <a:cs typeface="Arial" panose="020B0604020202020204" pitchFamily="34" charset="0"/>
              </a:rPr>
              <a:t>us </a:t>
            </a:r>
            <a:r>
              <a:rPr lang="en-US" spc="-5" dirty="0">
                <a:latin typeface="Arial" panose="020B0604020202020204" pitchFamily="34" charset="0"/>
                <a:cs typeface="Arial" panose="020B0604020202020204" pitchFamily="34" charset="0"/>
              </a:rPr>
              <a:t>to </a:t>
            </a:r>
            <a:r>
              <a:rPr lang="en-US" dirty="0">
                <a:latin typeface="Arial" panose="020B0604020202020204" pitchFamily="34" charset="0"/>
                <a:cs typeface="Arial" panose="020B0604020202020204" pitchFamily="34" charset="0"/>
              </a:rPr>
              <a:t>use </a:t>
            </a:r>
            <a:r>
              <a:rPr lang="en-US" spc="-5" dirty="0">
                <a:latin typeface="Arial" panose="020B0604020202020204" pitchFamily="34" charset="0"/>
                <a:cs typeface="Arial" panose="020B0604020202020204" pitchFamily="34" charset="0"/>
              </a:rPr>
              <a:t>windows </a:t>
            </a:r>
            <a:r>
              <a:rPr lang="en-US" dirty="0">
                <a:latin typeface="Arial" panose="020B0604020202020204" pitchFamily="34" charset="0"/>
                <a:cs typeface="Arial" panose="020B0604020202020204" pitchFamily="34" charset="0"/>
              </a:rPr>
              <a:t>user accounts. </a:t>
            </a:r>
            <a:r>
              <a:rPr lang="en-US" spc="-5" dirty="0">
                <a:latin typeface="Arial" panose="020B0604020202020204" pitchFamily="34" charset="0"/>
                <a:cs typeface="Arial" panose="020B0604020202020204" pitchFamily="34" charset="0"/>
              </a:rPr>
              <a:t>This provider </a:t>
            </a:r>
            <a:r>
              <a:rPr lang="en-US" dirty="0">
                <a:latin typeface="Arial" panose="020B0604020202020204" pitchFamily="34" charset="0"/>
                <a:cs typeface="Arial" panose="020B0604020202020204" pitchFamily="34" charset="0"/>
              </a:rPr>
              <a:t>uses  IIS to perform the actual authentication, and </a:t>
            </a:r>
            <a:r>
              <a:rPr lang="en-US" spc="-240" dirty="0">
                <a:latin typeface="Arial" panose="020B0604020202020204" pitchFamily="34" charset="0"/>
                <a:cs typeface="Arial" panose="020B0604020202020204" pitchFamily="34" charset="0"/>
              </a:rPr>
              <a:t> </a:t>
            </a:r>
            <a:r>
              <a:rPr lang="en-US" spc="-5" dirty="0">
                <a:latin typeface="Arial" panose="020B0604020202020204" pitchFamily="34" charset="0"/>
                <a:cs typeface="Arial" panose="020B0604020202020204" pitchFamily="34" charset="0"/>
              </a:rPr>
              <a:t>then  passes the authenticated identity to </a:t>
            </a:r>
            <a:r>
              <a:rPr lang="en-US" dirty="0">
                <a:latin typeface="Arial" panose="020B0604020202020204" pitchFamily="34" charset="0"/>
                <a:cs typeface="Arial" panose="020B0604020202020204" pitchFamily="34" charset="0"/>
              </a:rPr>
              <a:t>your</a:t>
            </a:r>
            <a:r>
              <a:rPr lang="en-US" spc="-50" dirty="0">
                <a:latin typeface="Arial" panose="020B0604020202020204" pitchFamily="34" charset="0"/>
                <a:cs typeface="Arial" panose="020B0604020202020204" pitchFamily="34" charset="0"/>
              </a:rPr>
              <a:t> </a:t>
            </a:r>
            <a:r>
              <a:rPr lang="en-US" spc="-5" dirty="0">
                <a:latin typeface="Arial" panose="020B0604020202020204" pitchFamily="34" charset="0"/>
                <a:cs typeface="Arial" panose="020B0604020202020204" pitchFamily="34" charset="0"/>
              </a:rPr>
              <a:t>code.</a:t>
            </a:r>
            <a:endParaRPr lang="en-US" dirty="0">
              <a:latin typeface="Arial" panose="020B0604020202020204" pitchFamily="34" charset="0"/>
              <a:cs typeface="Arial" panose="020B0604020202020204" pitchFamily="34" charset="0"/>
            </a:endParaRPr>
          </a:p>
          <a:p>
            <a:pPr marL="755015" marR="92075" indent="-285750">
              <a:lnSpc>
                <a:spcPct val="100000"/>
              </a:lnSpc>
              <a:spcBef>
                <a:spcPts val="480"/>
              </a:spcBef>
              <a:buFont typeface="Arial" panose="020B0604020202020204" pitchFamily="34" charset="0"/>
              <a:buChar char="•"/>
              <a:tabLst>
                <a:tab pos="698500" algn="l"/>
              </a:tabLst>
            </a:pPr>
            <a:r>
              <a:rPr lang="en-US" b="1" dirty="0">
                <a:latin typeface="Arial" panose="020B0604020202020204" pitchFamily="34" charset="0"/>
                <a:cs typeface="Arial" panose="020B0604020202020204" pitchFamily="34" charset="0"/>
              </a:rPr>
              <a:t>Forms: </a:t>
            </a:r>
            <a:r>
              <a:rPr lang="en-US" dirty="0">
                <a:latin typeface="Arial" panose="020B0604020202020204" pitchFamily="34" charset="0"/>
                <a:cs typeface="Arial" panose="020B0604020202020204" pitchFamily="34" charset="0"/>
              </a:rPr>
              <a:t>Forms Authentication uses </a:t>
            </a:r>
            <a:r>
              <a:rPr lang="en-US" spc="-5" dirty="0">
                <a:latin typeface="Arial" panose="020B0604020202020204" pitchFamily="34" charset="0"/>
                <a:cs typeface="Arial" panose="020B0604020202020204" pitchFamily="34" charset="0"/>
              </a:rPr>
              <a:t>HTML forms</a:t>
            </a:r>
            <a:r>
              <a:rPr lang="en-US" spc="-190" dirty="0">
                <a:latin typeface="Arial" panose="020B0604020202020204" pitchFamily="34" charset="0"/>
                <a:cs typeface="Arial" panose="020B0604020202020204" pitchFamily="34" charset="0"/>
              </a:rPr>
              <a:t>  </a:t>
            </a:r>
            <a:r>
              <a:rPr lang="en-US" spc="-5" dirty="0">
                <a:latin typeface="Arial" panose="020B0604020202020204" pitchFamily="34" charset="0"/>
                <a:cs typeface="Arial" panose="020B0604020202020204" pitchFamily="34" charset="0"/>
              </a:rPr>
              <a:t>to collect the </a:t>
            </a:r>
            <a:r>
              <a:rPr lang="en-US" dirty="0">
                <a:latin typeface="Arial" panose="020B0604020202020204" pitchFamily="34" charset="0"/>
                <a:cs typeface="Arial" panose="020B0604020202020204" pitchFamily="34" charset="0"/>
              </a:rPr>
              <a:t>user </a:t>
            </a:r>
            <a:r>
              <a:rPr lang="en-US" spc="-5" dirty="0">
                <a:latin typeface="Arial" panose="020B0604020202020204" pitchFamily="34" charset="0"/>
                <a:cs typeface="Arial" panose="020B0604020202020204" pitchFamily="34" charset="0"/>
              </a:rPr>
              <a:t>information </a:t>
            </a:r>
            <a:r>
              <a:rPr lang="en-US" dirty="0">
                <a:latin typeface="Arial" panose="020B0604020202020204" pitchFamily="34" charset="0"/>
                <a:cs typeface="Arial" panose="020B0604020202020204" pitchFamily="34" charset="0"/>
              </a:rPr>
              <a:t>and</a:t>
            </a:r>
            <a:r>
              <a:rPr lang="en-US" spc="-5" dirty="0">
                <a:latin typeface="Arial" panose="020B0604020202020204" pitchFamily="34" charset="0"/>
                <a:cs typeface="Arial" panose="020B0604020202020204" pitchFamily="34" charset="0"/>
              </a:rPr>
              <a:t> </a:t>
            </a:r>
            <a:r>
              <a:rPr lang="en-US" spc="-10" dirty="0">
                <a:latin typeface="Arial" panose="020B0604020202020204" pitchFamily="34" charset="0"/>
                <a:cs typeface="Arial" panose="020B0604020202020204" pitchFamily="34" charset="0"/>
              </a:rPr>
              <a:t>it </a:t>
            </a:r>
            <a:r>
              <a:rPr lang="en-US" dirty="0">
                <a:latin typeface="Arial" panose="020B0604020202020204" pitchFamily="34" charset="0"/>
                <a:cs typeface="Arial" panose="020B0604020202020204" pitchFamily="34" charset="0"/>
              </a:rPr>
              <a:t>takes </a:t>
            </a:r>
            <a:r>
              <a:rPr lang="en-US" spc="-5" dirty="0">
                <a:latin typeface="Arial" panose="020B0604020202020204" pitchFamily="34" charset="0"/>
                <a:cs typeface="Arial" panose="020B0604020202020204" pitchFamily="34" charset="0"/>
              </a:rPr>
              <a:t>required actions </a:t>
            </a:r>
            <a:r>
              <a:rPr lang="en-US" dirty="0">
                <a:latin typeface="Arial" panose="020B0604020202020204" pitchFamily="34" charset="0"/>
                <a:cs typeface="Arial" panose="020B0604020202020204" pitchFamily="34" charset="0"/>
              </a:rPr>
              <a:t>on </a:t>
            </a:r>
            <a:r>
              <a:rPr lang="en-US" spc="-5" dirty="0">
                <a:latin typeface="Arial" panose="020B0604020202020204" pitchFamily="34" charset="0"/>
                <a:cs typeface="Arial" panose="020B0604020202020204" pitchFamily="34" charset="0"/>
              </a:rPr>
              <a:t>those HTML collected</a:t>
            </a:r>
            <a:r>
              <a:rPr lang="en-US" spc="-15" dirty="0">
                <a:latin typeface="Arial" panose="020B0604020202020204" pitchFamily="34" charset="0"/>
                <a:cs typeface="Arial" panose="020B0604020202020204" pitchFamily="34" charset="0"/>
              </a:rPr>
              <a:t> </a:t>
            </a:r>
            <a:r>
              <a:rPr lang="en-US" spc="-5" dirty="0">
                <a:latin typeface="Arial" panose="020B0604020202020204" pitchFamily="34" charset="0"/>
                <a:cs typeface="Arial" panose="020B0604020202020204" pitchFamily="34" charset="0"/>
              </a:rPr>
              <a:t>values.</a:t>
            </a:r>
            <a:endParaRPr lang="en-US" dirty="0">
              <a:latin typeface="Arial" panose="020B0604020202020204" pitchFamily="34" charset="0"/>
              <a:cs typeface="Arial" panose="020B0604020202020204" pitchFamily="34" charset="0"/>
            </a:endParaRPr>
          </a:p>
          <a:p>
            <a:pPr marL="755015" marR="19685" indent="-285750">
              <a:lnSpc>
                <a:spcPct val="100000"/>
              </a:lnSpc>
              <a:spcBef>
                <a:spcPts val="480"/>
              </a:spcBef>
              <a:buFont typeface="Arial" panose="020B0604020202020204" pitchFamily="34" charset="0"/>
              <a:buChar char="•"/>
              <a:tabLst>
                <a:tab pos="698500" algn="l"/>
              </a:tabLst>
            </a:pPr>
            <a:r>
              <a:rPr lang="en-US" b="1" dirty="0">
                <a:latin typeface="Arial" panose="020B0604020202020204" pitchFamily="34" charset="0"/>
                <a:cs typeface="Arial" panose="020B0604020202020204" pitchFamily="34" charset="0"/>
              </a:rPr>
              <a:t>Passport:</a:t>
            </a:r>
            <a:r>
              <a:rPr lang="en-US" dirty="0">
                <a:latin typeface="Arial" panose="020B0604020202020204" pitchFamily="34" charset="0"/>
                <a:cs typeface="Arial" panose="020B0604020202020204" pitchFamily="34" charset="0"/>
              </a:rPr>
              <a:t> Passport Authentication </a:t>
            </a:r>
            <a:r>
              <a:rPr lang="en-US" spc="-5" dirty="0">
                <a:latin typeface="Arial" panose="020B0604020202020204" pitchFamily="34" charset="0"/>
                <a:cs typeface="Arial" panose="020B0604020202020204" pitchFamily="34" charset="0"/>
              </a:rPr>
              <a:t>provider </a:t>
            </a:r>
            <a:r>
              <a:rPr lang="en-US" dirty="0">
                <a:latin typeface="Arial" panose="020B0604020202020204" pitchFamily="34" charset="0"/>
                <a:cs typeface="Arial" panose="020B0604020202020204" pitchFamily="34" charset="0"/>
              </a:rPr>
              <a:t>uses Microsoft's Passport </a:t>
            </a:r>
            <a:r>
              <a:rPr lang="en-US" spc="-5" dirty="0">
                <a:latin typeface="Arial" panose="020B0604020202020204" pitchFamily="34" charset="0"/>
                <a:cs typeface="Arial" panose="020B0604020202020204" pitchFamily="34" charset="0"/>
              </a:rPr>
              <a:t>service to </a:t>
            </a:r>
            <a:r>
              <a:rPr lang="en-US" dirty="0">
                <a:latin typeface="Arial" panose="020B0604020202020204" pitchFamily="34" charset="0"/>
                <a:cs typeface="Arial" panose="020B0604020202020204" pitchFamily="34" charset="0"/>
              </a:rPr>
              <a:t>authenticate users. </a:t>
            </a:r>
            <a:r>
              <a:rPr lang="en-US" spc="-5" dirty="0">
                <a:latin typeface="Arial" panose="020B0604020202020204" pitchFamily="34" charset="0"/>
                <a:cs typeface="Arial" panose="020B0604020202020204" pitchFamily="34" charset="0"/>
              </a:rPr>
              <a:t>You </a:t>
            </a:r>
            <a:r>
              <a:rPr lang="en-US" dirty="0">
                <a:latin typeface="Arial" panose="020B0604020202020204" pitchFamily="34" charset="0"/>
                <a:cs typeface="Arial" panose="020B0604020202020204" pitchFamily="34" charset="0"/>
              </a:rPr>
              <a:t>need </a:t>
            </a:r>
            <a:r>
              <a:rPr lang="en-US" spc="-5" dirty="0">
                <a:latin typeface="Arial" panose="020B0604020202020204" pitchFamily="34" charset="0"/>
                <a:cs typeface="Arial" panose="020B0604020202020204" pitchFamily="34" charset="0"/>
              </a:rPr>
              <a:t>to </a:t>
            </a:r>
            <a:r>
              <a:rPr lang="en-US" dirty="0">
                <a:latin typeface="Arial" panose="020B0604020202020204" pitchFamily="34" charset="0"/>
                <a:cs typeface="Arial" panose="020B0604020202020204" pitchFamily="34" charset="0"/>
              </a:rPr>
              <a:t>purchase </a:t>
            </a:r>
            <a:r>
              <a:rPr lang="en-US" spc="-5" dirty="0">
                <a:latin typeface="Arial" panose="020B0604020202020204" pitchFamily="34" charset="0"/>
                <a:cs typeface="Arial" panose="020B0604020202020204" pitchFamily="34" charset="0"/>
              </a:rPr>
              <a:t>this service </a:t>
            </a:r>
            <a:r>
              <a:rPr lang="en-US" spc="-10" dirty="0">
                <a:latin typeface="Arial" panose="020B0604020202020204" pitchFamily="34" charset="0"/>
                <a:cs typeface="Arial" panose="020B0604020202020204" pitchFamily="34" charset="0"/>
              </a:rPr>
              <a:t>in </a:t>
            </a:r>
            <a:r>
              <a:rPr lang="en-US" spc="-5" dirty="0">
                <a:latin typeface="Arial" panose="020B0604020202020204" pitchFamily="34" charset="0"/>
                <a:cs typeface="Arial" panose="020B0604020202020204" pitchFamily="34" charset="0"/>
              </a:rPr>
              <a:t>order to </a:t>
            </a:r>
            <a:r>
              <a:rPr lang="en-US" dirty="0">
                <a:latin typeface="Arial" panose="020B0604020202020204" pitchFamily="34" charset="0"/>
                <a:cs typeface="Arial" panose="020B0604020202020204" pitchFamily="34" charset="0"/>
              </a:rPr>
              <a:t>use </a:t>
            </a:r>
            <a:r>
              <a:rPr lang="en-US" spc="-5" dirty="0">
                <a:latin typeface="Arial" panose="020B0604020202020204" pitchFamily="34" charset="0"/>
                <a:cs typeface="Arial" panose="020B0604020202020204" pitchFamily="34" charset="0"/>
              </a:rPr>
              <a:t>it.</a:t>
            </a:r>
            <a:endParaRPr lang="en-US" dirty="0">
              <a:latin typeface="Arial" panose="020B0604020202020204" pitchFamily="34" charset="0"/>
              <a:cs typeface="Arial" panose="020B0604020202020204" pitchFamily="34" charset="0"/>
            </a:endParaRPr>
          </a:p>
          <a:p>
            <a:pPr marL="755015" marR="95250" indent="-285750">
              <a:lnSpc>
                <a:spcPct val="100000"/>
              </a:lnSpc>
              <a:spcBef>
                <a:spcPts val="480"/>
              </a:spcBef>
              <a:buFont typeface="Arial" panose="020B0604020202020204" pitchFamily="34" charset="0"/>
              <a:buChar char="•"/>
              <a:tabLst>
                <a:tab pos="698500" algn="l"/>
              </a:tabLst>
            </a:pPr>
            <a:r>
              <a:rPr lang="en-US" b="1" dirty="0">
                <a:latin typeface="Arial" panose="020B0604020202020204" pitchFamily="34" charset="0"/>
                <a:cs typeface="Arial" panose="020B0604020202020204" pitchFamily="34" charset="0"/>
              </a:rPr>
              <a:t>None: </a:t>
            </a:r>
            <a:r>
              <a:rPr lang="en-US" dirty="0">
                <a:latin typeface="Arial" panose="020B0604020202020204" pitchFamily="34" charset="0"/>
                <a:cs typeface="Arial" panose="020B0604020202020204" pitchFamily="34" charset="0"/>
              </a:rPr>
              <a:t>None </a:t>
            </a:r>
            <a:r>
              <a:rPr lang="en-US" spc="-5" dirty="0">
                <a:latin typeface="Arial" panose="020B0604020202020204" pitchFamily="34" charset="0"/>
                <a:cs typeface="Arial" panose="020B0604020202020204" pitchFamily="34" charset="0"/>
              </a:rPr>
              <a:t>means </a:t>
            </a:r>
            <a:r>
              <a:rPr lang="en-US" dirty="0">
                <a:latin typeface="Arial" panose="020B0604020202020204" pitchFamily="34" charset="0"/>
                <a:cs typeface="Arial" panose="020B0604020202020204" pitchFamily="34" charset="0"/>
              </a:rPr>
              <a:t>"No </a:t>
            </a:r>
            <a:r>
              <a:rPr lang="en-US" spc="-5" dirty="0">
                <a:latin typeface="Arial" panose="020B0604020202020204" pitchFamily="34" charset="0"/>
                <a:cs typeface="Arial" panose="020B0604020202020204" pitchFamily="34" charset="0"/>
              </a:rPr>
              <a:t>Authentication",</a:t>
            </a:r>
            <a:r>
              <a:rPr lang="en-US" spc="-85" dirty="0">
                <a:latin typeface="Arial" panose="020B0604020202020204" pitchFamily="34" charset="0"/>
                <a:cs typeface="Arial" panose="020B0604020202020204" pitchFamily="34" charset="0"/>
              </a:rPr>
              <a:t> </a:t>
            </a:r>
            <a:r>
              <a:rPr lang="en-US" spc="-5" dirty="0">
                <a:latin typeface="Arial" panose="020B0604020202020204" pitchFamily="34" charset="0"/>
                <a:cs typeface="Arial" panose="020B0604020202020204" pitchFamily="34" charset="0"/>
              </a:rPr>
              <a:t>meaning  that </a:t>
            </a:r>
            <a:r>
              <a:rPr lang="en-US" dirty="0">
                <a:latin typeface="Arial" panose="020B0604020202020204" pitchFamily="34" charset="0"/>
                <a:cs typeface="Arial" panose="020B0604020202020204" pitchFamily="34" charset="0"/>
              </a:rPr>
              <a:t>ASP.NET </a:t>
            </a:r>
            <a:r>
              <a:rPr lang="en-US" spc="-5" dirty="0">
                <a:latin typeface="Arial" panose="020B0604020202020204" pitchFamily="34" charset="0"/>
                <a:cs typeface="Arial" panose="020B0604020202020204" pitchFamily="34" charset="0"/>
              </a:rPr>
              <a:t>will </a:t>
            </a:r>
            <a:r>
              <a:rPr lang="en-US" dirty="0">
                <a:latin typeface="Arial" panose="020B0604020202020204" pitchFamily="34" charset="0"/>
                <a:cs typeface="Arial" panose="020B0604020202020204" pitchFamily="34" charset="0"/>
              </a:rPr>
              <a:t>not </a:t>
            </a:r>
            <a:r>
              <a:rPr lang="en-US" spc="-5" dirty="0">
                <a:latin typeface="Arial" panose="020B0604020202020204" pitchFamily="34" charset="0"/>
                <a:cs typeface="Arial" panose="020B0604020202020204" pitchFamily="34" charset="0"/>
              </a:rPr>
              <a:t>implement </a:t>
            </a:r>
            <a:r>
              <a:rPr lang="en-US" dirty="0">
                <a:latin typeface="Arial" panose="020B0604020202020204" pitchFamily="34" charset="0"/>
                <a:cs typeface="Arial" panose="020B0604020202020204" pitchFamily="34" charset="0"/>
              </a:rPr>
              <a:t>any </a:t>
            </a:r>
            <a:r>
              <a:rPr lang="en-US" spc="-5" dirty="0">
                <a:latin typeface="Arial" panose="020B0604020202020204" pitchFamily="34" charset="0"/>
                <a:cs typeface="Arial" panose="020B0604020202020204" pitchFamily="34" charset="0"/>
              </a:rPr>
              <a:t>type </a:t>
            </a:r>
            <a:r>
              <a:rPr lang="en-US" dirty="0">
                <a:latin typeface="Arial" panose="020B0604020202020204" pitchFamily="34" charset="0"/>
                <a:cs typeface="Arial" panose="020B0604020202020204" pitchFamily="34" charset="0"/>
              </a:rPr>
              <a:t>of </a:t>
            </a:r>
            <a:r>
              <a:rPr lang="en-US" spc="-5" dirty="0">
                <a:latin typeface="Arial" panose="020B0604020202020204" pitchFamily="34" charset="0"/>
                <a:cs typeface="Arial" panose="020B0604020202020204" pitchFamily="34" charset="0"/>
              </a:rPr>
              <a:t>security.</a:t>
            </a:r>
            <a:endParaRPr lang="en-US" dirty="0">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15FEBA21-942F-44AF-A4E1-84F2E506424F}" type="slidenum">
              <a:rPr lang="en-US" smtClean="0"/>
              <a:t>97</a:t>
            </a:fld>
            <a:endParaRPr lang="en-US"/>
          </a:p>
        </p:txBody>
      </p:sp>
    </p:spTree>
    <p:extLst>
      <p:ext uri="{BB962C8B-B14F-4D97-AF65-F5344CB8AC3E}">
        <p14:creationId xmlns:p14="http://schemas.microsoft.com/office/powerpoint/2010/main" val="32729235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eaLnBrk="1" hangingPunct="1"/>
            <a:fld id="{87BD87D0-8ECB-4E66-B0C3-47BE185ABF4D}" type="slidenum">
              <a:rPr lang="en-US" sz="1200" smtClean="0"/>
              <a:pPr eaLnBrk="1" hangingPunct="1"/>
              <a:t>7</a:t>
            </a:fld>
            <a:endParaRPr lang="en-US" sz="1200" dirty="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extLst>
      <p:ext uri="{BB962C8B-B14F-4D97-AF65-F5344CB8AC3E}">
        <p14:creationId xmlns:p14="http://schemas.microsoft.com/office/powerpoint/2010/main" val="127379411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101</a:t>
            </a:fld>
            <a:endParaRPr lang="en-US" dirty="0"/>
          </a:p>
        </p:txBody>
      </p:sp>
    </p:spTree>
    <p:extLst>
      <p:ext uri="{BB962C8B-B14F-4D97-AF65-F5344CB8AC3E}">
        <p14:creationId xmlns:p14="http://schemas.microsoft.com/office/powerpoint/2010/main" val="27523917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Since 1995, Microsoft has been constantly working to shift its focus from Windows-based platforms to the Internet. </a:t>
            </a:r>
          </a:p>
          <a:p>
            <a:r>
              <a:rPr lang="en-US" sz="1200" dirty="0"/>
              <a:t>As a result, Microsoft introduced ASP (Active Server Pages) in November 1996.</a:t>
            </a:r>
          </a:p>
          <a:p>
            <a:endParaRPr lang="en-US" sz="1200" dirty="0"/>
          </a:p>
          <a:p>
            <a:r>
              <a:rPr lang="en-US" sz="1200" dirty="0"/>
              <a:t>ASP offered the efficiency of ISAPI applications along with a new level of simplicity that made it easy to understand and use.</a:t>
            </a:r>
          </a:p>
          <a:p>
            <a:r>
              <a:rPr lang="en-US" sz="1200" dirty="0"/>
              <a:t>However, ASP script was an interpreted script and consisted unstructured code and was difficult to debug and maintain.</a:t>
            </a:r>
          </a:p>
          <a:p>
            <a:endParaRPr lang="en-US" sz="1200" dirty="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10</a:t>
            </a:fld>
            <a:endParaRPr lang="en-US" dirty="0"/>
          </a:p>
        </p:txBody>
      </p:sp>
    </p:spTree>
    <p:extLst>
      <p:ext uri="{BB962C8B-B14F-4D97-AF65-F5344CB8AC3E}">
        <p14:creationId xmlns:p14="http://schemas.microsoft.com/office/powerpoint/2010/main" val="10095189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dirty="0"/>
              <a:t>ASP.NET is a new ASP generation.</a:t>
            </a:r>
          </a:p>
          <a:p>
            <a:pPr marL="171450" indent="-171450">
              <a:buFont typeface="Arial" panose="020B0604020202020204" pitchFamily="34" charset="0"/>
              <a:buChar char="•"/>
            </a:pPr>
            <a:r>
              <a:rPr lang="en-US" sz="1200" dirty="0"/>
              <a:t>It is not compatible with Classic ASP, but ASP.NET may include Classic ASP.</a:t>
            </a:r>
          </a:p>
          <a:p>
            <a:pPr marL="171450" indent="-171450">
              <a:buFont typeface="Arial" panose="020B0604020202020204" pitchFamily="34" charset="0"/>
              <a:buChar char="•"/>
            </a:pPr>
            <a:r>
              <a:rPr lang="en-US" sz="1200" dirty="0"/>
              <a:t>ASP.NET has better language support, a large set of user controls, XML-based components, and integrated user authentication.</a:t>
            </a:r>
          </a:p>
          <a:p>
            <a:pPr marL="171450" indent="-171450">
              <a:buFont typeface="Arial" panose="020B0604020202020204" pitchFamily="34" charset="0"/>
              <a:buChar char="•"/>
            </a:pPr>
            <a:r>
              <a:rPr lang="en-US" sz="1200" dirty="0"/>
              <a:t>When a browser requests an ASP.NET file, the ASP.NET engine reads the file, compiles and executes the scripts in the file, and returns the result to the browser as plain HTML.</a:t>
            </a: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11</a:t>
            </a:fld>
            <a:endParaRPr lang="en-US" dirty="0"/>
          </a:p>
        </p:txBody>
      </p:sp>
    </p:spTree>
    <p:extLst>
      <p:ext uri="{BB962C8B-B14F-4D97-AF65-F5344CB8AC3E}">
        <p14:creationId xmlns:p14="http://schemas.microsoft.com/office/powerpoint/2010/main" val="39851450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5F8E78-E05B-42D4-9F00-B94549727351}" type="slidenum">
              <a:rPr lang="en-US" altLang="en-US"/>
              <a:pPr/>
              <a:t>12</a:t>
            </a:fld>
            <a:endParaRPr lang="en-US" altLang="en-US" dirty="0"/>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r>
              <a:rPr lang="en-GB" altLang="en-US" dirty="0"/>
              <a:t>The .NET framework exposes numerous classes to the developer.   These classes allow the development of rich client applications and Web based applications alike.  In the above slide these classes have been divided into 4 areas.</a:t>
            </a:r>
          </a:p>
          <a:p>
            <a:r>
              <a:rPr lang="en-GB" altLang="en-US" dirty="0"/>
              <a:t>ASP.NET provides the core Web infrastructure such as Web Forms for UI based development and Web Services for programmatic interface development, </a:t>
            </a:r>
          </a:p>
          <a:p>
            <a:r>
              <a:rPr lang="en-GB" altLang="en-US" dirty="0"/>
              <a:t>User interface development on the Windows platform can be done using Windows Forms</a:t>
            </a:r>
          </a:p>
          <a:p>
            <a:r>
              <a:rPr lang="en-GB" altLang="en-US" dirty="0"/>
              <a:t>ADO.NET and XML provide the functionality for  data access.</a:t>
            </a:r>
          </a:p>
          <a:p>
            <a:r>
              <a:rPr lang="en-GB" altLang="en-US" dirty="0"/>
              <a:t>Finally, the core base classes provide infrastructure services such as security, transaction management etc.</a:t>
            </a:r>
          </a:p>
          <a:p>
            <a:endParaRPr lang="en-GB" altLang="en-US" dirty="0"/>
          </a:p>
          <a:p>
            <a:endParaRPr lang="en-US" altLang="en-US" dirty="0"/>
          </a:p>
          <a:p>
            <a:endParaRPr lang="en-US" altLang="en-US" dirty="0"/>
          </a:p>
        </p:txBody>
      </p:sp>
    </p:spTree>
    <p:extLst>
      <p:ext uri="{BB962C8B-B14F-4D97-AF65-F5344CB8AC3E}">
        <p14:creationId xmlns:p14="http://schemas.microsoft.com/office/powerpoint/2010/main" val="40422504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 msdn site for detailed info.</a:t>
            </a:r>
          </a:p>
          <a:p>
            <a:r>
              <a:rPr lang="en-US" dirty="0"/>
              <a:t>http://msdn.microsoft.com/en-us/library/4w3ex9c2.aspx</a:t>
            </a: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15</a:t>
            </a:fld>
            <a:endParaRPr lang="en-US" dirty="0"/>
          </a:p>
        </p:txBody>
      </p:sp>
    </p:spTree>
    <p:extLst>
      <p:ext uri="{BB962C8B-B14F-4D97-AF65-F5344CB8AC3E}">
        <p14:creationId xmlns:p14="http://schemas.microsoft.com/office/powerpoint/2010/main" val="36347539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16</a:t>
            </a:fld>
            <a:endParaRPr lang="en-US" dirty="0"/>
          </a:p>
        </p:txBody>
      </p:sp>
    </p:spTree>
    <p:extLst>
      <p:ext uri="{BB962C8B-B14F-4D97-AF65-F5344CB8AC3E}">
        <p14:creationId xmlns:p14="http://schemas.microsoft.com/office/powerpoint/2010/main" val="10351978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0-Read Me First">
    <p:bg>
      <p:bgPr>
        <a:solidFill>
          <a:schemeClr val="accent6"/>
        </a:solidFill>
        <a:effectLst/>
      </p:bgPr>
    </p:bg>
    <p:spTree>
      <p:nvGrpSpPr>
        <p:cNvPr id="1" name=""/>
        <p:cNvGrpSpPr/>
        <p:nvPr/>
      </p:nvGrpSpPr>
      <p:grpSpPr>
        <a:xfrm>
          <a:off x="0" y="0"/>
          <a:ext cx="0" cy="0"/>
          <a:chOff x="0" y="0"/>
          <a:chExt cx="0" cy="0"/>
        </a:xfrm>
      </p:grpSpPr>
      <p:sp>
        <p:nvSpPr>
          <p:cNvPr id="14" name="Text Placeholder 14"/>
          <p:cNvSpPr>
            <a:spLocks noGrp="1"/>
          </p:cNvSpPr>
          <p:nvPr>
            <p:ph type="body" sz="quarter" idx="14" hasCustomPrompt="1"/>
          </p:nvPr>
        </p:nvSpPr>
        <p:spPr>
          <a:xfrm>
            <a:off x="462343" y="2209803"/>
            <a:ext cx="8284633" cy="584775"/>
          </a:xfrm>
          <a:prstGeom prst="rect">
            <a:avLst/>
          </a:prstGeom>
        </p:spPr>
        <p:txBody>
          <a:bodyPr wrap="square">
            <a:spAutoFit/>
          </a:bodyPr>
          <a:lstStyle>
            <a:lvl1pPr marL="0" indent="0" algn="ctr">
              <a:lnSpc>
                <a:spcPct val="100000"/>
              </a:lnSpc>
              <a:spcBef>
                <a:spcPts val="0"/>
              </a:spcBef>
              <a:buNone/>
              <a:defRPr sz="3200" b="1" baseline="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Read Me First</a:t>
            </a:r>
          </a:p>
        </p:txBody>
      </p:sp>
      <p:sp>
        <p:nvSpPr>
          <p:cNvPr id="17" name="Text Placeholder 12"/>
          <p:cNvSpPr>
            <a:spLocks noGrp="1"/>
          </p:cNvSpPr>
          <p:nvPr>
            <p:ph type="body" sz="quarter" idx="15" hasCustomPrompt="1"/>
          </p:nvPr>
        </p:nvSpPr>
        <p:spPr>
          <a:xfrm>
            <a:off x="609604" y="3657600"/>
            <a:ext cx="7880905" cy="1295400"/>
          </a:xfrm>
          <a:prstGeom prst="rect">
            <a:avLst/>
          </a:prstGeom>
        </p:spPr>
        <p:txBody>
          <a:bodyPr anchor="ctr">
            <a:normAutofit/>
          </a:bodyPr>
          <a:lstStyle>
            <a:lvl1pPr marL="0" indent="0" algn="ctr">
              <a:buNone/>
              <a:defRPr sz="1800" baseline="0">
                <a:solidFill>
                  <a:srgbClr val="FFFFFF"/>
                </a:solidFill>
                <a:latin typeface="Arial"/>
                <a:cs typeface="Arial"/>
              </a:defRPr>
            </a:lvl1pPr>
          </a:lstStyle>
          <a:p>
            <a:pPr lvl="0"/>
            <a:r>
              <a:rPr lang="en-US" dirty="0"/>
              <a:t>See notes on the left of slide </a:t>
            </a:r>
          </a:p>
        </p:txBody>
      </p:sp>
    </p:spTree>
    <p:custDataLst>
      <p:tags r:id="rId1"/>
    </p:custDataLst>
    <p:extLst>
      <p:ext uri="{BB962C8B-B14F-4D97-AF65-F5344CB8AC3E}">
        <p14:creationId xmlns:p14="http://schemas.microsoft.com/office/powerpoint/2010/main" val="2422818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4_Recap or Review">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a:t>Recap or Review – use any color slide</a:t>
            </a:r>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657598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5_Light Blue Background">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a:t>Slide Title – Light Blue Background</a:t>
            </a:r>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10785489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6_White Backgroun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a:solidFill>
                  <a:schemeClr val="tx2"/>
                </a:solidFill>
              </a:defRPr>
            </a:lvl1pPr>
          </a:lstStyle>
          <a:p>
            <a:r>
              <a:rPr lang="en-US" dirty="0"/>
              <a:t>Slide Title – White background</a:t>
            </a:r>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tx2"/>
                </a:solidFill>
              </a:defRPr>
            </a:lvl1pPr>
            <a:lvl2pPr marL="344487" indent="-342900">
              <a:buClrTx/>
              <a:buFont typeface="Arial" panose="020B0604020202020204" pitchFamily="34" charset="0"/>
              <a:buChar char="•"/>
              <a:defRPr sz="2400">
                <a:solidFill>
                  <a:schemeClr val="tx2"/>
                </a:solidFill>
              </a:defRPr>
            </a:lvl2pPr>
            <a:lvl3pPr marL="463550" indent="-342900">
              <a:buClrTx/>
              <a:buFont typeface="Arial" panose="020B0604020202020204" pitchFamily="34" charset="0"/>
              <a:buChar char="•"/>
              <a:defRPr sz="2000">
                <a:solidFill>
                  <a:schemeClr val="tx2"/>
                </a:solidFill>
              </a:defRPr>
            </a:lvl3pPr>
            <a:lvl4pPr marL="503237" indent="-285750">
              <a:buClrTx/>
              <a:buFont typeface="Arial" panose="020B0604020202020204" pitchFamily="34" charset="0"/>
              <a:buChar char="•"/>
              <a:defRPr sz="1800">
                <a:solidFill>
                  <a:schemeClr val="tx2"/>
                </a:solidFill>
              </a:defRPr>
            </a:lvl4pPr>
            <a:lvl5pPr marL="622300" indent="-285750">
              <a:buClrTx/>
              <a:buFont typeface="Arial" panose="020B0604020202020204" pitchFamily="34" charset="0"/>
              <a:buChar char="•"/>
              <a:defRPr sz="18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31828088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1_Check on Learning">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a:t>Check on learning -  any color slide </a:t>
            </a:r>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1939666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2_Restate Objectives">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a:t>Restate terminal objective - any color slide </a:t>
            </a:r>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10146813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3_Ask Questions ">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a:t>Ask learner-centered questions - any color slide </a:t>
            </a:r>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26296124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4_Thank you">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b="14429"/>
          <a:stretch/>
        </p:blipFill>
        <p:spPr>
          <a:xfrm>
            <a:off x="0" y="2518348"/>
            <a:ext cx="9144000" cy="4343400"/>
          </a:xfrm>
          <a:prstGeom prst="rect">
            <a:avLst/>
          </a:prstGeom>
        </p:spPr>
      </p:pic>
      <p:sp>
        <p:nvSpPr>
          <p:cNvPr id="2" name="Title 1"/>
          <p:cNvSpPr>
            <a:spLocks noGrp="1"/>
          </p:cNvSpPr>
          <p:nvPr>
            <p:ph type="title" hasCustomPrompt="1"/>
          </p:nvPr>
        </p:nvSpPr>
        <p:spPr>
          <a:xfrm>
            <a:off x="838203" y="800325"/>
            <a:ext cx="3616147" cy="607259"/>
          </a:xfrm>
          <a:prstGeom prst="rect">
            <a:avLst/>
          </a:prstGeom>
        </p:spPr>
        <p:txBody>
          <a:bodyPr>
            <a:normAutofit/>
          </a:bodyPr>
          <a:lstStyle>
            <a:lvl1pPr>
              <a:defRPr sz="4000">
                <a:solidFill>
                  <a:schemeClr val="bg2"/>
                </a:solidFill>
              </a:defRPr>
            </a:lvl1pPr>
          </a:lstStyle>
          <a:p>
            <a:r>
              <a:rPr lang="en-US" dirty="0"/>
              <a:t>Thank you</a:t>
            </a:r>
          </a:p>
        </p:txBody>
      </p:sp>
      <p:pic>
        <p:nvPicPr>
          <p:cNvPr id="15" name="Picture 14"/>
          <p:cNvPicPr>
            <a:picLocks noChangeAspect="1"/>
          </p:cNvPicPr>
          <p:nvPr/>
        </p:nvPicPr>
        <p:blipFill rotWithShape="1">
          <a:blip r:embed="rId4">
            <a:extLst>
              <a:ext uri="{28A0092B-C50C-407E-A947-70E740481C1C}">
                <a14:useLocalDpi xmlns:a14="http://schemas.microsoft.com/office/drawing/2010/main" val="0"/>
              </a:ext>
            </a:extLst>
          </a:blip>
          <a:srcRect b="7192"/>
          <a:stretch/>
        </p:blipFill>
        <p:spPr>
          <a:xfrm>
            <a:off x="3214651" y="4018908"/>
            <a:ext cx="5918467" cy="2839093"/>
          </a:xfrm>
          <a:prstGeom prst="rect">
            <a:avLst/>
          </a:prstGeom>
        </p:spPr>
      </p:pic>
      <p:sp>
        <p:nvSpPr>
          <p:cNvPr id="8" name="Text Placeholder 7"/>
          <p:cNvSpPr>
            <a:spLocks noGrp="1"/>
          </p:cNvSpPr>
          <p:nvPr>
            <p:ph type="body" sz="quarter" idx="10" hasCustomPrompt="1"/>
          </p:nvPr>
        </p:nvSpPr>
        <p:spPr>
          <a:xfrm>
            <a:off x="838649" y="1598705"/>
            <a:ext cx="3633788" cy="1924051"/>
          </a:xfrm>
          <a:prstGeom prst="rect">
            <a:avLst/>
          </a:prstGeom>
        </p:spPr>
        <p:txBody>
          <a:bodyPr vert="horz">
            <a:normAutofit/>
          </a:bodyPr>
          <a:lstStyle>
            <a:lvl1pPr marL="0" indent="0">
              <a:buNone/>
              <a:defRPr sz="2400">
                <a:solidFill>
                  <a:schemeClr val="bg2"/>
                </a:solidFill>
              </a:defRPr>
            </a:lvl1pPr>
            <a:lvl2pPr marL="457200" indent="0">
              <a:buNone/>
              <a:defRPr>
                <a:solidFill>
                  <a:srgbClr val="141414"/>
                </a:solidFill>
              </a:defRPr>
            </a:lvl2pPr>
            <a:lvl3pPr marL="914400" indent="0">
              <a:buNone/>
              <a:defRPr>
                <a:solidFill>
                  <a:srgbClr val="141414"/>
                </a:solidFill>
              </a:defRPr>
            </a:lvl3pPr>
            <a:lvl4pPr marL="1371600" indent="0">
              <a:buNone/>
              <a:defRPr>
                <a:solidFill>
                  <a:srgbClr val="141414"/>
                </a:solidFill>
              </a:defRPr>
            </a:lvl4pPr>
            <a:lvl5pPr marL="1828800" indent="0">
              <a:buNone/>
              <a:defRPr>
                <a:solidFill>
                  <a:srgbClr val="141414"/>
                </a:solidFill>
              </a:defRPr>
            </a:lvl5pPr>
          </a:lstStyle>
          <a:p>
            <a:pPr lvl="0"/>
            <a:r>
              <a:rPr lang="en-US" dirty="0"/>
              <a:t>Name</a:t>
            </a:r>
          </a:p>
          <a:p>
            <a:pPr lvl="0"/>
            <a:r>
              <a:rPr lang="en-US" dirty="0"/>
              <a:t>ID</a:t>
            </a:r>
            <a:br>
              <a:rPr lang="en-US" dirty="0"/>
            </a:br>
            <a:r>
              <a:rPr lang="en-US" dirty="0"/>
              <a:t>Email</a:t>
            </a:r>
          </a:p>
        </p:txBody>
      </p:sp>
    </p:spTree>
    <p:custDataLst>
      <p:tags r:id="rId1"/>
    </p:custDataLst>
    <p:extLst>
      <p:ext uri="{BB962C8B-B14F-4D97-AF65-F5344CB8AC3E}">
        <p14:creationId xmlns:p14="http://schemas.microsoft.com/office/powerpoint/2010/main" val="596013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fade">
                                      <p:cBhvr>
                                        <p:cTn id="13"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nk - White Background">
    <p:bg>
      <p:bgPr>
        <a:solidFill>
          <a:schemeClr val="bg1"/>
        </a:solidFill>
        <a:effectLst/>
      </p:bgPr>
    </p:bg>
    <p:spTree>
      <p:nvGrpSpPr>
        <p:cNvPr id="1" name=""/>
        <p:cNvGrpSpPr/>
        <p:nvPr/>
      </p:nvGrpSpPr>
      <p:grpSpPr>
        <a:xfrm>
          <a:off x="0" y="0"/>
          <a:ext cx="0" cy="0"/>
          <a:chOff x="0" y="0"/>
          <a:chExt cx="0" cy="0"/>
        </a:xfrm>
      </p:grpSpPr>
      <p:sp>
        <p:nvSpPr>
          <p:cNvPr id="2"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37662469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nk - Black Background">
    <p:spTree>
      <p:nvGrpSpPr>
        <p:cNvPr id="1" name=""/>
        <p:cNvGrpSpPr/>
        <p:nvPr/>
      </p:nvGrpSpPr>
      <p:grpSpPr>
        <a:xfrm>
          <a:off x="0" y="0"/>
          <a:ext cx="0" cy="0"/>
          <a:chOff x="0" y="0"/>
          <a:chExt cx="0" cy="0"/>
        </a:xfrm>
      </p:grpSpPr>
      <p:sp>
        <p:nvSpPr>
          <p:cNvPr id="2"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16773346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extLst>
      <p:ext uri="{BB962C8B-B14F-4D97-AF65-F5344CB8AC3E}">
        <p14:creationId xmlns:p14="http://schemas.microsoft.com/office/powerpoint/2010/main" val="2439182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1-Course Title Slide">
    <p:spTree>
      <p:nvGrpSpPr>
        <p:cNvPr id="1" name=""/>
        <p:cNvGrpSpPr/>
        <p:nvPr/>
      </p:nvGrpSpPr>
      <p:grpSpPr>
        <a:xfrm>
          <a:off x="0" y="0"/>
          <a:ext cx="0" cy="0"/>
          <a:chOff x="0" y="0"/>
          <a:chExt cx="0" cy="0"/>
        </a:xfrm>
      </p:grpSpPr>
      <p:pic>
        <p:nvPicPr>
          <p:cNvPr id="16" name="Picture 15"/>
          <p:cNvPicPr>
            <a:picLocks noChangeAspect="1"/>
          </p:cNvPicPr>
          <p:nvPr/>
        </p:nvPicPr>
        <p:blipFill rotWithShape="1">
          <a:blip r:embed="rId3">
            <a:extLst>
              <a:ext uri="{28A0092B-C50C-407E-A947-70E740481C1C}">
                <a14:useLocalDpi xmlns:a14="http://schemas.microsoft.com/office/drawing/2010/main" val="0"/>
              </a:ext>
            </a:extLst>
          </a:blip>
          <a:srcRect b="14429"/>
          <a:stretch/>
        </p:blipFill>
        <p:spPr>
          <a:xfrm>
            <a:off x="32657" y="2514600"/>
            <a:ext cx="9144000" cy="4343400"/>
          </a:xfrm>
          <a:prstGeom prst="rect">
            <a:avLst/>
          </a:prstGeom>
        </p:spPr>
      </p:pic>
      <p:sp>
        <p:nvSpPr>
          <p:cNvPr id="14" name="Text Placeholder 14"/>
          <p:cNvSpPr>
            <a:spLocks noGrp="1"/>
          </p:cNvSpPr>
          <p:nvPr>
            <p:ph type="body" sz="quarter" idx="14" hasCustomPrompt="1"/>
          </p:nvPr>
        </p:nvSpPr>
        <p:spPr>
          <a:xfrm>
            <a:off x="462343" y="2209803"/>
            <a:ext cx="8284633" cy="584775"/>
          </a:xfrm>
          <a:prstGeom prst="rect">
            <a:avLst/>
          </a:prstGeom>
        </p:spPr>
        <p:txBody>
          <a:bodyPr wrap="square">
            <a:spAutoFit/>
          </a:bodyPr>
          <a:lstStyle>
            <a:lvl1pPr marL="0" indent="0" algn="ctr">
              <a:lnSpc>
                <a:spcPct val="100000"/>
              </a:lnSpc>
              <a:spcBef>
                <a:spcPts val="0"/>
              </a:spcBef>
              <a:buNone/>
              <a:defRPr sz="3200" b="1" baseline="0">
                <a:solidFill>
                  <a:srgbClr val="0099C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Course Title</a:t>
            </a:r>
          </a:p>
        </p:txBody>
      </p:sp>
      <p:sp>
        <p:nvSpPr>
          <p:cNvPr id="17" name="Text Placeholder 12"/>
          <p:cNvSpPr>
            <a:spLocks noGrp="1"/>
          </p:cNvSpPr>
          <p:nvPr>
            <p:ph type="body" sz="quarter" idx="15" hasCustomPrompt="1"/>
          </p:nvPr>
        </p:nvSpPr>
        <p:spPr>
          <a:xfrm>
            <a:off x="609604" y="3657600"/>
            <a:ext cx="7880905" cy="446088"/>
          </a:xfrm>
          <a:prstGeom prst="rect">
            <a:avLst/>
          </a:prstGeom>
        </p:spPr>
        <p:txBody>
          <a:bodyPr anchor="ctr">
            <a:normAutofit/>
          </a:bodyPr>
          <a:lstStyle>
            <a:lvl1pPr marL="0" indent="0" algn="ctr">
              <a:buNone/>
              <a:defRPr sz="1800" baseline="0">
                <a:solidFill>
                  <a:srgbClr val="FFFFFF"/>
                </a:solidFill>
                <a:latin typeface="Arial"/>
                <a:cs typeface="Arial"/>
              </a:defRPr>
            </a:lvl1pPr>
          </a:lstStyle>
          <a:p>
            <a:pPr lvl="0"/>
            <a:r>
              <a:rPr lang="en-US" dirty="0"/>
              <a:t>Sub Topic Title</a:t>
            </a:r>
          </a:p>
        </p:txBody>
      </p:sp>
      <p:pic>
        <p:nvPicPr>
          <p:cNvPr id="18" name="Picture 17"/>
          <p:cNvPicPr>
            <a:picLocks noChangeAspect="1"/>
          </p:cNvPicPr>
          <p:nvPr/>
        </p:nvPicPr>
        <p:blipFill rotWithShape="1">
          <a:blip r:embed="rId4">
            <a:extLst>
              <a:ext uri="{28A0092B-C50C-407E-A947-70E740481C1C}">
                <a14:useLocalDpi xmlns:a14="http://schemas.microsoft.com/office/drawing/2010/main" val="0"/>
              </a:ext>
            </a:extLst>
          </a:blip>
          <a:srcRect b="7192"/>
          <a:stretch/>
        </p:blipFill>
        <p:spPr>
          <a:xfrm>
            <a:off x="3214651" y="4038600"/>
            <a:ext cx="5918467" cy="2839093"/>
          </a:xfrm>
          <a:prstGeom prst="rect">
            <a:avLst/>
          </a:prstGeom>
        </p:spPr>
      </p:pic>
      <p:cxnSp>
        <p:nvCxnSpPr>
          <p:cNvPr id="24" name="Straight Connector 23"/>
          <p:cNvCxnSpPr/>
          <p:nvPr/>
        </p:nvCxnSpPr>
        <p:spPr>
          <a:xfrm>
            <a:off x="609604" y="3505200"/>
            <a:ext cx="7880905"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0800" y="279401"/>
            <a:ext cx="2432050" cy="910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2871368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906963"/>
          </a:xfrm>
          <a:prstGeom prst="rect">
            <a:avLst/>
          </a:prstGeo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2286000" y="0"/>
            <a:ext cx="6858000" cy="533400"/>
          </a:xfrm>
          <a:prstGeom prst="rect">
            <a:avLst/>
          </a:prstGeom>
        </p:spPr>
        <p:txBody>
          <a:bodyPr/>
          <a:lstStyle>
            <a:lvl1pPr>
              <a:defRPr>
                <a:solidFill>
                  <a:schemeClr val="bg2"/>
                </a:solidFill>
              </a:defRPr>
            </a:lvl1pPr>
          </a:lstStyle>
          <a:p>
            <a:r>
              <a:rPr lang="en-US" dirty="0"/>
              <a:t>Click to edit Master title style</a:t>
            </a:r>
          </a:p>
        </p:txBody>
      </p:sp>
      <p:sp>
        <p:nvSpPr>
          <p:cNvPr id="5" name="Slide Number Placeholder 5"/>
          <p:cNvSpPr>
            <a:spLocks noGrp="1"/>
          </p:cNvSpPr>
          <p:nvPr>
            <p:ph type="sldNum" sz="quarter" idx="11"/>
          </p:nvPr>
        </p:nvSpPr>
        <p:spPr>
          <a:xfrm>
            <a:off x="8382000" y="6629400"/>
            <a:ext cx="736600" cy="228600"/>
          </a:xfrm>
          <a:prstGeom prst="rect">
            <a:avLst/>
          </a:prstGeom>
        </p:spPr>
        <p:txBody>
          <a:bodyPr/>
          <a:lstStyle>
            <a:lvl1pPr>
              <a:defRPr/>
            </a:lvl1pPr>
          </a:lstStyle>
          <a:p>
            <a:pPr>
              <a:defRPr/>
            </a:pPr>
            <a:fld id="{2477BD3A-29CC-40F2-A7CA-C5475BAFE576}" type="slidenum">
              <a:rPr lang="en-US" altLang="en-US"/>
              <a:pPr>
                <a:defRPr/>
              </a:pPr>
              <a:t>‹#›</a:t>
            </a:fld>
            <a:endParaRPr lang="en-US" altLang="en-US" dirty="0"/>
          </a:p>
        </p:txBody>
      </p:sp>
    </p:spTree>
    <p:extLst>
      <p:ext uri="{BB962C8B-B14F-4D97-AF65-F5344CB8AC3E}">
        <p14:creationId xmlns:p14="http://schemas.microsoft.com/office/powerpoint/2010/main" val="20120080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47800" y="206375"/>
            <a:ext cx="6858000" cy="5334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228600" y="1371600"/>
            <a:ext cx="4267200" cy="494347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0"/>
            <a:ext cx="4267200" cy="494347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7"/>
          <p:cNvSpPr>
            <a:spLocks noGrp="1" noChangeArrowheads="1"/>
          </p:cNvSpPr>
          <p:nvPr>
            <p:ph type="sldNum" sz="quarter" idx="10"/>
          </p:nvPr>
        </p:nvSpPr>
        <p:spPr>
          <a:xfrm>
            <a:off x="8382000" y="6629400"/>
            <a:ext cx="736600" cy="228600"/>
          </a:xfrm>
          <a:prstGeom prst="rect">
            <a:avLst/>
          </a:prstGeom>
        </p:spPr>
        <p:txBody>
          <a:bodyPr/>
          <a:lstStyle>
            <a:lvl1pPr>
              <a:defRPr/>
            </a:lvl1pPr>
          </a:lstStyle>
          <a:p>
            <a:pPr>
              <a:defRPr/>
            </a:pPr>
            <a:fld id="{755E5281-D336-4033-829D-983A86FA9AEE}" type="slidenum">
              <a:rPr lang="en-US" altLang="en-US"/>
              <a:pPr>
                <a:defRPr/>
              </a:pPr>
              <a:t>‹#›</a:t>
            </a:fld>
            <a:endParaRPr lang="en-US" altLang="en-US" dirty="0"/>
          </a:p>
        </p:txBody>
      </p:sp>
    </p:spTree>
    <p:extLst>
      <p:ext uri="{BB962C8B-B14F-4D97-AF65-F5344CB8AC3E}">
        <p14:creationId xmlns:p14="http://schemas.microsoft.com/office/powerpoint/2010/main" val="211661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6" name="Rectangle 5"/>
          <p:cNvSpPr/>
          <p:nvPr userDrawn="1"/>
        </p:nvSpPr>
        <p:spPr>
          <a:xfrm>
            <a:off x="5497075" y="3831790"/>
            <a:ext cx="3512456" cy="2452915"/>
          </a:xfrm>
          <a:prstGeom prst="rect">
            <a:avLst/>
          </a:prstGeom>
          <a:solidFill>
            <a:srgbClr val="009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p:cNvSpPr>
            <a:spLocks noGrp="1"/>
          </p:cNvSpPr>
          <p:nvPr>
            <p:ph type="title"/>
          </p:nvPr>
        </p:nvSpPr>
        <p:spPr>
          <a:xfrm>
            <a:off x="2286000" y="0"/>
            <a:ext cx="6858000" cy="533400"/>
          </a:xfrm>
          <a:prstGeom prst="rect">
            <a:avLst/>
          </a:prstGeom>
        </p:spPr>
        <p:txBody>
          <a:bodyPr/>
          <a:lstStyle/>
          <a:p>
            <a:r>
              <a:rPr lang="en-US"/>
              <a:t>Click to edit Master title style</a:t>
            </a:r>
          </a:p>
        </p:txBody>
      </p:sp>
      <p:sp>
        <p:nvSpPr>
          <p:cNvPr id="3" name="Footer Placeholder 2"/>
          <p:cNvSpPr>
            <a:spLocks noGrp="1"/>
          </p:cNvSpPr>
          <p:nvPr>
            <p:ph type="ftr" sz="quarter" idx="10"/>
          </p:nvPr>
        </p:nvSpPr>
        <p:spPr>
          <a:xfrm>
            <a:off x="152400" y="6400800"/>
            <a:ext cx="1371600" cy="365125"/>
          </a:xfrm>
          <a:prstGeom prst="rect">
            <a:avLst/>
          </a:prstGeom>
        </p:spPr>
        <p:txBody>
          <a:bodyPr/>
          <a:lstStyle/>
          <a:p>
            <a:r>
              <a:rPr lang="en-US" dirty="0"/>
              <a:t>© Cognizant 2015</a:t>
            </a:r>
          </a:p>
        </p:txBody>
      </p:sp>
      <p:sp>
        <p:nvSpPr>
          <p:cNvPr id="4" name="Slide Number Placeholder 3"/>
          <p:cNvSpPr>
            <a:spLocks noGrp="1"/>
          </p:cNvSpPr>
          <p:nvPr>
            <p:ph type="sldNum" sz="quarter" idx="11"/>
          </p:nvPr>
        </p:nvSpPr>
        <p:spPr>
          <a:xfrm>
            <a:off x="8382000" y="6629400"/>
            <a:ext cx="736596" cy="228597"/>
          </a:xfrm>
          <a:prstGeom prst="rect">
            <a:avLst/>
          </a:prstGeom>
        </p:spPr>
        <p:txBody>
          <a:bodyPr/>
          <a:lstStyle/>
          <a:p>
            <a:fld id="{CC02088F-ACB3-4364-A9F4-9A26DC80E75E}" type="slidenum">
              <a:rPr lang="en-US" smtClean="0"/>
              <a:t>‹#›</a:t>
            </a:fld>
            <a:endParaRPr lang="en-US" dirty="0"/>
          </a:p>
        </p:txBody>
      </p:sp>
      <p:pic>
        <p:nvPicPr>
          <p:cNvPr id="5" name="Picture 3" descr="D:\Images\Images\Objective\shutterstock_56129899.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565805" y="3886200"/>
            <a:ext cx="3389509" cy="2338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30803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Objectives">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906963"/>
          </a:xfrm>
          <a:prstGeom prst="rect">
            <a:avLst/>
          </a:prstGeom>
        </p:spPr>
        <p:txBody>
          <a:bodyPr/>
          <a:lstStyle>
            <a:lvl1pPr marL="342900" indent="-342900">
              <a:spcBef>
                <a:spcPct val="20000"/>
              </a:spcBef>
              <a:buFont typeface="Arial" pitchFamily="34" charset="0"/>
              <a:buChar char="•"/>
              <a:defRPr>
                <a:solidFill>
                  <a:schemeClr val="bg2"/>
                </a:solidFill>
              </a:defRPr>
            </a:lvl1pPr>
            <a:lvl2pPr marL="742950" indent="-285750">
              <a:spcBef>
                <a:spcPct val="20000"/>
              </a:spcBef>
              <a:buFont typeface="Arial" charset="0"/>
              <a:buChar char="–"/>
              <a:defRPr>
                <a:solidFill>
                  <a:schemeClr val="bg2"/>
                </a:solidFill>
              </a:defRPr>
            </a:lvl2pPr>
            <a:lvl3pPr>
              <a:defRPr>
                <a:solidFill>
                  <a:schemeClr val="bg2"/>
                </a:solidFill>
              </a:defRPr>
            </a:lvl3pPr>
            <a:lvl4pPr>
              <a:defRPr>
                <a:solidFill>
                  <a:schemeClr val="bg2"/>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
        <p:nvSpPr>
          <p:cNvPr id="6" name="Title Placeholder 1"/>
          <p:cNvSpPr>
            <a:spLocks noGrp="1"/>
          </p:cNvSpPr>
          <p:nvPr>
            <p:ph type="title"/>
          </p:nvPr>
        </p:nvSpPr>
        <p:spPr>
          <a:xfrm>
            <a:off x="1303020" y="-152400"/>
            <a:ext cx="829818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a:t>Click to edit Master title style</a:t>
            </a:r>
            <a:endParaRPr lang="en-GB" dirty="0"/>
          </a:p>
        </p:txBody>
      </p:sp>
    </p:spTree>
    <p:extLst>
      <p:ext uri="{BB962C8B-B14F-4D97-AF65-F5344CB8AC3E}">
        <p14:creationId xmlns:p14="http://schemas.microsoft.com/office/powerpoint/2010/main" val="241016765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286000" y="0"/>
            <a:ext cx="6858000" cy="533400"/>
          </a:xfrm>
          <a:prstGeom prst="rect">
            <a:avLst/>
          </a:prstGeom>
        </p:spPr>
        <p:txBody>
          <a:bodyPr/>
          <a:lstStyle>
            <a:lvl1pPr>
              <a:defRPr>
                <a:solidFill>
                  <a:schemeClr val="bg2"/>
                </a:solidFill>
              </a:defRPr>
            </a:lvl1pPr>
          </a:lstStyle>
          <a:p>
            <a:r>
              <a:rPr lang="en-US" dirty="0"/>
              <a:t>Click to edit Master title style</a:t>
            </a:r>
          </a:p>
        </p:txBody>
      </p:sp>
      <p:sp>
        <p:nvSpPr>
          <p:cNvPr id="4" name="Footer Placeholder 3"/>
          <p:cNvSpPr>
            <a:spLocks noGrp="1"/>
          </p:cNvSpPr>
          <p:nvPr>
            <p:ph type="ftr" sz="quarter" idx="11"/>
          </p:nvPr>
        </p:nvSpPr>
        <p:spPr>
          <a:xfrm>
            <a:off x="152400" y="6400800"/>
            <a:ext cx="1371600" cy="365125"/>
          </a:xfrm>
          <a:prstGeom prst="rect">
            <a:avLst/>
          </a:prstGeom>
        </p:spPr>
        <p:txBody>
          <a:bodyPr/>
          <a:lstStyle/>
          <a:p>
            <a:r>
              <a:rPr lang="en-US" dirty="0"/>
              <a:t>© Cognizant 2015</a:t>
            </a:r>
          </a:p>
        </p:txBody>
      </p:sp>
      <p:sp>
        <p:nvSpPr>
          <p:cNvPr id="5" name="Slide Number Placeholder 4"/>
          <p:cNvSpPr>
            <a:spLocks noGrp="1"/>
          </p:cNvSpPr>
          <p:nvPr>
            <p:ph type="sldNum" sz="quarter" idx="12"/>
          </p:nvPr>
        </p:nvSpPr>
        <p:spPr>
          <a:xfrm>
            <a:off x="8382000" y="6629400"/>
            <a:ext cx="736596" cy="228597"/>
          </a:xfrm>
          <a:prstGeom prst="rect">
            <a:avLst/>
          </a:prstGeom>
        </p:spPr>
        <p:txBody>
          <a:bodyPr/>
          <a:lstStyle/>
          <a:p>
            <a:fld id="{0663517A-90C9-44F7-A477-BBD63AED79D2}" type="slidenum">
              <a:rPr lang="en-US" smtClean="0"/>
              <a:t>‹#›</a:t>
            </a:fld>
            <a:endParaRPr lang="en-US" dirty="0"/>
          </a:p>
        </p:txBody>
      </p:sp>
    </p:spTree>
    <p:extLst>
      <p:ext uri="{BB962C8B-B14F-4D97-AF65-F5344CB8AC3E}">
        <p14:creationId xmlns:p14="http://schemas.microsoft.com/office/powerpoint/2010/main" val="3446405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2-Generate Interest">
    <p:spTree>
      <p:nvGrpSpPr>
        <p:cNvPr id="1" name=""/>
        <p:cNvGrpSpPr/>
        <p:nvPr/>
      </p:nvGrpSpPr>
      <p:grpSpPr>
        <a:xfrm>
          <a:off x="0" y="0"/>
          <a:ext cx="0" cy="0"/>
          <a:chOff x="0" y="0"/>
          <a:chExt cx="0" cy="0"/>
        </a:xfrm>
      </p:grpSpPr>
      <p:sp>
        <p:nvSpPr>
          <p:cNvPr id="5" name="Text Placeholder 4"/>
          <p:cNvSpPr>
            <a:spLocks noGrp="1"/>
          </p:cNvSpPr>
          <p:nvPr>
            <p:ph type="body" sz="quarter" idx="13" hasCustomPrompt="1"/>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dirty="0"/>
              <a:t>Click to add text</a:t>
            </a:r>
          </a:p>
        </p:txBody>
      </p:sp>
      <p:sp>
        <p:nvSpPr>
          <p:cNvPr id="7" name="Slide Number Placeholder 3"/>
          <p:cNvSpPr>
            <a:spLocks noGrp="1"/>
          </p:cNvSpPr>
          <p:nvPr>
            <p:ph type="sldNum" sz="quarter" idx="4294967295"/>
          </p:nvPr>
        </p:nvSpPr>
        <p:spPr>
          <a:xfrm>
            <a:off x="8686800" y="6492081"/>
            <a:ext cx="381000" cy="213519"/>
          </a:xfrm>
          <a:prstGeom prst="rect">
            <a:avLst/>
          </a:prstGeom>
        </p:spPr>
        <p:txBody>
          <a:bodyPr/>
          <a:lstStyle>
            <a:lvl1pPr>
              <a:defRPr sz="1600"/>
            </a:lvl1pPr>
          </a:lstStyle>
          <a:p>
            <a:fld id="{47ED8886-DB3B-44F4-9A80-E6A224679F20}" type="slidenum">
              <a:rPr lang="en-US" smtClean="0"/>
              <a:pPr/>
              <a:t>‹#›</a:t>
            </a:fld>
            <a:endParaRPr lang="en-US" dirty="0"/>
          </a:p>
        </p:txBody>
      </p:sp>
      <p:sp>
        <p:nvSpPr>
          <p:cNvPr id="4" name="Title 3"/>
          <p:cNvSpPr>
            <a:spLocks noGrp="1"/>
          </p:cNvSpPr>
          <p:nvPr>
            <p:ph type="title"/>
          </p:nvPr>
        </p:nvSpPr>
        <p:spPr>
          <a:xfrm>
            <a:off x="628650" y="365125"/>
            <a:ext cx="7886700" cy="1325563"/>
          </a:xfrm>
          <a:prstGeom prst="rect">
            <a:avLst/>
          </a:prstGeom>
        </p:spPr>
        <p:txBody>
          <a:bodyPr/>
          <a:lstStyle>
            <a:lvl1pPr>
              <a:defRPr>
                <a:solidFill>
                  <a:schemeClr val="bg2"/>
                </a:solidFill>
              </a:defRPr>
            </a:lvl1pPr>
          </a:lstStyle>
          <a:p>
            <a:r>
              <a:rPr lang="en-US" dirty="0"/>
              <a:t>Click to edit Master title style</a:t>
            </a:r>
          </a:p>
        </p:txBody>
      </p:sp>
    </p:spTree>
    <p:custDataLst>
      <p:tags r:id="rId1"/>
    </p:custDataLst>
    <p:extLst>
      <p:ext uri="{BB962C8B-B14F-4D97-AF65-F5344CB8AC3E}">
        <p14:creationId xmlns:p14="http://schemas.microsoft.com/office/powerpoint/2010/main" val="2691655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A3_Terminal Objectiv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a:t>Terminal Objective</a:t>
            </a:r>
          </a:p>
        </p:txBody>
      </p:sp>
      <p:sp>
        <p:nvSpPr>
          <p:cNvPr id="5" name="Text Placeholder 4"/>
          <p:cNvSpPr>
            <a:spLocks noGrp="1"/>
          </p:cNvSpPr>
          <p:nvPr>
            <p:ph type="body" sz="quarter" idx="13" hasCustomPrompt="1"/>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dirty="0"/>
              <a:t>Click to add text</a:t>
            </a:r>
          </a:p>
        </p:txBody>
      </p:sp>
      <p:sp>
        <p:nvSpPr>
          <p:cNvPr id="8" name="Slide Number Placeholder 3"/>
          <p:cNvSpPr>
            <a:spLocks noGrp="1"/>
          </p:cNvSpPr>
          <p:nvPr>
            <p:ph type="sldNum" sz="quarter" idx="4294967295"/>
          </p:nvPr>
        </p:nvSpPr>
        <p:spPr>
          <a:xfrm>
            <a:off x="8610600" y="6492081"/>
            <a:ext cx="533400" cy="21352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2778223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A4_Establish Need and Benefi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a:t>Need and/or Benefits</a:t>
            </a:r>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a:t>Click to edit Master text styles</a:t>
            </a:r>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111566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5_Key Topic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a:t>Key Topics</a:t>
            </a:r>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a:t>Click to edit Master text styles</a:t>
            </a:r>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2427611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1-Module Title">
    <p:spTree>
      <p:nvGrpSpPr>
        <p:cNvPr id="1" name=""/>
        <p:cNvGrpSpPr/>
        <p:nvPr/>
      </p:nvGrpSpPr>
      <p:grpSpPr>
        <a:xfrm>
          <a:off x="0" y="0"/>
          <a:ext cx="0" cy="0"/>
          <a:chOff x="0" y="0"/>
          <a:chExt cx="0" cy="0"/>
        </a:xfrm>
      </p:grpSpPr>
      <p:cxnSp>
        <p:nvCxnSpPr>
          <p:cNvPr id="24" name="Straight Connector 23"/>
          <p:cNvCxnSpPr/>
          <p:nvPr/>
        </p:nvCxnSpPr>
        <p:spPr>
          <a:xfrm>
            <a:off x="0" y="3124200"/>
            <a:ext cx="9133114" cy="0"/>
          </a:xfrm>
          <a:prstGeom prst="line">
            <a:avLst/>
          </a:prstGeom>
          <a:ln w="13017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14" name="Text Placeholder 14"/>
          <p:cNvSpPr>
            <a:spLocks noGrp="1"/>
          </p:cNvSpPr>
          <p:nvPr>
            <p:ph type="body" sz="quarter" idx="14" hasCustomPrompt="1"/>
          </p:nvPr>
        </p:nvSpPr>
        <p:spPr>
          <a:xfrm>
            <a:off x="0" y="2819403"/>
            <a:ext cx="9133114" cy="584775"/>
          </a:xfrm>
          <a:prstGeom prst="rect">
            <a:avLst/>
          </a:prstGeom>
        </p:spPr>
        <p:txBody>
          <a:bodyPr wrap="square">
            <a:spAutoFit/>
          </a:bodyPr>
          <a:lstStyle>
            <a:lvl1pPr marL="0" indent="0" algn="ctr">
              <a:lnSpc>
                <a:spcPct val="100000"/>
              </a:lnSpc>
              <a:spcBef>
                <a:spcPts val="0"/>
              </a:spcBef>
              <a:buNone/>
              <a:defRPr sz="3200" b="1" baseline="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Module Title</a:t>
            </a:r>
          </a:p>
        </p:txBody>
      </p:sp>
      <p:pic>
        <p:nvPicPr>
          <p:cNvPr id="16" name="Picture 15"/>
          <p:cNvPicPr>
            <a:picLocks noChangeAspect="1"/>
          </p:cNvPicPr>
          <p:nvPr/>
        </p:nvPicPr>
        <p:blipFill rotWithShape="1">
          <a:blip r:embed="rId3">
            <a:extLst>
              <a:ext uri="{28A0092B-C50C-407E-A947-70E740481C1C}">
                <a14:useLocalDpi xmlns:a14="http://schemas.microsoft.com/office/drawing/2010/main" val="0"/>
              </a:ext>
            </a:extLst>
          </a:blip>
          <a:srcRect b="14429"/>
          <a:stretch/>
        </p:blipFill>
        <p:spPr>
          <a:xfrm>
            <a:off x="-2406316" y="1371600"/>
            <a:ext cx="11550316" cy="5486400"/>
          </a:xfrm>
          <a:prstGeom prst="rect">
            <a:avLst/>
          </a:prstGeom>
        </p:spPr>
      </p:pic>
    </p:spTree>
    <p:custDataLst>
      <p:tags r:id="rId1"/>
    </p:custDataLst>
    <p:extLst>
      <p:ext uri="{BB962C8B-B14F-4D97-AF65-F5344CB8AC3E}">
        <p14:creationId xmlns:p14="http://schemas.microsoft.com/office/powerpoint/2010/main" val="1257622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2_Black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7935" y="358002"/>
            <a:ext cx="8389665" cy="607259"/>
          </a:xfrm>
          <a:prstGeom prst="rect">
            <a:avLst/>
          </a:prstGeom>
        </p:spPr>
        <p:txBody>
          <a:bodyPr/>
          <a:lstStyle>
            <a:lvl1pPr>
              <a:defRPr sz="2000" b="1" baseline="0">
                <a:solidFill>
                  <a:schemeClr val="bg1"/>
                </a:solidFill>
              </a:defRPr>
            </a:lvl1pPr>
          </a:lstStyle>
          <a:p>
            <a:r>
              <a:rPr lang="en-US" dirty="0"/>
              <a:t>Slide Title – Black Background</a:t>
            </a:r>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lide Number Placeholder 3"/>
          <p:cNvSpPr>
            <a:spLocks noGrp="1"/>
          </p:cNvSpPr>
          <p:nvPr>
            <p:ph type="sldNum" sz="quarter" idx="4294967295"/>
          </p:nvPr>
        </p:nvSpPr>
        <p:spPr>
          <a:xfrm>
            <a:off x="8610600" y="6477000"/>
            <a:ext cx="736600" cy="228600"/>
          </a:xfrm>
          <a:prstGeom prst="rect">
            <a:avLst/>
          </a:prstGeom>
        </p:spPr>
        <p:txBody>
          <a:bodyPr/>
          <a:lstStyle>
            <a:lvl1pPr>
              <a:defRPr sz="1400" b="0">
                <a:solidFill>
                  <a:schemeClr val="bg2">
                    <a:lumMod val="95000"/>
                  </a:schemeClr>
                </a:solidFill>
                <a:latin typeface="Verdana" panose="020B0604030504040204" pitchFamily="34" charset="0"/>
                <a:ea typeface="Verdana" panose="020B0604030504040204" pitchFamily="34" charset="0"/>
                <a:cs typeface="Verdana" panose="020B0604030504040204" pitchFamily="34" charset="0"/>
              </a:defRPr>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3230555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3_Dark Blue Activity slide">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a:t>Activity Slide -  dark blue – use only for activities</a:t>
            </a:r>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778169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E2D3F"/>
            </a:gs>
            <a:gs pos="100000">
              <a:srgbClr val="0A0D16"/>
            </a:gs>
          </a:gsLst>
          <a:lin ang="5400000" scaled="0"/>
          <a:tileRect/>
        </a:gradFill>
        <a:effectLst/>
      </p:bgPr>
    </p:bg>
    <p:spTree>
      <p:nvGrpSpPr>
        <p:cNvPr id="1" name=""/>
        <p:cNvGrpSpPr/>
        <p:nvPr/>
      </p:nvGrpSpPr>
      <p:grpSpPr>
        <a:xfrm>
          <a:off x="0" y="0"/>
          <a:ext cx="0" cy="0"/>
          <a:chOff x="0" y="0"/>
          <a:chExt cx="0" cy="0"/>
        </a:xfrm>
      </p:grpSpPr>
      <p:sp>
        <p:nvSpPr>
          <p:cNvPr id="2" name="Line 61"/>
          <p:cNvSpPr>
            <a:spLocks noChangeShapeType="1"/>
          </p:cNvSpPr>
          <p:nvPr/>
        </p:nvSpPr>
        <p:spPr bwMode="auto">
          <a:xfrm flipH="1">
            <a:off x="0" y="6381750"/>
            <a:ext cx="9144000" cy="0"/>
          </a:xfrm>
          <a:prstGeom prst="line">
            <a:avLst/>
          </a:prstGeom>
          <a:noFill/>
          <a:ln w="9525">
            <a:solidFill>
              <a:srgbClr val="287094"/>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3" name="Line 73"/>
          <p:cNvSpPr>
            <a:spLocks noChangeShapeType="1"/>
          </p:cNvSpPr>
          <p:nvPr/>
        </p:nvSpPr>
        <p:spPr bwMode="auto">
          <a:xfrm>
            <a:off x="8618538" y="6391275"/>
            <a:ext cx="0" cy="457200"/>
          </a:xfrm>
          <a:prstGeom prst="line">
            <a:avLst/>
          </a:prstGeom>
          <a:noFill/>
          <a:ln w="25400">
            <a:solidFill>
              <a:srgbClr val="209D03"/>
            </a:solidFill>
            <a:round/>
            <a:headEnd/>
            <a:tailEnd/>
          </a:ln>
          <a:extLst>
            <a:ext uri="{909E8E84-426E-40DD-AFC4-6F175D3DCCD1}">
              <a14:hiddenFill xmlns:a14="http://schemas.microsoft.com/office/drawing/2010/main">
                <a:noFill/>
              </a14:hiddenFill>
            </a:ext>
          </a:extLst>
        </p:spPr>
        <p:txBody>
          <a:bodyPr/>
          <a:lstStyle/>
          <a:p>
            <a:endParaRPr lang="en-US" dirty="0"/>
          </a:p>
        </p:txBody>
      </p:sp>
    </p:spTree>
    <p:custDataLst>
      <p:tags r:id="rId26"/>
    </p:custDataLst>
    <p:extLst>
      <p:ext uri="{BB962C8B-B14F-4D97-AF65-F5344CB8AC3E}">
        <p14:creationId xmlns:p14="http://schemas.microsoft.com/office/powerpoint/2010/main" val="1236595061"/>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 id="2147483770" r:id="rId12"/>
    <p:sldLayoutId id="2147483771" r:id="rId13"/>
    <p:sldLayoutId id="2147483772" r:id="rId14"/>
    <p:sldLayoutId id="2147483773" r:id="rId15"/>
    <p:sldLayoutId id="2147483774" r:id="rId16"/>
    <p:sldLayoutId id="2147483775" r:id="rId17"/>
    <p:sldLayoutId id="2147483776" r:id="rId18"/>
    <p:sldLayoutId id="2147483777" r:id="rId19"/>
    <p:sldLayoutId id="2147483778" r:id="rId20"/>
    <p:sldLayoutId id="2147483779" r:id="rId21"/>
    <p:sldLayoutId id="2147483780" r:id="rId22"/>
    <p:sldLayoutId id="2147483781" r:id="rId23"/>
    <p:sldLayoutId id="2147483782" r:id="rId24"/>
  </p:sldLayoutIdLst>
  <p:hf hdr="0" ftr="0" dt="0"/>
  <p:txStyles>
    <p:titleStyle>
      <a:lvl1pPr algn="l" defTabSz="457200" rtl="0" eaLnBrk="1" latinLnBrk="0" hangingPunct="1">
        <a:spcBef>
          <a:spcPct val="0"/>
        </a:spcBef>
        <a:buNone/>
        <a:defRPr sz="2800" kern="1200">
          <a:solidFill>
            <a:srgbClr val="0099CC"/>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11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0.xml"/></Relationships>
</file>

<file path=ppt/slides/_rels/slide41.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0.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0.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0.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0.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0.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0.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05000"/>
            <a:ext cx="5781675"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200" b="1" dirty="0">
              <a:solidFill>
                <a:schemeClr val="tx1"/>
              </a:solidFill>
              <a:latin typeface="Myriad Pro" pitchFamily="34" charset="0"/>
              <a:cs typeface="Arial" pitchFamily="34" charset="0"/>
            </a:endParaRPr>
          </a:p>
        </p:txBody>
      </p:sp>
      <p:sp>
        <p:nvSpPr>
          <p:cNvPr id="4" name="Text Placeholder 3"/>
          <p:cNvSpPr>
            <a:spLocks noGrp="1"/>
          </p:cNvSpPr>
          <p:nvPr>
            <p:ph type="body" sz="quarter" idx="14"/>
          </p:nvPr>
        </p:nvSpPr>
        <p:spPr>
          <a:xfrm>
            <a:off x="229998" y="2727210"/>
            <a:ext cx="8284633" cy="830997"/>
          </a:xfrm>
        </p:spPr>
        <p:txBody>
          <a:bodyPr/>
          <a:lstStyle/>
          <a:p>
            <a:r>
              <a:rPr lang="en-US" sz="4800" dirty="0">
                <a:solidFill>
                  <a:schemeClr val="bg1"/>
                </a:solidFill>
                <a:latin typeface="Arial Rounded MT Bold"/>
                <a:cs typeface="Arial" pitchFamily="34" charset="0"/>
              </a:rPr>
              <a:t>ASP </a:t>
            </a:r>
            <a:r>
              <a:rPr lang="en-US" sz="4800" dirty="0" err="1">
                <a:solidFill>
                  <a:schemeClr val="bg1"/>
                </a:solidFill>
                <a:latin typeface="Arial Rounded MT Bold"/>
                <a:cs typeface="Arial" pitchFamily="34" charset="0"/>
              </a:rPr>
              <a:t>.Net</a:t>
            </a:r>
            <a:endParaRPr lang="en-US" sz="4800" dirty="0">
              <a:solidFill>
                <a:schemeClr val="bg1"/>
              </a:solidFill>
              <a:latin typeface="Arial Rounded MT Bold"/>
              <a:cs typeface="Arial" pitchFamily="34" charset="0"/>
            </a:endParaRPr>
          </a:p>
        </p:txBody>
      </p:sp>
      <p:sp>
        <p:nvSpPr>
          <p:cNvPr id="5" name="Text Placeholder 4"/>
          <p:cNvSpPr>
            <a:spLocks noGrp="1"/>
          </p:cNvSpPr>
          <p:nvPr>
            <p:ph type="body" sz="quarter" idx="15"/>
          </p:nvPr>
        </p:nvSpPr>
        <p:spPr>
          <a:xfrm flipH="1" flipV="1">
            <a:off x="8545111" y="4152899"/>
            <a:ext cx="65489" cy="45719"/>
          </a:xfrm>
        </p:spPr>
        <p:txBody>
          <a:bodyPr>
            <a:normAutofit fontScale="25000" lnSpcReduction="20000"/>
          </a:bodyPr>
          <a:lstStyle/>
          <a:p>
            <a:endParaRPr lang="en-US" dirty="0"/>
          </a:p>
        </p:txBody>
      </p:sp>
    </p:spTree>
    <p:extLst>
      <p:ext uri="{BB962C8B-B14F-4D97-AF65-F5344CB8AC3E}">
        <p14:creationId xmlns:p14="http://schemas.microsoft.com/office/powerpoint/2010/main" val="801873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2289" y="1219200"/>
            <a:ext cx="8763000" cy="4486275"/>
          </a:xfrm>
          <a:noFill/>
          <a:ln w="9525">
            <a:noFill/>
            <a:miter lim="800000"/>
            <a:headEnd/>
            <a:tailEnd/>
          </a:ln>
        </p:spPr>
        <p:txBody>
          <a:bodyPr vert="horz" wrap="square" lIns="91440" tIns="45720" rIns="91440" bIns="45720" numCol="1" anchor="t" anchorCtr="0" compatLnSpc="1">
            <a:prstTxWarp prst="textNoShape">
              <a:avLst/>
            </a:prstTxWarp>
          </a:bodyPr>
          <a:lstStyle/>
          <a:p>
            <a:r>
              <a:rPr lang="en-US" sz="2000" dirty="0"/>
              <a:t>Microsoft introduced ASP (Active Server Pages) in November 1996.</a:t>
            </a:r>
          </a:p>
          <a:p>
            <a:endParaRPr lang="en-US" sz="2000" dirty="0"/>
          </a:p>
          <a:p>
            <a:r>
              <a:rPr lang="en-US" sz="2000" dirty="0"/>
              <a:t>ASP offered the efficiency of ISAPI applications </a:t>
            </a:r>
          </a:p>
          <a:p>
            <a:endParaRPr lang="en-US" sz="2000" dirty="0"/>
          </a:p>
          <a:p>
            <a:r>
              <a:rPr lang="en-US" sz="2000" dirty="0"/>
              <a:t>An ASP file is just the same as an HTML file </a:t>
            </a:r>
          </a:p>
          <a:p>
            <a:endParaRPr lang="en-US" sz="2000" dirty="0"/>
          </a:p>
          <a:p>
            <a:r>
              <a:rPr lang="en-US" sz="2000" dirty="0"/>
              <a:t>An ASP file can contain text, HTML, XML, and scripts </a:t>
            </a:r>
          </a:p>
          <a:p>
            <a:endParaRPr lang="en-US" sz="2000" dirty="0"/>
          </a:p>
          <a:p>
            <a:r>
              <a:rPr lang="en-US" sz="2000" dirty="0"/>
              <a:t>Scripts in an ASP file are executed on the server </a:t>
            </a:r>
          </a:p>
          <a:p>
            <a:endParaRPr lang="en-US" sz="2000" dirty="0"/>
          </a:p>
          <a:p>
            <a:r>
              <a:rPr lang="en-US" sz="2000" dirty="0"/>
              <a:t>An ASP file has the file extension “.asp”</a:t>
            </a:r>
          </a:p>
          <a:p>
            <a:pPr marL="0" indent="0">
              <a:buNone/>
            </a:pPr>
            <a:endParaRPr lang="en-US" sz="2000" dirty="0">
              <a:solidFill>
                <a:schemeClr val="tx1"/>
              </a:solidFill>
            </a:endParaRPr>
          </a:p>
        </p:txBody>
      </p:sp>
      <p:sp>
        <p:nvSpPr>
          <p:cNvPr id="4" name="Slide Number Placeholder 3"/>
          <p:cNvSpPr>
            <a:spLocks noGrp="1"/>
          </p:cNvSpPr>
          <p:nvPr>
            <p:ph type="sldNum" sz="quarter" idx="10"/>
          </p:nvPr>
        </p:nvSpPr>
        <p:spPr>
          <a:xfrm>
            <a:off x="8686800" y="6580187"/>
            <a:ext cx="457200" cy="277813"/>
          </a:xfrm>
        </p:spPr>
        <p:txBody>
          <a:bodyPr/>
          <a:lstStyle/>
          <a:p>
            <a:fld id="{47ED8886-DB3B-44F4-9A80-E6A224679F20}" type="slidenum">
              <a:rPr lang="en-US" smtClean="0">
                <a:solidFill>
                  <a:schemeClr val="bg1"/>
                </a:solidFill>
              </a:rPr>
              <a:pPr/>
              <a:t>10</a:t>
            </a:fld>
            <a:endParaRPr lang="en-US" dirty="0">
              <a:solidFill>
                <a:schemeClr val="bg1"/>
              </a:solidFill>
            </a:endParaRPr>
          </a:p>
        </p:txBody>
      </p:sp>
      <p:sp>
        <p:nvSpPr>
          <p:cNvPr id="3" name="Title 2"/>
          <p:cNvSpPr>
            <a:spLocks noGrp="1"/>
          </p:cNvSpPr>
          <p:nvPr>
            <p:ph type="title"/>
          </p:nvPr>
        </p:nvSpPr>
        <p:spPr>
          <a:xfrm>
            <a:off x="358140" y="152400"/>
            <a:ext cx="8298180" cy="838200"/>
          </a:xfrm>
        </p:spPr>
        <p:txBody>
          <a:bodyPr/>
          <a:lstStyle/>
          <a:p>
            <a:r>
              <a:rPr lang="en-US" dirty="0"/>
              <a:t>What is ASP? </a:t>
            </a:r>
          </a:p>
        </p:txBody>
      </p:sp>
    </p:spTree>
    <p:extLst>
      <p:ext uri="{BB962C8B-B14F-4D97-AF65-F5344CB8AC3E}">
        <p14:creationId xmlns:p14="http://schemas.microsoft.com/office/powerpoint/2010/main" val="148767487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Arial" pitchFamily="34" charset="0"/>
                <a:cs typeface="Arial" pitchFamily="34" charset="0"/>
              </a:rPr>
              <a:t>WSDL</a:t>
            </a:r>
            <a:endParaRPr lang="en-US" sz="2800" dirty="0"/>
          </a:p>
        </p:txBody>
      </p:sp>
      <p:sp>
        <p:nvSpPr>
          <p:cNvPr id="3" name="Text Placeholder 2"/>
          <p:cNvSpPr>
            <a:spLocks noGrp="1"/>
          </p:cNvSpPr>
          <p:nvPr>
            <p:ph type="body" sz="quarter" idx="13"/>
          </p:nvPr>
        </p:nvSpPr>
        <p:spPr/>
        <p:txBody>
          <a:bodyPr>
            <a:normAutofit/>
          </a:bodyPr>
          <a:lstStyle/>
          <a:p>
            <a:r>
              <a:rPr lang="en-US" sz="2000" spc="-5" dirty="0">
                <a:latin typeface="Arial" panose="020B0604020202020204" pitchFamily="34" charset="0"/>
                <a:cs typeface="Arial" panose="020B0604020202020204" pitchFamily="34" charset="0"/>
              </a:rPr>
              <a:t>The last major piece of technology in ASP .NET web services is WSDL(Web Services Description Language)</a:t>
            </a:r>
          </a:p>
          <a:p>
            <a:endParaRPr lang="en-US" sz="2000" spc="-5" dirty="0">
              <a:latin typeface="Arial" panose="020B0604020202020204" pitchFamily="34" charset="0"/>
              <a:cs typeface="Arial" panose="020B0604020202020204" pitchFamily="34" charset="0"/>
            </a:endParaRPr>
          </a:p>
          <a:p>
            <a:r>
              <a:rPr lang="en-US" sz="2000" spc="-5" dirty="0">
                <a:latin typeface="Arial" panose="020B0604020202020204" pitchFamily="34" charset="0"/>
                <a:cs typeface="Arial" panose="020B0604020202020204" pitchFamily="34" charset="0"/>
              </a:rPr>
              <a:t>This is like the menu to the client on what web services are available and how to call them.</a:t>
            </a:r>
          </a:p>
          <a:p>
            <a:endParaRPr lang="en-US" sz="2000" spc="-5" dirty="0">
              <a:latin typeface="Arial" panose="020B0604020202020204" pitchFamily="34" charset="0"/>
              <a:cs typeface="Arial" panose="020B0604020202020204" pitchFamily="34" charset="0"/>
            </a:endParaRPr>
          </a:p>
          <a:p>
            <a:r>
              <a:rPr lang="en-US" sz="2000" spc="-5" dirty="0">
                <a:latin typeface="Arial" panose="020B0604020202020204" pitchFamily="34" charset="0"/>
                <a:cs typeface="Arial" panose="020B0604020202020204" pitchFamily="34" charset="0"/>
              </a:rPr>
              <a:t>Interface that defines the interface for interfacing with the web service.</a:t>
            </a:r>
          </a:p>
          <a:p>
            <a:endParaRPr lang="en-US" sz="2000" spc="-5" dirty="0">
              <a:latin typeface="Arial" panose="020B0604020202020204" pitchFamily="34" charset="0"/>
              <a:cs typeface="Arial" panose="020B0604020202020204" pitchFamily="34" charset="0"/>
            </a:endParaRPr>
          </a:p>
          <a:p>
            <a:r>
              <a:rPr lang="en-US" sz="2000" spc="-5" dirty="0">
                <a:latin typeface="Arial" panose="020B0604020202020204" pitchFamily="34" charset="0"/>
                <a:cs typeface="Arial" panose="020B0604020202020204" pitchFamily="34" charset="0"/>
              </a:rPr>
              <a:t>WSDL  itself built on XML and defines a specific kind of XML data that specifies all the important information the client needs to know to call the web service </a:t>
            </a:r>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100</a:t>
            </a:fld>
            <a:endParaRPr lang="en-US" dirty="0"/>
          </a:p>
        </p:txBody>
      </p:sp>
    </p:spTree>
    <p:extLst>
      <p:ext uri="{BB962C8B-B14F-4D97-AF65-F5344CB8AC3E}">
        <p14:creationId xmlns:p14="http://schemas.microsoft.com/office/powerpoint/2010/main" val="414134916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Arial" pitchFamily="34" charset="0"/>
                <a:cs typeface="Arial" pitchFamily="34" charset="0"/>
              </a:rPr>
              <a:t>WSDL</a:t>
            </a:r>
            <a:endParaRPr lang="en-US" sz="2800" dirty="0"/>
          </a:p>
        </p:txBody>
      </p:sp>
      <p:sp>
        <p:nvSpPr>
          <p:cNvPr id="3" name="Text Placeholder 2"/>
          <p:cNvSpPr>
            <a:spLocks noGrp="1"/>
          </p:cNvSpPr>
          <p:nvPr>
            <p:ph type="body" sz="quarter" idx="13"/>
          </p:nvPr>
        </p:nvSpPr>
        <p:spPr/>
        <p:txBody>
          <a:bodyPr>
            <a:normAutofit/>
          </a:bodyPr>
          <a:lstStyle/>
          <a:p>
            <a:r>
              <a:rPr lang="en-US" sz="2000" spc="-5" dirty="0">
                <a:latin typeface="Arial" panose="020B0604020202020204" pitchFamily="34" charset="0"/>
                <a:cs typeface="Arial" panose="020B0604020202020204" pitchFamily="34" charset="0"/>
              </a:rPr>
              <a:t>This is another technology that is critical to ASP.NET Web services, but we don’t really need to know too much about because we rely on the tooling that .NET provides to both generate the WSDL files for our web services and interpret them to create proxy classes we can use in our clients to call our web services easily.</a:t>
            </a:r>
          </a:p>
          <a:p>
            <a:endParaRPr lang="en-US" sz="2000" spc="-5" dirty="0">
              <a:latin typeface="Arial" panose="020B0604020202020204" pitchFamily="34" charset="0"/>
              <a:cs typeface="Arial" panose="020B0604020202020204" pitchFamily="34" charset="0"/>
            </a:endParaRPr>
          </a:p>
          <a:p>
            <a:r>
              <a:rPr lang="en-US" sz="2000" spc="-5" dirty="0">
                <a:latin typeface="Arial" panose="020B0604020202020204" pitchFamily="34" charset="0"/>
                <a:cs typeface="Arial" panose="020B0604020202020204" pitchFamily="34" charset="0"/>
              </a:rPr>
              <a:t>WSDL really come in handy when you’re going to have someone  else call your web service</a:t>
            </a:r>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101</a:t>
            </a:fld>
            <a:endParaRPr lang="en-US" dirty="0"/>
          </a:p>
        </p:txBody>
      </p:sp>
    </p:spTree>
    <p:extLst>
      <p:ext uri="{BB962C8B-B14F-4D97-AF65-F5344CB8AC3E}">
        <p14:creationId xmlns:p14="http://schemas.microsoft.com/office/powerpoint/2010/main" val="166803996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Unit testing</a:t>
            </a:r>
          </a:p>
        </p:txBody>
      </p:sp>
      <p:sp>
        <p:nvSpPr>
          <p:cNvPr id="4" name="Slide Number Placeholder 3"/>
          <p:cNvSpPr>
            <a:spLocks noGrp="1"/>
          </p:cNvSpPr>
          <p:nvPr>
            <p:ph type="sldNum" sz="quarter" idx="4294967295"/>
          </p:nvPr>
        </p:nvSpPr>
        <p:spPr>
          <a:xfrm>
            <a:off x="8610600" y="6491288"/>
            <a:ext cx="533400" cy="214312"/>
          </a:xfrm>
          <a:prstGeom prst="rect">
            <a:avLst/>
          </a:prstGeom>
        </p:spPr>
        <p:txBody>
          <a:bodyPr/>
          <a:lstStyle/>
          <a:p>
            <a:fld id="{47ED8886-DB3B-44F4-9A80-E6A224679F20}" type="slidenum">
              <a:rPr lang="en-US" smtClean="0"/>
              <a:pPr/>
              <a:t>102</a:t>
            </a:fld>
            <a:endParaRPr lang="en-US" dirty="0"/>
          </a:p>
        </p:txBody>
      </p:sp>
    </p:spTree>
    <p:extLst>
      <p:ext uri="{BB962C8B-B14F-4D97-AF65-F5344CB8AC3E}">
        <p14:creationId xmlns:p14="http://schemas.microsoft.com/office/powerpoint/2010/main" val="108986082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What is a Unit Test?</a:t>
            </a:r>
          </a:p>
        </p:txBody>
      </p:sp>
      <p:sp>
        <p:nvSpPr>
          <p:cNvPr id="3" name="Text Placeholder 2"/>
          <p:cNvSpPr>
            <a:spLocks noGrp="1"/>
          </p:cNvSpPr>
          <p:nvPr>
            <p:ph type="body" sz="quarter" idx="13"/>
          </p:nvPr>
        </p:nvSpPr>
        <p:spPr/>
        <p:txBody>
          <a:bodyPr>
            <a:normAutofit/>
          </a:bodyPr>
          <a:lstStyle/>
          <a:p>
            <a:endParaRPr lang="en-US" sz="2000" dirty="0"/>
          </a:p>
          <a:p>
            <a:pPr marL="342900" indent="-342900">
              <a:buFont typeface="Arial" panose="020B0604020202020204" pitchFamily="34" charset="0"/>
              <a:buChar char="•"/>
            </a:pPr>
            <a:r>
              <a:rPr lang="en-US" sz="2000" dirty="0"/>
              <a:t>Unit tests are programmatic tests written in Visual C# or Visual Basic, or in Visual C++ and compiled with /</a:t>
            </a:r>
            <a:r>
              <a:rPr lang="en-US" sz="2000" dirty="0" err="1"/>
              <a:t>clr:safe</a:t>
            </a:r>
            <a:r>
              <a:rPr lang="en-US" sz="2000" dirty="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primary goal of unit testing is to take the smallest piece of testable software in the application, isolate it from the remainder of the code, and determine whether it behaves exactly as you expect. Each unit is tested separately before integrating them into modules to test the interfaces between modules.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Unit test methods reside in test classes, which are stored in source code files</a:t>
            </a:r>
          </a:p>
          <a:p>
            <a:pPr marL="342900" indent="-342900">
              <a:buFont typeface="Arial" panose="020B0604020202020204" pitchFamily="34" charset="0"/>
              <a:buChar char="•"/>
            </a:pPr>
            <a:endParaRPr lang="en-US" sz="2000"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103</a:t>
            </a:fld>
            <a:endParaRPr lang="en-US" dirty="0"/>
          </a:p>
        </p:txBody>
      </p:sp>
    </p:spTree>
    <p:extLst>
      <p:ext uri="{BB962C8B-B14F-4D97-AF65-F5344CB8AC3E}">
        <p14:creationId xmlns:p14="http://schemas.microsoft.com/office/powerpoint/2010/main" val="232169206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What is a Unit Test? (Contd.)</a:t>
            </a:r>
          </a:p>
        </p:txBody>
      </p:sp>
      <p:sp>
        <p:nvSpPr>
          <p:cNvPr id="3" name="Text Placeholder 2"/>
          <p:cNvSpPr>
            <a:spLocks noGrp="1"/>
          </p:cNvSpPr>
          <p:nvPr>
            <p:ph type="body" sz="quarter" idx="13"/>
          </p:nvPr>
        </p:nvSpPr>
        <p:spPr/>
        <p:txBody>
          <a:bodyPr>
            <a:normAutofit/>
          </a:bodyPr>
          <a:lstStyle/>
          <a:p>
            <a:endParaRPr lang="en-US" sz="2000" dirty="0"/>
          </a:p>
          <a:p>
            <a:r>
              <a:rPr lang="en-US" sz="2000" dirty="0"/>
              <a:t>We can create unit tests  by</a:t>
            </a:r>
          </a:p>
          <a:p>
            <a:pPr lvl="1"/>
            <a:r>
              <a:rPr lang="en-US" sz="2000" dirty="0"/>
              <a:t>using a code generation feature that creates the initial source code of the test.</a:t>
            </a:r>
          </a:p>
          <a:p>
            <a:pPr lvl="1"/>
            <a:r>
              <a:rPr lang="en-US" sz="2000" dirty="0"/>
              <a:t>writing the test completely by hand.</a:t>
            </a:r>
          </a:p>
          <a:p>
            <a:r>
              <a:rPr lang="en-US" sz="2000" dirty="0"/>
              <a:t>Each test class is marked with the [</a:t>
            </a:r>
            <a:r>
              <a:rPr lang="en-US" sz="2000" dirty="0" err="1"/>
              <a:t>TestClass</a:t>
            </a:r>
            <a:r>
              <a:rPr lang="en-US" sz="2000" dirty="0"/>
              <a:t>()] attribute. </a:t>
            </a:r>
          </a:p>
          <a:p>
            <a:r>
              <a:rPr lang="en-US" sz="2000" dirty="0"/>
              <a:t>Each unit test is a test method that is marked with the [</a:t>
            </a:r>
            <a:r>
              <a:rPr lang="en-US" sz="2000" dirty="0" err="1"/>
              <a:t>TestMethod</a:t>
            </a:r>
            <a:r>
              <a:rPr lang="en-US" sz="2000" dirty="0"/>
              <a:t>()] attribute.</a:t>
            </a:r>
          </a:p>
          <a:p>
            <a:pPr marL="342900" indent="-342900">
              <a:buFont typeface="Arial" panose="020B0604020202020204" pitchFamily="34" charset="0"/>
              <a:buChar char="•"/>
            </a:pPr>
            <a:endParaRPr lang="en-US" sz="2000"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104</a:t>
            </a:fld>
            <a:endParaRPr lang="en-US" dirty="0"/>
          </a:p>
        </p:txBody>
      </p:sp>
    </p:spTree>
    <p:extLst>
      <p:ext uri="{BB962C8B-B14F-4D97-AF65-F5344CB8AC3E}">
        <p14:creationId xmlns:p14="http://schemas.microsoft.com/office/powerpoint/2010/main" val="185816937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Generating unit test from source code</a:t>
            </a:r>
          </a:p>
        </p:txBody>
      </p:sp>
      <p:sp>
        <p:nvSpPr>
          <p:cNvPr id="3" name="Text Placeholder 2"/>
          <p:cNvSpPr>
            <a:spLocks noGrp="1"/>
          </p:cNvSpPr>
          <p:nvPr>
            <p:ph type="body" sz="quarter" idx="13"/>
          </p:nvPr>
        </p:nvSpPr>
        <p:spPr/>
        <p:txBody>
          <a:bodyPr>
            <a:normAutofit/>
          </a:bodyPr>
          <a:lstStyle/>
          <a:p>
            <a:endParaRPr lang="en-US" sz="2000" dirty="0"/>
          </a:p>
          <a:p>
            <a:pPr marL="342900" indent="-342900">
              <a:buFont typeface="Arial" panose="020B0604020202020204" pitchFamily="34" charset="0"/>
              <a:buChar char="•"/>
            </a:pPr>
            <a:r>
              <a:rPr lang="en-US" sz="2000" dirty="0"/>
              <a:t>When we generate unit tests, one unit test method is created for each method of production code that we have selected in the Create Unit Tests dialog box; this is explained in the following procedure. </a:t>
            </a:r>
          </a:p>
          <a:p>
            <a:pPr marL="342900" indent="-342900">
              <a:buFont typeface="Arial" panose="020B0604020202020204" pitchFamily="34" charset="0"/>
              <a:buChar char="•"/>
            </a:pPr>
            <a:r>
              <a:rPr lang="en-US" sz="2000" dirty="0"/>
              <a:t>Each generated unit test calls the Inconclusive method, which causes the test to fail because the test is unimplemented. </a:t>
            </a:r>
          </a:p>
          <a:p>
            <a:pPr marL="342900" indent="-342900">
              <a:buFont typeface="Arial" panose="020B0604020202020204" pitchFamily="34" charset="0"/>
              <a:buChar char="•"/>
            </a:pPr>
            <a:r>
              <a:rPr lang="en-US" sz="2000" dirty="0"/>
              <a:t>The next step is to implement the test by adding meaningful code that checks the correct operation of the method being tested</a:t>
            </a:r>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105</a:t>
            </a:fld>
            <a:endParaRPr lang="en-US" dirty="0"/>
          </a:p>
        </p:txBody>
      </p:sp>
    </p:spTree>
    <p:extLst>
      <p:ext uri="{BB962C8B-B14F-4D97-AF65-F5344CB8AC3E}">
        <p14:creationId xmlns:p14="http://schemas.microsoft.com/office/powerpoint/2010/main" val="67167845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Generating unit test from source code</a:t>
            </a:r>
          </a:p>
        </p:txBody>
      </p:sp>
      <p:sp>
        <p:nvSpPr>
          <p:cNvPr id="3" name="Text Placeholder 2"/>
          <p:cNvSpPr>
            <a:spLocks noGrp="1"/>
          </p:cNvSpPr>
          <p:nvPr>
            <p:ph type="body" sz="quarter" idx="13"/>
          </p:nvPr>
        </p:nvSpPr>
        <p:spPr>
          <a:xfrm>
            <a:off x="381000" y="937520"/>
            <a:ext cx="4648200" cy="5158479"/>
          </a:xfrm>
        </p:spPr>
        <p:txBody>
          <a:bodyPr>
            <a:normAutofit fontScale="92500" lnSpcReduction="20000"/>
          </a:bodyPr>
          <a:lstStyle/>
          <a:p>
            <a:endParaRPr lang="en-US" sz="2000" dirty="0"/>
          </a:p>
          <a:p>
            <a:r>
              <a:rPr lang="en-US" sz="1800" dirty="0"/>
              <a:t>To generate a unit test</a:t>
            </a:r>
          </a:p>
          <a:p>
            <a:pPr marL="514350" indent="-457200">
              <a:buFont typeface="+mj-lt"/>
              <a:buAutoNum type="arabicPeriod"/>
            </a:pPr>
            <a:r>
              <a:rPr lang="en-US" sz="1800" dirty="0"/>
              <a:t>In the Visual Studio code editor, right-click a namespace, class, or method that we want to test, and select </a:t>
            </a:r>
            <a:r>
              <a:rPr lang="en-US" sz="1800" b="1" dirty="0"/>
              <a:t>Create Unit Tests</a:t>
            </a:r>
            <a:r>
              <a:rPr lang="en-US" sz="1800" dirty="0"/>
              <a:t>.</a:t>
            </a:r>
          </a:p>
          <a:p>
            <a:pPr marL="457200" lvl="1" indent="0">
              <a:buNone/>
            </a:pPr>
            <a:r>
              <a:rPr lang="en-US" sz="1800" dirty="0"/>
              <a:t>This displays the </a:t>
            </a:r>
            <a:r>
              <a:rPr lang="en-US" sz="1800" b="1" dirty="0"/>
              <a:t>Create</a:t>
            </a:r>
            <a:r>
              <a:rPr lang="en-US" sz="1800" dirty="0"/>
              <a:t> </a:t>
            </a:r>
            <a:r>
              <a:rPr lang="en-US" sz="1800" b="1" dirty="0"/>
              <a:t>Unit Tests</a:t>
            </a:r>
            <a:r>
              <a:rPr lang="en-US" sz="1800" dirty="0"/>
              <a:t> dialog box.</a:t>
            </a:r>
          </a:p>
          <a:p>
            <a:pPr marL="457200" lvl="1" indent="0">
              <a:buNone/>
            </a:pPr>
            <a:r>
              <a:rPr lang="en-US" sz="1800" dirty="0"/>
              <a:t>A tree structure displays the class and member hierarchy of the assembly that houses our code. </a:t>
            </a:r>
          </a:p>
          <a:p>
            <a:pPr marL="457200" lvl="1" indent="0">
              <a:buNone/>
            </a:pPr>
            <a:r>
              <a:rPr lang="en-US" sz="1800" dirty="0"/>
              <a:t>We can use this page to generate unit tests for any selection of those members or classes, and to choose a project into which we want the generated unit tests to be placed. </a:t>
            </a:r>
          </a:p>
          <a:p>
            <a:pPr marL="457200" lvl="1" indent="0">
              <a:buNone/>
            </a:pPr>
            <a:r>
              <a:rPr lang="en-US" sz="1800" dirty="0"/>
              <a:t>The code elements initially selected in the tree structure are the element that we right-clicked plus any child elements it contains. The selection is based on the current cursor position.</a:t>
            </a:r>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106</a:t>
            </a:fld>
            <a:endParaRPr lang="en-US" dirty="0"/>
          </a:p>
        </p:txBody>
      </p:sp>
      <p:pic>
        <p:nvPicPr>
          <p:cNvPr id="5" name="Picture 2" descr="http://www.codeproject.com/KB/testing/391465/image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2600" y="1066800"/>
            <a:ext cx="33528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493460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Generating unit test from source code</a:t>
            </a:r>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107</a:t>
            </a:fld>
            <a:endParaRPr lang="en-US" dirty="0"/>
          </a:p>
        </p:txBody>
      </p:sp>
      <p:sp>
        <p:nvSpPr>
          <p:cNvPr id="6" name="Text Placeholder 5"/>
          <p:cNvSpPr>
            <a:spLocks noGrp="1"/>
          </p:cNvSpPr>
          <p:nvPr>
            <p:ph type="body" sz="quarter" idx="13"/>
          </p:nvPr>
        </p:nvSpPr>
        <p:spPr/>
        <p:txBody>
          <a:bodyPr/>
          <a:lstStyle/>
          <a:p>
            <a:endParaRPr lang="en-US" dirty="0"/>
          </a:p>
        </p:txBody>
      </p:sp>
      <p:pic>
        <p:nvPicPr>
          <p:cNvPr id="7" name="Picture 2" descr="http://www.codeproject.com/KB/testing/391465/Create_Unit_tests_for_selected_method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143000"/>
            <a:ext cx="5730724" cy="350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857233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Generating unit test from source code</a:t>
            </a:r>
          </a:p>
        </p:txBody>
      </p:sp>
      <p:sp>
        <p:nvSpPr>
          <p:cNvPr id="3" name="Text Placeholder 2"/>
          <p:cNvSpPr>
            <a:spLocks noGrp="1"/>
          </p:cNvSpPr>
          <p:nvPr>
            <p:ph type="body" sz="quarter" idx="13"/>
          </p:nvPr>
        </p:nvSpPr>
        <p:spPr>
          <a:xfrm>
            <a:off x="381000" y="937520"/>
            <a:ext cx="8382004" cy="5158479"/>
          </a:xfrm>
        </p:spPr>
        <p:txBody>
          <a:bodyPr>
            <a:normAutofit/>
          </a:bodyPr>
          <a:lstStyle/>
          <a:p>
            <a:endParaRPr lang="en-US" sz="2000" dirty="0"/>
          </a:p>
          <a:p>
            <a:pPr marL="457200" indent="-457200">
              <a:buFont typeface="+mj-lt"/>
              <a:buAutoNum type="arabicPeriod" startAt="2"/>
            </a:pPr>
            <a:r>
              <a:rPr lang="en-US" sz="2000" dirty="0"/>
              <a:t>(Optional) Click </a:t>
            </a:r>
            <a:r>
              <a:rPr lang="en-US" sz="2000" b="1" dirty="0"/>
              <a:t>Filter</a:t>
            </a:r>
            <a:r>
              <a:rPr lang="en-US" sz="2000" dirty="0"/>
              <a:t> to change the contents of the displayed class and member hierarchy.</a:t>
            </a:r>
          </a:p>
          <a:p>
            <a:pPr marL="457200" indent="-457200">
              <a:buFont typeface="+mj-lt"/>
              <a:buAutoNum type="arabicPeriod" startAt="2"/>
            </a:pPr>
            <a:r>
              <a:rPr lang="en-US" sz="2000" dirty="0"/>
              <a:t>(Optional) Select additional code elements by checking their boxes.</a:t>
            </a:r>
          </a:p>
          <a:p>
            <a:pPr marL="457200" indent="-457200">
              <a:buFont typeface="+mj-lt"/>
              <a:buAutoNum type="arabicPeriod" startAt="2"/>
            </a:pPr>
            <a:r>
              <a:rPr lang="en-US" sz="2000" dirty="0"/>
              <a:t>(Optional) Click </a:t>
            </a:r>
            <a:r>
              <a:rPr lang="en-US" sz="2000" b="1" dirty="0"/>
              <a:t>Settings</a:t>
            </a:r>
            <a:r>
              <a:rPr lang="en-US" sz="2000" dirty="0"/>
              <a:t> to change configuration settings for this generation of tests. For example, we can change the default naming options for test files, classes, and methods to be generated. When finished, click </a:t>
            </a:r>
            <a:r>
              <a:rPr lang="en-US" sz="2000" b="1" dirty="0"/>
              <a:t>OK</a:t>
            </a:r>
            <a:r>
              <a:rPr lang="en-US" sz="2000" dirty="0"/>
              <a:t>.</a:t>
            </a:r>
          </a:p>
          <a:p>
            <a:pPr marL="457200" indent="-457200">
              <a:buFont typeface="+mj-lt"/>
              <a:buAutoNum type="arabicPeriod" startAt="2"/>
            </a:pPr>
            <a:r>
              <a:rPr lang="en-US" sz="2000" dirty="0"/>
              <a:t>Click </a:t>
            </a:r>
            <a:r>
              <a:rPr lang="en-US" sz="2000" b="1" dirty="0"/>
              <a:t>OK</a:t>
            </a:r>
            <a:r>
              <a:rPr lang="en-US" sz="2000" dirty="0"/>
              <a:t>.</a:t>
            </a:r>
          </a:p>
          <a:p>
            <a:pPr marL="400050" lvl="1" indent="0">
              <a:buNone/>
            </a:pPr>
            <a:r>
              <a:rPr lang="en-US" sz="2000" dirty="0"/>
              <a:t>If the test project for our solution does not already have a file that contains a test class, this action creates one and opens the file. The class is populated with an </a:t>
            </a:r>
            <a:r>
              <a:rPr lang="en-US" sz="2000" b="1" dirty="0"/>
              <a:t>Initialize()</a:t>
            </a:r>
            <a:r>
              <a:rPr lang="en-US" sz="2000" dirty="0"/>
              <a:t> method, a </a:t>
            </a:r>
            <a:r>
              <a:rPr lang="en-US" sz="2000" b="1" dirty="0"/>
              <a:t>Cleanup()</a:t>
            </a:r>
            <a:r>
              <a:rPr lang="en-US" sz="2000" dirty="0"/>
              <a:t> method, and methods to test the code elements we selected in steps 1 and 2. Solution Explorer displays the new test file in our test project.</a:t>
            </a:r>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108</a:t>
            </a:fld>
            <a:endParaRPr lang="en-US" dirty="0"/>
          </a:p>
        </p:txBody>
      </p:sp>
    </p:spTree>
    <p:extLst>
      <p:ext uri="{BB962C8B-B14F-4D97-AF65-F5344CB8AC3E}">
        <p14:creationId xmlns:p14="http://schemas.microsoft.com/office/powerpoint/2010/main" val="333039536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Authoring a Unit Test</a:t>
            </a:r>
          </a:p>
        </p:txBody>
      </p:sp>
      <p:sp>
        <p:nvSpPr>
          <p:cNvPr id="3" name="Text Placeholder 2"/>
          <p:cNvSpPr>
            <a:spLocks noGrp="1"/>
          </p:cNvSpPr>
          <p:nvPr>
            <p:ph type="body" sz="quarter" idx="13"/>
          </p:nvPr>
        </p:nvSpPr>
        <p:spPr>
          <a:xfrm>
            <a:off x="381000" y="937520"/>
            <a:ext cx="8382004" cy="5158479"/>
          </a:xfrm>
        </p:spPr>
        <p:txBody>
          <a:bodyPr>
            <a:normAutofit/>
          </a:bodyPr>
          <a:lstStyle/>
          <a:p>
            <a:endParaRPr lang="en-US" sz="2000" dirty="0"/>
          </a:p>
          <a:p>
            <a:r>
              <a:rPr lang="en-US" sz="1800" dirty="0"/>
              <a:t>To create a unit test by typing it in</a:t>
            </a:r>
          </a:p>
          <a:p>
            <a:pPr marL="457200" indent="-457200">
              <a:buFont typeface="+mj-lt"/>
              <a:buAutoNum type="arabicPeriod"/>
            </a:pPr>
            <a:r>
              <a:rPr lang="en-US" sz="1800" dirty="0"/>
              <a:t>From the File menu, choose New Project. The New Project dialog displays.</a:t>
            </a:r>
          </a:p>
          <a:p>
            <a:pPr marL="457200" indent="-457200">
              <a:buFont typeface="+mj-lt"/>
              <a:buAutoNum type="arabicPeriod"/>
            </a:pPr>
            <a:r>
              <a:rPr lang="en-US" sz="1800" dirty="0"/>
              <a:t>Under Templates, choose the programming language we want to create unit test in and then choose the associated application type. For example, choose Visual C# , then choose class library test project from the available application types.</a:t>
            </a:r>
          </a:p>
          <a:p>
            <a:pPr marL="457200" indent="-457200">
              <a:buFont typeface="+mj-lt"/>
              <a:buAutoNum type="arabicPeriod"/>
            </a:pPr>
            <a:r>
              <a:rPr lang="en-US" sz="1800" dirty="0"/>
              <a:t>(Optional) In the Name textbox, enter the name we want to use for the Class library test project.</a:t>
            </a:r>
          </a:p>
          <a:p>
            <a:pPr marL="457200" indent="-457200">
              <a:buFont typeface="+mj-lt"/>
              <a:buAutoNum type="arabicPeriod"/>
            </a:pPr>
            <a:r>
              <a:rPr lang="en-US" sz="1800" dirty="0"/>
              <a:t>(Optional) Modify the path where we want to create the project by entering it in the Location textbox, or choosing the Browse button.</a:t>
            </a:r>
          </a:p>
          <a:p>
            <a:pPr marL="457200" indent="-457200">
              <a:buFont typeface="+mj-lt"/>
              <a:buAutoNum type="arabicPeriod"/>
            </a:pPr>
            <a:r>
              <a:rPr lang="en-US" sz="1800" dirty="0"/>
              <a:t>(Optional) In the Solution name textbox, enter that name we want to use for our solution.</a:t>
            </a:r>
          </a:p>
          <a:p>
            <a:pPr marL="457200" indent="-457200">
              <a:buFont typeface="+mj-lt"/>
              <a:buAutoNum type="arabicPeriod"/>
            </a:pPr>
            <a:r>
              <a:rPr lang="en-US" sz="1800" dirty="0"/>
              <a:t>Leave the Create directory for solution option selected and choose the OK button.</a:t>
            </a:r>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109</a:t>
            </a:fld>
            <a:endParaRPr lang="en-US" dirty="0"/>
          </a:p>
        </p:txBody>
      </p:sp>
    </p:spTree>
    <p:extLst>
      <p:ext uri="{BB962C8B-B14F-4D97-AF65-F5344CB8AC3E}">
        <p14:creationId xmlns:p14="http://schemas.microsoft.com/office/powerpoint/2010/main" val="3448092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8686800" y="6555250"/>
            <a:ext cx="457200" cy="291461"/>
          </a:xfrm>
        </p:spPr>
        <p:txBody>
          <a:bodyPr/>
          <a:lstStyle/>
          <a:p>
            <a:fld id="{47ED8886-DB3B-44F4-9A80-E6A224679F20}" type="slidenum">
              <a:rPr lang="en-US" smtClean="0">
                <a:solidFill>
                  <a:schemeClr val="bg1"/>
                </a:solidFill>
              </a:rPr>
              <a:pPr/>
              <a:t>11</a:t>
            </a:fld>
            <a:endParaRPr lang="en-US" dirty="0">
              <a:solidFill>
                <a:schemeClr val="bg1"/>
              </a:solidFill>
            </a:endParaRPr>
          </a:p>
        </p:txBody>
      </p:sp>
      <p:sp>
        <p:nvSpPr>
          <p:cNvPr id="3" name="Title 2"/>
          <p:cNvSpPr>
            <a:spLocks noGrp="1"/>
          </p:cNvSpPr>
          <p:nvPr>
            <p:ph type="title"/>
          </p:nvPr>
        </p:nvSpPr>
        <p:spPr>
          <a:xfrm>
            <a:off x="373380" y="-34209"/>
            <a:ext cx="8298180" cy="1143000"/>
          </a:xfrm>
        </p:spPr>
        <p:txBody>
          <a:bodyPr/>
          <a:lstStyle/>
          <a:p>
            <a:r>
              <a:rPr lang="en-US" dirty="0"/>
              <a:t>What is ASP.NET?</a:t>
            </a:r>
          </a:p>
        </p:txBody>
      </p:sp>
      <p:sp>
        <p:nvSpPr>
          <p:cNvPr id="5" name="Rectangle 5"/>
          <p:cNvSpPr>
            <a:spLocks noChangeArrowheads="1"/>
          </p:cNvSpPr>
          <p:nvPr/>
        </p:nvSpPr>
        <p:spPr bwMode="auto">
          <a:xfrm>
            <a:off x="2590800" y="4281491"/>
            <a:ext cx="3962400" cy="693844"/>
          </a:xfrm>
          <a:prstGeom prst="rect">
            <a:avLst/>
          </a:prstGeom>
          <a:solidFill>
            <a:schemeClr val="bg2">
              <a:lumMod val="95000"/>
            </a:schemeClr>
          </a:solidFill>
          <a:ln w="9525">
            <a:solidFill>
              <a:schemeClr val="tx1"/>
            </a:solidFill>
            <a:miter lim="800000"/>
            <a:headEnd/>
            <a:tailEnd/>
          </a:ln>
          <a:effectLst/>
        </p:spPr>
        <p:txBody>
          <a:bodyPr wrap="none" anchor="ctr"/>
          <a:lstStyle/>
          <a:p>
            <a:pPr algn="ctr"/>
            <a:r>
              <a:rPr lang="en-US" altLang="en-US" sz="1800" b="1" dirty="0">
                <a:solidFill>
                  <a:schemeClr val="accent4"/>
                </a:solidFill>
                <a:latin typeface="Arial" charset="0"/>
                <a:cs typeface="Arial" charset="0"/>
              </a:rPr>
              <a:t>Operating System + Hardware</a:t>
            </a:r>
          </a:p>
        </p:txBody>
      </p:sp>
      <p:grpSp>
        <p:nvGrpSpPr>
          <p:cNvPr id="6" name="Group 6"/>
          <p:cNvGrpSpPr>
            <a:grpSpLocks/>
          </p:cNvGrpSpPr>
          <p:nvPr/>
        </p:nvGrpSpPr>
        <p:grpSpPr bwMode="auto">
          <a:xfrm>
            <a:off x="3124200" y="2986761"/>
            <a:ext cx="3082925" cy="1256649"/>
            <a:chOff x="2016" y="1760"/>
            <a:chExt cx="1942" cy="1188"/>
          </a:xfrm>
          <a:solidFill>
            <a:schemeClr val="bg2">
              <a:lumMod val="95000"/>
            </a:schemeClr>
          </a:solidFill>
        </p:grpSpPr>
        <p:sp>
          <p:nvSpPr>
            <p:cNvPr id="7" name="Rectangle 7"/>
            <p:cNvSpPr>
              <a:spLocks noChangeArrowheads="1"/>
            </p:cNvSpPr>
            <p:nvPr/>
          </p:nvSpPr>
          <p:spPr bwMode="auto">
            <a:xfrm>
              <a:off x="2016" y="1760"/>
              <a:ext cx="1942" cy="612"/>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0" b="1" dirty="0">
                  <a:solidFill>
                    <a:schemeClr val="accent4"/>
                  </a:solidFill>
                  <a:latin typeface="Arial" charset="0"/>
                  <a:cs typeface="Arial" charset="0"/>
                </a:rPr>
                <a:t>.NET Framework</a:t>
              </a:r>
            </a:p>
          </p:txBody>
        </p:sp>
        <p:sp>
          <p:nvSpPr>
            <p:cNvPr id="8" name="AutoShape 8"/>
            <p:cNvSpPr>
              <a:spLocks noChangeArrowheads="1"/>
            </p:cNvSpPr>
            <p:nvPr/>
          </p:nvSpPr>
          <p:spPr bwMode="auto">
            <a:xfrm>
              <a:off x="2832" y="2372"/>
              <a:ext cx="96" cy="576"/>
            </a:xfrm>
            <a:prstGeom prst="downArrow">
              <a:avLst>
                <a:gd name="adj1" fmla="val 50000"/>
                <a:gd name="adj2" fmla="val 37500"/>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grpSp>
      <p:grpSp>
        <p:nvGrpSpPr>
          <p:cNvPr id="9" name="Group 9"/>
          <p:cNvGrpSpPr>
            <a:grpSpLocks/>
          </p:cNvGrpSpPr>
          <p:nvPr/>
        </p:nvGrpSpPr>
        <p:grpSpPr bwMode="auto">
          <a:xfrm>
            <a:off x="3453305" y="1447801"/>
            <a:ext cx="2238375" cy="1523849"/>
            <a:chOff x="2316" y="1392"/>
            <a:chExt cx="1410" cy="1324"/>
          </a:xfrm>
        </p:grpSpPr>
        <p:sp>
          <p:nvSpPr>
            <p:cNvPr id="10" name="Rectangle 10"/>
            <p:cNvSpPr>
              <a:spLocks noChangeArrowheads="1"/>
            </p:cNvSpPr>
            <p:nvPr/>
          </p:nvSpPr>
          <p:spPr bwMode="auto">
            <a:xfrm>
              <a:off x="2316" y="1392"/>
              <a:ext cx="1410" cy="576"/>
            </a:xfrm>
            <a:prstGeom prst="rect">
              <a:avLst/>
            </a:prstGeom>
            <a:solidFill>
              <a:schemeClr val="bg2">
                <a:lumMod val="95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0" b="1" dirty="0">
                  <a:solidFill>
                    <a:schemeClr val="accent4"/>
                  </a:solidFill>
                  <a:latin typeface="Arial" charset="0"/>
                  <a:cs typeface="Arial" charset="0"/>
                </a:rPr>
                <a:t>.NET Application</a:t>
              </a:r>
            </a:p>
          </p:txBody>
        </p:sp>
        <p:sp>
          <p:nvSpPr>
            <p:cNvPr id="11" name="AutoShape 11"/>
            <p:cNvSpPr>
              <a:spLocks noChangeArrowheads="1"/>
            </p:cNvSpPr>
            <p:nvPr/>
          </p:nvSpPr>
          <p:spPr bwMode="auto">
            <a:xfrm>
              <a:off x="2918" y="1968"/>
              <a:ext cx="103" cy="748"/>
            </a:xfrm>
            <a:prstGeom prst="upDownArrow">
              <a:avLst>
                <a:gd name="adj1" fmla="val 50000"/>
                <a:gd name="adj2" fmla="val 35000"/>
              </a:avLst>
            </a:prstGeom>
            <a:solidFill>
              <a:schemeClr val="bg2">
                <a:lumMod val="95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grpSp>
    </p:spTree>
    <p:extLst>
      <p:ext uri="{BB962C8B-B14F-4D97-AF65-F5344CB8AC3E}">
        <p14:creationId xmlns:p14="http://schemas.microsoft.com/office/powerpoint/2010/main" val="3636350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randombar(horizont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Authoring a Unit Test</a:t>
            </a:r>
          </a:p>
        </p:txBody>
      </p:sp>
      <p:sp>
        <p:nvSpPr>
          <p:cNvPr id="3" name="Text Placeholder 2"/>
          <p:cNvSpPr>
            <a:spLocks noGrp="1"/>
          </p:cNvSpPr>
          <p:nvPr>
            <p:ph type="body" sz="quarter" idx="13"/>
          </p:nvPr>
        </p:nvSpPr>
        <p:spPr>
          <a:xfrm>
            <a:off x="381000" y="937520"/>
            <a:ext cx="8382004" cy="5158479"/>
          </a:xfrm>
        </p:spPr>
        <p:txBody>
          <a:bodyPr>
            <a:normAutofit/>
          </a:bodyPr>
          <a:lstStyle/>
          <a:p>
            <a:endParaRPr lang="en-US" sz="1800"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110</a:t>
            </a:fld>
            <a:endParaRPr 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676400"/>
            <a:ext cx="6410325" cy="3867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3871716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Authoring a Unit Test</a:t>
            </a:r>
          </a:p>
        </p:txBody>
      </p:sp>
      <p:sp>
        <p:nvSpPr>
          <p:cNvPr id="3" name="Text Placeholder 2"/>
          <p:cNvSpPr>
            <a:spLocks noGrp="1"/>
          </p:cNvSpPr>
          <p:nvPr>
            <p:ph type="body" sz="quarter" idx="13"/>
          </p:nvPr>
        </p:nvSpPr>
        <p:spPr>
          <a:xfrm>
            <a:off x="381000" y="937520"/>
            <a:ext cx="8382004" cy="5158479"/>
          </a:xfrm>
        </p:spPr>
        <p:txBody>
          <a:bodyPr>
            <a:normAutofit/>
          </a:bodyPr>
          <a:lstStyle/>
          <a:p>
            <a:r>
              <a:rPr lang="en-US" sz="1800" dirty="0"/>
              <a:t>Solution Explorer is populated with our new Windows </a:t>
            </a:r>
            <a:r>
              <a:rPr lang="en-US" sz="1800" dirty="0" err="1"/>
              <a:t>Storeunit</a:t>
            </a:r>
            <a:r>
              <a:rPr lang="en-US" sz="1800" dirty="0"/>
              <a:t> test project and the code editor displays the default unit test titled UnitTest1</a:t>
            </a:r>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111</a:t>
            </a:fld>
            <a:endParaRPr 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514600"/>
            <a:ext cx="6353175" cy="2867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7734869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Arrange/Assert</a:t>
            </a:r>
          </a:p>
        </p:txBody>
      </p:sp>
      <p:sp>
        <p:nvSpPr>
          <p:cNvPr id="3" name="Text Placeholder 2"/>
          <p:cNvSpPr>
            <a:spLocks noGrp="1"/>
          </p:cNvSpPr>
          <p:nvPr>
            <p:ph type="body" sz="quarter" idx="13"/>
          </p:nvPr>
        </p:nvSpPr>
        <p:spPr>
          <a:xfrm>
            <a:off x="381000" y="937520"/>
            <a:ext cx="8382004" cy="5158479"/>
          </a:xfrm>
        </p:spPr>
        <p:txBody>
          <a:bodyPr>
            <a:normAutofit/>
          </a:bodyPr>
          <a:lstStyle/>
          <a:p>
            <a:r>
              <a:rPr lang="en-US" sz="1800" dirty="0"/>
              <a:t>It is a pattern for arranging and formatting code in </a:t>
            </a:r>
            <a:r>
              <a:rPr lang="en-US" sz="1800" dirty="0" err="1"/>
              <a:t>UnitTest</a:t>
            </a:r>
            <a:r>
              <a:rPr lang="en-US" sz="1800" dirty="0"/>
              <a:t> methods</a:t>
            </a:r>
          </a:p>
          <a:p>
            <a:r>
              <a:rPr lang="en-US" sz="1800" b="1" dirty="0"/>
              <a:t>Arrange</a:t>
            </a:r>
            <a:r>
              <a:rPr lang="en-US" sz="1800" dirty="0"/>
              <a:t>:  Lists all necessary preconditions and inputs</a:t>
            </a:r>
          </a:p>
          <a:p>
            <a:r>
              <a:rPr lang="en-US" sz="1800" b="1" dirty="0"/>
              <a:t>Assert:</a:t>
            </a:r>
            <a:r>
              <a:rPr lang="en-US" sz="1800" dirty="0"/>
              <a:t> Verifies the two specified objects are equal. The assertion fails if the objects are not equal.</a:t>
            </a:r>
          </a:p>
          <a:p>
            <a:r>
              <a:rPr lang="en-US" sz="1800" b="1" dirty="0"/>
              <a:t>Expected</a:t>
            </a:r>
            <a:r>
              <a:rPr lang="en-US" sz="1800" i="1" dirty="0"/>
              <a:t>: </a:t>
            </a:r>
            <a:r>
              <a:rPr lang="en-US" sz="1800" dirty="0"/>
              <a:t>The first object to compare. This is the object the unit test expects.</a:t>
            </a:r>
          </a:p>
          <a:p>
            <a:r>
              <a:rPr lang="en-US" sz="1800" b="1" dirty="0"/>
              <a:t>Actual</a:t>
            </a:r>
            <a:r>
              <a:rPr lang="en-US" sz="1800" i="1" dirty="0"/>
              <a:t>: </a:t>
            </a:r>
            <a:r>
              <a:rPr lang="en-US" sz="1800" dirty="0"/>
              <a:t>The second object to compare. This is the object the unit test produced.</a:t>
            </a:r>
          </a:p>
          <a:p>
            <a:endParaRPr lang="en-US" sz="1800"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112</a:t>
            </a:fld>
            <a:endParaRPr lang="en-US" dirty="0"/>
          </a:p>
        </p:txBody>
      </p:sp>
    </p:spTree>
    <p:extLst>
      <p:ext uri="{BB962C8B-B14F-4D97-AF65-F5344CB8AC3E}">
        <p14:creationId xmlns:p14="http://schemas.microsoft.com/office/powerpoint/2010/main" val="6771610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dirty="0"/>
              <a:t>Recap</a:t>
            </a:r>
          </a:p>
        </p:txBody>
      </p:sp>
      <p:sp>
        <p:nvSpPr>
          <p:cNvPr id="2" name="Content Placeholder 1"/>
          <p:cNvSpPr>
            <a:spLocks noGrp="1"/>
          </p:cNvSpPr>
          <p:nvPr>
            <p:ph type="body" sz="quarter" idx="13"/>
          </p:nvPr>
        </p:nvSpPr>
        <p:spPr>
          <a:prstGeom prst="rect">
            <a:avLst/>
          </a:prstGeom>
        </p:spPr>
        <p:txBody>
          <a:bodyPr/>
          <a:lstStyle/>
          <a:p>
            <a:pPr marL="57150" indent="0">
              <a:lnSpc>
                <a:spcPct val="150000"/>
              </a:lnSpc>
              <a:buNone/>
            </a:pPr>
            <a:r>
              <a:rPr lang="en-US" sz="2200" dirty="0">
                <a:solidFill>
                  <a:schemeClr val="tx1"/>
                </a:solidFill>
              </a:rPr>
              <a:t> </a:t>
            </a:r>
            <a:endParaRPr lang="en-US" sz="1800" dirty="0">
              <a:solidFill>
                <a:schemeClr val="tx1"/>
              </a:solidFill>
            </a:endParaRPr>
          </a:p>
        </p:txBody>
      </p:sp>
      <p:sp>
        <p:nvSpPr>
          <p:cNvPr id="4" name="Slide Number Placeholder 3"/>
          <p:cNvSpPr>
            <a:spLocks noGrp="1"/>
          </p:cNvSpPr>
          <p:nvPr>
            <p:ph type="sldNum" sz="quarter" idx="4294967295"/>
          </p:nvPr>
        </p:nvSpPr>
        <p:spPr/>
        <p:txBody>
          <a:bodyPr/>
          <a:lstStyle/>
          <a:p>
            <a:fld id="{CC02088F-ACB3-4364-A9F4-9A26DC80E75E}" type="slidenum">
              <a:rPr lang="en-US" smtClean="0"/>
              <a:t>113</a:t>
            </a:fld>
            <a:endParaRPr lang="en-US" dirty="0"/>
          </a:p>
        </p:txBody>
      </p:sp>
      <p:sp>
        <p:nvSpPr>
          <p:cNvPr id="3" name="Rectangle 2"/>
          <p:cNvSpPr/>
          <p:nvPr/>
        </p:nvSpPr>
        <p:spPr>
          <a:xfrm>
            <a:off x="228600" y="947591"/>
            <a:ext cx="8915400" cy="6001643"/>
          </a:xfrm>
          <a:prstGeom prst="rect">
            <a:avLst/>
          </a:prstGeom>
        </p:spPr>
        <p:txBody>
          <a:bodyPr wrap="square">
            <a:spAutoFit/>
          </a:bodyPr>
          <a:lstStyle/>
          <a:p>
            <a:r>
              <a:rPr lang="en-US" dirty="0">
                <a:solidFill>
                  <a:schemeClr val="bg1"/>
                </a:solidFill>
              </a:rPr>
              <a:t>In this chapter, we have learnt about: </a:t>
            </a:r>
          </a:p>
          <a:p>
            <a:pPr marL="342900" lvl="0" indent="-342900" eaLnBrk="0" fontAlgn="base" hangingPunct="0">
              <a:spcBef>
                <a:spcPct val="0"/>
              </a:spcBef>
              <a:spcAft>
                <a:spcPct val="0"/>
              </a:spcAft>
              <a:buFont typeface="Arial" panose="020B0604020202020204" pitchFamily="34" charset="0"/>
              <a:buChar char="•"/>
            </a:pPr>
            <a:endParaRPr lang="en-US" altLang="en-US" sz="2400" dirty="0">
              <a:solidFill>
                <a:schemeClr val="bg1"/>
              </a:solidFill>
            </a:endParaRPr>
          </a:p>
          <a:p>
            <a:pPr marL="342900" lvl="0" indent="-342900" eaLnBrk="0" fontAlgn="base" hangingPunct="0">
              <a:spcBef>
                <a:spcPct val="0"/>
              </a:spcBef>
              <a:spcAft>
                <a:spcPct val="0"/>
              </a:spcAft>
              <a:buFont typeface="Arial" panose="020B0604020202020204" pitchFamily="34" charset="0"/>
              <a:buChar char="•"/>
            </a:pPr>
            <a:r>
              <a:rPr lang="en-US" altLang="en-US" sz="2000" dirty="0">
                <a:solidFill>
                  <a:schemeClr val="bg1"/>
                </a:solidFill>
              </a:rPr>
              <a:t>Introduction to Web-Programming and Working with ASP.NET</a:t>
            </a:r>
          </a:p>
          <a:p>
            <a:pPr marL="342900" lvl="0" indent="-342900" eaLnBrk="0" fontAlgn="base" hangingPunct="0">
              <a:spcBef>
                <a:spcPct val="0"/>
              </a:spcBef>
              <a:spcAft>
                <a:spcPct val="0"/>
              </a:spcAft>
              <a:buFont typeface="Arial" panose="020B0604020202020204" pitchFamily="34" charset="0"/>
              <a:buChar char="•"/>
            </a:pPr>
            <a:endParaRPr lang="en-US" altLang="en-US" sz="2000" dirty="0">
              <a:solidFill>
                <a:schemeClr val="bg1"/>
              </a:solidFill>
            </a:endParaRPr>
          </a:p>
          <a:p>
            <a:pPr marL="342900" lvl="0" indent="-342900" eaLnBrk="0" fontAlgn="base" hangingPunct="0">
              <a:spcBef>
                <a:spcPct val="0"/>
              </a:spcBef>
              <a:spcAft>
                <a:spcPct val="0"/>
              </a:spcAft>
              <a:buFont typeface="Arial" panose="020B0604020202020204" pitchFamily="34" charset="0"/>
              <a:buChar char="•"/>
            </a:pPr>
            <a:r>
              <a:rPr lang="en-US" altLang="en-US" sz="2000" dirty="0">
                <a:solidFill>
                  <a:schemeClr val="bg1"/>
                </a:solidFill>
              </a:rPr>
              <a:t>Building ASP.NET pages</a:t>
            </a:r>
          </a:p>
          <a:p>
            <a:pPr marL="342900" lvl="0" indent="-342900" eaLnBrk="0" fontAlgn="base" hangingPunct="0">
              <a:spcBef>
                <a:spcPct val="0"/>
              </a:spcBef>
              <a:spcAft>
                <a:spcPct val="0"/>
              </a:spcAft>
              <a:buFont typeface="Arial" panose="020B0604020202020204" pitchFamily="34" charset="0"/>
              <a:buChar char="•"/>
            </a:pPr>
            <a:endParaRPr lang="en-US" altLang="en-US" sz="2000" dirty="0">
              <a:solidFill>
                <a:schemeClr val="bg1"/>
              </a:solidFill>
            </a:endParaRPr>
          </a:p>
          <a:p>
            <a:pPr marL="342900" lvl="0" indent="-342900" eaLnBrk="0" fontAlgn="base" hangingPunct="0">
              <a:spcBef>
                <a:spcPct val="0"/>
              </a:spcBef>
              <a:spcAft>
                <a:spcPct val="0"/>
              </a:spcAft>
              <a:buFont typeface="Arial" panose="020B0604020202020204" pitchFamily="34" charset="0"/>
              <a:buChar char="•"/>
            </a:pPr>
            <a:r>
              <a:rPr lang="en-US" sz="2000" dirty="0">
                <a:solidFill>
                  <a:schemeClr val="bg1"/>
                </a:solidFill>
              </a:rPr>
              <a:t>Performing Data Access</a:t>
            </a:r>
          </a:p>
          <a:p>
            <a:pPr marL="342900" lvl="0" indent="-342900" eaLnBrk="0" fontAlgn="base" hangingPunct="0">
              <a:spcBef>
                <a:spcPct val="0"/>
              </a:spcBef>
              <a:spcAft>
                <a:spcPct val="0"/>
              </a:spcAft>
              <a:buFont typeface="Arial" panose="020B0604020202020204" pitchFamily="34" charset="0"/>
              <a:buChar char="•"/>
            </a:pPr>
            <a:endParaRPr lang="en-US" sz="2000" dirty="0">
              <a:solidFill>
                <a:schemeClr val="bg1"/>
              </a:solidFill>
            </a:endParaRPr>
          </a:p>
          <a:p>
            <a:pPr marL="342900" lvl="0" indent="-342900" eaLnBrk="0" fontAlgn="base" hangingPunct="0">
              <a:spcBef>
                <a:spcPct val="0"/>
              </a:spcBef>
              <a:spcAft>
                <a:spcPct val="0"/>
              </a:spcAft>
              <a:buFont typeface="Arial" panose="020B0604020202020204" pitchFamily="34" charset="0"/>
              <a:buChar char="•"/>
            </a:pPr>
            <a:r>
              <a:rPr lang="en-US" sz="2000" dirty="0">
                <a:solidFill>
                  <a:schemeClr val="bg1"/>
                </a:solidFill>
              </a:rPr>
              <a:t>Building ASP.NET Application</a:t>
            </a:r>
          </a:p>
          <a:p>
            <a:pPr marL="342900" lvl="0" indent="-342900" eaLnBrk="0" fontAlgn="base" hangingPunct="0">
              <a:spcBef>
                <a:spcPct val="0"/>
              </a:spcBef>
              <a:spcAft>
                <a:spcPct val="0"/>
              </a:spcAft>
              <a:buFont typeface="Arial" panose="020B0604020202020204" pitchFamily="34" charset="0"/>
              <a:buChar char="•"/>
            </a:pPr>
            <a:endParaRPr lang="en-US" sz="2000" dirty="0">
              <a:solidFill>
                <a:schemeClr val="bg1"/>
              </a:solidFill>
            </a:endParaRPr>
          </a:p>
          <a:p>
            <a:pPr marL="342900" lvl="0" indent="-342900" eaLnBrk="0" fontAlgn="base" hangingPunct="0">
              <a:spcBef>
                <a:spcPct val="0"/>
              </a:spcBef>
              <a:spcAft>
                <a:spcPct val="0"/>
              </a:spcAft>
              <a:buFont typeface="Arial" panose="020B0604020202020204" pitchFamily="34" charset="0"/>
              <a:buChar char="•"/>
            </a:pPr>
            <a:r>
              <a:rPr lang="en-US" sz="2000" dirty="0">
                <a:solidFill>
                  <a:schemeClr val="bg1"/>
                </a:solidFill>
              </a:rPr>
              <a:t>Web services</a:t>
            </a:r>
          </a:p>
          <a:p>
            <a:pPr marL="342900" lvl="0" indent="-342900" eaLnBrk="0" fontAlgn="base" hangingPunct="0">
              <a:spcBef>
                <a:spcPct val="0"/>
              </a:spcBef>
              <a:spcAft>
                <a:spcPct val="0"/>
              </a:spcAft>
              <a:buFont typeface="Arial" panose="020B0604020202020204" pitchFamily="34" charset="0"/>
              <a:buChar char="•"/>
            </a:pPr>
            <a:endParaRPr lang="en-US" sz="2400" dirty="0">
              <a:solidFill>
                <a:schemeClr val="bg1"/>
              </a:solidFill>
            </a:endParaRPr>
          </a:p>
          <a:p>
            <a:pPr marL="342900" lvl="0" indent="-342900" eaLnBrk="0" fontAlgn="base" hangingPunct="0">
              <a:spcBef>
                <a:spcPct val="0"/>
              </a:spcBef>
              <a:spcAft>
                <a:spcPct val="0"/>
              </a:spcAft>
              <a:buFont typeface="Arial" panose="020B0604020202020204" pitchFamily="34" charset="0"/>
              <a:buChar char="•"/>
            </a:pPr>
            <a:r>
              <a:rPr lang="en-US" sz="2000" dirty="0">
                <a:solidFill>
                  <a:schemeClr val="bg1"/>
                </a:solidFill>
              </a:rPr>
              <a:t>Unit Testing</a:t>
            </a:r>
          </a:p>
          <a:p>
            <a:pPr marL="342900" lvl="0" indent="-342900" eaLnBrk="0" fontAlgn="base" hangingPunct="0">
              <a:spcBef>
                <a:spcPct val="0"/>
              </a:spcBef>
              <a:spcAft>
                <a:spcPct val="0"/>
              </a:spcAft>
              <a:buFont typeface="Arial" panose="020B0604020202020204" pitchFamily="34" charset="0"/>
              <a:buChar char="•"/>
            </a:pPr>
            <a:endParaRPr lang="en-US" sz="2400" dirty="0">
              <a:solidFill>
                <a:schemeClr val="bg1"/>
              </a:solidFill>
            </a:endParaRPr>
          </a:p>
          <a:p>
            <a:pPr marL="342900" lvl="0" indent="-342900" eaLnBrk="0" fontAlgn="base" hangingPunct="0">
              <a:spcBef>
                <a:spcPct val="0"/>
              </a:spcBef>
              <a:spcAft>
                <a:spcPct val="0"/>
              </a:spcAft>
              <a:buFont typeface="Arial" panose="020B0604020202020204" pitchFamily="34" charset="0"/>
              <a:buChar char="•"/>
            </a:pPr>
            <a:endParaRPr lang="en-US" sz="2400" dirty="0">
              <a:solidFill>
                <a:schemeClr val="bg1"/>
              </a:solidFill>
            </a:endParaRPr>
          </a:p>
          <a:p>
            <a:pPr marL="342900" lvl="0" indent="-342900" eaLnBrk="0" fontAlgn="base" hangingPunct="0">
              <a:spcBef>
                <a:spcPct val="0"/>
              </a:spcBef>
              <a:spcAft>
                <a:spcPct val="0"/>
              </a:spcAft>
              <a:buFont typeface="Arial" panose="020B0604020202020204" pitchFamily="34" charset="0"/>
              <a:buChar char="•"/>
            </a:pPr>
            <a:endParaRPr lang="en-US" sz="2400" dirty="0">
              <a:solidFill>
                <a:schemeClr val="bg1"/>
              </a:solidFill>
            </a:endParaRPr>
          </a:p>
          <a:p>
            <a:pPr marL="342900" lvl="0" indent="-342900" eaLnBrk="0" fontAlgn="base" hangingPunct="0">
              <a:spcBef>
                <a:spcPct val="0"/>
              </a:spcBef>
              <a:spcAft>
                <a:spcPct val="0"/>
              </a:spcAft>
              <a:buFont typeface="Arial" panose="020B0604020202020204" pitchFamily="34" charset="0"/>
              <a:buChar char="•"/>
            </a:pPr>
            <a:endParaRPr lang="en-US" altLang="en-US" sz="2400" dirty="0">
              <a:solidFill>
                <a:schemeClr val="bg1"/>
              </a:solidFill>
            </a:endParaRPr>
          </a:p>
          <a:p>
            <a:pPr lvl="1"/>
            <a:endParaRPr lang="en-US" dirty="0"/>
          </a:p>
        </p:txBody>
      </p:sp>
    </p:spTree>
    <p:extLst>
      <p:ext uri="{BB962C8B-B14F-4D97-AF65-F5344CB8AC3E}">
        <p14:creationId xmlns:p14="http://schemas.microsoft.com/office/powerpoint/2010/main" val="347692817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05000"/>
            <a:ext cx="5715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200" b="1" dirty="0">
              <a:solidFill>
                <a:schemeClr val="tx1"/>
              </a:solidFill>
              <a:latin typeface="Myriad Pro" pitchFamily="34" charset="0"/>
              <a:cs typeface="Arial" pitchFamily="34" charset="0"/>
            </a:endParaRPr>
          </a:p>
        </p:txBody>
      </p:sp>
      <p:sp>
        <p:nvSpPr>
          <p:cNvPr id="3" name="Rectangle 2"/>
          <p:cNvSpPr/>
          <p:nvPr/>
        </p:nvSpPr>
        <p:spPr>
          <a:xfrm>
            <a:off x="0" y="1066800"/>
            <a:ext cx="8153400" cy="167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200" b="1" dirty="0" err="1">
                <a:latin typeface="Arial Rounded MT Bold"/>
              </a:rPr>
              <a:t>ASP.Net</a:t>
            </a:r>
            <a:endParaRPr lang="en-US" sz="2200" b="1" dirty="0">
              <a:latin typeface="Arial Rounded MT Bold"/>
            </a:endParaRPr>
          </a:p>
          <a:p>
            <a:pPr lvl="1">
              <a:defRPr/>
            </a:pPr>
            <a:r>
              <a:rPr lang="en-US" sz="2200" dirty="0">
                <a:solidFill>
                  <a:schemeClr val="bg1"/>
                </a:solidFill>
                <a:latin typeface="Arial Rounded MT Bold"/>
                <a:ea typeface="+mj-ea"/>
                <a:cs typeface="+mj-cs"/>
              </a:rPr>
              <a:t>You have successfully completed – </a:t>
            </a:r>
          </a:p>
          <a:p>
            <a:pPr lvl="1">
              <a:defRPr/>
            </a:pPr>
            <a:endParaRPr lang="en-US" sz="2200" dirty="0">
              <a:solidFill>
                <a:schemeClr val="bg1"/>
              </a:solidFill>
              <a:latin typeface="Arial Rounded MT Bold"/>
              <a:ea typeface="+mj-ea"/>
              <a:cs typeface="+mj-cs"/>
            </a:endParaRPr>
          </a:p>
          <a:p>
            <a:pPr lvl="1" fontAlgn="auto">
              <a:spcBef>
                <a:spcPts val="0"/>
              </a:spcBef>
              <a:spcAft>
                <a:spcPts val="0"/>
              </a:spcAft>
              <a:defRPr/>
            </a:pPr>
            <a:r>
              <a:rPr lang="en-US" sz="2200" b="1" dirty="0">
                <a:solidFill>
                  <a:schemeClr val="bg1"/>
                </a:solidFill>
                <a:ea typeface="+mj-ea"/>
                <a:cs typeface="+mj-cs"/>
              </a:rPr>
              <a:t>Learning on basics of </a:t>
            </a:r>
            <a:r>
              <a:rPr lang="en-US" sz="2200" b="1" dirty="0" err="1">
                <a:solidFill>
                  <a:schemeClr val="bg1"/>
                </a:solidFill>
                <a:ea typeface="+mj-ea"/>
                <a:cs typeface="+mj-cs"/>
              </a:rPr>
              <a:t>ASP.Net</a:t>
            </a:r>
            <a:endParaRPr lang="en-US" sz="2200" b="1" dirty="0">
              <a:solidFill>
                <a:schemeClr val="bg1"/>
              </a:solidFill>
              <a:ea typeface="+mj-ea"/>
              <a:cs typeface="+mj-cs"/>
            </a:endParaRPr>
          </a:p>
        </p:txBody>
      </p:sp>
    </p:spTree>
    <p:extLst>
      <p:ext uri="{BB962C8B-B14F-4D97-AF65-F5344CB8AC3E}">
        <p14:creationId xmlns:p14="http://schemas.microsoft.com/office/powerpoint/2010/main" val="28703449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11" name="Rectangle 23"/>
          <p:cNvSpPr>
            <a:spLocks noChangeArrowheads="1"/>
          </p:cNvSpPr>
          <p:nvPr/>
        </p:nvSpPr>
        <p:spPr bwMode="auto">
          <a:xfrm>
            <a:off x="609600" y="4876800"/>
            <a:ext cx="5562600" cy="380999"/>
          </a:xfrm>
          <a:prstGeom prst="rect">
            <a:avLst/>
          </a:prstGeom>
          <a:gradFill rotWithShape="0">
            <a:gsLst>
              <a:gs pos="0">
                <a:srgbClr val="895A96"/>
              </a:gs>
              <a:gs pos="100000">
                <a:srgbClr val="895A96">
                  <a:gamma/>
                  <a:shade val="60000"/>
                  <a:invGamma/>
                </a:srgbClr>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95A96"/>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lang="en-US" altLang="en-US" b="1" dirty="0">
                <a:solidFill>
                  <a:schemeClr val="bg1"/>
                </a:solidFill>
                <a:effectLst>
                  <a:outerShdw blurRad="38100" dist="38100" dir="2700000" algn="tl">
                    <a:srgbClr val="FFFFFF"/>
                  </a:outerShdw>
                </a:effectLst>
                <a:latin typeface="Arial" charset="0"/>
              </a:rPr>
              <a:t>Base Class Library</a:t>
            </a:r>
          </a:p>
        </p:txBody>
      </p:sp>
      <p:sp>
        <p:nvSpPr>
          <p:cNvPr id="12312" name="Rectangle 24"/>
          <p:cNvSpPr>
            <a:spLocks noChangeArrowheads="1"/>
          </p:cNvSpPr>
          <p:nvPr/>
        </p:nvSpPr>
        <p:spPr bwMode="auto">
          <a:xfrm>
            <a:off x="609600" y="2351650"/>
            <a:ext cx="5410200" cy="513554"/>
          </a:xfrm>
          <a:prstGeom prst="rect">
            <a:avLst/>
          </a:prstGeom>
          <a:solidFill>
            <a:schemeClr val="tx1">
              <a:alpha val="39999"/>
            </a:schemeClr>
          </a:solidFill>
          <a:ln w="12700" algn="ctr">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C0C0C0"/>
            </a:extrusionClr>
          </a:sp3d>
        </p:spPr>
        <p:txBody>
          <a:bodyPr wrap="none" anchor="ctr">
            <a:flatTx/>
          </a:bodyPr>
          <a:lstStyle/>
          <a:p>
            <a:pPr algn="ctr" eaLnBrk="0" hangingPunct="0"/>
            <a:r>
              <a:rPr lang="en-US" altLang="en-US" b="1" dirty="0">
                <a:solidFill>
                  <a:schemeClr val="bg1"/>
                </a:solidFill>
                <a:effectLst>
                  <a:outerShdw blurRad="38100" dist="38100" dir="2700000" algn="tl">
                    <a:srgbClr val="FFFFFF"/>
                  </a:outerShdw>
                </a:effectLst>
                <a:latin typeface="Arial" charset="0"/>
              </a:rPr>
              <a:t>Common Language Specification</a:t>
            </a:r>
          </a:p>
        </p:txBody>
      </p:sp>
      <p:sp>
        <p:nvSpPr>
          <p:cNvPr id="12313" name="Rectangle 25"/>
          <p:cNvSpPr>
            <a:spLocks noChangeArrowheads="1"/>
          </p:cNvSpPr>
          <p:nvPr/>
        </p:nvSpPr>
        <p:spPr bwMode="auto">
          <a:xfrm>
            <a:off x="609600" y="5603968"/>
            <a:ext cx="5562600" cy="423871"/>
          </a:xfrm>
          <a:prstGeom prst="rect">
            <a:avLst/>
          </a:prstGeom>
          <a:gradFill rotWithShape="0">
            <a:gsLst>
              <a:gs pos="0">
                <a:srgbClr val="FF9D67"/>
              </a:gs>
              <a:gs pos="100000">
                <a:srgbClr val="FF9D67">
                  <a:gamma/>
                  <a:shade val="60000"/>
                  <a:invGamma/>
                </a:srgbClr>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FF9D67"/>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lang="en-US" altLang="en-US" b="1" dirty="0">
                <a:solidFill>
                  <a:schemeClr val="bg1"/>
                </a:solidFill>
                <a:effectLst>
                  <a:outerShdw blurRad="38100" dist="38100" dir="2700000" algn="tl">
                    <a:srgbClr val="FFFFFF"/>
                  </a:outerShdw>
                </a:effectLst>
                <a:latin typeface="Arial" charset="0"/>
              </a:rPr>
              <a:t>Common Language Runtime</a:t>
            </a:r>
          </a:p>
        </p:txBody>
      </p:sp>
      <p:sp>
        <p:nvSpPr>
          <p:cNvPr id="12314" name="Rectangle 26"/>
          <p:cNvSpPr>
            <a:spLocks noChangeArrowheads="1"/>
          </p:cNvSpPr>
          <p:nvPr/>
        </p:nvSpPr>
        <p:spPr bwMode="auto">
          <a:xfrm>
            <a:off x="609600" y="4191001"/>
            <a:ext cx="5562600" cy="299106"/>
          </a:xfrm>
          <a:prstGeom prst="rect">
            <a:avLst/>
          </a:prstGeom>
          <a:gradFill rotWithShape="0">
            <a:gsLst>
              <a:gs pos="0">
                <a:srgbClr val="895A96"/>
              </a:gs>
              <a:gs pos="100000">
                <a:srgbClr val="895A96">
                  <a:gamma/>
                  <a:shade val="60000"/>
                  <a:invGamma/>
                </a:srgbClr>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95A96"/>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lang="en-US" altLang="en-US" b="1" dirty="0">
                <a:solidFill>
                  <a:schemeClr val="bg1"/>
                </a:solidFill>
                <a:effectLst>
                  <a:outerShdw blurRad="38100" dist="38100" dir="2700000" algn="tl">
                    <a:srgbClr val="FFFFFF"/>
                  </a:outerShdw>
                </a:effectLst>
                <a:latin typeface="Arial" charset="0"/>
              </a:rPr>
              <a:t>ADO.NET: Data and XML</a:t>
            </a:r>
          </a:p>
        </p:txBody>
      </p:sp>
      <p:sp>
        <p:nvSpPr>
          <p:cNvPr id="12315" name="Rectangle 27"/>
          <p:cNvSpPr>
            <a:spLocks noChangeArrowheads="1"/>
          </p:cNvSpPr>
          <p:nvPr/>
        </p:nvSpPr>
        <p:spPr bwMode="auto">
          <a:xfrm>
            <a:off x="609600" y="1524000"/>
            <a:ext cx="914400" cy="543951"/>
          </a:xfrm>
          <a:prstGeom prst="rect">
            <a:avLst/>
          </a:prstGeom>
          <a:gradFill rotWithShape="0">
            <a:gsLst>
              <a:gs pos="0">
                <a:srgbClr val="008FF0"/>
              </a:gs>
              <a:gs pos="100000">
                <a:srgbClr val="008FF0">
                  <a:gamma/>
                  <a:shade val="60000"/>
                  <a:invGamma/>
                </a:srgbClr>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008FF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lang="en-US" altLang="en-US" b="1" dirty="0">
                <a:solidFill>
                  <a:schemeClr val="bg1"/>
                </a:solidFill>
                <a:effectLst>
                  <a:outerShdw blurRad="38100" dist="38100" dir="2700000" algn="tl">
                    <a:srgbClr val="FFFFFF"/>
                  </a:outerShdw>
                </a:effectLst>
                <a:latin typeface="Arial" charset="0"/>
              </a:rPr>
              <a:t>VB</a:t>
            </a:r>
          </a:p>
        </p:txBody>
      </p:sp>
      <p:sp>
        <p:nvSpPr>
          <p:cNvPr id="12316" name="Rectangle 28"/>
          <p:cNvSpPr>
            <a:spLocks noChangeArrowheads="1"/>
          </p:cNvSpPr>
          <p:nvPr/>
        </p:nvSpPr>
        <p:spPr bwMode="auto">
          <a:xfrm>
            <a:off x="1676400" y="1524000"/>
            <a:ext cx="914400" cy="543951"/>
          </a:xfrm>
          <a:prstGeom prst="rect">
            <a:avLst/>
          </a:prstGeom>
          <a:gradFill rotWithShape="0">
            <a:gsLst>
              <a:gs pos="0">
                <a:srgbClr val="008FF0"/>
              </a:gs>
              <a:gs pos="100000">
                <a:srgbClr val="008FF0">
                  <a:gamma/>
                  <a:shade val="60000"/>
                  <a:invGamma/>
                </a:srgbClr>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008FF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lang="en-US" altLang="en-US" b="1" dirty="0">
                <a:solidFill>
                  <a:schemeClr val="bg1"/>
                </a:solidFill>
                <a:effectLst>
                  <a:outerShdw blurRad="38100" dist="38100" dir="2700000" algn="tl">
                    <a:srgbClr val="FFFFFF"/>
                  </a:outerShdw>
                </a:effectLst>
                <a:latin typeface="Arial" charset="0"/>
              </a:rPr>
              <a:t>VC++</a:t>
            </a:r>
          </a:p>
        </p:txBody>
      </p:sp>
      <p:sp>
        <p:nvSpPr>
          <p:cNvPr id="12317" name="Rectangle 29"/>
          <p:cNvSpPr>
            <a:spLocks noChangeArrowheads="1"/>
          </p:cNvSpPr>
          <p:nvPr/>
        </p:nvSpPr>
        <p:spPr bwMode="auto">
          <a:xfrm>
            <a:off x="2760241" y="1497035"/>
            <a:ext cx="914400" cy="543951"/>
          </a:xfrm>
          <a:prstGeom prst="rect">
            <a:avLst/>
          </a:prstGeom>
          <a:gradFill rotWithShape="0">
            <a:gsLst>
              <a:gs pos="0">
                <a:srgbClr val="008FF0"/>
              </a:gs>
              <a:gs pos="100000">
                <a:srgbClr val="008FF0">
                  <a:gamma/>
                  <a:shade val="60000"/>
                  <a:invGamma/>
                </a:srgbClr>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008FF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lang="en-US" altLang="en-US" b="1" dirty="0">
                <a:solidFill>
                  <a:schemeClr val="bg1"/>
                </a:solidFill>
                <a:effectLst>
                  <a:outerShdw blurRad="38100" dist="38100" dir="2700000" algn="tl">
                    <a:srgbClr val="FFFFFF"/>
                  </a:outerShdw>
                </a:effectLst>
                <a:latin typeface="Arial" charset="0"/>
              </a:rPr>
              <a:t>VC#</a:t>
            </a:r>
          </a:p>
        </p:txBody>
      </p:sp>
      <p:sp>
        <p:nvSpPr>
          <p:cNvPr id="12318" name="Rectangle 30"/>
          <p:cNvSpPr>
            <a:spLocks noChangeArrowheads="1"/>
          </p:cNvSpPr>
          <p:nvPr/>
        </p:nvSpPr>
        <p:spPr bwMode="auto">
          <a:xfrm>
            <a:off x="6563710" y="1522706"/>
            <a:ext cx="1676400" cy="4419600"/>
          </a:xfrm>
          <a:prstGeom prst="rect">
            <a:avLst/>
          </a:prstGeom>
          <a:gradFill rotWithShape="0">
            <a:gsLst>
              <a:gs pos="0">
                <a:srgbClr val="2AA478"/>
              </a:gs>
              <a:gs pos="100000">
                <a:srgbClr val="2AA478">
                  <a:gamma/>
                  <a:shade val="60000"/>
                  <a:invGamma/>
                </a:srgbClr>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2AA478"/>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flatTx/>
          </a:bodyPr>
          <a:lstStyle/>
          <a:p>
            <a:pPr algn="ctr" eaLnBrk="0" hangingPunct="0"/>
            <a:r>
              <a:rPr lang="en-US" altLang="en-US" b="1" dirty="0">
                <a:solidFill>
                  <a:schemeClr val="bg1"/>
                </a:solidFill>
                <a:effectLst>
                  <a:outerShdw blurRad="38100" dist="38100" dir="2700000" algn="tl">
                    <a:srgbClr val="FFFFFF"/>
                  </a:outerShdw>
                </a:effectLst>
                <a:latin typeface="Arial" charset="0"/>
              </a:rPr>
              <a:t>Visual Studio .NET</a:t>
            </a:r>
          </a:p>
        </p:txBody>
      </p:sp>
      <p:sp>
        <p:nvSpPr>
          <p:cNvPr id="12319" name="Rectangle 31"/>
          <p:cNvSpPr>
            <a:spLocks noChangeArrowheads="1"/>
          </p:cNvSpPr>
          <p:nvPr/>
        </p:nvSpPr>
        <p:spPr bwMode="auto">
          <a:xfrm>
            <a:off x="609600" y="3200400"/>
            <a:ext cx="3657600" cy="679938"/>
          </a:xfrm>
          <a:prstGeom prst="rect">
            <a:avLst/>
          </a:prstGeom>
          <a:gradFill rotWithShape="0">
            <a:gsLst>
              <a:gs pos="0">
                <a:srgbClr val="895A96"/>
              </a:gs>
              <a:gs pos="100000">
                <a:srgbClr val="895A96">
                  <a:gamma/>
                  <a:shade val="60000"/>
                  <a:invGamma/>
                </a:srgbClr>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95A96"/>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lang="en-US" altLang="en-US" b="1" dirty="0">
                <a:solidFill>
                  <a:schemeClr val="bg1"/>
                </a:solidFill>
                <a:effectLst>
                  <a:outerShdw blurRad="38100" dist="38100" dir="2700000" algn="tl">
                    <a:srgbClr val="FFFFFF"/>
                  </a:outerShdw>
                </a:effectLst>
                <a:latin typeface="Arial" charset="0"/>
              </a:rPr>
              <a:t>ASP.NET: Web Services</a:t>
            </a:r>
          </a:p>
          <a:p>
            <a:pPr algn="ctr" eaLnBrk="0" hangingPunct="0"/>
            <a:r>
              <a:rPr lang="en-US" altLang="en-US" b="1" dirty="0">
                <a:solidFill>
                  <a:schemeClr val="bg1"/>
                </a:solidFill>
                <a:effectLst>
                  <a:outerShdw blurRad="38100" dist="38100" dir="2700000" algn="tl">
                    <a:srgbClr val="FFFFFF"/>
                  </a:outerShdw>
                </a:effectLst>
                <a:latin typeface="Arial" charset="0"/>
              </a:rPr>
              <a:t>and Web Forms</a:t>
            </a:r>
          </a:p>
        </p:txBody>
      </p:sp>
      <p:sp>
        <p:nvSpPr>
          <p:cNvPr id="12320" name="Rectangle 32"/>
          <p:cNvSpPr>
            <a:spLocks noChangeArrowheads="1"/>
          </p:cNvSpPr>
          <p:nvPr/>
        </p:nvSpPr>
        <p:spPr bwMode="auto">
          <a:xfrm>
            <a:off x="3810000" y="1524000"/>
            <a:ext cx="1143000" cy="543951"/>
          </a:xfrm>
          <a:prstGeom prst="rect">
            <a:avLst/>
          </a:prstGeom>
          <a:gradFill rotWithShape="0">
            <a:gsLst>
              <a:gs pos="0">
                <a:srgbClr val="008FF0"/>
              </a:gs>
              <a:gs pos="100000">
                <a:srgbClr val="008FF0">
                  <a:gamma/>
                  <a:shade val="60000"/>
                  <a:invGamma/>
                </a:srgbClr>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008FF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lang="en-US" altLang="en-US" b="1" dirty="0">
                <a:solidFill>
                  <a:schemeClr val="bg1"/>
                </a:solidFill>
                <a:effectLst>
                  <a:outerShdw blurRad="38100" dist="38100" dir="2700000" algn="tl">
                    <a:srgbClr val="FFFFFF"/>
                  </a:outerShdw>
                </a:effectLst>
                <a:latin typeface="Arial" charset="0"/>
              </a:rPr>
              <a:t>JScript</a:t>
            </a:r>
          </a:p>
        </p:txBody>
      </p:sp>
      <p:sp>
        <p:nvSpPr>
          <p:cNvPr id="12321" name="Rectangle 33"/>
          <p:cNvSpPr>
            <a:spLocks noChangeArrowheads="1"/>
          </p:cNvSpPr>
          <p:nvPr/>
        </p:nvSpPr>
        <p:spPr bwMode="auto">
          <a:xfrm>
            <a:off x="5105400" y="1483806"/>
            <a:ext cx="1066800" cy="543951"/>
          </a:xfrm>
          <a:prstGeom prst="rect">
            <a:avLst/>
          </a:prstGeom>
          <a:gradFill rotWithShape="0">
            <a:gsLst>
              <a:gs pos="0">
                <a:srgbClr val="008FF0"/>
              </a:gs>
              <a:gs pos="100000">
                <a:srgbClr val="008FF0">
                  <a:gamma/>
                  <a:shade val="60000"/>
                  <a:invGamma/>
                </a:srgbClr>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008FF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lang="en-US" altLang="en-US" b="1" dirty="0">
                <a:solidFill>
                  <a:schemeClr val="bg1"/>
                </a:solidFill>
                <a:effectLst>
                  <a:outerShdw blurRad="38100" dist="38100" dir="2700000" algn="tl">
                    <a:srgbClr val="FFFFFF"/>
                  </a:outerShdw>
                </a:effectLst>
                <a:latin typeface="Arial" charset="0"/>
              </a:rPr>
              <a:t>…</a:t>
            </a:r>
          </a:p>
        </p:txBody>
      </p:sp>
      <p:sp>
        <p:nvSpPr>
          <p:cNvPr id="12322" name="Rectangle 34"/>
          <p:cNvSpPr>
            <a:spLocks noChangeArrowheads="1"/>
          </p:cNvSpPr>
          <p:nvPr/>
        </p:nvSpPr>
        <p:spPr bwMode="auto">
          <a:xfrm>
            <a:off x="4419600" y="3200400"/>
            <a:ext cx="1752600" cy="679938"/>
          </a:xfrm>
          <a:prstGeom prst="rect">
            <a:avLst/>
          </a:prstGeom>
          <a:gradFill rotWithShape="0">
            <a:gsLst>
              <a:gs pos="0">
                <a:srgbClr val="895A96"/>
              </a:gs>
              <a:gs pos="100000">
                <a:srgbClr val="895A96">
                  <a:gamma/>
                  <a:shade val="60000"/>
                  <a:invGamma/>
                </a:srgbClr>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95A96"/>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lang="en-US" altLang="en-US" b="1" dirty="0">
                <a:solidFill>
                  <a:schemeClr val="bg1"/>
                </a:solidFill>
                <a:effectLst>
                  <a:outerShdw blurRad="38100" dist="38100" dir="2700000" algn="tl">
                    <a:srgbClr val="FFFFFF"/>
                  </a:outerShdw>
                </a:effectLst>
                <a:latin typeface="Arial" charset="0"/>
              </a:rPr>
              <a:t>Windows</a:t>
            </a:r>
            <a:br>
              <a:rPr lang="en-US" altLang="en-US" b="1" dirty="0">
                <a:solidFill>
                  <a:schemeClr val="bg1"/>
                </a:solidFill>
                <a:effectLst>
                  <a:outerShdw blurRad="38100" dist="38100" dir="2700000" algn="tl">
                    <a:srgbClr val="FFFFFF"/>
                  </a:outerShdw>
                </a:effectLst>
                <a:latin typeface="Arial" charset="0"/>
              </a:rPr>
            </a:br>
            <a:r>
              <a:rPr lang="en-US" altLang="en-US" b="1" dirty="0">
                <a:solidFill>
                  <a:schemeClr val="bg1"/>
                </a:solidFill>
                <a:effectLst>
                  <a:outerShdw blurRad="38100" dist="38100" dir="2700000" algn="tl">
                    <a:srgbClr val="FFFFFF"/>
                  </a:outerShdw>
                </a:effectLst>
                <a:latin typeface="Arial" charset="0"/>
              </a:rPr>
              <a:t>Forms</a:t>
            </a:r>
          </a:p>
        </p:txBody>
      </p:sp>
      <p:sp>
        <p:nvSpPr>
          <p:cNvPr id="12337" name="Rectangle 49"/>
          <p:cNvSpPr>
            <a:spLocks noGrp="1" noChangeArrowheads="1"/>
          </p:cNvSpPr>
          <p:nvPr>
            <p:ph type="title"/>
          </p:nvPr>
        </p:nvSpPr>
        <p:spPr>
          <a:xfrm>
            <a:off x="134143" y="297688"/>
            <a:ext cx="8570913" cy="523220"/>
          </a:xfrm>
          <a:noFill/>
          <a:ln/>
        </p:spPr>
        <p:txBody>
          <a:bodyPr>
            <a:spAutoFit/>
          </a:bodyPr>
          <a:lstStyle/>
          <a:p>
            <a:r>
              <a:rPr lang="en-US" altLang="en-US" dirty="0"/>
              <a:t>Framework, Languages, And Tools</a:t>
            </a:r>
          </a:p>
        </p:txBody>
      </p:sp>
      <p:sp>
        <p:nvSpPr>
          <p:cNvPr id="2" name="Slide Number Placeholder 1"/>
          <p:cNvSpPr>
            <a:spLocks noGrp="1"/>
          </p:cNvSpPr>
          <p:nvPr>
            <p:ph type="sldNum" sz="quarter" idx="11"/>
          </p:nvPr>
        </p:nvSpPr>
        <p:spPr/>
        <p:txBody>
          <a:bodyPr/>
          <a:lstStyle/>
          <a:p>
            <a:fld id="{0663517A-90C9-44F7-A477-BBD63AED79D2}" type="slidenum">
              <a:rPr lang="en-US" smtClean="0"/>
              <a:t>12</a:t>
            </a:fld>
            <a:endParaRPr lang="en-US" dirty="0"/>
          </a:p>
        </p:txBody>
      </p:sp>
    </p:spTree>
    <p:extLst>
      <p:ext uri="{BB962C8B-B14F-4D97-AF65-F5344CB8AC3E}">
        <p14:creationId xmlns:p14="http://schemas.microsoft.com/office/powerpoint/2010/main" val="2277395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1143000"/>
            <a:ext cx="7924800" cy="4724400"/>
          </a:xfrm>
          <a:noFill/>
          <a:ln w="9525">
            <a:noFill/>
            <a:miter lim="800000"/>
            <a:headEnd/>
            <a:tailEnd/>
          </a:ln>
        </p:spPr>
        <p:txBody>
          <a:bodyPr vert="horz" wrap="square" lIns="91440" tIns="45720" rIns="91440" bIns="45720" numCol="1" anchor="t" anchorCtr="0" compatLnSpc="1">
            <a:prstTxWarp prst="textNoShape">
              <a:avLst/>
            </a:prstTxWarp>
          </a:bodyPr>
          <a:lstStyle/>
          <a:p>
            <a:r>
              <a:rPr lang="en-US" sz="2000" dirty="0"/>
              <a:t>ASP.NET is built into this framework, we can create ASP.NET applications using any of the built-in languages. </a:t>
            </a:r>
          </a:p>
          <a:p>
            <a:pPr marL="0" indent="0">
              <a:buNone/>
            </a:pPr>
            <a:endParaRPr lang="en-US" sz="2000" dirty="0"/>
          </a:p>
          <a:p>
            <a:r>
              <a:rPr lang="en-US" sz="2000" dirty="0"/>
              <a:t>Unlike ASP, ASP.NET uses the Common Language Runtime (CLR) provided by the .NET Framework.</a:t>
            </a:r>
          </a:p>
          <a:p>
            <a:pPr marL="0" indent="0">
              <a:buNone/>
            </a:pPr>
            <a:endParaRPr lang="en-US" sz="2000" dirty="0"/>
          </a:p>
          <a:p>
            <a:r>
              <a:rPr lang="en-US" sz="2000" dirty="0"/>
              <a:t>This CLR manages execution of the code we write. </a:t>
            </a:r>
          </a:p>
          <a:p>
            <a:endParaRPr lang="en-US" sz="2000" dirty="0"/>
          </a:p>
          <a:p>
            <a:r>
              <a:rPr lang="en-US" sz="2000" dirty="0"/>
              <a:t>ASP.NET code is a compiled CLR code instead of interpreted code (ASP).</a:t>
            </a:r>
          </a:p>
          <a:p>
            <a:pPr marL="0" indent="0">
              <a:buNone/>
            </a:pPr>
            <a:endParaRPr lang="en-US" sz="2000" dirty="0"/>
          </a:p>
          <a:p>
            <a:r>
              <a:rPr lang="en-US" sz="2000" dirty="0"/>
              <a:t>CLR also allows objects written in different languages to interact with each other. </a:t>
            </a:r>
          </a:p>
        </p:txBody>
      </p:sp>
      <p:sp>
        <p:nvSpPr>
          <p:cNvPr id="4" name="Slide Number Placeholder 3"/>
          <p:cNvSpPr>
            <a:spLocks noGrp="1"/>
          </p:cNvSpPr>
          <p:nvPr>
            <p:ph type="sldNum" sz="quarter" idx="10"/>
          </p:nvPr>
        </p:nvSpPr>
        <p:spPr>
          <a:xfrm>
            <a:off x="8610600" y="6580187"/>
            <a:ext cx="457200" cy="277813"/>
          </a:xfrm>
        </p:spPr>
        <p:txBody>
          <a:bodyPr/>
          <a:lstStyle/>
          <a:p>
            <a:fld id="{47ED8886-DB3B-44F4-9A80-E6A224679F20}" type="slidenum">
              <a:rPr lang="en-US" smtClean="0">
                <a:solidFill>
                  <a:schemeClr val="bg1"/>
                </a:solidFill>
              </a:rPr>
              <a:pPr/>
              <a:t>13</a:t>
            </a:fld>
            <a:endParaRPr lang="en-US" dirty="0">
              <a:solidFill>
                <a:schemeClr val="bg1"/>
              </a:solidFill>
            </a:endParaRPr>
          </a:p>
        </p:txBody>
      </p:sp>
      <p:sp>
        <p:nvSpPr>
          <p:cNvPr id="3" name="Title 2"/>
          <p:cNvSpPr>
            <a:spLocks noGrp="1"/>
          </p:cNvSpPr>
          <p:nvPr>
            <p:ph type="title"/>
          </p:nvPr>
        </p:nvSpPr>
        <p:spPr>
          <a:xfrm>
            <a:off x="346710" y="0"/>
            <a:ext cx="8298180" cy="1143000"/>
          </a:xfrm>
        </p:spPr>
        <p:txBody>
          <a:bodyPr/>
          <a:lstStyle/>
          <a:p>
            <a:r>
              <a:rPr lang="en-US" dirty="0"/>
              <a:t>Need for ASP.NET</a:t>
            </a:r>
          </a:p>
        </p:txBody>
      </p:sp>
    </p:spTree>
    <p:extLst>
      <p:ext uri="{BB962C8B-B14F-4D97-AF65-F5344CB8AC3E}">
        <p14:creationId xmlns:p14="http://schemas.microsoft.com/office/powerpoint/2010/main" val="21759011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609725"/>
            <a:ext cx="8686800" cy="828675"/>
          </a:xfrm>
          <a:noFill/>
          <a:ln w="9525">
            <a:noFill/>
            <a:miter lim="800000"/>
            <a:headEnd/>
            <a:tailEnd/>
          </a:ln>
        </p:spPr>
        <p:txBody>
          <a:bodyPr vert="horz" wrap="square" lIns="91440" tIns="45720" rIns="91440" bIns="45720" numCol="1" anchor="t" anchorCtr="0" compatLnSpc="1">
            <a:prstTxWarp prst="textNoShape">
              <a:avLst/>
            </a:prstTxWarp>
          </a:bodyPr>
          <a:lstStyle/>
          <a:p>
            <a:pPr marL="342900" lvl="1" indent="-342900">
              <a:buFont typeface="Arial" pitchFamily="34" charset="0"/>
              <a:buChar char="•"/>
            </a:pPr>
            <a:endParaRPr lang="en-US" sz="2000" dirty="0"/>
          </a:p>
          <a:p>
            <a:pPr marL="342900" lvl="1" indent="-342900">
              <a:buNone/>
            </a:pPr>
            <a:endParaRPr lang="en-US" sz="2000" dirty="0"/>
          </a:p>
        </p:txBody>
      </p:sp>
      <p:sp>
        <p:nvSpPr>
          <p:cNvPr id="4" name="Slide Number Placeholder 3"/>
          <p:cNvSpPr>
            <a:spLocks noGrp="1"/>
          </p:cNvSpPr>
          <p:nvPr>
            <p:ph type="sldNum" sz="quarter" idx="10"/>
          </p:nvPr>
        </p:nvSpPr>
        <p:spPr>
          <a:xfrm>
            <a:off x="8686800" y="6529086"/>
            <a:ext cx="457200" cy="277813"/>
          </a:xfrm>
        </p:spPr>
        <p:txBody>
          <a:bodyPr/>
          <a:lstStyle/>
          <a:p>
            <a:fld id="{47ED8886-DB3B-44F4-9A80-E6A224679F20}" type="slidenum">
              <a:rPr lang="en-US" smtClean="0">
                <a:solidFill>
                  <a:schemeClr val="bg1"/>
                </a:solidFill>
              </a:rPr>
              <a:pPr/>
              <a:t>14</a:t>
            </a:fld>
            <a:endParaRPr lang="en-US" dirty="0">
              <a:solidFill>
                <a:schemeClr val="bg1"/>
              </a:solidFill>
            </a:endParaRPr>
          </a:p>
        </p:txBody>
      </p:sp>
      <p:sp>
        <p:nvSpPr>
          <p:cNvPr id="3" name="Title 2"/>
          <p:cNvSpPr>
            <a:spLocks noGrp="1"/>
          </p:cNvSpPr>
          <p:nvPr>
            <p:ph type="title"/>
          </p:nvPr>
        </p:nvSpPr>
        <p:spPr>
          <a:xfrm>
            <a:off x="228600" y="-32153"/>
            <a:ext cx="8298180" cy="1143000"/>
          </a:xfrm>
        </p:spPr>
        <p:txBody>
          <a:bodyPr>
            <a:normAutofit/>
          </a:bodyPr>
          <a:lstStyle/>
          <a:p>
            <a:r>
              <a:rPr lang="en-US" dirty="0"/>
              <a:t>Difference between ASP.NET and ASP</a:t>
            </a:r>
          </a:p>
        </p:txBody>
      </p:sp>
      <p:graphicFrame>
        <p:nvGraphicFramePr>
          <p:cNvPr id="3117" name="Table 3116"/>
          <p:cNvGraphicFramePr>
            <a:graphicFrameLocks noGrp="1"/>
          </p:cNvGraphicFramePr>
          <p:nvPr>
            <p:extLst>
              <p:ext uri="{D42A27DB-BD31-4B8C-83A1-F6EECF244321}">
                <p14:modId xmlns:p14="http://schemas.microsoft.com/office/powerpoint/2010/main" val="2479597090"/>
              </p:ext>
            </p:extLst>
          </p:nvPr>
        </p:nvGraphicFramePr>
        <p:xfrm>
          <a:off x="609600" y="1110847"/>
          <a:ext cx="8077200" cy="5245581"/>
        </p:xfrm>
        <a:graphic>
          <a:graphicData uri="http://schemas.openxmlformats.org/drawingml/2006/table">
            <a:tbl>
              <a:tblPr firstRow="1" bandRow="1">
                <a:tableStyleId>{7DF18680-E054-41AD-8BC1-D1AEF772440D}</a:tableStyleId>
              </a:tblPr>
              <a:tblGrid>
                <a:gridCol w="4214191">
                  <a:extLst>
                    <a:ext uri="{9D8B030D-6E8A-4147-A177-3AD203B41FA5}">
                      <a16:colId xmlns:a16="http://schemas.microsoft.com/office/drawing/2014/main" val="20000"/>
                    </a:ext>
                  </a:extLst>
                </a:gridCol>
                <a:gridCol w="3863009">
                  <a:extLst>
                    <a:ext uri="{9D8B030D-6E8A-4147-A177-3AD203B41FA5}">
                      <a16:colId xmlns:a16="http://schemas.microsoft.com/office/drawing/2014/main" val="20001"/>
                    </a:ext>
                  </a:extLst>
                </a:gridCol>
              </a:tblGrid>
              <a:tr h="386528">
                <a:tc>
                  <a:txBody>
                    <a:bodyPr/>
                    <a:lstStyle/>
                    <a:p>
                      <a:r>
                        <a:rPr lang="en-US" sz="1800" dirty="0">
                          <a:solidFill>
                            <a:schemeClr val="bg1"/>
                          </a:solidFill>
                          <a:latin typeface="Arial" panose="020B0604020202020204" pitchFamily="34" charset="0"/>
                          <a:cs typeface="Arial" panose="020B0604020202020204" pitchFamily="34" charset="0"/>
                        </a:rPr>
                        <a:t>ASP.NET</a:t>
                      </a:r>
                    </a:p>
                  </a:txBody>
                  <a:tcPr>
                    <a:lnR w="12700" cap="flat" cmpd="sng" algn="ctr">
                      <a:solidFill>
                        <a:schemeClr val="tx1"/>
                      </a:solidFill>
                      <a:prstDash val="solid"/>
                      <a:round/>
                      <a:headEnd type="none" w="med" len="med"/>
                      <a:tailEnd type="none" w="med" len="med"/>
                    </a:lnR>
                    <a:noFill/>
                  </a:tcPr>
                </a:tc>
                <a:tc>
                  <a:txBody>
                    <a:bodyPr/>
                    <a:lstStyle/>
                    <a:p>
                      <a:r>
                        <a:rPr lang="en-US" sz="1800" dirty="0">
                          <a:solidFill>
                            <a:schemeClr val="bg1"/>
                          </a:solidFill>
                          <a:latin typeface="Arial" panose="020B0604020202020204" pitchFamily="34" charset="0"/>
                          <a:cs typeface="Arial" panose="020B0604020202020204" pitchFamily="34" charset="0"/>
                        </a:rPr>
                        <a:t>ASP</a:t>
                      </a:r>
                    </a:p>
                  </a:txBody>
                  <a:tcPr>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0"/>
                  </a:ext>
                </a:extLst>
              </a:tr>
              <a:tr h="913496">
                <a:tc>
                  <a:txBody>
                    <a:bodyPr/>
                    <a:lstStyle/>
                    <a:p>
                      <a:pPr algn="l"/>
                      <a:r>
                        <a:rPr lang="en-US" sz="1800" b="0" kern="1200" dirty="0">
                          <a:solidFill>
                            <a:schemeClr val="bg1"/>
                          </a:solidFill>
                          <a:effectLst/>
                          <a:latin typeface="Arial" panose="020B0604020202020204" pitchFamily="34" charset="0"/>
                          <a:ea typeface="+mn-ea"/>
                          <a:cs typeface="Arial" panose="020B0604020202020204" pitchFamily="34" charset="0"/>
                        </a:rPr>
                        <a:t>Have a code behind file which contains all event handling code.</a:t>
                      </a:r>
                      <a:endParaRPr lang="en-US" sz="1800" b="0" dirty="0">
                        <a:solidFill>
                          <a:schemeClr val="bg1"/>
                        </a:solidFill>
                        <a:latin typeface="Arial" panose="020B0604020202020204" pitchFamily="34" charset="0"/>
                        <a:cs typeface="Arial" panose="020B0604020202020204" pitchFamily="34" charset="0"/>
                      </a:endParaRPr>
                    </a:p>
                  </a:txBody>
                  <a:tcPr>
                    <a:lnR w="12700" cap="flat" cmpd="sng" algn="ctr">
                      <a:solidFill>
                        <a:schemeClr val="tx1"/>
                      </a:solidFill>
                      <a:prstDash val="solid"/>
                      <a:round/>
                      <a:headEnd type="none" w="med" len="med"/>
                      <a:tailEnd type="none" w="med" len="med"/>
                    </a:lnR>
                    <a:noFill/>
                  </a:tcPr>
                </a:tc>
                <a:tc>
                  <a:txBody>
                    <a:bodyPr/>
                    <a:lstStyle/>
                    <a:p>
                      <a:pPr marL="0" marR="0" algn="l">
                        <a:lnSpc>
                          <a:spcPct val="115000"/>
                        </a:lnSpc>
                        <a:spcBef>
                          <a:spcPts val="0"/>
                        </a:spcBef>
                        <a:spcAft>
                          <a:spcPts val="0"/>
                        </a:spcAft>
                      </a:pPr>
                      <a:r>
                        <a:rPr lang="en-US" sz="1800" b="0" spc="-5" dirty="0">
                          <a:solidFill>
                            <a:schemeClr val="bg1"/>
                          </a:solidFill>
                          <a:effectLst/>
                          <a:latin typeface="Arial" panose="020B0604020202020204" pitchFamily="34" charset="0"/>
                          <a:ea typeface="Times New Roman"/>
                          <a:cs typeface="Arial" panose="020B0604020202020204" pitchFamily="34" charset="0"/>
                        </a:rPr>
                        <a:t> Does not have such facility to</a:t>
                      </a:r>
                      <a:r>
                        <a:rPr lang="en-US" sz="1800" b="0" spc="-5" baseline="0" dirty="0">
                          <a:solidFill>
                            <a:schemeClr val="bg1"/>
                          </a:solidFill>
                          <a:effectLst/>
                          <a:latin typeface="Arial" panose="020B0604020202020204" pitchFamily="34" charset="0"/>
                          <a:ea typeface="Times New Roman"/>
                          <a:cs typeface="Arial" panose="020B0604020202020204" pitchFamily="34" charset="0"/>
                        </a:rPr>
                        <a:t> </a:t>
                      </a:r>
                      <a:r>
                        <a:rPr lang="en-US" sz="1800" b="0" spc="-5" dirty="0">
                          <a:solidFill>
                            <a:schemeClr val="bg1"/>
                          </a:solidFill>
                          <a:effectLst/>
                          <a:latin typeface="Arial" panose="020B0604020202020204" pitchFamily="34" charset="0"/>
                          <a:ea typeface="Times New Roman"/>
                          <a:cs typeface="Arial" panose="020B0604020202020204" pitchFamily="34" charset="0"/>
                        </a:rPr>
                        <a:t>separate   programming</a:t>
                      </a:r>
                      <a:r>
                        <a:rPr lang="en-US" sz="1800" b="0" spc="-5" baseline="0" dirty="0">
                          <a:solidFill>
                            <a:schemeClr val="bg1"/>
                          </a:solidFill>
                          <a:effectLst/>
                          <a:latin typeface="Arial" panose="020B0604020202020204" pitchFamily="34" charset="0"/>
                          <a:ea typeface="Times New Roman"/>
                          <a:cs typeface="Arial" panose="020B0604020202020204" pitchFamily="34" charset="0"/>
                        </a:rPr>
                        <a:t> logic from design</a:t>
                      </a:r>
                      <a:r>
                        <a:rPr lang="en-US" sz="1800" b="0" kern="1200" spc="-5" dirty="0">
                          <a:solidFill>
                            <a:schemeClr val="bg1"/>
                          </a:solidFill>
                          <a:effectLst/>
                          <a:latin typeface="Arial" panose="020B0604020202020204" pitchFamily="34" charset="0"/>
                          <a:ea typeface="+mn-ea"/>
                          <a:cs typeface="Arial" panose="020B0604020202020204" pitchFamily="34" charset="0"/>
                        </a:rPr>
                        <a:t>.</a:t>
                      </a:r>
                      <a:endParaRPr lang="en-US" sz="1800" b="0" dirty="0">
                        <a:solidFill>
                          <a:schemeClr val="bg1"/>
                        </a:solidFill>
                        <a:effectLst/>
                        <a:latin typeface="Arial" panose="020B0604020202020204" pitchFamily="34" charset="0"/>
                        <a:ea typeface="Times New Roman"/>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1"/>
                  </a:ext>
                </a:extLst>
              </a:tr>
              <a:tr h="636678">
                <a:tc>
                  <a:txBody>
                    <a:bodyPr/>
                    <a:lstStyle/>
                    <a:p>
                      <a:pPr marL="0" marR="0" algn="l">
                        <a:lnSpc>
                          <a:spcPct val="115000"/>
                        </a:lnSpc>
                        <a:spcBef>
                          <a:spcPts val="0"/>
                        </a:spcBef>
                        <a:spcAft>
                          <a:spcPts val="0"/>
                        </a:spcAft>
                      </a:pPr>
                      <a:r>
                        <a:rPr lang="en-US" sz="1800" b="0" spc="-5" baseline="0" dirty="0">
                          <a:solidFill>
                            <a:schemeClr val="bg1"/>
                          </a:solidFill>
                          <a:effectLst/>
                          <a:latin typeface="Arial" panose="020B0604020202020204" pitchFamily="34" charset="0"/>
                          <a:ea typeface="Times New Roman"/>
                          <a:cs typeface="Arial" panose="020B0604020202020204" pitchFamily="34" charset="0"/>
                        </a:rPr>
                        <a:t> I</a:t>
                      </a:r>
                      <a:r>
                        <a:rPr lang="en-US" sz="1800" b="0" spc="-5" dirty="0">
                          <a:solidFill>
                            <a:schemeClr val="bg1"/>
                          </a:solidFill>
                          <a:effectLst/>
                          <a:latin typeface="Arial" panose="020B0604020202020204" pitchFamily="34" charset="0"/>
                          <a:ea typeface="Times New Roman"/>
                          <a:cs typeface="Arial" panose="020B0604020202020204" pitchFamily="34" charset="0"/>
                        </a:rPr>
                        <a:t>nherit the class written in </a:t>
                      </a:r>
                      <a:r>
                        <a:rPr lang="en-US" sz="1800" b="0" kern="1200" dirty="0">
                          <a:solidFill>
                            <a:schemeClr val="bg1"/>
                          </a:solidFill>
                          <a:effectLst/>
                          <a:latin typeface="Arial" panose="020B0604020202020204" pitchFamily="34" charset="0"/>
                          <a:ea typeface="+mn-ea"/>
                          <a:cs typeface="Arial" panose="020B0604020202020204" pitchFamily="34" charset="0"/>
                        </a:rPr>
                        <a:t>code behind.</a:t>
                      </a:r>
                      <a:endParaRPr lang="en-US" sz="1800" b="0" dirty="0">
                        <a:solidFill>
                          <a:schemeClr val="bg1"/>
                        </a:solidFill>
                        <a:effectLst/>
                        <a:latin typeface="Arial" panose="020B0604020202020204" pitchFamily="34" charset="0"/>
                        <a:ea typeface="Times New Roman"/>
                        <a:cs typeface="Arial" panose="020B0604020202020204" pitchFamily="34" charset="0"/>
                      </a:endParaRPr>
                    </a:p>
                  </a:txBody>
                  <a:tcPr marL="0" marR="0" marT="0" marB="0">
                    <a:lnR w="12700" cap="flat" cmpd="sng" algn="ctr">
                      <a:solidFill>
                        <a:schemeClr val="tx1"/>
                      </a:solidFill>
                      <a:prstDash val="solid"/>
                      <a:round/>
                      <a:headEnd type="none" w="med" len="med"/>
                      <a:tailEnd type="none" w="med" len="med"/>
                    </a:lnR>
                    <a:noFill/>
                  </a:tcPr>
                </a:tc>
                <a:tc>
                  <a:txBody>
                    <a:bodyPr/>
                    <a:lstStyle/>
                    <a:p>
                      <a:pPr algn="l"/>
                      <a:r>
                        <a:rPr lang="en-US" sz="1800" b="0" kern="1200" dirty="0">
                          <a:solidFill>
                            <a:schemeClr val="bg1"/>
                          </a:solidFill>
                          <a:effectLst/>
                          <a:latin typeface="Arial" panose="020B0604020202020204" pitchFamily="34" charset="0"/>
                          <a:ea typeface="+mn-ea"/>
                          <a:cs typeface="Arial" panose="020B0604020202020204" pitchFamily="34" charset="0"/>
                        </a:rPr>
                        <a:t>Does not have the concept of inheritance.</a:t>
                      </a:r>
                      <a:endParaRPr lang="en-US" sz="1800" b="0" dirty="0">
                        <a:solidFill>
                          <a:schemeClr val="bg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2"/>
                  </a:ext>
                </a:extLst>
              </a:tr>
              <a:tr h="617993">
                <a:tc>
                  <a:txBody>
                    <a:bodyPr/>
                    <a:lstStyle/>
                    <a:p>
                      <a:pPr marL="0" marR="0" algn="l">
                        <a:lnSpc>
                          <a:spcPct val="115000"/>
                        </a:lnSpc>
                        <a:spcBef>
                          <a:spcPts val="0"/>
                        </a:spcBef>
                        <a:spcAft>
                          <a:spcPts val="0"/>
                        </a:spcAft>
                      </a:pPr>
                      <a:r>
                        <a:rPr lang="en-US" sz="1800" b="0" spc="-5" baseline="0" dirty="0">
                          <a:solidFill>
                            <a:schemeClr val="bg1"/>
                          </a:solidFill>
                          <a:effectLst/>
                          <a:latin typeface="Arial" panose="020B0604020202020204" pitchFamily="34" charset="0"/>
                          <a:ea typeface="Times New Roman"/>
                          <a:cs typeface="Arial" panose="020B0604020202020204" pitchFamily="34" charset="0"/>
                        </a:rPr>
                        <a:t> U</a:t>
                      </a:r>
                      <a:r>
                        <a:rPr lang="en-US" sz="1800" b="0" spc="-5" dirty="0">
                          <a:solidFill>
                            <a:schemeClr val="bg1"/>
                          </a:solidFill>
                          <a:effectLst/>
                          <a:latin typeface="Arial" panose="020B0604020202020204" pitchFamily="34" charset="0"/>
                          <a:ea typeface="Times New Roman"/>
                          <a:cs typeface="Arial" panose="020B0604020202020204" pitchFamily="34" charset="0"/>
                        </a:rPr>
                        <a:t>se full fledged programming language.</a:t>
                      </a:r>
                      <a:endParaRPr lang="en-US" sz="1800" b="0" dirty="0">
                        <a:solidFill>
                          <a:schemeClr val="bg1"/>
                        </a:solidFill>
                        <a:effectLst/>
                        <a:latin typeface="Arial" panose="020B0604020202020204" pitchFamily="34" charset="0"/>
                        <a:ea typeface="Times New Roman"/>
                        <a:cs typeface="Arial" panose="020B0604020202020204" pitchFamily="34" charset="0"/>
                      </a:endParaRPr>
                    </a:p>
                  </a:txBody>
                  <a:tcPr marL="0" marR="0" marT="0" marB="0">
                    <a:lnR w="12700" cap="flat" cmpd="sng" algn="ctr">
                      <a:solidFill>
                        <a:schemeClr val="tx1"/>
                      </a:solidFill>
                      <a:prstDash val="solid"/>
                      <a:round/>
                      <a:headEnd type="none" w="med" len="med"/>
                      <a:tailEnd type="none" w="med" len="med"/>
                    </a:lnR>
                    <a:noFill/>
                  </a:tcPr>
                </a:tc>
                <a:tc>
                  <a:txBody>
                    <a:bodyPr/>
                    <a:lstStyle/>
                    <a:p>
                      <a:pPr algn="l"/>
                      <a:r>
                        <a:rPr lang="en-US" sz="1800" b="0" kern="1200" dirty="0">
                          <a:solidFill>
                            <a:schemeClr val="bg1"/>
                          </a:solidFill>
                          <a:effectLst/>
                          <a:latin typeface="Arial" panose="020B0604020202020204" pitchFamily="34" charset="0"/>
                          <a:ea typeface="+mn-ea"/>
                          <a:cs typeface="Arial" panose="020B0604020202020204" pitchFamily="34" charset="0"/>
                        </a:rPr>
                        <a:t>Use scripting language.</a:t>
                      </a:r>
                      <a:endParaRPr lang="en-US" sz="1800" b="0" dirty="0">
                        <a:solidFill>
                          <a:schemeClr val="bg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3"/>
                  </a:ext>
                </a:extLst>
              </a:tr>
              <a:tr h="617993">
                <a:tc>
                  <a:txBody>
                    <a:bodyPr/>
                    <a:lstStyle/>
                    <a:p>
                      <a:pPr marL="0" marR="0" algn="l">
                        <a:lnSpc>
                          <a:spcPct val="115000"/>
                        </a:lnSpc>
                        <a:spcBef>
                          <a:spcPts val="0"/>
                        </a:spcBef>
                        <a:spcAft>
                          <a:spcPts val="0"/>
                        </a:spcAft>
                      </a:pPr>
                      <a:r>
                        <a:rPr lang="en-US" sz="1800" b="0" spc="-5" dirty="0">
                          <a:solidFill>
                            <a:schemeClr val="bg1"/>
                          </a:solidFill>
                          <a:effectLst/>
                          <a:latin typeface="Arial" panose="020B0604020202020204" pitchFamily="34" charset="0"/>
                          <a:ea typeface="Times New Roman"/>
                          <a:cs typeface="Arial" panose="020B0604020202020204" pitchFamily="34" charset="0"/>
                        </a:rPr>
                        <a:t>ASP.Net web applications are configurable (Web.config).</a:t>
                      </a:r>
                      <a:endParaRPr lang="en-US" sz="1800" b="0" dirty="0">
                        <a:solidFill>
                          <a:schemeClr val="bg1"/>
                        </a:solidFill>
                        <a:effectLst/>
                        <a:latin typeface="Arial" panose="020B0604020202020204" pitchFamily="34" charset="0"/>
                        <a:ea typeface="Times New Roman"/>
                        <a:cs typeface="Arial" panose="020B0604020202020204" pitchFamily="34" charset="0"/>
                      </a:endParaRPr>
                    </a:p>
                  </a:txBody>
                  <a:tcPr marL="0" marR="0" marT="0" marB="0">
                    <a:lnR w="12700" cap="flat" cmpd="sng" algn="ctr">
                      <a:solidFill>
                        <a:schemeClr val="tx1"/>
                      </a:solidFill>
                      <a:prstDash val="solid"/>
                      <a:round/>
                      <a:headEnd type="none" w="med" len="med"/>
                      <a:tailEnd type="none" w="med" len="med"/>
                    </a:lnR>
                    <a:noFill/>
                  </a:tcPr>
                </a:tc>
                <a:tc>
                  <a:txBody>
                    <a:bodyPr/>
                    <a:lstStyle/>
                    <a:p>
                      <a:pPr algn="l"/>
                      <a:r>
                        <a:rPr lang="en-US" sz="1800" b="0" dirty="0">
                          <a:solidFill>
                            <a:schemeClr val="bg1"/>
                          </a:solidFill>
                          <a:latin typeface="Arial" panose="020B0604020202020204" pitchFamily="34" charset="0"/>
                          <a:cs typeface="Arial" panose="020B0604020202020204" pitchFamily="34" charset="0"/>
                        </a:rPr>
                        <a:t>ASP applications are not.</a:t>
                      </a:r>
                    </a:p>
                  </a:txBody>
                  <a:tcPr>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4"/>
                  </a:ext>
                </a:extLst>
              </a:tr>
              <a:tr h="828305">
                <a:tc>
                  <a:txBody>
                    <a:bodyPr/>
                    <a:lstStyle/>
                    <a:p>
                      <a:pPr marL="0" marR="0" algn="l">
                        <a:lnSpc>
                          <a:spcPct val="115000"/>
                        </a:lnSpc>
                        <a:spcBef>
                          <a:spcPts val="0"/>
                        </a:spcBef>
                        <a:spcAft>
                          <a:spcPts val="0"/>
                        </a:spcAft>
                      </a:pPr>
                      <a:r>
                        <a:rPr lang="en-US" sz="1800" b="0" spc="-5" baseline="0" dirty="0">
                          <a:solidFill>
                            <a:schemeClr val="bg1"/>
                          </a:solidFill>
                          <a:effectLst/>
                          <a:latin typeface="Arial" panose="020B0604020202020204" pitchFamily="34" charset="0"/>
                          <a:ea typeface="Times New Roman"/>
                          <a:cs typeface="Arial" panose="020B0604020202020204" pitchFamily="34" charset="0"/>
                        </a:rPr>
                        <a:t> U</a:t>
                      </a:r>
                      <a:r>
                        <a:rPr lang="en-US" sz="1800" b="0" spc="-5" dirty="0">
                          <a:solidFill>
                            <a:schemeClr val="bg1"/>
                          </a:solidFill>
                          <a:effectLst/>
                          <a:latin typeface="Arial" panose="020B0604020202020204" pitchFamily="34" charset="0"/>
                          <a:ea typeface="Times New Roman"/>
                          <a:cs typeface="Arial" panose="020B0604020202020204" pitchFamily="34" charset="0"/>
                        </a:rPr>
                        <a:t>se custom controls through the @register</a:t>
                      </a:r>
                      <a:r>
                        <a:rPr lang="en-US" sz="1800" b="0" spc="-5" baseline="0" dirty="0">
                          <a:solidFill>
                            <a:schemeClr val="bg1"/>
                          </a:solidFill>
                          <a:effectLst/>
                          <a:latin typeface="Arial" panose="020B0604020202020204" pitchFamily="34" charset="0"/>
                          <a:ea typeface="Times New Roman"/>
                          <a:cs typeface="Arial" panose="020B0604020202020204" pitchFamily="34" charset="0"/>
                        </a:rPr>
                        <a:t>          directive.</a:t>
                      </a:r>
                      <a:endParaRPr lang="en-US" sz="1800" b="0" dirty="0">
                        <a:solidFill>
                          <a:schemeClr val="bg1"/>
                        </a:solidFill>
                        <a:effectLst/>
                        <a:latin typeface="Arial" panose="020B0604020202020204" pitchFamily="34" charset="0"/>
                        <a:ea typeface="Times New Roman"/>
                        <a:cs typeface="Arial" panose="020B0604020202020204" pitchFamily="34" charset="0"/>
                      </a:endParaRPr>
                    </a:p>
                  </a:txBody>
                  <a:tcPr marL="0" marR="0" marT="0" marB="0">
                    <a:lnR w="12700" cap="flat" cmpd="sng" algn="ctr">
                      <a:solidFill>
                        <a:schemeClr val="tx1"/>
                      </a:solidFill>
                      <a:prstDash val="solid"/>
                      <a:round/>
                      <a:headEnd type="none" w="med" len="med"/>
                      <a:tailEnd type="none" w="med" len="med"/>
                    </a:ln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bg1"/>
                          </a:solidFill>
                          <a:latin typeface="Arial" panose="020B0604020202020204" pitchFamily="34" charset="0"/>
                          <a:cs typeface="Arial" panose="020B0604020202020204" pitchFamily="34" charset="0"/>
                        </a:rPr>
                        <a:t>Does not</a:t>
                      </a:r>
                      <a:r>
                        <a:rPr lang="en-US" sz="1800" b="0" baseline="0" dirty="0">
                          <a:solidFill>
                            <a:schemeClr val="bg1"/>
                          </a:solidFill>
                          <a:latin typeface="Arial" panose="020B0604020202020204" pitchFamily="34" charset="0"/>
                          <a:cs typeface="Arial" panose="020B0604020202020204" pitchFamily="34" charset="0"/>
                        </a:rPr>
                        <a:t> have @register directive</a:t>
                      </a:r>
                      <a:endParaRPr lang="en-US" sz="1800" b="0" dirty="0">
                        <a:solidFill>
                          <a:schemeClr val="bg1"/>
                        </a:solidFill>
                        <a:latin typeface="Arial" panose="020B0604020202020204" pitchFamily="34" charset="0"/>
                        <a:cs typeface="Arial" panose="020B0604020202020204" pitchFamily="34" charset="0"/>
                      </a:endParaRPr>
                    </a:p>
                    <a:p>
                      <a:pPr algn="l"/>
                      <a:endParaRPr lang="en-US" sz="1800" b="0" dirty="0">
                        <a:solidFill>
                          <a:schemeClr val="bg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5"/>
                  </a:ext>
                </a:extLst>
              </a:tr>
              <a:tr h="1104407">
                <a:tc>
                  <a:txBody>
                    <a:bodyPr/>
                    <a:lstStyle/>
                    <a:p>
                      <a:pPr marL="0" marR="0" algn="l" defTabSz="457200" rtl="0" eaLnBrk="1" latinLnBrk="0" hangingPunct="1">
                        <a:lnSpc>
                          <a:spcPct val="115000"/>
                        </a:lnSpc>
                        <a:spcBef>
                          <a:spcPts val="0"/>
                        </a:spcBef>
                        <a:spcAft>
                          <a:spcPts val="0"/>
                        </a:spcAft>
                      </a:pPr>
                      <a:r>
                        <a:rPr lang="en-US" sz="1800" b="0" spc="-5" dirty="0">
                          <a:solidFill>
                            <a:schemeClr val="bg1"/>
                          </a:solidFill>
                          <a:effectLst/>
                          <a:latin typeface="Arial" panose="020B0604020202020204" pitchFamily="34" charset="0"/>
                          <a:ea typeface="Times New Roman"/>
                          <a:cs typeface="Arial" panose="020B0604020202020204" pitchFamily="34" charset="0"/>
                        </a:rPr>
                        <a:t> </a:t>
                      </a:r>
                      <a:r>
                        <a:rPr lang="en-US" sz="1800" b="0" kern="1200" dirty="0">
                          <a:solidFill>
                            <a:schemeClr val="bg1"/>
                          </a:solidFill>
                          <a:effectLst/>
                          <a:latin typeface="Arial" panose="020B0604020202020204" pitchFamily="34" charset="0"/>
                          <a:ea typeface="+mn-ea"/>
                          <a:cs typeface="Arial" panose="020B0604020202020204" pitchFamily="34" charset="0"/>
                        </a:rPr>
                        <a:t>ASP.Net web forms have ADO.Net which supports  XML  integration and integration  of data  from  two  or more  data sources.</a:t>
                      </a:r>
                    </a:p>
                  </a:txBody>
                  <a:tcPr marL="0" marR="0" marT="0" marB="0">
                    <a:lnR w="12700" cap="flat" cmpd="sng" algn="ctr">
                      <a:solidFill>
                        <a:schemeClr val="tx1"/>
                      </a:solidFill>
                      <a:prstDash val="solid"/>
                      <a:round/>
                      <a:headEnd type="none" w="med" len="med"/>
                      <a:tailEnd type="none" w="med" len="med"/>
                    </a:lnR>
                    <a:noFill/>
                  </a:tcPr>
                </a:tc>
                <a:tc>
                  <a:txBody>
                    <a:bodyPr/>
                    <a:lstStyle/>
                    <a:p>
                      <a:pPr marL="0" marR="0" algn="l">
                        <a:lnSpc>
                          <a:spcPct val="115000"/>
                        </a:lnSpc>
                        <a:spcBef>
                          <a:spcPts val="0"/>
                        </a:spcBef>
                        <a:spcAft>
                          <a:spcPts val="0"/>
                        </a:spcAft>
                      </a:pPr>
                      <a:r>
                        <a:rPr lang="en-US" sz="1800" b="0" spc="-5" dirty="0">
                          <a:solidFill>
                            <a:schemeClr val="bg1"/>
                          </a:solidFill>
                          <a:effectLst/>
                          <a:latin typeface="Arial" panose="020B0604020202020204" pitchFamily="34" charset="0"/>
                          <a:ea typeface="Times New Roman"/>
                          <a:cs typeface="Arial" panose="020B0604020202020204" pitchFamily="34" charset="0"/>
                        </a:rPr>
                        <a:t> While ASP has ADO which is a simple COM objects</a:t>
                      </a:r>
                      <a:r>
                        <a:rPr lang="en-US" sz="1800" b="0" spc="-5" baseline="0" dirty="0">
                          <a:solidFill>
                            <a:schemeClr val="bg1"/>
                          </a:solidFill>
                          <a:effectLst/>
                          <a:latin typeface="Arial" panose="020B0604020202020204" pitchFamily="34" charset="0"/>
                          <a:ea typeface="Times New Roman"/>
                          <a:cs typeface="Arial" panose="020B0604020202020204" pitchFamily="34" charset="0"/>
                        </a:rPr>
                        <a:t> with limited  facilities.</a:t>
                      </a:r>
                      <a:endParaRPr lang="en-US" sz="1800" b="0" dirty="0">
                        <a:solidFill>
                          <a:schemeClr val="bg1"/>
                        </a:solidFill>
                        <a:effectLst/>
                        <a:latin typeface="Arial" panose="020B0604020202020204" pitchFamily="34" charset="0"/>
                        <a:ea typeface="Times New Roman"/>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9596320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81000"/>
            <a:ext cx="6858000" cy="533400"/>
          </a:xfrm>
        </p:spPr>
        <p:txBody>
          <a:bodyPr/>
          <a:lstStyle/>
          <a:p>
            <a:r>
              <a:rPr lang="en-US" dirty="0"/>
              <a:t>Features of ASP.NET</a:t>
            </a:r>
          </a:p>
        </p:txBody>
      </p:sp>
      <p:sp>
        <p:nvSpPr>
          <p:cNvPr id="4" name="Slide Number Placeholder 3"/>
          <p:cNvSpPr>
            <a:spLocks noGrp="1"/>
          </p:cNvSpPr>
          <p:nvPr>
            <p:ph type="sldNum" sz="quarter" idx="12"/>
          </p:nvPr>
        </p:nvSpPr>
        <p:spPr/>
        <p:txBody>
          <a:bodyPr/>
          <a:lstStyle/>
          <a:p>
            <a:fld id="{0663517A-90C9-44F7-A477-BBD63AED79D2}" type="slidenum">
              <a:rPr lang="en-US" smtClean="0"/>
              <a:t>15</a:t>
            </a:fld>
            <a:endParaRPr lang="en-US" dirty="0"/>
          </a:p>
        </p:txBody>
      </p:sp>
      <p:sp>
        <p:nvSpPr>
          <p:cNvPr id="3" name="TextBox 2"/>
          <p:cNvSpPr txBox="1"/>
          <p:nvPr/>
        </p:nvSpPr>
        <p:spPr>
          <a:xfrm>
            <a:off x="381000" y="1143000"/>
            <a:ext cx="8610600" cy="3785652"/>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bg2"/>
                </a:solidFill>
                <a:latin typeface="Arial" panose="020B0604020202020204" pitchFamily="34" charset="0"/>
                <a:cs typeface="Arial" panose="020B0604020202020204" pitchFamily="34" charset="0"/>
              </a:rPr>
              <a:t>Visual Web Developer</a:t>
            </a:r>
          </a:p>
          <a:p>
            <a:pPr marL="285750" indent="-285750">
              <a:buFont typeface="Arial" panose="020B0604020202020204" pitchFamily="34" charset="0"/>
              <a:buChar char="•"/>
            </a:pPr>
            <a:endParaRPr lang="en-US" sz="2000" dirty="0">
              <a:solidFill>
                <a:schemeClr val="bg2"/>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solidFill>
                  <a:schemeClr val="bg2"/>
                </a:solidFill>
                <a:latin typeface="Arial" panose="020B0604020202020204" pitchFamily="34" charset="0"/>
                <a:cs typeface="Arial" panose="020B0604020202020204" pitchFamily="34" charset="0"/>
              </a:rPr>
              <a:t>ASP.NET Web Sites and ASP.NET Web Application Projects</a:t>
            </a:r>
          </a:p>
          <a:p>
            <a:pPr marL="342900" indent="-342900">
              <a:buFont typeface="Arial" panose="020B0604020202020204" pitchFamily="34" charset="0"/>
              <a:buChar char="•"/>
            </a:pPr>
            <a:endParaRPr lang="en-US" sz="2000" dirty="0">
              <a:solidFill>
                <a:schemeClr val="bg2"/>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solidFill>
                  <a:schemeClr val="bg2"/>
                </a:solidFill>
                <a:latin typeface="Arial" panose="020B0604020202020204" pitchFamily="34" charset="0"/>
                <a:cs typeface="Arial" panose="020B0604020202020204" pitchFamily="34" charset="0"/>
              </a:rPr>
              <a:t>ASP.NET API Reference</a:t>
            </a:r>
          </a:p>
          <a:p>
            <a:pPr marL="342900" indent="-342900">
              <a:buFont typeface="Arial" panose="020B0604020202020204" pitchFamily="34" charset="0"/>
              <a:buChar char="•"/>
            </a:pPr>
            <a:endParaRPr lang="en-US" sz="2000" dirty="0">
              <a:solidFill>
                <a:schemeClr val="bg2"/>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solidFill>
                  <a:schemeClr val="bg2"/>
                </a:solidFill>
                <a:latin typeface="Arial" panose="020B0604020202020204" pitchFamily="34" charset="0"/>
                <a:cs typeface="Arial" panose="020B0604020202020204" pitchFamily="34" charset="0"/>
              </a:rPr>
              <a:t>Page and Controls Framework</a:t>
            </a:r>
          </a:p>
          <a:p>
            <a:pPr marL="342900" indent="-342900">
              <a:buFont typeface="Arial" panose="020B0604020202020204" pitchFamily="34" charset="0"/>
              <a:buChar char="•"/>
            </a:pPr>
            <a:endParaRPr lang="en-US" sz="2000" dirty="0">
              <a:solidFill>
                <a:schemeClr val="bg2"/>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solidFill>
                  <a:schemeClr val="bg2"/>
                </a:solidFill>
                <a:latin typeface="Arial" panose="020B0604020202020204" pitchFamily="34" charset="0"/>
                <a:cs typeface="Arial" panose="020B0604020202020204" pitchFamily="34" charset="0"/>
              </a:rPr>
              <a:t>ASP.NET Compiler</a:t>
            </a:r>
          </a:p>
          <a:p>
            <a:pPr marL="342900" indent="-342900">
              <a:buFont typeface="Arial" panose="020B0604020202020204" pitchFamily="34" charset="0"/>
              <a:buChar char="•"/>
            </a:pPr>
            <a:endParaRPr lang="en-US" sz="2000" dirty="0">
              <a:solidFill>
                <a:schemeClr val="bg2"/>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solidFill>
                  <a:schemeClr val="bg2"/>
                </a:solidFill>
                <a:latin typeface="Arial" panose="020B0604020202020204" pitchFamily="34" charset="0"/>
                <a:cs typeface="Arial" panose="020B0604020202020204" pitchFamily="34" charset="0"/>
              </a:rPr>
              <a:t>Security Infrastructure and State-Management Facilities</a:t>
            </a:r>
          </a:p>
          <a:p>
            <a:pPr marL="342900" indent="-342900">
              <a:buFont typeface="Arial" panose="020B0604020202020204" pitchFamily="34" charset="0"/>
              <a:buChar char="•"/>
            </a:pPr>
            <a:endParaRPr lang="en-US" sz="2000" dirty="0">
              <a:solidFill>
                <a:schemeClr val="bg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634476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81000"/>
            <a:ext cx="6858000" cy="533400"/>
          </a:xfrm>
        </p:spPr>
        <p:txBody>
          <a:bodyPr/>
          <a:lstStyle/>
          <a:p>
            <a:r>
              <a:rPr lang="en-US" dirty="0"/>
              <a:t>Internet Information Services - IIS</a:t>
            </a:r>
          </a:p>
        </p:txBody>
      </p:sp>
      <p:sp>
        <p:nvSpPr>
          <p:cNvPr id="4" name="Slide Number Placeholder 3"/>
          <p:cNvSpPr>
            <a:spLocks noGrp="1"/>
          </p:cNvSpPr>
          <p:nvPr>
            <p:ph type="sldNum" sz="quarter" idx="12"/>
          </p:nvPr>
        </p:nvSpPr>
        <p:spPr/>
        <p:txBody>
          <a:bodyPr/>
          <a:lstStyle/>
          <a:p>
            <a:fld id="{0663517A-90C9-44F7-A477-BBD63AED79D2}" type="slidenum">
              <a:rPr lang="en-US" smtClean="0"/>
              <a:t>16</a:t>
            </a:fld>
            <a:endParaRPr lang="en-US" dirty="0"/>
          </a:p>
        </p:txBody>
      </p:sp>
      <p:sp>
        <p:nvSpPr>
          <p:cNvPr id="3" name="TextBox 2"/>
          <p:cNvSpPr txBox="1"/>
          <p:nvPr/>
        </p:nvSpPr>
        <p:spPr>
          <a:xfrm>
            <a:off x="381000" y="1143000"/>
            <a:ext cx="8610600" cy="3477875"/>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bg2"/>
                </a:solidFill>
                <a:latin typeface="Arial" panose="020B0604020202020204" pitchFamily="34" charset="0"/>
                <a:cs typeface="Arial" panose="020B0604020202020204" pitchFamily="34" charset="0"/>
              </a:rPr>
              <a:t>IIS is a web server that runs on the Microsoft platform for Windows OS</a:t>
            </a:r>
          </a:p>
          <a:p>
            <a:pPr marL="285750" indent="-285750">
              <a:buFont typeface="Arial" panose="020B0604020202020204" pitchFamily="34" charset="0"/>
              <a:buChar char="•"/>
            </a:pPr>
            <a:endParaRPr lang="en-US" sz="2000" dirty="0">
              <a:solidFill>
                <a:schemeClr val="bg2"/>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dirty="0">
                <a:solidFill>
                  <a:schemeClr val="bg2"/>
                </a:solidFill>
                <a:latin typeface="Arial" panose="020B0604020202020204" pitchFamily="34" charset="0"/>
                <a:cs typeface="Arial" panose="020B0604020202020204" pitchFamily="34" charset="0"/>
              </a:rPr>
              <a:t>It is used to host web applications</a:t>
            </a:r>
          </a:p>
          <a:p>
            <a:pPr marL="285750" indent="-285750">
              <a:buFont typeface="Arial" panose="020B0604020202020204" pitchFamily="34" charset="0"/>
              <a:buChar char="•"/>
            </a:pPr>
            <a:endParaRPr lang="en-US" sz="2000" dirty="0">
              <a:solidFill>
                <a:schemeClr val="bg2"/>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dirty="0">
                <a:solidFill>
                  <a:schemeClr val="bg2"/>
                </a:solidFill>
                <a:latin typeface="Arial" panose="020B0604020202020204" pitchFamily="34" charset="0"/>
                <a:cs typeface="Arial" panose="020B0604020202020204" pitchFamily="34" charset="0"/>
              </a:rPr>
              <a:t>Any request for a site hosted on IIS is first received by it, checked if there is a matching web application hosted. If a web application exists, then the request is routed to it for the appropriate web page to be served</a:t>
            </a:r>
          </a:p>
          <a:p>
            <a:pPr marL="285750" indent="-285750">
              <a:buFont typeface="Arial" panose="020B0604020202020204" pitchFamily="34" charset="0"/>
              <a:buChar char="•"/>
            </a:pPr>
            <a:endParaRPr lang="en-US" sz="2000" dirty="0">
              <a:solidFill>
                <a:schemeClr val="bg2"/>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dirty="0">
                <a:solidFill>
                  <a:schemeClr val="bg2"/>
                </a:solidFill>
                <a:latin typeface="Arial" panose="020B0604020202020204" pitchFamily="34" charset="0"/>
                <a:cs typeface="Arial" panose="020B0604020202020204" pitchFamily="34" charset="0"/>
              </a:rPr>
              <a:t>Visual studio framework provides inbuilt set up for a local IIS server that gets initialized and runs automatically on running the application</a:t>
            </a:r>
          </a:p>
          <a:p>
            <a:pPr marL="342900" indent="-342900">
              <a:buFont typeface="Arial" panose="020B0604020202020204" pitchFamily="34" charset="0"/>
              <a:buChar char="•"/>
            </a:pPr>
            <a:endParaRPr lang="en-US" sz="2000" dirty="0">
              <a:solidFill>
                <a:schemeClr val="bg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544277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86735"/>
            <a:ext cx="6858000" cy="533400"/>
          </a:xfrm>
        </p:spPr>
        <p:txBody>
          <a:bodyPr/>
          <a:lstStyle/>
          <a:p>
            <a:r>
              <a:rPr lang="en-US" dirty="0"/>
              <a:t>ASP.NET Application Life Cycle</a:t>
            </a:r>
          </a:p>
        </p:txBody>
      </p:sp>
      <p:sp>
        <p:nvSpPr>
          <p:cNvPr id="3" name="Slide Number Placeholder 2"/>
          <p:cNvSpPr>
            <a:spLocks noGrp="1"/>
          </p:cNvSpPr>
          <p:nvPr>
            <p:ph type="sldNum" sz="quarter" idx="11"/>
          </p:nvPr>
        </p:nvSpPr>
        <p:spPr/>
        <p:txBody>
          <a:bodyPr/>
          <a:lstStyle/>
          <a:p>
            <a:fld id="{0663517A-90C9-44F7-A477-BBD63AED79D2}" type="slidenum">
              <a:rPr lang="en-US" smtClean="0"/>
              <a:t>17</a:t>
            </a:fld>
            <a:endParaRPr lang="en-US" dirty="0"/>
          </a:p>
        </p:txBody>
      </p:sp>
      <p:sp>
        <p:nvSpPr>
          <p:cNvPr id="5" name="TextBox 4"/>
          <p:cNvSpPr txBox="1"/>
          <p:nvPr/>
        </p:nvSpPr>
        <p:spPr>
          <a:xfrm>
            <a:off x="762000" y="1219200"/>
            <a:ext cx="3497317" cy="646331"/>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dirty="0">
                <a:solidFill>
                  <a:schemeClr val="bg1"/>
                </a:solidFill>
              </a:rPr>
              <a:t>User requests an application resource from the Web server.</a:t>
            </a:r>
            <a:endParaRPr lang="en-US" dirty="0">
              <a:solidFill>
                <a:schemeClr val="bg1"/>
              </a:solidFill>
              <a:effectLst/>
            </a:endParaRPr>
          </a:p>
        </p:txBody>
      </p:sp>
      <p:sp>
        <p:nvSpPr>
          <p:cNvPr id="8" name="TextBox 7"/>
          <p:cNvSpPr txBox="1"/>
          <p:nvPr/>
        </p:nvSpPr>
        <p:spPr>
          <a:xfrm>
            <a:off x="762000" y="2249269"/>
            <a:ext cx="3497317" cy="646331"/>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dirty="0">
                <a:solidFill>
                  <a:schemeClr val="bg1"/>
                </a:solidFill>
              </a:rPr>
              <a:t>ASP.NET receives the first request for the application.</a:t>
            </a:r>
          </a:p>
        </p:txBody>
      </p:sp>
      <p:sp>
        <p:nvSpPr>
          <p:cNvPr id="9" name="TextBox 8"/>
          <p:cNvSpPr txBox="1"/>
          <p:nvPr/>
        </p:nvSpPr>
        <p:spPr>
          <a:xfrm>
            <a:off x="762000" y="3239869"/>
            <a:ext cx="3505200" cy="646331"/>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dirty="0">
                <a:solidFill>
                  <a:schemeClr val="bg1"/>
                </a:solidFill>
              </a:rPr>
              <a:t>ASP.NET core objects are created for each request.</a:t>
            </a:r>
          </a:p>
        </p:txBody>
      </p:sp>
      <p:sp>
        <p:nvSpPr>
          <p:cNvPr id="10" name="TextBox 9"/>
          <p:cNvSpPr txBox="1"/>
          <p:nvPr/>
        </p:nvSpPr>
        <p:spPr>
          <a:xfrm>
            <a:off x="762000" y="4306669"/>
            <a:ext cx="3505200" cy="646331"/>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dirty="0">
                <a:solidFill>
                  <a:schemeClr val="bg1"/>
                </a:solidFill>
              </a:rPr>
              <a:t>An HttpApplication object is assigned to the request</a:t>
            </a:r>
          </a:p>
        </p:txBody>
      </p:sp>
      <p:sp>
        <p:nvSpPr>
          <p:cNvPr id="11" name="TextBox 10"/>
          <p:cNvSpPr txBox="1"/>
          <p:nvPr/>
        </p:nvSpPr>
        <p:spPr>
          <a:xfrm>
            <a:off x="762000" y="5373469"/>
            <a:ext cx="3505200" cy="646331"/>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dirty="0">
                <a:solidFill>
                  <a:schemeClr val="bg1"/>
                </a:solidFill>
              </a:rPr>
              <a:t>The request is processed by the HttpApplication pipeline.</a:t>
            </a:r>
          </a:p>
        </p:txBody>
      </p:sp>
      <p:cxnSp>
        <p:nvCxnSpPr>
          <p:cNvPr id="12" name="Straight Arrow Connector 11"/>
          <p:cNvCxnSpPr/>
          <p:nvPr/>
        </p:nvCxnSpPr>
        <p:spPr>
          <a:xfrm>
            <a:off x="2463359" y="1865531"/>
            <a:ext cx="0" cy="381251"/>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4" name="Straight Arrow Connector 13"/>
          <p:cNvCxnSpPr/>
          <p:nvPr/>
        </p:nvCxnSpPr>
        <p:spPr>
          <a:xfrm>
            <a:off x="2439709" y="2929235"/>
            <a:ext cx="0" cy="310634"/>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8" name="Straight Arrow Connector 17"/>
          <p:cNvCxnSpPr/>
          <p:nvPr/>
        </p:nvCxnSpPr>
        <p:spPr>
          <a:xfrm>
            <a:off x="2492264" y="5034850"/>
            <a:ext cx="2628" cy="324535"/>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30" name="Straight Arrow Connector 29"/>
          <p:cNvCxnSpPr/>
          <p:nvPr/>
        </p:nvCxnSpPr>
        <p:spPr>
          <a:xfrm>
            <a:off x="2463359" y="3886200"/>
            <a:ext cx="0" cy="420469"/>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pic>
        <p:nvPicPr>
          <p:cNvPr id="20481" name="Picture 2048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219200"/>
            <a:ext cx="4305300" cy="4876800"/>
          </a:xfrm>
          <a:prstGeom prst="rect">
            <a:avLst/>
          </a:prstGeom>
        </p:spPr>
      </p:pic>
    </p:spTree>
    <p:extLst>
      <p:ext uri="{BB962C8B-B14F-4D97-AF65-F5344CB8AC3E}">
        <p14:creationId xmlns:p14="http://schemas.microsoft.com/office/powerpoint/2010/main" val="9868238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00400" y="1143000"/>
            <a:ext cx="5410200" cy="4888467"/>
          </a:xfrm>
        </p:spPr>
      </p:pic>
      <p:sp>
        <p:nvSpPr>
          <p:cNvPr id="2" name="Title 1"/>
          <p:cNvSpPr>
            <a:spLocks noGrp="1"/>
          </p:cNvSpPr>
          <p:nvPr>
            <p:ph type="title"/>
          </p:nvPr>
        </p:nvSpPr>
        <p:spPr>
          <a:xfrm>
            <a:off x="152400" y="288431"/>
            <a:ext cx="6858000" cy="533400"/>
          </a:xfrm>
        </p:spPr>
        <p:txBody>
          <a:bodyPr/>
          <a:lstStyle/>
          <a:p>
            <a:r>
              <a:rPr lang="en-US" dirty="0"/>
              <a:t>ASP.NET Page Life Cycle </a:t>
            </a:r>
          </a:p>
        </p:txBody>
      </p:sp>
      <p:sp>
        <p:nvSpPr>
          <p:cNvPr id="3" name="Slide Number Placeholder 2"/>
          <p:cNvSpPr>
            <a:spLocks noGrp="1"/>
          </p:cNvSpPr>
          <p:nvPr>
            <p:ph type="sldNum" sz="quarter" idx="11"/>
          </p:nvPr>
        </p:nvSpPr>
        <p:spPr/>
        <p:txBody>
          <a:bodyPr/>
          <a:lstStyle/>
          <a:p>
            <a:fld id="{0663517A-90C9-44F7-A477-BBD63AED79D2}" type="slidenum">
              <a:rPr lang="en-US" smtClean="0"/>
              <a:t>18</a:t>
            </a:fld>
            <a:endParaRPr lang="en-US" dirty="0"/>
          </a:p>
        </p:txBody>
      </p:sp>
      <p:sp>
        <p:nvSpPr>
          <p:cNvPr id="7" name="TextBox 6"/>
          <p:cNvSpPr txBox="1"/>
          <p:nvPr/>
        </p:nvSpPr>
        <p:spPr>
          <a:xfrm>
            <a:off x="746231" y="1387792"/>
            <a:ext cx="1676400" cy="369332"/>
          </a:xfrm>
          <a:prstGeom prst="rect">
            <a:avLst/>
          </a:prstGeom>
          <a:solidFill>
            <a:schemeClr val="bg2">
              <a:lumMod val="95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b="1" dirty="0">
                <a:solidFill>
                  <a:schemeClr val="accent4"/>
                </a:solidFill>
              </a:rPr>
              <a:t>Page request</a:t>
            </a:r>
          </a:p>
        </p:txBody>
      </p:sp>
      <p:sp>
        <p:nvSpPr>
          <p:cNvPr id="9" name="TextBox 8"/>
          <p:cNvSpPr txBox="1"/>
          <p:nvPr/>
        </p:nvSpPr>
        <p:spPr>
          <a:xfrm>
            <a:off x="1179786" y="3505200"/>
            <a:ext cx="762000" cy="369332"/>
          </a:xfrm>
          <a:prstGeom prst="rect">
            <a:avLst/>
          </a:prstGeom>
          <a:solidFill>
            <a:schemeClr val="bg2">
              <a:lumMod val="95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b="1" dirty="0">
                <a:solidFill>
                  <a:schemeClr val="accent4"/>
                </a:solidFill>
              </a:rPr>
              <a:t>Load</a:t>
            </a:r>
          </a:p>
        </p:txBody>
      </p:sp>
      <p:sp>
        <p:nvSpPr>
          <p:cNvPr id="10" name="TextBox 9"/>
          <p:cNvSpPr txBox="1"/>
          <p:nvPr/>
        </p:nvSpPr>
        <p:spPr>
          <a:xfrm>
            <a:off x="304800" y="4266832"/>
            <a:ext cx="2590800" cy="338554"/>
          </a:xfrm>
          <a:prstGeom prst="rect">
            <a:avLst/>
          </a:prstGeom>
          <a:solidFill>
            <a:schemeClr val="bg2">
              <a:lumMod val="95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600" b="1" dirty="0">
                <a:solidFill>
                  <a:schemeClr val="accent4"/>
                </a:solidFill>
              </a:rPr>
              <a:t>Postback event handling</a:t>
            </a:r>
          </a:p>
        </p:txBody>
      </p:sp>
      <p:sp>
        <p:nvSpPr>
          <p:cNvPr id="11" name="TextBox 10"/>
          <p:cNvSpPr txBox="1"/>
          <p:nvPr/>
        </p:nvSpPr>
        <p:spPr>
          <a:xfrm>
            <a:off x="838200" y="2802374"/>
            <a:ext cx="1524000" cy="369332"/>
          </a:xfrm>
          <a:prstGeom prst="rect">
            <a:avLst/>
          </a:prstGeom>
          <a:solidFill>
            <a:schemeClr val="bg2">
              <a:lumMod val="95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b="1" dirty="0">
                <a:solidFill>
                  <a:schemeClr val="accent4"/>
                </a:solidFill>
              </a:rPr>
              <a:t>Initialization</a:t>
            </a:r>
          </a:p>
        </p:txBody>
      </p:sp>
      <p:sp>
        <p:nvSpPr>
          <p:cNvPr id="12" name="TextBox 11"/>
          <p:cNvSpPr txBox="1"/>
          <p:nvPr/>
        </p:nvSpPr>
        <p:spPr>
          <a:xfrm>
            <a:off x="1203431" y="2145268"/>
            <a:ext cx="762000" cy="368203"/>
          </a:xfrm>
          <a:prstGeom prst="rect">
            <a:avLst/>
          </a:prstGeom>
          <a:solidFill>
            <a:schemeClr val="bg2">
              <a:lumMod val="95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b="1" dirty="0">
                <a:solidFill>
                  <a:schemeClr val="accent4"/>
                </a:solidFill>
              </a:rPr>
              <a:t>Start</a:t>
            </a:r>
          </a:p>
        </p:txBody>
      </p:sp>
      <p:sp>
        <p:nvSpPr>
          <p:cNvPr id="24" name="TextBox 23"/>
          <p:cNvSpPr txBox="1"/>
          <p:nvPr/>
        </p:nvSpPr>
        <p:spPr>
          <a:xfrm>
            <a:off x="914400" y="4953000"/>
            <a:ext cx="1447800" cy="369332"/>
          </a:xfrm>
          <a:prstGeom prst="rect">
            <a:avLst/>
          </a:prstGeom>
          <a:solidFill>
            <a:schemeClr val="bg2">
              <a:lumMod val="95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b="1" dirty="0">
                <a:solidFill>
                  <a:schemeClr val="accent4"/>
                </a:solidFill>
              </a:rPr>
              <a:t>Rendering</a:t>
            </a:r>
          </a:p>
        </p:txBody>
      </p:sp>
      <p:sp>
        <p:nvSpPr>
          <p:cNvPr id="27" name="TextBox 26"/>
          <p:cNvSpPr txBox="1"/>
          <p:nvPr/>
        </p:nvSpPr>
        <p:spPr>
          <a:xfrm>
            <a:off x="1066800" y="5662136"/>
            <a:ext cx="990597" cy="369332"/>
          </a:xfrm>
          <a:prstGeom prst="rect">
            <a:avLst/>
          </a:prstGeom>
          <a:solidFill>
            <a:schemeClr val="bg2">
              <a:lumMod val="95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b="1" dirty="0">
                <a:solidFill>
                  <a:schemeClr val="accent4"/>
                </a:solidFill>
              </a:rPr>
              <a:t>Unload</a:t>
            </a:r>
          </a:p>
        </p:txBody>
      </p:sp>
      <p:sp>
        <p:nvSpPr>
          <p:cNvPr id="36" name="Down Arrow 35"/>
          <p:cNvSpPr/>
          <p:nvPr/>
        </p:nvSpPr>
        <p:spPr>
          <a:xfrm>
            <a:off x="1554481" y="1817132"/>
            <a:ext cx="45719" cy="316468"/>
          </a:xfrm>
          <a:prstGeom prst="downArrow">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Down Arrow 38"/>
          <p:cNvSpPr/>
          <p:nvPr/>
        </p:nvSpPr>
        <p:spPr>
          <a:xfrm>
            <a:off x="1522422" y="3200400"/>
            <a:ext cx="45719" cy="316468"/>
          </a:xfrm>
          <a:prstGeom prst="downArrow">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Down Arrow 39"/>
          <p:cNvSpPr/>
          <p:nvPr/>
        </p:nvSpPr>
        <p:spPr>
          <a:xfrm>
            <a:off x="1537926" y="2520434"/>
            <a:ext cx="45719" cy="316468"/>
          </a:xfrm>
          <a:prstGeom prst="downArrow">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Down Arrow 40"/>
          <p:cNvSpPr/>
          <p:nvPr/>
        </p:nvSpPr>
        <p:spPr>
          <a:xfrm>
            <a:off x="1508234" y="4648200"/>
            <a:ext cx="45719" cy="316468"/>
          </a:xfrm>
          <a:prstGeom prst="downArrow">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Down Arrow 41"/>
          <p:cNvSpPr/>
          <p:nvPr/>
        </p:nvSpPr>
        <p:spPr>
          <a:xfrm>
            <a:off x="1476703" y="3924484"/>
            <a:ext cx="45719" cy="342348"/>
          </a:xfrm>
          <a:prstGeom prst="downArrow">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Down Arrow 42"/>
          <p:cNvSpPr/>
          <p:nvPr/>
        </p:nvSpPr>
        <p:spPr>
          <a:xfrm>
            <a:off x="1524260" y="5322332"/>
            <a:ext cx="45719" cy="316468"/>
          </a:xfrm>
          <a:prstGeom prst="downArrow">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Down Arrow 17"/>
          <p:cNvSpPr/>
          <p:nvPr/>
        </p:nvSpPr>
        <p:spPr>
          <a:xfrm>
            <a:off x="1522422" y="3328760"/>
            <a:ext cx="45719" cy="316468"/>
          </a:xfrm>
          <a:prstGeom prst="downArrow">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Down Arrow 18"/>
          <p:cNvSpPr/>
          <p:nvPr/>
        </p:nvSpPr>
        <p:spPr>
          <a:xfrm>
            <a:off x="1537926" y="2648794"/>
            <a:ext cx="45719" cy="316468"/>
          </a:xfrm>
          <a:prstGeom prst="downArrow">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Down Arrow 19"/>
          <p:cNvSpPr/>
          <p:nvPr/>
        </p:nvSpPr>
        <p:spPr>
          <a:xfrm>
            <a:off x="1476703" y="4052844"/>
            <a:ext cx="45719" cy="342348"/>
          </a:xfrm>
          <a:prstGeom prst="downArrow">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898213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a:t>Recall the </a:t>
            </a:r>
            <a:r>
              <a:rPr lang="en-US" sz="2000" dirty="0" err="1"/>
              <a:t>ASP.Net</a:t>
            </a:r>
            <a:r>
              <a:rPr lang="en-US" sz="2000" dirty="0"/>
              <a:t> Page lifecycle events</a:t>
            </a:r>
          </a:p>
        </p:txBody>
      </p:sp>
      <p:sp>
        <p:nvSpPr>
          <p:cNvPr id="3" name="Title 2"/>
          <p:cNvSpPr>
            <a:spLocks noGrp="1"/>
          </p:cNvSpPr>
          <p:nvPr>
            <p:ph type="title"/>
          </p:nvPr>
        </p:nvSpPr>
        <p:spPr>
          <a:xfrm>
            <a:off x="465667" y="304800"/>
            <a:ext cx="6858000" cy="533400"/>
          </a:xfrm>
        </p:spPr>
        <p:txBody>
          <a:bodyPr/>
          <a:lstStyle/>
          <a:p>
            <a:r>
              <a:rPr lang="en-US" dirty="0"/>
              <a:t>Recap</a:t>
            </a:r>
          </a:p>
        </p:txBody>
      </p:sp>
      <p:sp>
        <p:nvSpPr>
          <p:cNvPr id="4" name="Slide Number Placeholder 3"/>
          <p:cNvSpPr>
            <a:spLocks noGrp="1"/>
          </p:cNvSpPr>
          <p:nvPr>
            <p:ph type="sldNum" sz="quarter" idx="11"/>
          </p:nvPr>
        </p:nvSpPr>
        <p:spPr/>
        <p:txBody>
          <a:bodyPr/>
          <a:lstStyle/>
          <a:p>
            <a:pPr>
              <a:defRPr/>
            </a:pPr>
            <a:fld id="{2477BD3A-29CC-40F2-A7CA-C5475BAFE576}" type="slidenum">
              <a:rPr lang="en-US" altLang="en-US" smtClean="0"/>
              <a:pPr>
                <a:defRPr/>
              </a:pPr>
              <a:t>19</a:t>
            </a:fld>
            <a:endParaRPr lang="en-US" altLang="en-US" dirty="0"/>
          </a:p>
        </p:txBody>
      </p:sp>
    </p:spTree>
    <p:extLst>
      <p:ext uri="{BB962C8B-B14F-4D97-AF65-F5344CB8AC3E}">
        <p14:creationId xmlns:p14="http://schemas.microsoft.com/office/powerpoint/2010/main" val="2902251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dirty="0"/>
              <a:t>Enabling Objectives</a:t>
            </a:r>
          </a:p>
        </p:txBody>
      </p:sp>
      <p:sp>
        <p:nvSpPr>
          <p:cNvPr id="2" name="Content Placeholder 1"/>
          <p:cNvSpPr>
            <a:spLocks noGrp="1"/>
          </p:cNvSpPr>
          <p:nvPr>
            <p:ph type="body" sz="quarter" idx="13"/>
          </p:nvPr>
        </p:nvSpPr>
        <p:spPr>
          <a:prstGeom prst="rect">
            <a:avLst/>
          </a:prstGeom>
        </p:spPr>
        <p:txBody>
          <a:bodyPr/>
          <a:lstStyle/>
          <a:p>
            <a:pPr marL="57150" indent="0">
              <a:lnSpc>
                <a:spcPct val="150000"/>
              </a:lnSpc>
              <a:buNone/>
            </a:pPr>
            <a:r>
              <a:rPr lang="en-US" sz="2200" dirty="0">
                <a:solidFill>
                  <a:schemeClr val="tx1"/>
                </a:solidFill>
              </a:rPr>
              <a:t> </a:t>
            </a:r>
            <a:endParaRPr lang="en-US" sz="1800" dirty="0">
              <a:solidFill>
                <a:schemeClr val="tx1"/>
              </a:solidFill>
            </a:endParaRPr>
          </a:p>
        </p:txBody>
      </p:sp>
      <p:sp>
        <p:nvSpPr>
          <p:cNvPr id="4" name="Slide Number Placeholder 3"/>
          <p:cNvSpPr>
            <a:spLocks noGrp="1"/>
          </p:cNvSpPr>
          <p:nvPr>
            <p:ph type="sldNum" sz="quarter" idx="4294967295"/>
          </p:nvPr>
        </p:nvSpPr>
        <p:spPr/>
        <p:txBody>
          <a:bodyPr/>
          <a:lstStyle/>
          <a:p>
            <a:fld id="{CC02088F-ACB3-4364-A9F4-9A26DC80E75E}" type="slidenum">
              <a:rPr lang="en-US" smtClean="0"/>
              <a:t>2</a:t>
            </a:fld>
            <a:endParaRPr lang="en-US" dirty="0"/>
          </a:p>
        </p:txBody>
      </p:sp>
      <p:sp>
        <p:nvSpPr>
          <p:cNvPr id="3" name="Rectangle 2"/>
          <p:cNvSpPr/>
          <p:nvPr/>
        </p:nvSpPr>
        <p:spPr>
          <a:xfrm>
            <a:off x="228600" y="947591"/>
            <a:ext cx="8915400" cy="2862322"/>
          </a:xfrm>
          <a:prstGeom prst="rect">
            <a:avLst/>
          </a:prstGeom>
        </p:spPr>
        <p:txBody>
          <a:bodyPr wrap="square">
            <a:spAutoFit/>
          </a:bodyPr>
          <a:lstStyle/>
          <a:p>
            <a:r>
              <a:rPr lang="en-US" dirty="0">
                <a:solidFill>
                  <a:schemeClr val="bg1"/>
                </a:solidFill>
              </a:rPr>
              <a:t>After completing this module, you will be able to explain about the basics of </a:t>
            </a:r>
            <a:r>
              <a:rPr lang="en-US" dirty="0" err="1">
                <a:solidFill>
                  <a:schemeClr val="bg1"/>
                </a:solidFill>
              </a:rPr>
              <a:t>ASP.Net</a:t>
            </a:r>
            <a:endParaRPr lang="en-US" dirty="0">
              <a:solidFill>
                <a:schemeClr val="bg1"/>
              </a:solidFill>
            </a:endParaRPr>
          </a:p>
          <a:p>
            <a:pPr marL="342900" lvl="0" indent="-342900" eaLnBrk="0" fontAlgn="base" hangingPunct="0">
              <a:spcBef>
                <a:spcPct val="0"/>
              </a:spcBef>
              <a:spcAft>
                <a:spcPct val="0"/>
              </a:spcAft>
              <a:buFont typeface="Arial" panose="020B0604020202020204" pitchFamily="34" charset="0"/>
              <a:buChar char="•"/>
            </a:pPr>
            <a:endParaRPr lang="en-US" altLang="en-US" sz="2400" dirty="0">
              <a:solidFill>
                <a:schemeClr val="bg1"/>
              </a:solidFill>
            </a:endParaRPr>
          </a:p>
          <a:p>
            <a:pPr marL="342900" lvl="0" indent="-342900" eaLnBrk="0" fontAlgn="base" hangingPunct="0">
              <a:spcBef>
                <a:spcPct val="0"/>
              </a:spcBef>
              <a:spcAft>
                <a:spcPct val="0"/>
              </a:spcAft>
              <a:buFont typeface="Arial" panose="020B0604020202020204" pitchFamily="34" charset="0"/>
              <a:buChar char="•"/>
            </a:pPr>
            <a:endParaRPr lang="en-US" sz="2400" dirty="0">
              <a:solidFill>
                <a:schemeClr val="bg1"/>
              </a:solidFill>
            </a:endParaRPr>
          </a:p>
          <a:p>
            <a:pPr marL="342900" lvl="0" indent="-342900" eaLnBrk="0" fontAlgn="base" hangingPunct="0">
              <a:spcBef>
                <a:spcPct val="0"/>
              </a:spcBef>
              <a:spcAft>
                <a:spcPct val="0"/>
              </a:spcAft>
              <a:buFont typeface="Arial" panose="020B0604020202020204" pitchFamily="34" charset="0"/>
              <a:buChar char="•"/>
            </a:pPr>
            <a:endParaRPr lang="en-US" sz="2400" dirty="0">
              <a:solidFill>
                <a:schemeClr val="bg1"/>
              </a:solidFill>
            </a:endParaRPr>
          </a:p>
          <a:p>
            <a:pPr marL="342900" lvl="0" indent="-342900" eaLnBrk="0" fontAlgn="base" hangingPunct="0">
              <a:spcBef>
                <a:spcPct val="0"/>
              </a:spcBef>
              <a:spcAft>
                <a:spcPct val="0"/>
              </a:spcAft>
              <a:buFont typeface="Arial" panose="020B0604020202020204" pitchFamily="34" charset="0"/>
              <a:buChar char="•"/>
            </a:pPr>
            <a:endParaRPr lang="en-US" sz="2400" dirty="0">
              <a:solidFill>
                <a:schemeClr val="bg1"/>
              </a:solidFill>
            </a:endParaRPr>
          </a:p>
          <a:p>
            <a:pPr marL="342900" lvl="0" indent="-342900" eaLnBrk="0" fontAlgn="base" hangingPunct="0">
              <a:spcBef>
                <a:spcPct val="0"/>
              </a:spcBef>
              <a:spcAft>
                <a:spcPct val="0"/>
              </a:spcAft>
              <a:buFont typeface="Arial" panose="020B0604020202020204" pitchFamily="34" charset="0"/>
              <a:buChar char="•"/>
            </a:pPr>
            <a:endParaRPr lang="en-US" sz="2400" dirty="0">
              <a:solidFill>
                <a:schemeClr val="bg1"/>
              </a:solidFill>
            </a:endParaRPr>
          </a:p>
          <a:p>
            <a:pPr marL="342900" lvl="0" indent="-342900" eaLnBrk="0" fontAlgn="base" hangingPunct="0">
              <a:spcBef>
                <a:spcPct val="0"/>
              </a:spcBef>
              <a:spcAft>
                <a:spcPct val="0"/>
              </a:spcAft>
              <a:buFont typeface="Arial" panose="020B0604020202020204" pitchFamily="34" charset="0"/>
              <a:buChar char="•"/>
            </a:pPr>
            <a:endParaRPr lang="en-US" altLang="en-US" sz="2400" dirty="0">
              <a:solidFill>
                <a:schemeClr val="bg1"/>
              </a:solidFill>
            </a:endParaRPr>
          </a:p>
          <a:p>
            <a:pPr lvl="1"/>
            <a:endParaRPr lang="en-US" dirty="0"/>
          </a:p>
        </p:txBody>
      </p:sp>
    </p:spTree>
    <p:extLst>
      <p:ext uri="{BB962C8B-B14F-4D97-AF65-F5344CB8AC3E}">
        <p14:creationId xmlns:p14="http://schemas.microsoft.com/office/powerpoint/2010/main" val="39626668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a:xfrm>
            <a:off x="0" y="2819403"/>
            <a:ext cx="9133114" cy="584775"/>
          </a:xfrm>
        </p:spPr>
        <p:txBody>
          <a:bodyPr/>
          <a:lstStyle/>
          <a:p>
            <a:r>
              <a:rPr lang="en-US" dirty="0"/>
              <a:t>Building ASP.NET pages</a:t>
            </a:r>
          </a:p>
        </p:txBody>
      </p:sp>
      <p:sp>
        <p:nvSpPr>
          <p:cNvPr id="4" name="Slide Number Placeholder 3"/>
          <p:cNvSpPr>
            <a:spLocks noGrp="1"/>
          </p:cNvSpPr>
          <p:nvPr>
            <p:ph type="sldNum" sz="quarter" idx="4294967295"/>
          </p:nvPr>
        </p:nvSpPr>
        <p:spPr>
          <a:xfrm>
            <a:off x="8610600" y="6491288"/>
            <a:ext cx="533400" cy="214312"/>
          </a:xfrm>
          <a:prstGeom prst="rect">
            <a:avLst/>
          </a:prstGeom>
        </p:spPr>
        <p:txBody>
          <a:bodyPr/>
          <a:lstStyle/>
          <a:p>
            <a:fld id="{47ED8886-DB3B-44F4-9A80-E6A224679F20}" type="slidenum">
              <a:rPr lang="en-US" smtClean="0"/>
              <a:pPr/>
              <a:t>20</a:t>
            </a:fld>
            <a:endParaRPr lang="en-US" dirty="0"/>
          </a:p>
        </p:txBody>
      </p:sp>
    </p:spTree>
    <p:extLst>
      <p:ext uri="{BB962C8B-B14F-4D97-AF65-F5344CB8AC3E}">
        <p14:creationId xmlns:p14="http://schemas.microsoft.com/office/powerpoint/2010/main" val="36248035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371600"/>
            <a:ext cx="7772400" cy="4943475"/>
          </a:xfrm>
        </p:spPr>
        <p:txBody>
          <a:bodyPr/>
          <a:lstStyle/>
          <a:p>
            <a:r>
              <a:rPr lang="en-US" sz="2000" dirty="0">
                <a:solidFill>
                  <a:schemeClr val="bg2"/>
                </a:solidFill>
              </a:rPr>
              <a:t>Web Forms are pages that your users request through their browser and that form the user interface (UI) that give your web applications their look and feel. </a:t>
            </a:r>
          </a:p>
          <a:p>
            <a:pPr marL="0" indent="0">
              <a:buNone/>
            </a:pPr>
            <a:endParaRPr lang="en-US" sz="2000" dirty="0">
              <a:solidFill>
                <a:schemeClr val="bg2"/>
              </a:solidFill>
            </a:endParaRPr>
          </a:p>
          <a:p>
            <a:r>
              <a:rPr lang="en-US" sz="2000" dirty="0">
                <a:solidFill>
                  <a:schemeClr val="bg2"/>
                </a:solidFill>
              </a:rPr>
              <a:t>These pages are written using a combination of </a:t>
            </a:r>
          </a:p>
          <a:p>
            <a:pPr lvl="1"/>
            <a:r>
              <a:rPr lang="en-US" sz="2000" dirty="0">
                <a:solidFill>
                  <a:schemeClr val="bg2"/>
                </a:solidFill>
              </a:rPr>
              <a:t>HTML controls, server controls, and server code. </a:t>
            </a:r>
          </a:p>
          <a:p>
            <a:pPr lvl="1"/>
            <a:endParaRPr lang="en-US" sz="2000" dirty="0">
              <a:solidFill>
                <a:schemeClr val="bg2"/>
              </a:solidFill>
            </a:endParaRPr>
          </a:p>
          <a:p>
            <a:pPr marL="457200" lvl="1" indent="0">
              <a:buNone/>
            </a:pPr>
            <a:r>
              <a:rPr lang="en-US" sz="2000" dirty="0">
                <a:solidFill>
                  <a:schemeClr val="bg2"/>
                </a:solidFill>
              </a:rPr>
              <a:t>When users request a page, it is compiled and executed on the server, and then it generates the HTML markup that the browser can render.</a:t>
            </a:r>
          </a:p>
        </p:txBody>
      </p:sp>
      <p:sp>
        <p:nvSpPr>
          <p:cNvPr id="3" name="Slide Number Placeholder 2"/>
          <p:cNvSpPr>
            <a:spLocks noGrp="1"/>
          </p:cNvSpPr>
          <p:nvPr>
            <p:ph type="sldNum" sz="quarter" idx="10"/>
          </p:nvPr>
        </p:nvSpPr>
        <p:spPr>
          <a:xfrm>
            <a:off x="8610600" y="6580187"/>
            <a:ext cx="457200" cy="277813"/>
          </a:xfrm>
        </p:spPr>
        <p:txBody>
          <a:bodyPr/>
          <a:lstStyle/>
          <a:p>
            <a:fld id="{47ED8886-DB3B-44F4-9A80-E6A224679F20}" type="slidenum">
              <a:rPr lang="en-US" smtClean="0">
                <a:solidFill>
                  <a:schemeClr val="bg1"/>
                </a:solidFill>
              </a:rPr>
              <a:pPr/>
              <a:t>21</a:t>
            </a:fld>
            <a:endParaRPr lang="en-US" dirty="0">
              <a:solidFill>
                <a:schemeClr val="bg1"/>
              </a:solidFill>
            </a:endParaRPr>
          </a:p>
        </p:txBody>
      </p:sp>
      <p:sp>
        <p:nvSpPr>
          <p:cNvPr id="4" name="Title 3"/>
          <p:cNvSpPr>
            <a:spLocks noGrp="1"/>
          </p:cNvSpPr>
          <p:nvPr>
            <p:ph type="title"/>
          </p:nvPr>
        </p:nvSpPr>
        <p:spPr>
          <a:xfrm>
            <a:off x="304800" y="228600"/>
            <a:ext cx="9982200" cy="990600"/>
          </a:xfrm>
        </p:spPr>
        <p:txBody>
          <a:bodyPr/>
          <a:lstStyle/>
          <a:p>
            <a:r>
              <a:rPr lang="en-US" dirty="0"/>
              <a:t>ASP.NET Web Forms</a:t>
            </a:r>
          </a:p>
        </p:txBody>
      </p:sp>
    </p:spTree>
    <p:extLst>
      <p:ext uri="{BB962C8B-B14F-4D97-AF65-F5344CB8AC3E}">
        <p14:creationId xmlns:p14="http://schemas.microsoft.com/office/powerpoint/2010/main" val="31733092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447799"/>
            <a:ext cx="8382000" cy="4724401"/>
          </a:xfrm>
          <a:noFill/>
          <a:ln w="9525">
            <a:noFill/>
            <a:miter lim="800000"/>
            <a:headEnd/>
            <a:tailEnd/>
          </a:ln>
        </p:spPr>
        <p:txBody>
          <a:bodyPr vert="horz" wrap="square" lIns="91440" tIns="45720" rIns="91440" bIns="45720" numCol="1" anchor="t" anchorCtr="0" compatLnSpc="1">
            <a:prstTxWarp prst="textNoShape">
              <a:avLst/>
            </a:prstTxWarp>
          </a:bodyPr>
          <a:lstStyle/>
          <a:p>
            <a:pPr marL="457200" lvl="1" indent="0" algn="just">
              <a:buNone/>
            </a:pPr>
            <a:r>
              <a:rPr lang="en-US" sz="2000" b="1" dirty="0">
                <a:solidFill>
                  <a:schemeClr val="bg2"/>
                </a:solidFill>
              </a:rPr>
              <a:t>Types of ASP.NET Controls.</a:t>
            </a:r>
          </a:p>
          <a:p>
            <a:pPr lvl="1" algn="just">
              <a:buFont typeface="Arial" panose="020B0604020202020204" pitchFamily="34" charset="0"/>
              <a:buChar char="•"/>
            </a:pPr>
            <a:endParaRPr lang="en-US" sz="2000" b="1" dirty="0">
              <a:solidFill>
                <a:schemeClr val="bg2"/>
              </a:solidFill>
            </a:endParaRPr>
          </a:p>
          <a:p>
            <a:pPr lvl="1" algn="just">
              <a:buFont typeface="Arial" panose="020B0604020202020204" pitchFamily="34" charset="0"/>
              <a:buChar char="•"/>
            </a:pPr>
            <a:r>
              <a:rPr lang="en-US" sz="2000" b="1" dirty="0">
                <a:solidFill>
                  <a:schemeClr val="bg2"/>
                </a:solidFill>
              </a:rPr>
              <a:t>ASP.NET Web Server Control </a:t>
            </a:r>
          </a:p>
          <a:p>
            <a:pPr marL="914400" lvl="2" indent="0" algn="just">
              <a:buNone/>
            </a:pPr>
            <a:r>
              <a:rPr lang="en-US" sz="2000" b="1" dirty="0">
                <a:solidFill>
                  <a:schemeClr val="bg2"/>
                </a:solidFill>
              </a:rPr>
              <a:t>- </a:t>
            </a:r>
            <a:r>
              <a:rPr lang="en-US" sz="2000" dirty="0">
                <a:solidFill>
                  <a:schemeClr val="bg2"/>
                </a:solidFill>
              </a:rPr>
              <a:t>They are objects on ASP.NET Web pages that run when the page is requested and that render markup to the browser. </a:t>
            </a:r>
          </a:p>
          <a:p>
            <a:pPr marL="914400" lvl="2" indent="0" algn="just">
              <a:buNone/>
            </a:pPr>
            <a:endParaRPr lang="en-US" sz="2000" b="1" dirty="0">
              <a:solidFill>
                <a:schemeClr val="bg2"/>
              </a:solidFill>
            </a:endParaRPr>
          </a:p>
          <a:p>
            <a:pPr lvl="1" algn="just">
              <a:buFont typeface="Arial" panose="020B0604020202020204" pitchFamily="34" charset="0"/>
              <a:buChar char="•"/>
            </a:pPr>
            <a:r>
              <a:rPr lang="en-US" sz="2000" b="1" dirty="0">
                <a:solidFill>
                  <a:schemeClr val="bg2"/>
                </a:solidFill>
              </a:rPr>
              <a:t>ASP.NET User Control</a:t>
            </a:r>
          </a:p>
          <a:p>
            <a:pPr marL="914400" lvl="2" indent="0" algn="just">
              <a:buNone/>
            </a:pPr>
            <a:r>
              <a:rPr lang="en-US" sz="2000" b="1" dirty="0">
                <a:solidFill>
                  <a:schemeClr val="bg2"/>
                </a:solidFill>
              </a:rPr>
              <a:t>- </a:t>
            </a:r>
            <a:r>
              <a:rPr lang="en-US" sz="2000" dirty="0">
                <a:solidFill>
                  <a:schemeClr val="bg2"/>
                </a:solidFill>
              </a:rPr>
              <a:t>They are own custom, reusable controls using the same techniques you use for creating ASP.NET Web pages.</a:t>
            </a:r>
          </a:p>
          <a:p>
            <a:pPr lvl="1" algn="just">
              <a:buFont typeface="Arial" panose="020B0604020202020204" pitchFamily="34" charset="0"/>
              <a:buChar char="•"/>
            </a:pPr>
            <a:endParaRPr lang="en-US" sz="2000" b="1" dirty="0">
              <a:solidFill>
                <a:schemeClr val="bg2"/>
              </a:solidFill>
            </a:endParaRPr>
          </a:p>
          <a:p>
            <a:pPr lvl="1" algn="just">
              <a:buFont typeface="Arial" panose="020B0604020202020204" pitchFamily="34" charset="0"/>
              <a:buChar char="•"/>
            </a:pPr>
            <a:r>
              <a:rPr lang="en-US" sz="2000" b="1" dirty="0">
                <a:solidFill>
                  <a:schemeClr val="bg2"/>
                </a:solidFill>
              </a:rPr>
              <a:t>ASP.NET Web Part Control</a:t>
            </a:r>
          </a:p>
          <a:p>
            <a:pPr marL="914400" lvl="2" indent="0" algn="just">
              <a:buNone/>
            </a:pPr>
            <a:r>
              <a:rPr lang="en-US" sz="2000" dirty="0">
                <a:solidFill>
                  <a:schemeClr val="bg2"/>
                </a:solidFill>
              </a:rPr>
              <a:t>-  They are an integrated set of controls for creating Web sites </a:t>
            </a:r>
          </a:p>
          <a:p>
            <a:pPr marL="457200" lvl="1" indent="0" algn="just">
              <a:buNone/>
            </a:pPr>
            <a:r>
              <a:rPr lang="en-US" sz="2000" b="1" dirty="0">
                <a:solidFill>
                  <a:schemeClr val="tx1"/>
                </a:solidFill>
              </a:rPr>
              <a:t> </a:t>
            </a:r>
          </a:p>
          <a:p>
            <a:pPr marL="457200" lvl="1" indent="0" algn="just">
              <a:buNone/>
            </a:pPr>
            <a:endParaRPr lang="en-US" sz="2000" b="1" dirty="0">
              <a:solidFill>
                <a:schemeClr val="tx1"/>
              </a:solidFill>
            </a:endParaRPr>
          </a:p>
        </p:txBody>
      </p:sp>
      <p:sp>
        <p:nvSpPr>
          <p:cNvPr id="4" name="Slide Number Placeholder 3"/>
          <p:cNvSpPr>
            <a:spLocks noGrp="1"/>
          </p:cNvSpPr>
          <p:nvPr>
            <p:ph type="sldNum" sz="quarter" idx="10"/>
          </p:nvPr>
        </p:nvSpPr>
        <p:spPr>
          <a:xfrm>
            <a:off x="8563627" y="6567661"/>
            <a:ext cx="457200" cy="277813"/>
          </a:xfrm>
        </p:spPr>
        <p:txBody>
          <a:bodyPr/>
          <a:lstStyle/>
          <a:p>
            <a:fld id="{47ED8886-DB3B-44F4-9A80-E6A224679F20}" type="slidenum">
              <a:rPr lang="en-US" smtClean="0">
                <a:solidFill>
                  <a:schemeClr val="bg1"/>
                </a:solidFill>
              </a:rPr>
              <a:pPr/>
              <a:t>22</a:t>
            </a:fld>
            <a:endParaRPr lang="en-US" dirty="0">
              <a:solidFill>
                <a:schemeClr val="bg1"/>
              </a:solidFill>
            </a:endParaRPr>
          </a:p>
        </p:txBody>
      </p:sp>
      <p:sp>
        <p:nvSpPr>
          <p:cNvPr id="3" name="Title 2"/>
          <p:cNvSpPr>
            <a:spLocks noGrp="1"/>
          </p:cNvSpPr>
          <p:nvPr>
            <p:ph type="title"/>
          </p:nvPr>
        </p:nvSpPr>
        <p:spPr>
          <a:xfrm>
            <a:off x="236220" y="278295"/>
            <a:ext cx="8298180" cy="1143000"/>
          </a:xfrm>
        </p:spPr>
        <p:txBody>
          <a:bodyPr/>
          <a:lstStyle/>
          <a:p>
            <a:r>
              <a:rPr lang="en-US" dirty="0"/>
              <a:t>ASP.NET Controls</a:t>
            </a:r>
          </a:p>
        </p:txBody>
      </p:sp>
    </p:spTree>
    <p:extLst>
      <p:ext uri="{BB962C8B-B14F-4D97-AF65-F5344CB8AC3E}">
        <p14:creationId xmlns:p14="http://schemas.microsoft.com/office/powerpoint/2010/main" val="3366981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 calcmode="lin" valueType="num">
                                      <p:cBhvr additive="base">
                                        <p:cTn id="17"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anim calcmode="lin" valueType="num">
                                      <p:cBhvr additive="base">
                                        <p:cTn id="23"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 calcmode="lin" valueType="num">
                                      <p:cBhvr additive="base">
                                        <p:cTn id="27"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2">
                                            <p:txEl>
                                              <p:pRg st="8" end="8"/>
                                            </p:txEl>
                                          </p:spTgt>
                                        </p:tgtEl>
                                        <p:attrNameLst>
                                          <p:attrName>style.visibility</p:attrName>
                                        </p:attrNameLst>
                                      </p:cBhvr>
                                      <p:to>
                                        <p:strVal val="visible"/>
                                      </p:to>
                                    </p:set>
                                    <p:anim calcmode="lin" valueType="num">
                                      <p:cBhvr additive="base">
                                        <p:cTn id="33"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
                                            <p:txEl>
                                              <p:pRg st="8" end="8"/>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2">
                                            <p:txEl>
                                              <p:pRg st="9" end="9"/>
                                            </p:txEl>
                                          </p:spTgt>
                                        </p:tgtEl>
                                        <p:attrNameLst>
                                          <p:attrName>style.visibility</p:attrName>
                                        </p:attrNameLst>
                                      </p:cBhvr>
                                      <p:to>
                                        <p:strVal val="visible"/>
                                      </p:to>
                                    </p:set>
                                    <p:anim calcmode="lin" valueType="num">
                                      <p:cBhvr additive="base">
                                        <p:cTn id="37"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
                                            <p:txEl>
                                              <p:pRg st="10" end="10"/>
                                            </p:txEl>
                                          </p:spTgt>
                                        </p:tgtEl>
                                        <p:attrNameLst>
                                          <p:attrName>style.visibility</p:attrName>
                                        </p:attrNameLst>
                                      </p:cBhvr>
                                      <p:to>
                                        <p:strVal val="visible"/>
                                      </p:to>
                                    </p:set>
                                    <p:anim calcmode="lin" valueType="num">
                                      <p:cBhvr additive="base">
                                        <p:cTn id="43" dur="500" fill="hold"/>
                                        <p:tgtEl>
                                          <p:spTgt spid="2">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2"/>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371600"/>
            <a:ext cx="8839200" cy="4724401"/>
          </a:xfrm>
          <a:noFill/>
          <a:ln w="9525">
            <a:noFill/>
            <a:miter lim="800000"/>
            <a:headEnd/>
            <a:tailEnd/>
          </a:ln>
        </p:spPr>
        <p:txBody>
          <a:bodyPr vert="horz" wrap="square" lIns="91440" tIns="45720" rIns="91440" bIns="45720" numCol="1" anchor="t" anchorCtr="0" compatLnSpc="1">
            <a:prstTxWarp prst="textNoShape">
              <a:avLst/>
            </a:prstTxWarp>
          </a:bodyPr>
          <a:lstStyle/>
          <a:p>
            <a:pPr lvl="1">
              <a:buFont typeface="Arial" panose="020B0604020202020204" pitchFamily="34" charset="0"/>
              <a:buChar char="•"/>
            </a:pPr>
            <a:r>
              <a:rPr lang="en-US" sz="2000" dirty="0">
                <a:solidFill>
                  <a:schemeClr val="bg2"/>
                </a:solidFill>
              </a:rPr>
              <a:t>Server controls are specifically designed to work with Web Forms pages.</a:t>
            </a:r>
          </a:p>
          <a:p>
            <a:pPr lvl="1">
              <a:buFont typeface="Arial" panose="020B0604020202020204" pitchFamily="34" charset="0"/>
              <a:buChar char="•"/>
            </a:pPr>
            <a:endParaRPr lang="en-US" sz="2000" dirty="0">
              <a:solidFill>
                <a:schemeClr val="bg2"/>
              </a:solidFill>
            </a:endParaRPr>
          </a:p>
          <a:p>
            <a:pPr lvl="1">
              <a:buFont typeface="Arial" panose="020B0604020202020204" pitchFamily="34" charset="0"/>
              <a:buChar char="•"/>
            </a:pPr>
            <a:r>
              <a:rPr lang="en-US" sz="2000" dirty="0">
                <a:solidFill>
                  <a:schemeClr val="bg2"/>
                </a:solidFill>
              </a:rPr>
              <a:t>When you create Web Forms pages, you can use these types of controls:</a:t>
            </a:r>
          </a:p>
          <a:p>
            <a:pPr lvl="3">
              <a:buFont typeface="Wingdings" panose="05000000000000000000" pitchFamily="2" charset="2"/>
              <a:buChar char="q"/>
            </a:pPr>
            <a:r>
              <a:rPr lang="en-US" dirty="0">
                <a:solidFill>
                  <a:schemeClr val="bg2"/>
                </a:solidFill>
              </a:rPr>
              <a:t>HTML server controls  </a:t>
            </a:r>
          </a:p>
          <a:p>
            <a:pPr lvl="3">
              <a:buFont typeface="Wingdings" panose="05000000000000000000" pitchFamily="2" charset="2"/>
              <a:buChar char="q"/>
            </a:pPr>
            <a:r>
              <a:rPr lang="en-US" dirty="0">
                <a:solidFill>
                  <a:schemeClr val="bg2"/>
                </a:solidFill>
              </a:rPr>
              <a:t>Web server controls </a:t>
            </a:r>
          </a:p>
          <a:p>
            <a:pPr marL="1371600" lvl="3" indent="0">
              <a:buNone/>
            </a:pPr>
            <a:r>
              <a:rPr lang="en-US" dirty="0">
                <a:solidFill>
                  <a:schemeClr val="bg2"/>
                </a:solidFill>
              </a:rPr>
              <a:t>         - Validation controls </a:t>
            </a:r>
          </a:p>
          <a:p>
            <a:pPr lvl="3">
              <a:buFont typeface="Wingdings" panose="05000000000000000000" pitchFamily="2" charset="2"/>
              <a:buChar char="q"/>
            </a:pPr>
            <a:r>
              <a:rPr lang="en-US" dirty="0">
                <a:solidFill>
                  <a:schemeClr val="bg2"/>
                </a:solidFill>
              </a:rPr>
              <a:t>User controls</a:t>
            </a:r>
          </a:p>
        </p:txBody>
      </p:sp>
      <p:sp>
        <p:nvSpPr>
          <p:cNvPr id="4" name="Slide Number Placeholder 3"/>
          <p:cNvSpPr>
            <a:spLocks noGrp="1"/>
          </p:cNvSpPr>
          <p:nvPr>
            <p:ph type="sldNum" sz="quarter" idx="10"/>
          </p:nvPr>
        </p:nvSpPr>
        <p:spPr>
          <a:xfrm>
            <a:off x="8613732" y="6555135"/>
            <a:ext cx="457200" cy="277813"/>
          </a:xfrm>
        </p:spPr>
        <p:txBody>
          <a:bodyPr/>
          <a:lstStyle/>
          <a:p>
            <a:fld id="{47ED8886-DB3B-44F4-9A80-E6A224679F20}" type="slidenum">
              <a:rPr lang="en-US" smtClean="0">
                <a:solidFill>
                  <a:schemeClr val="bg1"/>
                </a:solidFill>
              </a:rPr>
              <a:pPr/>
              <a:t>23</a:t>
            </a:fld>
            <a:endParaRPr lang="en-US" sz="2400" dirty="0">
              <a:solidFill>
                <a:schemeClr val="bg1"/>
              </a:solidFill>
            </a:endParaRPr>
          </a:p>
        </p:txBody>
      </p:sp>
      <p:sp>
        <p:nvSpPr>
          <p:cNvPr id="3" name="Title 2"/>
          <p:cNvSpPr>
            <a:spLocks noGrp="1"/>
          </p:cNvSpPr>
          <p:nvPr>
            <p:ph type="title"/>
          </p:nvPr>
        </p:nvSpPr>
        <p:spPr>
          <a:xfrm>
            <a:off x="302300" y="205409"/>
            <a:ext cx="8298180" cy="1143000"/>
          </a:xfrm>
        </p:spPr>
        <p:txBody>
          <a:bodyPr/>
          <a:lstStyle/>
          <a:p>
            <a:r>
              <a:rPr lang="en-US" dirty="0"/>
              <a:t>ASP.NET Server Controls</a:t>
            </a:r>
          </a:p>
        </p:txBody>
      </p:sp>
    </p:spTree>
    <p:extLst>
      <p:ext uri="{BB962C8B-B14F-4D97-AF65-F5344CB8AC3E}">
        <p14:creationId xmlns:p14="http://schemas.microsoft.com/office/powerpoint/2010/main" val="2513294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 calcmode="lin" valueType="num">
                                      <p:cBhvr additive="base">
                                        <p:cTn id="17"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 calcmode="lin" valueType="num">
                                      <p:cBhvr additive="base">
                                        <p:cTn id="2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 calcmode="lin" valueType="num">
                                      <p:cBhvr additive="base">
                                        <p:cTn id="25"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anim calcmode="lin" valueType="num">
                                      <p:cBhvr additive="base">
                                        <p:cTn id="29"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2"/>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chor="t"/>
          <a:lstStyle/>
          <a:p>
            <a:r>
              <a:rPr lang="en-US" sz="2000"/>
              <a:t>The HTML server controls are basically the standard HTML </a:t>
            </a:r>
            <a:r>
              <a:rPr lang="en-US" sz="2000" dirty="0"/>
              <a:t>controls enhanced to enable server side processing. </a:t>
            </a:r>
          </a:p>
          <a:p>
            <a:endParaRPr lang="en-US" sz="2000" dirty="0">
              <a:solidFill>
                <a:schemeClr val="bg2"/>
              </a:solidFill>
            </a:endParaRPr>
          </a:p>
          <a:p>
            <a:pPr>
              <a:lnSpc>
                <a:spcPts val="2900"/>
              </a:lnSpc>
              <a:tabLst>
                <a:tab pos="342900" algn="l"/>
                <a:tab pos="342900" algn="l"/>
              </a:tabLst>
            </a:pPr>
            <a:r>
              <a:rPr lang="en-CA" sz="2000" dirty="0">
                <a:solidFill>
                  <a:schemeClr val="bg2"/>
                </a:solidFill>
              </a:rPr>
              <a:t>HTML controls act as the HTML server controls with  </a:t>
            </a:r>
            <a:r>
              <a:rPr lang="en-CA" sz="2000" b="1" dirty="0" err="1">
                <a:solidFill>
                  <a:schemeClr val="bg2"/>
                </a:solidFill>
              </a:rPr>
              <a:t>runat</a:t>
            </a:r>
            <a:r>
              <a:rPr lang="en-CA" sz="2000" b="1" dirty="0">
                <a:solidFill>
                  <a:schemeClr val="bg2"/>
                </a:solidFill>
              </a:rPr>
              <a:t>=”server” </a:t>
            </a:r>
            <a:r>
              <a:rPr lang="en-CA" sz="2000" dirty="0">
                <a:solidFill>
                  <a:schemeClr val="bg2"/>
                </a:solidFill>
              </a:rPr>
              <a:t>attribute or value pair.</a:t>
            </a:r>
          </a:p>
          <a:p>
            <a:pPr>
              <a:lnSpc>
                <a:spcPts val="2900"/>
              </a:lnSpc>
              <a:tabLst>
                <a:tab pos="342900" algn="l"/>
                <a:tab pos="342900" algn="l"/>
              </a:tabLst>
            </a:pPr>
            <a:endParaRPr lang="en-CA" sz="2000" dirty="0">
              <a:solidFill>
                <a:schemeClr val="bg2"/>
              </a:solidFill>
            </a:endParaRPr>
          </a:p>
          <a:p>
            <a:pPr>
              <a:lnSpc>
                <a:spcPts val="2900"/>
              </a:lnSpc>
              <a:tabLst>
                <a:tab pos="342900" algn="l"/>
                <a:tab pos="342900" algn="l"/>
              </a:tabLst>
            </a:pPr>
            <a:r>
              <a:rPr lang="en-CA" sz="2000" dirty="0">
                <a:solidFill>
                  <a:schemeClr val="bg2"/>
                </a:solidFill>
              </a:rPr>
              <a:t>Examples:</a:t>
            </a:r>
          </a:p>
          <a:p>
            <a:pPr lvl="1">
              <a:lnSpc>
                <a:spcPts val="2900"/>
              </a:lnSpc>
              <a:tabLst>
                <a:tab pos="342900" algn="l"/>
                <a:tab pos="342900" algn="l"/>
              </a:tabLst>
            </a:pPr>
            <a:endParaRPr lang="en-CA" dirty="0">
              <a:solidFill>
                <a:srgbClr val="000000"/>
              </a:solidFill>
              <a:latin typeface="Verdana"/>
              <a:cs typeface="Verdana"/>
            </a:endParaRPr>
          </a:p>
          <a:p>
            <a:pPr lvl="1">
              <a:lnSpc>
                <a:spcPts val="2900"/>
              </a:lnSpc>
              <a:tabLst>
                <a:tab pos="342900" algn="l"/>
                <a:tab pos="342900" algn="l"/>
              </a:tabLst>
            </a:pPr>
            <a:endParaRPr lang="en-CA" dirty="0">
              <a:solidFill>
                <a:srgbClr val="006FC0"/>
              </a:solidFill>
              <a:latin typeface="Verdana"/>
              <a:cs typeface="Verdana"/>
            </a:endParaRPr>
          </a:p>
          <a:p>
            <a:pPr lvl="1">
              <a:lnSpc>
                <a:spcPts val="2900"/>
              </a:lnSpc>
              <a:tabLst>
                <a:tab pos="342900" algn="l"/>
                <a:tab pos="342900" algn="l"/>
              </a:tabLst>
            </a:pPr>
            <a:endParaRPr lang="en-CA" dirty="0">
              <a:solidFill>
                <a:schemeClr val="tx1"/>
              </a:solidFill>
            </a:endParaRPr>
          </a:p>
        </p:txBody>
      </p:sp>
      <p:sp>
        <p:nvSpPr>
          <p:cNvPr id="4" name="Title 3"/>
          <p:cNvSpPr>
            <a:spLocks noGrp="1"/>
          </p:cNvSpPr>
          <p:nvPr>
            <p:ph type="title"/>
          </p:nvPr>
        </p:nvSpPr>
        <p:spPr>
          <a:xfrm>
            <a:off x="381000" y="462515"/>
            <a:ext cx="6891130" cy="506896"/>
          </a:xfrm>
        </p:spPr>
        <p:txBody>
          <a:bodyPr/>
          <a:lstStyle/>
          <a:p>
            <a:r>
              <a:rPr lang="en-US" dirty="0">
                <a:solidFill>
                  <a:schemeClr val="bg2"/>
                </a:solidFill>
              </a:rPr>
              <a:t>HTML Server Controls</a:t>
            </a:r>
          </a:p>
        </p:txBody>
      </p:sp>
      <p:sp>
        <p:nvSpPr>
          <p:cNvPr id="3" name="Slide Number Placeholder 2"/>
          <p:cNvSpPr>
            <a:spLocks noGrp="1"/>
          </p:cNvSpPr>
          <p:nvPr>
            <p:ph type="sldNum" sz="quarter" idx="11"/>
          </p:nvPr>
        </p:nvSpPr>
        <p:spPr/>
        <p:txBody>
          <a:bodyPr/>
          <a:lstStyle/>
          <a:p>
            <a:fld id="{47ED8886-DB3B-44F4-9A80-E6A224679F20}" type="slidenum">
              <a:rPr lang="en-US" smtClean="0"/>
              <a:pPr/>
              <a:t>24</a:t>
            </a:fld>
            <a:endParaRPr lang="en-US" dirty="0"/>
          </a:p>
        </p:txBody>
      </p:sp>
      <p:sp>
        <p:nvSpPr>
          <p:cNvPr id="5" name="Rectangle 4"/>
          <p:cNvSpPr>
            <a:spLocks noChangeArrowheads="1"/>
          </p:cNvSpPr>
          <p:nvPr/>
        </p:nvSpPr>
        <p:spPr bwMode="auto">
          <a:xfrm>
            <a:off x="914400" y="3962400"/>
            <a:ext cx="7239000" cy="1782763"/>
          </a:xfrm>
          <a:prstGeom prst="rect">
            <a:avLst/>
          </a:prstGeom>
          <a:solidFill>
            <a:schemeClr val="bg1">
              <a:lumMod val="85000"/>
            </a:schemeClr>
          </a:solidFill>
          <a:ln w="9525" algn="ctr">
            <a:solidFill>
              <a:schemeClr val="tx1"/>
            </a:solidFill>
            <a:miter lim="800000"/>
            <a:headEnd/>
            <a:tailEnd/>
          </a:ln>
        </p:spPr>
        <p:txBody>
          <a:bodyPr wrap="none" anchor="ctr"/>
          <a:lstStyle>
            <a:lvl1pPr>
              <a:spcBef>
                <a:spcPct val="20000"/>
              </a:spcBef>
              <a:buFont typeface="Arial" panose="020B0604020202020204" pitchFamily="34" charset="0"/>
              <a:buChar char="•"/>
              <a:defRPr sz="2000">
                <a:solidFill>
                  <a:srgbClr val="404040"/>
                </a:solidFill>
                <a:latin typeface="Arial" panose="020B0604020202020204" pitchFamily="34" charset="0"/>
                <a:ea typeface="Arial Unicode MS" panose="020B0604020202020204" pitchFamily="34" charset="-128"/>
                <a:cs typeface="Arial" panose="020B0604020202020204" pitchFamily="34" charset="0"/>
              </a:defRPr>
            </a:lvl1pPr>
            <a:lvl2pPr marL="742950" indent="-285750">
              <a:spcBef>
                <a:spcPct val="20000"/>
              </a:spcBef>
              <a:buFont typeface="Arial" panose="020B0604020202020204" pitchFamily="34" charset="0"/>
              <a:buChar char="–"/>
              <a:defRPr>
                <a:solidFill>
                  <a:srgbClr val="404040"/>
                </a:solidFill>
                <a:latin typeface="Arial" panose="020B0604020202020204" pitchFamily="34" charset="0"/>
                <a:ea typeface="Arial Unicode MS" panose="020B0604020202020204" pitchFamily="34" charset="-128"/>
                <a:cs typeface="Arial" panose="020B0604020202020204" pitchFamily="34" charset="0"/>
              </a:defRPr>
            </a:lvl2pPr>
            <a:lvl3pPr marL="1143000" indent="-228600">
              <a:spcBef>
                <a:spcPct val="20000"/>
              </a:spcBef>
              <a:buFont typeface="Arial" panose="020B0604020202020204" pitchFamily="34" charset="0"/>
              <a:buChar char="•"/>
              <a:defRPr sz="1600">
                <a:solidFill>
                  <a:srgbClr val="404040"/>
                </a:solidFill>
                <a:latin typeface="Arial" panose="020B0604020202020204" pitchFamily="34" charset="0"/>
                <a:ea typeface="Arial Unicode MS" panose="020B0604020202020204" pitchFamily="34" charset="-128"/>
                <a:cs typeface="Arial" panose="020B0604020202020204" pitchFamily="34" charset="0"/>
              </a:defRPr>
            </a:lvl3pPr>
            <a:lvl4pPr marL="1600200" indent="-228600">
              <a:spcBef>
                <a:spcPct val="20000"/>
              </a:spcBef>
              <a:buFont typeface="Arial" panose="020B0604020202020204" pitchFamily="34" charset="0"/>
              <a:buChar char="–"/>
              <a:defRPr sz="1400">
                <a:solidFill>
                  <a:srgbClr val="404040"/>
                </a:solidFill>
                <a:latin typeface="Arial" panose="020B0604020202020204" pitchFamily="34" charset="0"/>
                <a:ea typeface="Arial Unicode MS" panose="020B0604020202020204" pitchFamily="34" charset="-128"/>
                <a:cs typeface="Arial" panose="020B0604020202020204" pitchFamily="34" charset="0"/>
              </a:defRPr>
            </a:lvl4pPr>
            <a:lvl5pPr marL="2057400" indent="-228600">
              <a:spcBef>
                <a:spcPct val="20000"/>
              </a:spcBef>
              <a:buFont typeface="Arial" panose="020B0604020202020204" pitchFamily="34" charset="0"/>
              <a:buChar char="»"/>
              <a:defRPr sz="1200">
                <a:solidFill>
                  <a:srgbClr val="404040"/>
                </a:solidFill>
                <a:latin typeface="Arial" panose="020B0604020202020204" pitchFamily="34" charset="0"/>
                <a:ea typeface="Arial Unicode MS" panose="020B0604020202020204" pitchFamily="34" charset="-128"/>
                <a:cs typeface="Arial" panose="020B0604020202020204" pitchFamily="34" charset="0"/>
              </a:defRPr>
            </a:lvl5pPr>
            <a:lvl6pPr marL="2514600" indent="-228600" fontAlgn="base">
              <a:spcBef>
                <a:spcPct val="20000"/>
              </a:spcBef>
              <a:spcAft>
                <a:spcPct val="0"/>
              </a:spcAft>
              <a:buFont typeface="Arial" panose="020B0604020202020204" pitchFamily="34" charset="0"/>
              <a:buChar char="»"/>
              <a:defRPr sz="1200">
                <a:solidFill>
                  <a:srgbClr val="404040"/>
                </a:solidFill>
                <a:latin typeface="Arial" panose="020B0604020202020204" pitchFamily="34" charset="0"/>
                <a:ea typeface="Arial Unicode MS" panose="020B0604020202020204" pitchFamily="34" charset="-128"/>
                <a:cs typeface="Arial" panose="020B0604020202020204" pitchFamily="34" charset="0"/>
              </a:defRPr>
            </a:lvl6pPr>
            <a:lvl7pPr marL="2971800" indent="-228600" fontAlgn="base">
              <a:spcBef>
                <a:spcPct val="20000"/>
              </a:spcBef>
              <a:spcAft>
                <a:spcPct val="0"/>
              </a:spcAft>
              <a:buFont typeface="Arial" panose="020B0604020202020204" pitchFamily="34" charset="0"/>
              <a:buChar char="»"/>
              <a:defRPr sz="1200">
                <a:solidFill>
                  <a:srgbClr val="404040"/>
                </a:solidFill>
                <a:latin typeface="Arial" panose="020B0604020202020204" pitchFamily="34" charset="0"/>
                <a:ea typeface="Arial Unicode MS" panose="020B0604020202020204" pitchFamily="34" charset="-128"/>
                <a:cs typeface="Arial" panose="020B0604020202020204" pitchFamily="34" charset="0"/>
              </a:defRPr>
            </a:lvl7pPr>
            <a:lvl8pPr marL="3429000" indent="-228600" fontAlgn="base">
              <a:spcBef>
                <a:spcPct val="20000"/>
              </a:spcBef>
              <a:spcAft>
                <a:spcPct val="0"/>
              </a:spcAft>
              <a:buFont typeface="Arial" panose="020B0604020202020204" pitchFamily="34" charset="0"/>
              <a:buChar char="»"/>
              <a:defRPr sz="1200">
                <a:solidFill>
                  <a:srgbClr val="404040"/>
                </a:solidFill>
                <a:latin typeface="Arial" panose="020B0604020202020204" pitchFamily="34" charset="0"/>
                <a:ea typeface="Arial Unicode MS" panose="020B0604020202020204" pitchFamily="34" charset="-128"/>
                <a:cs typeface="Arial" panose="020B0604020202020204" pitchFamily="34" charset="0"/>
              </a:defRPr>
            </a:lvl8pPr>
            <a:lvl9pPr marL="3886200" indent="-228600" fontAlgn="base">
              <a:spcBef>
                <a:spcPct val="20000"/>
              </a:spcBef>
              <a:spcAft>
                <a:spcPct val="0"/>
              </a:spcAft>
              <a:buFont typeface="Arial" panose="020B0604020202020204" pitchFamily="34" charset="0"/>
              <a:buChar char="»"/>
              <a:defRPr sz="1200">
                <a:solidFill>
                  <a:srgbClr val="404040"/>
                </a:solidFill>
                <a:latin typeface="Arial" panose="020B0604020202020204" pitchFamily="34" charset="0"/>
                <a:ea typeface="Arial Unicode MS" panose="020B0604020202020204" pitchFamily="34" charset="-128"/>
                <a:cs typeface="Arial" panose="020B0604020202020204" pitchFamily="34" charset="0"/>
              </a:defRPr>
            </a:lvl9pPr>
          </a:lstStyle>
          <a:p>
            <a:pPr lvl="1">
              <a:spcBef>
                <a:spcPts val="600"/>
              </a:spcBef>
              <a:tabLst>
                <a:tab pos="342900" algn="l"/>
                <a:tab pos="342900" algn="l"/>
              </a:tabLst>
            </a:pPr>
            <a:r>
              <a:rPr lang="en-CA" sz="1700" dirty="0">
                <a:solidFill>
                  <a:schemeClr val="accent4"/>
                </a:solidFill>
              </a:rPr>
              <a:t>&lt;input id="Name" type=“text” size=40 </a:t>
            </a:r>
            <a:r>
              <a:rPr lang="en-CA" sz="1700" dirty="0" err="1">
                <a:solidFill>
                  <a:schemeClr val="accent4"/>
                </a:solidFill>
              </a:rPr>
              <a:t>runat</a:t>
            </a:r>
            <a:r>
              <a:rPr lang="en-CA" sz="1700" dirty="0">
                <a:solidFill>
                  <a:schemeClr val="accent4"/>
                </a:solidFill>
              </a:rPr>
              <a:t>="server"&gt;</a:t>
            </a:r>
          </a:p>
          <a:p>
            <a:pPr lvl="1">
              <a:spcBef>
                <a:spcPts val="600"/>
              </a:spcBef>
              <a:tabLst>
                <a:tab pos="342900" algn="l"/>
                <a:tab pos="342900" algn="l"/>
              </a:tabLst>
            </a:pPr>
            <a:r>
              <a:rPr lang="en-CA" sz="1700" dirty="0">
                <a:solidFill>
                  <a:schemeClr val="accent4"/>
                </a:solidFill>
              </a:rPr>
              <a:t>&lt;input id="Enter"  type=“submit” value="Enter“ </a:t>
            </a:r>
            <a:r>
              <a:rPr lang="en-CA" sz="1700" dirty="0" err="1">
                <a:solidFill>
                  <a:schemeClr val="accent4"/>
                </a:solidFill>
              </a:rPr>
              <a:t>runat</a:t>
            </a:r>
            <a:r>
              <a:rPr lang="en-CA" sz="1700" dirty="0">
                <a:solidFill>
                  <a:schemeClr val="accent4"/>
                </a:solidFill>
              </a:rPr>
              <a:t>="server"&gt;</a:t>
            </a:r>
          </a:p>
          <a:p>
            <a:pPr lvl="1">
              <a:spcBef>
                <a:spcPts val="600"/>
              </a:spcBef>
              <a:tabLst>
                <a:tab pos="342900" algn="l"/>
                <a:tab pos="342900" algn="l"/>
              </a:tabLst>
            </a:pPr>
            <a:r>
              <a:rPr lang="en-CA" sz="1700" dirty="0">
                <a:solidFill>
                  <a:schemeClr val="accent4"/>
                </a:solidFill>
                <a:latin typeface="Verdana"/>
                <a:cs typeface="Verdana"/>
              </a:rPr>
              <a:t>Click &lt;a id="Anchor1" </a:t>
            </a:r>
            <a:r>
              <a:rPr lang="en-CA" sz="1700" dirty="0" err="1">
                <a:solidFill>
                  <a:schemeClr val="accent4"/>
                </a:solidFill>
                <a:latin typeface="Verdana"/>
                <a:cs typeface="Verdana"/>
              </a:rPr>
              <a:t>runat</a:t>
            </a:r>
            <a:r>
              <a:rPr lang="en-CA" sz="1700" dirty="0">
                <a:solidFill>
                  <a:schemeClr val="accent4"/>
                </a:solidFill>
                <a:latin typeface="Verdana"/>
                <a:cs typeface="Verdana"/>
              </a:rPr>
              <a:t>="server“ </a:t>
            </a:r>
            <a:r>
              <a:rPr lang="en-CA" sz="1700" dirty="0" err="1">
                <a:solidFill>
                  <a:schemeClr val="accent4"/>
                </a:solidFill>
                <a:latin typeface="Verdana"/>
                <a:cs typeface="Verdana"/>
              </a:rPr>
              <a:t>href</a:t>
            </a:r>
            <a:r>
              <a:rPr lang="en-CA" sz="1700" dirty="0">
                <a:solidFill>
                  <a:schemeClr val="accent4"/>
                </a:solidFill>
                <a:latin typeface="Verdana"/>
                <a:cs typeface="Verdana"/>
              </a:rPr>
              <a:t>="more.html"&gt;</a:t>
            </a:r>
          </a:p>
          <a:p>
            <a:pPr marL="457200" lvl="1" indent="0">
              <a:spcBef>
                <a:spcPts val="600"/>
              </a:spcBef>
              <a:buNone/>
              <a:tabLst>
                <a:tab pos="342900" algn="l"/>
                <a:tab pos="342900" algn="l"/>
              </a:tabLst>
            </a:pPr>
            <a:r>
              <a:rPr lang="en-CA" sz="1700" dirty="0">
                <a:solidFill>
                  <a:schemeClr val="accent4"/>
                </a:solidFill>
                <a:latin typeface="Verdana"/>
                <a:cs typeface="Verdana"/>
              </a:rPr>
              <a:t>	More &lt;/a&gt; to see the next page.</a:t>
            </a:r>
          </a:p>
        </p:txBody>
      </p:sp>
    </p:spTree>
    <p:extLst>
      <p:ext uri="{BB962C8B-B14F-4D97-AF65-F5344CB8AC3E}">
        <p14:creationId xmlns:p14="http://schemas.microsoft.com/office/powerpoint/2010/main" val="9120054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CA" sz="2000" dirty="0">
                <a:solidFill>
                  <a:schemeClr val="bg2"/>
                </a:solidFill>
              </a:rPr>
              <a:t>Navigation – </a:t>
            </a:r>
            <a:r>
              <a:rPr lang="en-CA" sz="2000" dirty="0" err="1">
                <a:solidFill>
                  <a:schemeClr val="bg2"/>
                </a:solidFill>
              </a:rPr>
              <a:t>HtmlAnchor</a:t>
            </a:r>
            <a:endParaRPr lang="en-CA" sz="2000" dirty="0">
              <a:solidFill>
                <a:schemeClr val="bg2"/>
              </a:solidFill>
            </a:endParaRPr>
          </a:p>
          <a:p>
            <a:endParaRPr lang="en-CA" sz="2000" dirty="0">
              <a:solidFill>
                <a:schemeClr val="bg2"/>
              </a:solidFill>
            </a:endParaRPr>
          </a:p>
          <a:p>
            <a:r>
              <a:rPr lang="en-CA" sz="2000" dirty="0">
                <a:solidFill>
                  <a:schemeClr val="bg2"/>
                </a:solidFill>
              </a:rPr>
              <a:t>Button - </a:t>
            </a:r>
            <a:r>
              <a:rPr lang="en-CA" sz="2000" dirty="0" err="1">
                <a:solidFill>
                  <a:schemeClr val="bg2"/>
                </a:solidFill>
              </a:rPr>
              <a:t>HtmlButton</a:t>
            </a:r>
            <a:endParaRPr lang="en-CA" sz="2000" dirty="0">
              <a:solidFill>
                <a:schemeClr val="bg2"/>
              </a:solidFill>
            </a:endParaRPr>
          </a:p>
          <a:p>
            <a:endParaRPr lang="en-CA" sz="2000" dirty="0">
              <a:solidFill>
                <a:schemeClr val="bg2"/>
              </a:solidFill>
            </a:endParaRPr>
          </a:p>
          <a:p>
            <a:r>
              <a:rPr lang="en-CA" sz="2000" dirty="0">
                <a:solidFill>
                  <a:schemeClr val="bg2"/>
                </a:solidFill>
              </a:rPr>
              <a:t>Forms - </a:t>
            </a:r>
            <a:r>
              <a:rPr lang="en-CA" sz="2000" dirty="0" err="1">
                <a:solidFill>
                  <a:schemeClr val="bg2"/>
                </a:solidFill>
              </a:rPr>
              <a:t>HtmlForm</a:t>
            </a:r>
            <a:endParaRPr lang="en-CA" sz="2000" dirty="0">
              <a:solidFill>
                <a:schemeClr val="bg2"/>
              </a:solidFill>
            </a:endParaRPr>
          </a:p>
          <a:p>
            <a:endParaRPr lang="en-CA" sz="2000" dirty="0">
              <a:solidFill>
                <a:schemeClr val="bg2"/>
              </a:solidFill>
            </a:endParaRPr>
          </a:p>
          <a:p>
            <a:r>
              <a:rPr lang="en-CA" sz="2000" dirty="0">
                <a:solidFill>
                  <a:schemeClr val="bg2"/>
                </a:solidFill>
              </a:rPr>
              <a:t>Head - </a:t>
            </a:r>
            <a:r>
              <a:rPr lang="en-CA" sz="2000" dirty="0" err="1">
                <a:solidFill>
                  <a:schemeClr val="bg2"/>
                </a:solidFill>
              </a:rPr>
              <a:t>HtmlHead</a:t>
            </a:r>
            <a:endParaRPr lang="en-CA" sz="2000" dirty="0">
              <a:solidFill>
                <a:schemeClr val="bg2"/>
              </a:solidFill>
            </a:endParaRPr>
          </a:p>
          <a:p>
            <a:endParaRPr lang="en-CA" sz="2000" dirty="0">
              <a:solidFill>
                <a:schemeClr val="bg2"/>
              </a:solidFill>
            </a:endParaRPr>
          </a:p>
          <a:p>
            <a:r>
              <a:rPr lang="en-CA" sz="2000" dirty="0">
                <a:solidFill>
                  <a:schemeClr val="bg2"/>
                </a:solidFill>
              </a:rPr>
              <a:t>Image Controls</a:t>
            </a:r>
          </a:p>
          <a:p>
            <a:endParaRPr lang="en-CA" sz="2000" dirty="0">
              <a:solidFill>
                <a:schemeClr val="bg2"/>
              </a:solidFill>
            </a:endParaRPr>
          </a:p>
          <a:p>
            <a:r>
              <a:rPr lang="en-CA" sz="2000" dirty="0">
                <a:solidFill>
                  <a:schemeClr val="bg2"/>
                </a:solidFill>
              </a:rPr>
              <a:t>Commands Controls</a:t>
            </a:r>
          </a:p>
          <a:p>
            <a:pPr lvl="1">
              <a:lnSpc>
                <a:spcPts val="2900"/>
              </a:lnSpc>
              <a:tabLst>
                <a:tab pos="342900" algn="l"/>
                <a:tab pos="342900" algn="l"/>
              </a:tabLst>
            </a:pPr>
            <a:endParaRPr lang="en-CA" dirty="0">
              <a:solidFill>
                <a:schemeClr val="tx1"/>
              </a:solidFill>
            </a:endParaRPr>
          </a:p>
        </p:txBody>
      </p:sp>
      <p:sp>
        <p:nvSpPr>
          <p:cNvPr id="4" name="Title 3"/>
          <p:cNvSpPr>
            <a:spLocks noGrp="1"/>
          </p:cNvSpPr>
          <p:nvPr>
            <p:ph type="title"/>
          </p:nvPr>
        </p:nvSpPr>
        <p:spPr>
          <a:xfrm>
            <a:off x="457200" y="304800"/>
            <a:ext cx="6858000" cy="533400"/>
          </a:xfrm>
        </p:spPr>
        <p:txBody>
          <a:bodyPr/>
          <a:lstStyle/>
          <a:p>
            <a:r>
              <a:rPr lang="en-US" dirty="0">
                <a:solidFill>
                  <a:schemeClr val="bg2"/>
                </a:solidFill>
              </a:rPr>
              <a:t>HTML Server Controls: Types</a:t>
            </a:r>
          </a:p>
        </p:txBody>
      </p:sp>
      <p:sp>
        <p:nvSpPr>
          <p:cNvPr id="3" name="Slide Number Placeholder 2"/>
          <p:cNvSpPr>
            <a:spLocks noGrp="1"/>
          </p:cNvSpPr>
          <p:nvPr>
            <p:ph type="sldNum" sz="quarter" idx="11"/>
          </p:nvPr>
        </p:nvSpPr>
        <p:spPr/>
        <p:txBody>
          <a:bodyPr/>
          <a:lstStyle/>
          <a:p>
            <a:fld id="{47ED8886-DB3B-44F4-9A80-E6A224679F20}" type="slidenum">
              <a:rPr lang="en-US" smtClean="0"/>
              <a:pPr/>
              <a:t>25</a:t>
            </a:fld>
            <a:endParaRPr lang="en-US" dirty="0"/>
          </a:p>
        </p:txBody>
      </p:sp>
    </p:spTree>
    <p:extLst>
      <p:ext uri="{BB962C8B-B14F-4D97-AF65-F5344CB8AC3E}">
        <p14:creationId xmlns:p14="http://schemas.microsoft.com/office/powerpoint/2010/main" val="26802500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CA" sz="2000" dirty="0">
                <a:solidFill>
                  <a:schemeClr val="bg2"/>
                </a:solidFill>
              </a:rPr>
              <a:t>File transfer – </a:t>
            </a:r>
            <a:r>
              <a:rPr lang="en-CA" sz="2000" dirty="0" err="1">
                <a:solidFill>
                  <a:schemeClr val="bg2"/>
                </a:solidFill>
              </a:rPr>
              <a:t>HtmlInputFile</a:t>
            </a:r>
            <a:endParaRPr lang="en-CA" sz="2000" dirty="0">
              <a:solidFill>
                <a:schemeClr val="bg2"/>
              </a:solidFill>
            </a:endParaRPr>
          </a:p>
          <a:p>
            <a:endParaRPr lang="en-CA" sz="2000" dirty="0">
              <a:solidFill>
                <a:schemeClr val="bg2"/>
              </a:solidFill>
            </a:endParaRPr>
          </a:p>
          <a:p>
            <a:r>
              <a:rPr lang="en-CA" sz="2000" dirty="0">
                <a:solidFill>
                  <a:schemeClr val="bg2"/>
                </a:solidFill>
              </a:rPr>
              <a:t>Information storage Text Hidden - </a:t>
            </a:r>
            <a:r>
              <a:rPr lang="en-CA" sz="2000" dirty="0" err="1">
                <a:solidFill>
                  <a:schemeClr val="bg2"/>
                </a:solidFill>
              </a:rPr>
              <a:t>HtmlInputHidden</a:t>
            </a:r>
            <a:endParaRPr lang="en-CA" sz="2000" dirty="0">
              <a:solidFill>
                <a:schemeClr val="bg2"/>
              </a:solidFill>
            </a:endParaRPr>
          </a:p>
          <a:p>
            <a:endParaRPr lang="en-CA" sz="2000" dirty="0">
              <a:solidFill>
                <a:schemeClr val="bg2"/>
              </a:solidFill>
            </a:endParaRPr>
          </a:p>
          <a:p>
            <a:r>
              <a:rPr lang="en-CA" sz="2000" dirty="0">
                <a:solidFill>
                  <a:schemeClr val="bg2"/>
                </a:solidFill>
              </a:rPr>
              <a:t>Checkbox - </a:t>
            </a:r>
            <a:r>
              <a:rPr lang="en-CA" sz="2000" dirty="0" err="1">
                <a:solidFill>
                  <a:schemeClr val="bg2"/>
                </a:solidFill>
              </a:rPr>
              <a:t>HtmlInputCheckBox</a:t>
            </a:r>
            <a:endParaRPr lang="en-CA" sz="2000" dirty="0">
              <a:solidFill>
                <a:schemeClr val="bg2"/>
              </a:solidFill>
            </a:endParaRPr>
          </a:p>
          <a:p>
            <a:endParaRPr lang="en-CA" sz="2000" dirty="0">
              <a:solidFill>
                <a:schemeClr val="bg2"/>
              </a:solidFill>
            </a:endParaRPr>
          </a:p>
          <a:p>
            <a:r>
              <a:rPr lang="en-CA" sz="2000" dirty="0">
                <a:solidFill>
                  <a:schemeClr val="bg2"/>
                </a:solidFill>
              </a:rPr>
              <a:t>Radio Button - </a:t>
            </a:r>
            <a:r>
              <a:rPr lang="en-CA" sz="2000" dirty="0" err="1">
                <a:solidFill>
                  <a:schemeClr val="bg2"/>
                </a:solidFill>
              </a:rPr>
              <a:t>HtmlInputRadioButton</a:t>
            </a:r>
            <a:endParaRPr lang="en-CA" sz="2000" dirty="0">
              <a:solidFill>
                <a:schemeClr val="bg2"/>
              </a:solidFill>
            </a:endParaRPr>
          </a:p>
          <a:p>
            <a:endParaRPr lang="en-CA" sz="2000" dirty="0">
              <a:solidFill>
                <a:schemeClr val="bg2"/>
              </a:solidFill>
            </a:endParaRPr>
          </a:p>
          <a:p>
            <a:r>
              <a:rPr lang="en-CA" sz="2000" dirty="0">
                <a:solidFill>
                  <a:schemeClr val="bg2"/>
                </a:solidFill>
              </a:rPr>
              <a:t>Title - </a:t>
            </a:r>
            <a:r>
              <a:rPr lang="en-CA" sz="2000" dirty="0" err="1">
                <a:solidFill>
                  <a:schemeClr val="bg2"/>
                </a:solidFill>
              </a:rPr>
              <a:t>HtmlTitle</a:t>
            </a:r>
            <a:endParaRPr lang="en-CA" sz="2000" dirty="0">
              <a:solidFill>
                <a:schemeClr val="bg2"/>
              </a:solidFill>
            </a:endParaRPr>
          </a:p>
          <a:p>
            <a:endParaRPr lang="en-CA" sz="2000" dirty="0">
              <a:solidFill>
                <a:schemeClr val="bg2"/>
              </a:solidFill>
            </a:endParaRPr>
          </a:p>
          <a:p>
            <a:r>
              <a:rPr lang="en-CA" sz="2000" dirty="0">
                <a:solidFill>
                  <a:schemeClr val="bg2"/>
                </a:solidFill>
              </a:rPr>
              <a:t>DIV, TABLE, ROW, CELL</a:t>
            </a:r>
          </a:p>
          <a:p>
            <a:pPr lvl="1">
              <a:lnSpc>
                <a:spcPts val="2900"/>
              </a:lnSpc>
              <a:tabLst>
                <a:tab pos="342900" algn="l"/>
                <a:tab pos="342900" algn="l"/>
              </a:tabLst>
            </a:pPr>
            <a:endParaRPr lang="en-CA" dirty="0">
              <a:solidFill>
                <a:schemeClr val="tx1"/>
              </a:solidFill>
            </a:endParaRPr>
          </a:p>
        </p:txBody>
      </p:sp>
      <p:sp>
        <p:nvSpPr>
          <p:cNvPr id="4" name="Title 3"/>
          <p:cNvSpPr>
            <a:spLocks noGrp="1"/>
          </p:cNvSpPr>
          <p:nvPr>
            <p:ph type="title"/>
          </p:nvPr>
        </p:nvSpPr>
        <p:spPr>
          <a:xfrm>
            <a:off x="457200" y="304800"/>
            <a:ext cx="6858000" cy="533400"/>
          </a:xfrm>
        </p:spPr>
        <p:txBody>
          <a:bodyPr/>
          <a:lstStyle/>
          <a:p>
            <a:r>
              <a:rPr lang="en-US" dirty="0">
                <a:solidFill>
                  <a:schemeClr val="bg2"/>
                </a:solidFill>
              </a:rPr>
              <a:t>HTML Server Controls: Types</a:t>
            </a:r>
          </a:p>
        </p:txBody>
      </p:sp>
      <p:sp>
        <p:nvSpPr>
          <p:cNvPr id="3" name="Slide Number Placeholder 2"/>
          <p:cNvSpPr>
            <a:spLocks noGrp="1"/>
          </p:cNvSpPr>
          <p:nvPr>
            <p:ph type="sldNum" sz="quarter" idx="11"/>
          </p:nvPr>
        </p:nvSpPr>
        <p:spPr/>
        <p:txBody>
          <a:bodyPr/>
          <a:lstStyle/>
          <a:p>
            <a:fld id="{47ED8886-DB3B-44F4-9A80-E6A224679F20}" type="slidenum">
              <a:rPr lang="en-US" smtClean="0"/>
              <a:pPr/>
              <a:t>26</a:t>
            </a:fld>
            <a:endParaRPr lang="en-US" dirty="0"/>
          </a:p>
        </p:txBody>
      </p:sp>
    </p:spTree>
    <p:extLst>
      <p:ext uri="{BB962C8B-B14F-4D97-AF65-F5344CB8AC3E}">
        <p14:creationId xmlns:p14="http://schemas.microsoft.com/office/powerpoint/2010/main" val="17695215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a:t>Used for frequently used validations</a:t>
            </a:r>
          </a:p>
          <a:p>
            <a:r>
              <a:rPr lang="en-US" sz="2000" dirty="0"/>
              <a:t>List of validation controls</a:t>
            </a:r>
          </a:p>
          <a:p>
            <a:pPr lvl="1"/>
            <a:r>
              <a:rPr lang="en-US" sz="2000" dirty="0" err="1"/>
              <a:t>RequiredFieldValidator</a:t>
            </a:r>
            <a:endParaRPr lang="en-US" sz="2000" dirty="0"/>
          </a:p>
          <a:p>
            <a:pPr lvl="1"/>
            <a:r>
              <a:rPr lang="en-US" sz="2000" dirty="0" err="1"/>
              <a:t>RangeValidator</a:t>
            </a:r>
            <a:endParaRPr lang="en-US" sz="2000" dirty="0"/>
          </a:p>
          <a:p>
            <a:pPr lvl="1"/>
            <a:r>
              <a:rPr lang="en-US" sz="2000" dirty="0" err="1"/>
              <a:t>CompareValidator</a:t>
            </a:r>
            <a:endParaRPr lang="en-US" sz="2000" dirty="0"/>
          </a:p>
        </p:txBody>
      </p:sp>
      <p:sp>
        <p:nvSpPr>
          <p:cNvPr id="3" name="Title 2"/>
          <p:cNvSpPr>
            <a:spLocks noGrp="1"/>
          </p:cNvSpPr>
          <p:nvPr>
            <p:ph type="title"/>
          </p:nvPr>
        </p:nvSpPr>
        <p:spPr>
          <a:xfrm>
            <a:off x="454378" y="182563"/>
            <a:ext cx="6858000" cy="533400"/>
          </a:xfrm>
        </p:spPr>
        <p:txBody>
          <a:bodyPr/>
          <a:lstStyle/>
          <a:p>
            <a:r>
              <a:rPr lang="en-US" dirty="0"/>
              <a:t>Validation Controls</a:t>
            </a:r>
          </a:p>
        </p:txBody>
      </p:sp>
      <p:sp>
        <p:nvSpPr>
          <p:cNvPr id="4" name="Slide Number Placeholder 3"/>
          <p:cNvSpPr>
            <a:spLocks noGrp="1"/>
          </p:cNvSpPr>
          <p:nvPr>
            <p:ph type="sldNum" sz="quarter" idx="11"/>
          </p:nvPr>
        </p:nvSpPr>
        <p:spPr/>
        <p:txBody>
          <a:bodyPr/>
          <a:lstStyle/>
          <a:p>
            <a:pPr>
              <a:defRPr/>
            </a:pPr>
            <a:fld id="{2477BD3A-29CC-40F2-A7CA-C5475BAFE576}" type="slidenum">
              <a:rPr lang="en-US" altLang="en-US" smtClean="0"/>
              <a:pPr>
                <a:defRPr/>
              </a:pPr>
              <a:t>27</a:t>
            </a:fld>
            <a:endParaRPr lang="en-US" altLang="en-US" dirty="0"/>
          </a:p>
        </p:txBody>
      </p:sp>
    </p:spTree>
    <p:extLst>
      <p:ext uri="{BB962C8B-B14F-4D97-AF65-F5344CB8AC3E}">
        <p14:creationId xmlns:p14="http://schemas.microsoft.com/office/powerpoint/2010/main" val="16632935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Building ASP.NET Application</a:t>
            </a:r>
          </a:p>
        </p:txBody>
      </p:sp>
      <p:sp>
        <p:nvSpPr>
          <p:cNvPr id="4" name="Slide Number Placeholder 3"/>
          <p:cNvSpPr>
            <a:spLocks noGrp="1"/>
          </p:cNvSpPr>
          <p:nvPr>
            <p:ph type="sldNum" sz="quarter" idx="4294967295"/>
          </p:nvPr>
        </p:nvSpPr>
        <p:spPr>
          <a:xfrm>
            <a:off x="8610600" y="6491288"/>
            <a:ext cx="533400" cy="214312"/>
          </a:xfrm>
          <a:prstGeom prst="rect">
            <a:avLst/>
          </a:prstGeom>
        </p:spPr>
        <p:txBody>
          <a:bodyPr/>
          <a:lstStyle/>
          <a:p>
            <a:fld id="{47ED8886-DB3B-44F4-9A80-E6A224679F20}" type="slidenum">
              <a:rPr lang="en-US" smtClean="0"/>
              <a:pPr/>
              <a:t>28</a:t>
            </a:fld>
            <a:endParaRPr lang="en-US" dirty="0"/>
          </a:p>
        </p:txBody>
      </p:sp>
    </p:spTree>
    <p:extLst>
      <p:ext uri="{BB962C8B-B14F-4D97-AF65-F5344CB8AC3E}">
        <p14:creationId xmlns:p14="http://schemas.microsoft.com/office/powerpoint/2010/main" val="10930447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t>State Management</a:t>
            </a:r>
          </a:p>
        </p:txBody>
      </p:sp>
    </p:spTree>
    <p:extLst>
      <p:ext uri="{BB962C8B-B14F-4D97-AF65-F5344CB8AC3E}">
        <p14:creationId xmlns:p14="http://schemas.microsoft.com/office/powerpoint/2010/main" val="1022930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dirty="0"/>
              <a:t>Key Topics</a:t>
            </a:r>
          </a:p>
        </p:txBody>
      </p:sp>
      <p:sp>
        <p:nvSpPr>
          <p:cNvPr id="2" name="Content Placeholder 1"/>
          <p:cNvSpPr>
            <a:spLocks noGrp="1"/>
          </p:cNvSpPr>
          <p:nvPr>
            <p:ph type="body" sz="quarter" idx="13"/>
          </p:nvPr>
        </p:nvSpPr>
        <p:spPr>
          <a:prstGeom prst="rect">
            <a:avLst/>
          </a:prstGeom>
        </p:spPr>
        <p:txBody>
          <a:bodyPr/>
          <a:lstStyle/>
          <a:p>
            <a:pPr marL="57150" indent="0">
              <a:lnSpc>
                <a:spcPct val="150000"/>
              </a:lnSpc>
              <a:buNone/>
            </a:pPr>
            <a:r>
              <a:rPr lang="en-US" sz="2200" dirty="0">
                <a:solidFill>
                  <a:schemeClr val="tx1"/>
                </a:solidFill>
              </a:rPr>
              <a:t> </a:t>
            </a:r>
            <a:endParaRPr lang="en-US" sz="1800" dirty="0">
              <a:solidFill>
                <a:schemeClr val="tx1"/>
              </a:solidFill>
            </a:endParaRPr>
          </a:p>
        </p:txBody>
      </p:sp>
      <p:sp>
        <p:nvSpPr>
          <p:cNvPr id="4" name="Slide Number Placeholder 3"/>
          <p:cNvSpPr>
            <a:spLocks noGrp="1"/>
          </p:cNvSpPr>
          <p:nvPr>
            <p:ph type="sldNum" sz="quarter" idx="4294967295"/>
          </p:nvPr>
        </p:nvSpPr>
        <p:spPr/>
        <p:txBody>
          <a:bodyPr/>
          <a:lstStyle/>
          <a:p>
            <a:fld id="{CC02088F-ACB3-4364-A9F4-9A26DC80E75E}" type="slidenum">
              <a:rPr lang="en-US" smtClean="0"/>
              <a:t>3</a:t>
            </a:fld>
            <a:endParaRPr lang="en-US" dirty="0"/>
          </a:p>
        </p:txBody>
      </p:sp>
      <p:sp>
        <p:nvSpPr>
          <p:cNvPr id="3" name="Rectangle 2"/>
          <p:cNvSpPr/>
          <p:nvPr/>
        </p:nvSpPr>
        <p:spPr>
          <a:xfrm>
            <a:off x="228600" y="947591"/>
            <a:ext cx="8915400" cy="5693866"/>
          </a:xfrm>
          <a:prstGeom prst="rect">
            <a:avLst/>
          </a:prstGeom>
        </p:spPr>
        <p:txBody>
          <a:bodyPr wrap="square">
            <a:spAutoFit/>
          </a:bodyPr>
          <a:lstStyle/>
          <a:p>
            <a:endParaRPr lang="en-US" dirty="0">
              <a:solidFill>
                <a:schemeClr val="bg1"/>
              </a:solidFill>
            </a:endParaRPr>
          </a:p>
          <a:p>
            <a:pPr marL="342900" lvl="0" indent="-342900" eaLnBrk="0" fontAlgn="base" hangingPunct="0">
              <a:spcBef>
                <a:spcPct val="0"/>
              </a:spcBef>
              <a:spcAft>
                <a:spcPct val="0"/>
              </a:spcAft>
              <a:buFont typeface="Arial" panose="020B0604020202020204" pitchFamily="34" charset="0"/>
              <a:buChar char="•"/>
            </a:pPr>
            <a:endParaRPr lang="en-US" altLang="en-US" sz="2400" dirty="0">
              <a:solidFill>
                <a:schemeClr val="bg1"/>
              </a:solidFill>
            </a:endParaRPr>
          </a:p>
          <a:p>
            <a:pPr marL="342900" lvl="0" indent="-342900" eaLnBrk="0" fontAlgn="base" hangingPunct="0">
              <a:spcBef>
                <a:spcPct val="0"/>
              </a:spcBef>
              <a:spcAft>
                <a:spcPct val="0"/>
              </a:spcAft>
              <a:buFont typeface="Arial" panose="020B0604020202020204" pitchFamily="34" charset="0"/>
              <a:buChar char="•"/>
            </a:pPr>
            <a:r>
              <a:rPr lang="en-US" altLang="en-US" sz="2000" dirty="0">
                <a:solidFill>
                  <a:schemeClr val="bg1"/>
                </a:solidFill>
              </a:rPr>
              <a:t>Introduction to Web-Programming and Working with ASP.NET</a:t>
            </a:r>
          </a:p>
          <a:p>
            <a:pPr marL="342900" lvl="0" indent="-342900" eaLnBrk="0" fontAlgn="base" hangingPunct="0">
              <a:spcBef>
                <a:spcPct val="0"/>
              </a:spcBef>
              <a:spcAft>
                <a:spcPct val="0"/>
              </a:spcAft>
              <a:buFont typeface="Arial" panose="020B0604020202020204" pitchFamily="34" charset="0"/>
              <a:buChar char="•"/>
            </a:pPr>
            <a:endParaRPr lang="en-US" altLang="en-US" sz="2000" dirty="0">
              <a:solidFill>
                <a:schemeClr val="bg1"/>
              </a:solidFill>
            </a:endParaRPr>
          </a:p>
          <a:p>
            <a:pPr marL="342900" lvl="0" indent="-342900" eaLnBrk="0" fontAlgn="base" hangingPunct="0">
              <a:spcBef>
                <a:spcPct val="0"/>
              </a:spcBef>
              <a:spcAft>
                <a:spcPct val="0"/>
              </a:spcAft>
              <a:buFont typeface="Arial" panose="020B0604020202020204" pitchFamily="34" charset="0"/>
              <a:buChar char="•"/>
            </a:pPr>
            <a:r>
              <a:rPr lang="en-US" altLang="en-US" sz="2000" dirty="0">
                <a:solidFill>
                  <a:schemeClr val="bg1"/>
                </a:solidFill>
              </a:rPr>
              <a:t>Building ASP.NET pages</a:t>
            </a:r>
          </a:p>
          <a:p>
            <a:pPr marL="342900" lvl="0" indent="-342900" eaLnBrk="0" fontAlgn="base" hangingPunct="0">
              <a:spcBef>
                <a:spcPct val="0"/>
              </a:spcBef>
              <a:spcAft>
                <a:spcPct val="0"/>
              </a:spcAft>
              <a:buFont typeface="Arial" panose="020B0604020202020204" pitchFamily="34" charset="0"/>
              <a:buChar char="•"/>
            </a:pPr>
            <a:endParaRPr lang="en-US" altLang="en-US" sz="2000" dirty="0">
              <a:solidFill>
                <a:schemeClr val="bg1"/>
              </a:solidFill>
            </a:endParaRPr>
          </a:p>
          <a:p>
            <a:pPr marL="342900" lvl="0" indent="-342900" eaLnBrk="0" fontAlgn="base" hangingPunct="0">
              <a:spcBef>
                <a:spcPct val="0"/>
              </a:spcBef>
              <a:spcAft>
                <a:spcPct val="0"/>
              </a:spcAft>
              <a:buFont typeface="Arial" panose="020B0604020202020204" pitchFamily="34" charset="0"/>
              <a:buChar char="•"/>
            </a:pPr>
            <a:r>
              <a:rPr lang="en-US" sz="2000" dirty="0">
                <a:solidFill>
                  <a:schemeClr val="bg1"/>
                </a:solidFill>
              </a:rPr>
              <a:t>Performing Data Access</a:t>
            </a:r>
          </a:p>
          <a:p>
            <a:pPr marL="342900" lvl="0" indent="-342900" eaLnBrk="0" fontAlgn="base" hangingPunct="0">
              <a:spcBef>
                <a:spcPct val="0"/>
              </a:spcBef>
              <a:spcAft>
                <a:spcPct val="0"/>
              </a:spcAft>
              <a:buFont typeface="Arial" panose="020B0604020202020204" pitchFamily="34" charset="0"/>
              <a:buChar char="•"/>
            </a:pPr>
            <a:endParaRPr lang="en-US" sz="2000" dirty="0">
              <a:solidFill>
                <a:schemeClr val="bg1"/>
              </a:solidFill>
            </a:endParaRPr>
          </a:p>
          <a:p>
            <a:pPr marL="342900" lvl="0" indent="-342900" eaLnBrk="0" fontAlgn="base" hangingPunct="0">
              <a:spcBef>
                <a:spcPct val="0"/>
              </a:spcBef>
              <a:spcAft>
                <a:spcPct val="0"/>
              </a:spcAft>
              <a:buFont typeface="Arial" panose="020B0604020202020204" pitchFamily="34" charset="0"/>
              <a:buChar char="•"/>
            </a:pPr>
            <a:r>
              <a:rPr lang="en-US" sz="2000" dirty="0">
                <a:solidFill>
                  <a:schemeClr val="bg1"/>
                </a:solidFill>
              </a:rPr>
              <a:t>Building ASP.NET Application</a:t>
            </a:r>
          </a:p>
          <a:p>
            <a:pPr marL="342900" lvl="0" indent="-342900" eaLnBrk="0" fontAlgn="base" hangingPunct="0">
              <a:spcBef>
                <a:spcPct val="0"/>
              </a:spcBef>
              <a:spcAft>
                <a:spcPct val="0"/>
              </a:spcAft>
              <a:buFont typeface="Arial" panose="020B0604020202020204" pitchFamily="34" charset="0"/>
              <a:buChar char="•"/>
            </a:pPr>
            <a:endParaRPr lang="en-US" sz="2000" dirty="0">
              <a:solidFill>
                <a:schemeClr val="bg1"/>
              </a:solidFill>
            </a:endParaRPr>
          </a:p>
          <a:p>
            <a:pPr marL="342900" lvl="0" indent="-342900" eaLnBrk="0" fontAlgn="base" hangingPunct="0">
              <a:spcBef>
                <a:spcPct val="0"/>
              </a:spcBef>
              <a:spcAft>
                <a:spcPct val="0"/>
              </a:spcAft>
              <a:buFont typeface="Arial" panose="020B0604020202020204" pitchFamily="34" charset="0"/>
              <a:buChar char="•"/>
            </a:pPr>
            <a:r>
              <a:rPr lang="en-US" sz="2000" dirty="0">
                <a:solidFill>
                  <a:schemeClr val="bg1"/>
                </a:solidFill>
              </a:rPr>
              <a:t>Web services</a:t>
            </a:r>
          </a:p>
          <a:p>
            <a:pPr marL="342900" lvl="0" indent="-342900" eaLnBrk="0" fontAlgn="base" hangingPunct="0">
              <a:spcBef>
                <a:spcPct val="0"/>
              </a:spcBef>
              <a:spcAft>
                <a:spcPct val="0"/>
              </a:spcAft>
              <a:buFont typeface="Arial" panose="020B0604020202020204" pitchFamily="34" charset="0"/>
              <a:buChar char="•"/>
            </a:pPr>
            <a:endParaRPr lang="en-US" sz="2400" dirty="0">
              <a:solidFill>
                <a:schemeClr val="bg1"/>
              </a:solidFill>
            </a:endParaRPr>
          </a:p>
          <a:p>
            <a:pPr marL="342900" lvl="0" indent="-342900" eaLnBrk="0" fontAlgn="base" hangingPunct="0">
              <a:spcBef>
                <a:spcPct val="0"/>
              </a:spcBef>
              <a:spcAft>
                <a:spcPct val="0"/>
              </a:spcAft>
              <a:buFont typeface="Arial" panose="020B0604020202020204" pitchFamily="34" charset="0"/>
              <a:buChar char="•"/>
            </a:pPr>
            <a:endParaRPr lang="en-US" sz="2400" dirty="0">
              <a:solidFill>
                <a:schemeClr val="bg1"/>
              </a:solidFill>
            </a:endParaRPr>
          </a:p>
          <a:p>
            <a:pPr marL="342900" lvl="0" indent="-342900" eaLnBrk="0" fontAlgn="base" hangingPunct="0">
              <a:spcBef>
                <a:spcPct val="0"/>
              </a:spcBef>
              <a:spcAft>
                <a:spcPct val="0"/>
              </a:spcAft>
              <a:buFont typeface="Arial" panose="020B0604020202020204" pitchFamily="34" charset="0"/>
              <a:buChar char="•"/>
            </a:pPr>
            <a:endParaRPr lang="en-US" sz="2400" dirty="0">
              <a:solidFill>
                <a:schemeClr val="bg1"/>
              </a:solidFill>
            </a:endParaRPr>
          </a:p>
          <a:p>
            <a:pPr marL="342900" lvl="0" indent="-342900" eaLnBrk="0" fontAlgn="base" hangingPunct="0">
              <a:spcBef>
                <a:spcPct val="0"/>
              </a:spcBef>
              <a:spcAft>
                <a:spcPct val="0"/>
              </a:spcAft>
              <a:buFont typeface="Arial" panose="020B0604020202020204" pitchFamily="34" charset="0"/>
              <a:buChar char="•"/>
            </a:pPr>
            <a:endParaRPr lang="en-US" sz="2400" dirty="0">
              <a:solidFill>
                <a:schemeClr val="bg1"/>
              </a:solidFill>
            </a:endParaRPr>
          </a:p>
          <a:p>
            <a:pPr marL="342900" lvl="0" indent="-342900" eaLnBrk="0" fontAlgn="base" hangingPunct="0">
              <a:spcBef>
                <a:spcPct val="0"/>
              </a:spcBef>
              <a:spcAft>
                <a:spcPct val="0"/>
              </a:spcAft>
              <a:buFont typeface="Arial" panose="020B0604020202020204" pitchFamily="34" charset="0"/>
              <a:buChar char="•"/>
            </a:pPr>
            <a:endParaRPr lang="en-US" altLang="en-US" sz="2400" dirty="0">
              <a:solidFill>
                <a:schemeClr val="bg1"/>
              </a:solidFill>
            </a:endParaRPr>
          </a:p>
          <a:p>
            <a:pPr lvl="1"/>
            <a:endParaRPr lang="en-US" dirty="0"/>
          </a:p>
        </p:txBody>
      </p:sp>
    </p:spTree>
    <p:extLst>
      <p:ext uri="{BB962C8B-B14F-4D97-AF65-F5344CB8AC3E}">
        <p14:creationId xmlns:p14="http://schemas.microsoft.com/office/powerpoint/2010/main" val="4306028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63286" y="776514"/>
            <a:ext cx="8904514" cy="5700486"/>
          </a:xfrm>
        </p:spPr>
        <p:txBody>
          <a:bodyPr>
            <a:normAutofit fontScale="92500" lnSpcReduction="20000"/>
          </a:bodyPr>
          <a:lstStyle/>
          <a:p>
            <a:r>
              <a:rPr lang="en-US" sz="2600" dirty="0"/>
              <a:t>Web is Stateless. </a:t>
            </a:r>
          </a:p>
          <a:p>
            <a:r>
              <a:rPr lang="en-US" sz="2600" dirty="0"/>
              <a:t>It means a new instance of the web page class is re-created each time the page is posted to the server. </a:t>
            </a:r>
          </a:p>
          <a:p>
            <a:r>
              <a:rPr lang="en-US" sz="2600" dirty="0"/>
              <a:t>As we all know HTTP is a stateless protocol, it cannot hold the client information on page.</a:t>
            </a:r>
          </a:p>
          <a:p>
            <a:endParaRPr lang="en-US" sz="2600" dirty="0"/>
          </a:p>
          <a:p>
            <a:endParaRPr lang="en-US" sz="2600" dirty="0"/>
          </a:p>
          <a:p>
            <a:endParaRPr lang="en-US" sz="2600" dirty="0"/>
          </a:p>
          <a:p>
            <a:endParaRPr lang="en-US" sz="2600" dirty="0"/>
          </a:p>
          <a:p>
            <a:endParaRPr lang="en-US" sz="2600" dirty="0"/>
          </a:p>
          <a:p>
            <a:endParaRPr lang="en-US" sz="2600" dirty="0"/>
          </a:p>
          <a:p>
            <a:endParaRPr lang="en-US" sz="2600" dirty="0"/>
          </a:p>
          <a:p>
            <a:r>
              <a:rPr lang="en-US" sz="2600" dirty="0"/>
              <a:t>Pages are destroyed and re-created with each round trip to the server; therefore, page information will not exist beyond the life cycle of a single page.</a:t>
            </a:r>
          </a:p>
          <a:p>
            <a:endParaRPr lang="en-US" dirty="0"/>
          </a:p>
          <a:p>
            <a:pPr lvl="1"/>
            <a:endParaRPr lang="en-US" dirty="0"/>
          </a:p>
          <a:p>
            <a:pPr lvl="1"/>
            <a:endParaRPr lang="en-US" dirty="0"/>
          </a:p>
        </p:txBody>
      </p:sp>
      <p:sp>
        <p:nvSpPr>
          <p:cNvPr id="3" name="Title 2"/>
          <p:cNvSpPr>
            <a:spLocks noGrp="1"/>
          </p:cNvSpPr>
          <p:nvPr>
            <p:ph type="title"/>
          </p:nvPr>
        </p:nvSpPr>
        <p:spPr>
          <a:xfrm>
            <a:off x="304800" y="114526"/>
            <a:ext cx="6858000" cy="533400"/>
          </a:xfrm>
        </p:spPr>
        <p:txBody>
          <a:bodyPr/>
          <a:lstStyle/>
          <a:p>
            <a:r>
              <a:rPr lang="en-US" dirty="0"/>
              <a:t>Need of State Management</a:t>
            </a:r>
          </a:p>
        </p:txBody>
      </p:sp>
      <p:sp>
        <p:nvSpPr>
          <p:cNvPr id="4" name="Slide Number Placeholder 3"/>
          <p:cNvSpPr>
            <a:spLocks noGrp="1"/>
          </p:cNvSpPr>
          <p:nvPr>
            <p:ph type="sldNum" sz="quarter" idx="11"/>
          </p:nvPr>
        </p:nvSpPr>
        <p:spPr/>
        <p:txBody>
          <a:bodyPr/>
          <a:lstStyle/>
          <a:p>
            <a:fld id="{47ED8886-DB3B-44F4-9A80-E6A224679F20}" type="slidenum">
              <a:rPr lang="en-US" smtClean="0">
                <a:solidFill>
                  <a:schemeClr val="bg1"/>
                </a:solidFill>
              </a:rPr>
              <a:pPr/>
              <a:t>30</a:t>
            </a:fld>
            <a:endParaRPr lang="en-US" dirty="0">
              <a:solidFill>
                <a:schemeClr val="bg1"/>
              </a:solidFill>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 y="2697737"/>
            <a:ext cx="7848600" cy="19498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02483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10" end="10"/>
                                            </p:txEl>
                                          </p:spTgt>
                                        </p:tgtEl>
                                        <p:attrNameLst>
                                          <p:attrName>style.visibility</p:attrName>
                                        </p:attrNameLst>
                                      </p:cBhvr>
                                      <p:to>
                                        <p:strVal val="visible"/>
                                      </p:to>
                                    </p:set>
                                    <p:anim calcmode="lin" valueType="num">
                                      <p:cBhvr additive="base">
                                        <p:cTn id="25" dur="500" fill="hold"/>
                                        <p:tgtEl>
                                          <p:spTgt spid="2">
                                            <p:txEl>
                                              <p:pRg st="10" end="1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2"/>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44365"/>
            <a:ext cx="6858000" cy="533400"/>
          </a:xfrm>
        </p:spPr>
        <p:txBody>
          <a:bodyPr>
            <a:normAutofit/>
          </a:bodyPr>
          <a:lstStyle/>
          <a:p>
            <a:r>
              <a:rPr lang="en-US" dirty="0"/>
              <a:t>Different types of State Management</a:t>
            </a:r>
          </a:p>
        </p:txBody>
      </p:sp>
      <p:sp>
        <p:nvSpPr>
          <p:cNvPr id="3" name="Slide Number Placeholder 2"/>
          <p:cNvSpPr>
            <a:spLocks noGrp="1"/>
          </p:cNvSpPr>
          <p:nvPr>
            <p:ph type="sldNum" sz="quarter" idx="11"/>
          </p:nvPr>
        </p:nvSpPr>
        <p:spPr/>
        <p:txBody>
          <a:bodyPr/>
          <a:lstStyle/>
          <a:p>
            <a:fld id="{47ED8886-DB3B-44F4-9A80-E6A224679F20}" type="slidenum">
              <a:rPr lang="en-US" smtClean="0">
                <a:solidFill>
                  <a:schemeClr val="bg1"/>
                </a:solidFill>
              </a:rPr>
              <a:pPr/>
              <a:t>31</a:t>
            </a:fld>
            <a:endParaRPr lang="en-US" dirty="0">
              <a:solidFill>
                <a:schemeClr val="bg1"/>
              </a:solidFill>
            </a:endParaRPr>
          </a:p>
        </p:txBody>
      </p:sp>
      <p:cxnSp>
        <p:nvCxnSpPr>
          <p:cNvPr id="35" name="Straight Arrow Connector 34"/>
          <p:cNvCxnSpPr>
            <a:endCxn id="8" idx="0"/>
          </p:cNvCxnSpPr>
          <p:nvPr/>
        </p:nvCxnSpPr>
        <p:spPr>
          <a:xfrm>
            <a:off x="2061341" y="1928648"/>
            <a:ext cx="1" cy="3179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10" idx="0"/>
          </p:cNvCxnSpPr>
          <p:nvPr/>
        </p:nvCxnSpPr>
        <p:spPr>
          <a:xfrm>
            <a:off x="7169370" y="1928648"/>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63" name="Group 62"/>
          <p:cNvGrpSpPr/>
          <p:nvPr/>
        </p:nvGrpSpPr>
        <p:grpSpPr>
          <a:xfrm>
            <a:off x="1030014" y="1006365"/>
            <a:ext cx="7168056" cy="5341883"/>
            <a:chOff x="761999" y="982717"/>
            <a:chExt cx="7168056" cy="5341883"/>
          </a:xfrm>
        </p:grpSpPr>
        <p:sp>
          <p:nvSpPr>
            <p:cNvPr id="6" name="Rounded Rectangle 5"/>
            <p:cNvSpPr/>
            <p:nvPr/>
          </p:nvSpPr>
          <p:spPr>
            <a:xfrm>
              <a:off x="2824655" y="982717"/>
              <a:ext cx="3048000" cy="6858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t>State Management</a:t>
              </a:r>
            </a:p>
          </p:txBody>
        </p:sp>
        <p:sp>
          <p:nvSpPr>
            <p:cNvPr id="8" name="Rounded Rectangle 7"/>
            <p:cNvSpPr/>
            <p:nvPr/>
          </p:nvSpPr>
          <p:spPr>
            <a:xfrm>
              <a:off x="761999" y="2222938"/>
              <a:ext cx="2062655" cy="67266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dirty="0"/>
                <a:t>Client Side</a:t>
              </a:r>
            </a:p>
          </p:txBody>
        </p:sp>
        <p:sp>
          <p:nvSpPr>
            <p:cNvPr id="10" name="Rounded Rectangle 9"/>
            <p:cNvSpPr/>
            <p:nvPr/>
          </p:nvSpPr>
          <p:spPr>
            <a:xfrm>
              <a:off x="5872655" y="2209800"/>
              <a:ext cx="2057400" cy="6858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dirty="0"/>
                <a:t>Server Side</a:t>
              </a:r>
            </a:p>
          </p:txBody>
        </p:sp>
        <p:sp>
          <p:nvSpPr>
            <p:cNvPr id="11" name="Rounded Rectangle 10"/>
            <p:cNvSpPr/>
            <p:nvPr/>
          </p:nvSpPr>
          <p:spPr>
            <a:xfrm>
              <a:off x="1325617" y="3162300"/>
              <a:ext cx="1874784" cy="5334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View State</a:t>
              </a:r>
            </a:p>
          </p:txBody>
        </p:sp>
        <p:sp>
          <p:nvSpPr>
            <p:cNvPr id="12" name="Rounded Rectangle 11"/>
            <p:cNvSpPr/>
            <p:nvPr/>
          </p:nvSpPr>
          <p:spPr>
            <a:xfrm>
              <a:off x="1325618" y="3841531"/>
              <a:ext cx="1874784" cy="50186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Hidden Field</a:t>
              </a:r>
            </a:p>
          </p:txBody>
        </p:sp>
        <p:sp>
          <p:nvSpPr>
            <p:cNvPr id="13" name="Rounded Rectangle 12"/>
            <p:cNvSpPr/>
            <p:nvPr/>
          </p:nvSpPr>
          <p:spPr>
            <a:xfrm>
              <a:off x="1325618" y="4495800"/>
              <a:ext cx="1874784" cy="4572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Cookies</a:t>
              </a:r>
            </a:p>
          </p:txBody>
        </p:sp>
        <p:sp>
          <p:nvSpPr>
            <p:cNvPr id="14" name="Rounded Rectangle 13"/>
            <p:cNvSpPr/>
            <p:nvPr/>
          </p:nvSpPr>
          <p:spPr>
            <a:xfrm>
              <a:off x="1325618" y="5181600"/>
              <a:ext cx="1874784" cy="4572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Control State</a:t>
              </a:r>
            </a:p>
          </p:txBody>
        </p:sp>
        <p:sp>
          <p:nvSpPr>
            <p:cNvPr id="15" name="Rounded Rectangle 14"/>
            <p:cNvSpPr/>
            <p:nvPr/>
          </p:nvSpPr>
          <p:spPr>
            <a:xfrm>
              <a:off x="1325617" y="5867400"/>
              <a:ext cx="1874784" cy="4572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Query String</a:t>
              </a:r>
            </a:p>
          </p:txBody>
        </p:sp>
        <p:sp>
          <p:nvSpPr>
            <p:cNvPr id="16" name="Rounded Rectangle 15"/>
            <p:cNvSpPr/>
            <p:nvPr/>
          </p:nvSpPr>
          <p:spPr>
            <a:xfrm>
              <a:off x="5181600" y="3162300"/>
              <a:ext cx="2133600" cy="5334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Session</a:t>
              </a:r>
            </a:p>
          </p:txBody>
        </p:sp>
        <p:sp>
          <p:nvSpPr>
            <p:cNvPr id="17" name="Rounded Rectangle 16"/>
            <p:cNvSpPr/>
            <p:nvPr/>
          </p:nvSpPr>
          <p:spPr>
            <a:xfrm>
              <a:off x="5181600" y="3841530"/>
              <a:ext cx="2133600" cy="50186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Application</a:t>
              </a:r>
            </a:p>
          </p:txBody>
        </p:sp>
        <p:sp>
          <p:nvSpPr>
            <p:cNvPr id="18" name="Rounded Rectangle 17"/>
            <p:cNvSpPr/>
            <p:nvPr/>
          </p:nvSpPr>
          <p:spPr>
            <a:xfrm>
              <a:off x="5181600" y="4495800"/>
              <a:ext cx="2133600" cy="4572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Profile Properties</a:t>
              </a:r>
            </a:p>
          </p:txBody>
        </p:sp>
        <p:sp>
          <p:nvSpPr>
            <p:cNvPr id="19" name="Rounded Rectangle 18"/>
            <p:cNvSpPr/>
            <p:nvPr/>
          </p:nvSpPr>
          <p:spPr>
            <a:xfrm>
              <a:off x="5181600" y="5181600"/>
              <a:ext cx="2133600" cy="4572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Database Support</a:t>
              </a:r>
            </a:p>
          </p:txBody>
        </p:sp>
        <p:cxnSp>
          <p:nvCxnSpPr>
            <p:cNvPr id="31" name="Straight Connector 30"/>
            <p:cNvCxnSpPr/>
            <p:nvPr/>
          </p:nvCxnSpPr>
          <p:spPr>
            <a:xfrm>
              <a:off x="1793326" y="1905000"/>
              <a:ext cx="510802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4191000" y="1668517"/>
              <a:ext cx="0" cy="2364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914400" y="2895600"/>
              <a:ext cx="0" cy="3200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7772400" y="2895600"/>
              <a:ext cx="0" cy="2514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endCxn id="11" idx="1"/>
            </p:cNvCxnSpPr>
            <p:nvPr/>
          </p:nvCxnSpPr>
          <p:spPr>
            <a:xfrm>
              <a:off x="914400" y="3429000"/>
              <a:ext cx="41121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12" idx="1"/>
            </p:cNvCxnSpPr>
            <p:nvPr/>
          </p:nvCxnSpPr>
          <p:spPr>
            <a:xfrm>
              <a:off x="914400" y="4092465"/>
              <a:ext cx="411218"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914400" y="4724400"/>
              <a:ext cx="41121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14" idx="1"/>
            </p:cNvCxnSpPr>
            <p:nvPr/>
          </p:nvCxnSpPr>
          <p:spPr>
            <a:xfrm>
              <a:off x="914400" y="5410200"/>
              <a:ext cx="41121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endCxn id="15" idx="1"/>
            </p:cNvCxnSpPr>
            <p:nvPr/>
          </p:nvCxnSpPr>
          <p:spPr>
            <a:xfrm>
              <a:off x="914400" y="6096000"/>
              <a:ext cx="41121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16" idx="3"/>
            </p:cNvCxnSpPr>
            <p:nvPr/>
          </p:nvCxnSpPr>
          <p:spPr>
            <a:xfrm flipH="1">
              <a:off x="7315200" y="3429000"/>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17" idx="3"/>
            </p:cNvCxnSpPr>
            <p:nvPr/>
          </p:nvCxnSpPr>
          <p:spPr>
            <a:xfrm flipH="1">
              <a:off x="7315200" y="4092464"/>
              <a:ext cx="457200"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endCxn id="18" idx="3"/>
            </p:cNvCxnSpPr>
            <p:nvPr/>
          </p:nvCxnSpPr>
          <p:spPr>
            <a:xfrm flipH="1">
              <a:off x="7315200" y="4724400"/>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19" idx="3"/>
            </p:cNvCxnSpPr>
            <p:nvPr/>
          </p:nvCxnSpPr>
          <p:spPr>
            <a:xfrm flipH="1">
              <a:off x="7315200" y="5410200"/>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213235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990600"/>
            <a:ext cx="8509000" cy="4906963"/>
          </a:xfrm>
        </p:spPr>
        <p:txBody>
          <a:bodyPr/>
          <a:lstStyle/>
          <a:p>
            <a:r>
              <a:rPr lang="en-US" sz="2000" dirty="0"/>
              <a:t>ASP.NET session state enables you to store and retrieve values for a user as the user navigates ASP.NET pages in a Web application. </a:t>
            </a:r>
          </a:p>
          <a:p>
            <a:endParaRPr lang="en-US" sz="2000" dirty="0"/>
          </a:p>
          <a:p>
            <a:endParaRPr lang="en-US" sz="2000" dirty="0"/>
          </a:p>
          <a:p>
            <a:r>
              <a:rPr lang="en-US" sz="2000" dirty="0"/>
              <a:t>HTTP is a stateless protocol. </a:t>
            </a:r>
          </a:p>
          <a:p>
            <a:pPr lvl="1"/>
            <a:r>
              <a:rPr lang="en-US" sz="2000" dirty="0"/>
              <a:t>This means that a Web server treats each HTTP request for a page as an independent request. </a:t>
            </a:r>
          </a:p>
          <a:p>
            <a:pPr lvl="1"/>
            <a:r>
              <a:rPr lang="en-US" sz="2000" dirty="0"/>
              <a:t>The server retains no knowledge of variable values that were used during previous requests. </a:t>
            </a:r>
          </a:p>
          <a:p>
            <a:endParaRPr lang="en-US" sz="2000" dirty="0"/>
          </a:p>
          <a:p>
            <a:endParaRPr lang="en-US" sz="2000" dirty="0"/>
          </a:p>
        </p:txBody>
      </p:sp>
      <p:sp>
        <p:nvSpPr>
          <p:cNvPr id="4" name="Title 3"/>
          <p:cNvSpPr>
            <a:spLocks noGrp="1"/>
          </p:cNvSpPr>
          <p:nvPr>
            <p:ph type="title"/>
          </p:nvPr>
        </p:nvSpPr>
        <p:spPr>
          <a:xfrm>
            <a:off x="385762" y="328613"/>
            <a:ext cx="6853237" cy="463550"/>
          </a:xfrm>
        </p:spPr>
        <p:txBody>
          <a:bodyPr>
            <a:noAutofit/>
          </a:bodyPr>
          <a:lstStyle/>
          <a:p>
            <a:r>
              <a:rPr lang="en-US" dirty="0"/>
              <a:t>Server Side State Management-Session</a:t>
            </a:r>
          </a:p>
        </p:txBody>
      </p:sp>
      <p:sp>
        <p:nvSpPr>
          <p:cNvPr id="3" name="Slide Number Placeholder 2"/>
          <p:cNvSpPr>
            <a:spLocks noGrp="1"/>
          </p:cNvSpPr>
          <p:nvPr>
            <p:ph type="sldNum" sz="quarter" idx="11"/>
          </p:nvPr>
        </p:nvSpPr>
        <p:spPr/>
        <p:txBody>
          <a:bodyPr/>
          <a:lstStyle/>
          <a:p>
            <a:fld id="{47ED8886-DB3B-44F4-9A80-E6A224679F20}" type="slidenum">
              <a:rPr lang="en-US" smtClean="0">
                <a:solidFill>
                  <a:schemeClr val="bg1"/>
                </a:solidFill>
              </a:rPr>
              <a:pPr/>
              <a:t>32</a:t>
            </a:fld>
            <a:endParaRPr lang="en-US" dirty="0">
              <a:solidFill>
                <a:schemeClr val="bg1"/>
              </a:solidFill>
            </a:endParaRPr>
          </a:p>
        </p:txBody>
      </p:sp>
    </p:spTree>
    <p:extLst>
      <p:ext uri="{BB962C8B-B14F-4D97-AF65-F5344CB8AC3E}">
        <p14:creationId xmlns:p14="http://schemas.microsoft.com/office/powerpoint/2010/main" val="4703788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066800"/>
            <a:ext cx="8763000" cy="4906963"/>
          </a:xfrm>
        </p:spPr>
        <p:txBody>
          <a:bodyPr/>
          <a:lstStyle/>
          <a:p>
            <a:r>
              <a:rPr lang="en-US" sz="2000" dirty="0"/>
              <a:t> ASP.NET session state identifies requests</a:t>
            </a:r>
          </a:p>
          <a:p>
            <a:pPr lvl="1"/>
            <a:r>
              <a:rPr lang="en-US" sz="2000" dirty="0"/>
              <a:t>from the same browser during a limited time window as a session,</a:t>
            </a:r>
          </a:p>
          <a:p>
            <a:pPr lvl="1"/>
            <a:r>
              <a:rPr lang="en-US" sz="2000" dirty="0"/>
              <a:t>and provides a way to persist variable values for the duration of that session.</a:t>
            </a:r>
          </a:p>
          <a:p>
            <a:endParaRPr lang="en-US" sz="2000" dirty="0"/>
          </a:p>
          <a:p>
            <a:endParaRPr lang="en-US" sz="2000" dirty="0"/>
          </a:p>
          <a:p>
            <a:r>
              <a:rPr lang="en-US" sz="2000" dirty="0"/>
              <a:t> By default, ASP.NET session state is enabled for all ASP.NET applications.</a:t>
            </a:r>
          </a:p>
          <a:p>
            <a:endParaRPr lang="en-US" sz="2400" dirty="0"/>
          </a:p>
        </p:txBody>
      </p:sp>
      <p:sp>
        <p:nvSpPr>
          <p:cNvPr id="4" name="Title 3"/>
          <p:cNvSpPr>
            <a:spLocks noGrp="1"/>
          </p:cNvSpPr>
          <p:nvPr>
            <p:ph type="title"/>
          </p:nvPr>
        </p:nvSpPr>
        <p:spPr>
          <a:xfrm>
            <a:off x="457200" y="144463"/>
            <a:ext cx="6858000" cy="533400"/>
          </a:xfrm>
        </p:spPr>
        <p:txBody>
          <a:bodyPr>
            <a:normAutofit/>
          </a:bodyPr>
          <a:lstStyle/>
          <a:p>
            <a:r>
              <a:rPr lang="en-US" dirty="0"/>
              <a:t>Server Side State Management-Session</a:t>
            </a:r>
          </a:p>
        </p:txBody>
      </p:sp>
      <p:sp>
        <p:nvSpPr>
          <p:cNvPr id="3" name="Slide Number Placeholder 2"/>
          <p:cNvSpPr>
            <a:spLocks noGrp="1"/>
          </p:cNvSpPr>
          <p:nvPr>
            <p:ph type="sldNum" sz="quarter" idx="11"/>
          </p:nvPr>
        </p:nvSpPr>
        <p:spPr/>
        <p:txBody>
          <a:bodyPr/>
          <a:lstStyle/>
          <a:p>
            <a:fld id="{47ED8886-DB3B-44F4-9A80-E6A224679F20}" type="slidenum">
              <a:rPr lang="en-US" smtClean="0">
                <a:solidFill>
                  <a:schemeClr val="bg1"/>
                </a:solidFill>
              </a:rPr>
              <a:pPr/>
              <a:t>33</a:t>
            </a:fld>
            <a:endParaRPr lang="en-US" dirty="0">
              <a:solidFill>
                <a:schemeClr val="bg1"/>
              </a:solidFill>
            </a:endParaRPr>
          </a:p>
        </p:txBody>
      </p:sp>
    </p:spTree>
    <p:extLst>
      <p:ext uri="{BB962C8B-B14F-4D97-AF65-F5344CB8AC3E}">
        <p14:creationId xmlns:p14="http://schemas.microsoft.com/office/powerpoint/2010/main" val="1258834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990600"/>
            <a:ext cx="8763000" cy="4906963"/>
          </a:xfrm>
        </p:spPr>
        <p:txBody>
          <a:bodyPr/>
          <a:lstStyle/>
          <a:p>
            <a:r>
              <a:rPr lang="en-US" sz="2000" dirty="0"/>
              <a:t>Session provides a facility to store information on server memory. It can support any type of object to store along with our own custom objects. </a:t>
            </a:r>
          </a:p>
          <a:p>
            <a:endParaRPr lang="en-US" sz="2000" dirty="0"/>
          </a:p>
          <a:p>
            <a:r>
              <a:rPr lang="en-US" sz="2000" dirty="0"/>
              <a:t>For every client, session data is stored separately, which means session data is stored on a per client basis.</a:t>
            </a:r>
          </a:p>
          <a:p>
            <a:endParaRPr lang="en-US" sz="2000" dirty="0"/>
          </a:p>
          <a:p>
            <a:endParaRPr lang="en-US" sz="2000" dirty="0"/>
          </a:p>
          <a:p>
            <a:endParaRPr lang="en-US" dirty="0"/>
          </a:p>
          <a:p>
            <a:endParaRPr lang="en-US" sz="2400" dirty="0"/>
          </a:p>
        </p:txBody>
      </p:sp>
      <p:sp>
        <p:nvSpPr>
          <p:cNvPr id="4" name="Title 3"/>
          <p:cNvSpPr>
            <a:spLocks noGrp="1"/>
          </p:cNvSpPr>
          <p:nvPr>
            <p:ph type="title"/>
          </p:nvPr>
        </p:nvSpPr>
        <p:spPr>
          <a:xfrm>
            <a:off x="152400" y="198437"/>
            <a:ext cx="6858000" cy="533400"/>
          </a:xfrm>
        </p:spPr>
        <p:txBody>
          <a:bodyPr>
            <a:normAutofit/>
          </a:bodyPr>
          <a:lstStyle/>
          <a:p>
            <a:r>
              <a:rPr lang="en-US" dirty="0"/>
              <a:t>Server Side State Management-Session</a:t>
            </a:r>
          </a:p>
        </p:txBody>
      </p:sp>
      <p:sp>
        <p:nvSpPr>
          <p:cNvPr id="3" name="Slide Number Placeholder 2"/>
          <p:cNvSpPr>
            <a:spLocks noGrp="1"/>
          </p:cNvSpPr>
          <p:nvPr>
            <p:ph type="sldNum" sz="quarter" idx="11"/>
          </p:nvPr>
        </p:nvSpPr>
        <p:spPr/>
        <p:txBody>
          <a:bodyPr/>
          <a:lstStyle/>
          <a:p>
            <a:fld id="{47ED8886-DB3B-44F4-9A80-E6A224679F20}" type="slidenum">
              <a:rPr lang="en-US" smtClean="0">
                <a:solidFill>
                  <a:schemeClr val="bg1"/>
                </a:solidFill>
              </a:rPr>
              <a:pPr/>
              <a:t>34</a:t>
            </a:fld>
            <a:endParaRPr lang="en-US" dirty="0">
              <a:solidFill>
                <a:schemeClr val="bg1"/>
              </a:solidFill>
            </a:endParaRPr>
          </a:p>
        </p:txBody>
      </p:sp>
      <p:pic>
        <p:nvPicPr>
          <p:cNvPr id="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5647" y="3048000"/>
            <a:ext cx="4344753" cy="259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599904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6028" y="1066800"/>
            <a:ext cx="8683171" cy="4906963"/>
          </a:xfrm>
        </p:spPr>
        <p:txBody>
          <a:bodyPr/>
          <a:lstStyle/>
          <a:p>
            <a:r>
              <a:rPr lang="en-US" sz="2000" dirty="0"/>
              <a:t>ASP.NET uses an 120 bit identifier to track each session. </a:t>
            </a:r>
          </a:p>
          <a:p>
            <a:endParaRPr lang="en-US" sz="2000" dirty="0"/>
          </a:p>
          <a:p>
            <a:pPr lvl="1"/>
            <a:r>
              <a:rPr lang="en-US" sz="2000" dirty="0"/>
              <a:t>This is secure enough and can't be reverse engineered. </a:t>
            </a:r>
          </a:p>
          <a:p>
            <a:pPr lvl="1"/>
            <a:endParaRPr lang="en-US" sz="2000" dirty="0"/>
          </a:p>
          <a:p>
            <a:pPr lvl="1"/>
            <a:r>
              <a:rPr lang="en-US" sz="2000" dirty="0"/>
              <a:t>When a client communicates with a server, </a:t>
            </a:r>
          </a:p>
          <a:p>
            <a:pPr lvl="2"/>
            <a:r>
              <a:rPr lang="en-US" sz="2000" dirty="0"/>
              <a:t>only the session ID is transmitted between them. </a:t>
            </a:r>
          </a:p>
          <a:p>
            <a:pPr lvl="2"/>
            <a:endParaRPr lang="en-US" sz="2000" dirty="0"/>
          </a:p>
          <a:p>
            <a:pPr lvl="1"/>
            <a:r>
              <a:rPr lang="en-US" sz="2000" dirty="0"/>
              <a:t>When the client requests for data, </a:t>
            </a:r>
          </a:p>
          <a:p>
            <a:pPr lvl="2"/>
            <a:r>
              <a:rPr lang="en-US" sz="2000" dirty="0"/>
              <a:t>ASP.NET looks for the session ID and retrieves the corresponding data. </a:t>
            </a:r>
          </a:p>
          <a:p>
            <a:endParaRPr lang="en-US" dirty="0"/>
          </a:p>
          <a:p>
            <a:endParaRPr lang="en-US" dirty="0"/>
          </a:p>
        </p:txBody>
      </p:sp>
      <p:sp>
        <p:nvSpPr>
          <p:cNvPr id="4" name="Title 3"/>
          <p:cNvSpPr>
            <a:spLocks noGrp="1"/>
          </p:cNvSpPr>
          <p:nvPr>
            <p:ph type="title"/>
          </p:nvPr>
        </p:nvSpPr>
        <p:spPr>
          <a:xfrm>
            <a:off x="156028" y="144463"/>
            <a:ext cx="6858000" cy="533400"/>
          </a:xfrm>
        </p:spPr>
        <p:txBody>
          <a:bodyPr>
            <a:normAutofit/>
          </a:bodyPr>
          <a:lstStyle/>
          <a:p>
            <a:r>
              <a:rPr lang="en-US" dirty="0">
                <a:solidFill>
                  <a:schemeClr val="bg1"/>
                </a:solidFill>
              </a:rPr>
              <a:t>Server Side State Management-Session</a:t>
            </a:r>
          </a:p>
        </p:txBody>
      </p:sp>
      <p:sp>
        <p:nvSpPr>
          <p:cNvPr id="3" name="Slide Number Placeholder 2"/>
          <p:cNvSpPr>
            <a:spLocks noGrp="1"/>
          </p:cNvSpPr>
          <p:nvPr>
            <p:ph type="sldNum" sz="quarter" idx="11"/>
          </p:nvPr>
        </p:nvSpPr>
        <p:spPr/>
        <p:txBody>
          <a:bodyPr/>
          <a:lstStyle/>
          <a:p>
            <a:fld id="{47ED8886-DB3B-44F4-9A80-E6A224679F20}" type="slidenum">
              <a:rPr lang="en-US" smtClean="0">
                <a:solidFill>
                  <a:schemeClr val="bg1"/>
                </a:solidFill>
              </a:rPr>
              <a:pPr/>
              <a:t>35</a:t>
            </a:fld>
            <a:endParaRPr lang="en-US" dirty="0">
              <a:solidFill>
                <a:schemeClr val="bg1"/>
              </a:solidFill>
            </a:endParaRPr>
          </a:p>
        </p:txBody>
      </p:sp>
    </p:spTree>
    <p:extLst>
      <p:ext uri="{BB962C8B-B14F-4D97-AF65-F5344CB8AC3E}">
        <p14:creationId xmlns:p14="http://schemas.microsoft.com/office/powerpoint/2010/main" val="319982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6028" y="1066800"/>
            <a:ext cx="8683171" cy="4906963"/>
          </a:xfrm>
        </p:spPr>
        <p:txBody>
          <a:bodyPr/>
          <a:lstStyle/>
          <a:p>
            <a:r>
              <a:rPr lang="en-US" sz="2000" dirty="0"/>
              <a:t>This is done in the following steps:</a:t>
            </a:r>
          </a:p>
          <a:p>
            <a:endParaRPr lang="en-US" sz="2000" dirty="0"/>
          </a:p>
          <a:p>
            <a:pPr lvl="1"/>
            <a:r>
              <a:rPr lang="en-US" sz="2000" dirty="0"/>
              <a:t>Client hits the web site and information is stored in the session.</a:t>
            </a:r>
          </a:p>
          <a:p>
            <a:pPr lvl="1"/>
            <a:endParaRPr lang="en-US" sz="2000" dirty="0"/>
          </a:p>
          <a:p>
            <a:pPr lvl="1"/>
            <a:r>
              <a:rPr lang="en-US" sz="2000" dirty="0"/>
              <a:t>Server creates a unique session ID for that client and stores it in the Session State Provider.</a:t>
            </a:r>
          </a:p>
          <a:p>
            <a:pPr lvl="1"/>
            <a:endParaRPr lang="en-US" sz="2000" dirty="0"/>
          </a:p>
          <a:p>
            <a:pPr lvl="1"/>
            <a:r>
              <a:rPr lang="en-US" sz="2000" dirty="0"/>
              <a:t>The client requests for some information with the unique session ID from the server.</a:t>
            </a:r>
          </a:p>
          <a:p>
            <a:endParaRPr lang="en-US" dirty="0"/>
          </a:p>
        </p:txBody>
      </p:sp>
      <p:sp>
        <p:nvSpPr>
          <p:cNvPr id="4" name="Title 3"/>
          <p:cNvSpPr>
            <a:spLocks noGrp="1"/>
          </p:cNvSpPr>
          <p:nvPr>
            <p:ph type="title"/>
          </p:nvPr>
        </p:nvSpPr>
        <p:spPr>
          <a:xfrm>
            <a:off x="170315" y="144463"/>
            <a:ext cx="6858000" cy="533400"/>
          </a:xfrm>
        </p:spPr>
        <p:txBody>
          <a:bodyPr>
            <a:normAutofit/>
          </a:bodyPr>
          <a:lstStyle/>
          <a:p>
            <a:r>
              <a:rPr lang="en-US" dirty="0">
                <a:solidFill>
                  <a:schemeClr val="bg1"/>
                </a:solidFill>
              </a:rPr>
              <a:t>Server Side State Management-Session</a:t>
            </a:r>
          </a:p>
        </p:txBody>
      </p:sp>
      <p:sp>
        <p:nvSpPr>
          <p:cNvPr id="3" name="Slide Number Placeholder 2"/>
          <p:cNvSpPr>
            <a:spLocks noGrp="1"/>
          </p:cNvSpPr>
          <p:nvPr>
            <p:ph type="sldNum" sz="quarter" idx="11"/>
          </p:nvPr>
        </p:nvSpPr>
        <p:spPr/>
        <p:txBody>
          <a:bodyPr/>
          <a:lstStyle/>
          <a:p>
            <a:fld id="{47ED8886-DB3B-44F4-9A80-E6A224679F20}" type="slidenum">
              <a:rPr lang="en-US" smtClean="0">
                <a:solidFill>
                  <a:schemeClr val="bg1"/>
                </a:solidFill>
              </a:rPr>
              <a:pPr/>
              <a:t>36</a:t>
            </a:fld>
            <a:endParaRPr lang="en-US" dirty="0">
              <a:solidFill>
                <a:schemeClr val="bg1"/>
              </a:solidFill>
            </a:endParaRPr>
          </a:p>
        </p:txBody>
      </p:sp>
    </p:spTree>
    <p:extLst>
      <p:ext uri="{BB962C8B-B14F-4D97-AF65-F5344CB8AC3E}">
        <p14:creationId xmlns:p14="http://schemas.microsoft.com/office/powerpoint/2010/main" val="14973032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31800" y="852239"/>
            <a:ext cx="8229600" cy="1586161"/>
          </a:xfrm>
        </p:spPr>
        <p:txBody>
          <a:bodyPr/>
          <a:lstStyle/>
          <a:p>
            <a:r>
              <a:rPr lang="en-US" sz="2000" dirty="0"/>
              <a:t>Server looks in the Session Providers and retrieves the serialized data from the state server and type casts the object.</a:t>
            </a:r>
          </a:p>
          <a:p>
            <a:endParaRPr lang="en-US" sz="2000" dirty="0"/>
          </a:p>
          <a:p>
            <a:r>
              <a:rPr lang="en-US" sz="2000" dirty="0"/>
              <a:t>Take a look at the pictorial flow -</a:t>
            </a:r>
          </a:p>
        </p:txBody>
      </p:sp>
      <p:sp>
        <p:nvSpPr>
          <p:cNvPr id="4" name="Title 3"/>
          <p:cNvSpPr>
            <a:spLocks noGrp="1"/>
          </p:cNvSpPr>
          <p:nvPr>
            <p:ph type="title"/>
          </p:nvPr>
        </p:nvSpPr>
        <p:spPr>
          <a:xfrm>
            <a:off x="431800" y="99764"/>
            <a:ext cx="6858000" cy="533400"/>
          </a:xfrm>
        </p:spPr>
        <p:txBody>
          <a:bodyPr>
            <a:normAutofit/>
          </a:bodyPr>
          <a:lstStyle/>
          <a:p>
            <a:r>
              <a:rPr lang="en-US" dirty="0"/>
              <a:t>Server Side State Management-Session</a:t>
            </a:r>
          </a:p>
        </p:txBody>
      </p:sp>
      <p:sp>
        <p:nvSpPr>
          <p:cNvPr id="3" name="Slide Number Placeholder 2"/>
          <p:cNvSpPr>
            <a:spLocks noGrp="1"/>
          </p:cNvSpPr>
          <p:nvPr>
            <p:ph type="sldNum" sz="quarter" idx="11"/>
          </p:nvPr>
        </p:nvSpPr>
        <p:spPr/>
        <p:txBody>
          <a:bodyPr/>
          <a:lstStyle/>
          <a:p>
            <a:fld id="{47ED8886-DB3B-44F4-9A80-E6A224679F20}" type="slidenum">
              <a:rPr lang="en-US" smtClean="0">
                <a:solidFill>
                  <a:schemeClr val="bg1"/>
                </a:solidFill>
              </a:rPr>
              <a:pPr/>
              <a:t>37</a:t>
            </a:fld>
            <a:endParaRPr lang="en-US" dirty="0">
              <a:solidFill>
                <a:schemeClr val="bg1"/>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667000"/>
            <a:ext cx="7620000" cy="31662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256304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88686" y="1143000"/>
            <a:ext cx="8802914" cy="4906963"/>
          </a:xfrm>
        </p:spPr>
        <p:txBody>
          <a:bodyPr/>
          <a:lstStyle/>
          <a:p>
            <a:r>
              <a:rPr lang="en-US" sz="2000" dirty="0"/>
              <a:t>To manage a session, ASP.NET provides two events written in </a:t>
            </a:r>
            <a:r>
              <a:rPr lang="en-US" sz="2000" dirty="0" err="1"/>
              <a:t>Global.asax</a:t>
            </a:r>
            <a:r>
              <a:rPr lang="en-US" sz="2000" dirty="0"/>
              <a:t> in the root directory of the project.</a:t>
            </a:r>
          </a:p>
          <a:p>
            <a:pPr lvl="1"/>
            <a:r>
              <a:rPr lang="en-US" sz="2000" dirty="0" err="1"/>
              <a:t>session_start</a:t>
            </a:r>
            <a:r>
              <a:rPr lang="en-US" sz="2000" dirty="0"/>
              <a:t> </a:t>
            </a:r>
          </a:p>
          <a:p>
            <a:pPr lvl="1"/>
            <a:r>
              <a:rPr lang="en-US" sz="2000" dirty="0" err="1"/>
              <a:t>session_end</a:t>
            </a:r>
            <a:r>
              <a:rPr lang="en-US" sz="2000" dirty="0"/>
              <a:t> </a:t>
            </a:r>
          </a:p>
          <a:p>
            <a:pPr marL="457200" lvl="1" indent="0">
              <a:buNone/>
            </a:pPr>
            <a:endParaRPr lang="en-US" sz="2000" dirty="0"/>
          </a:p>
          <a:p>
            <a:r>
              <a:rPr lang="en-US" sz="2000" dirty="0" err="1"/>
              <a:t>Session_Start</a:t>
            </a:r>
            <a:r>
              <a:rPr lang="en-US" sz="2000" dirty="0"/>
              <a:t>: </a:t>
            </a:r>
          </a:p>
          <a:p>
            <a:pPr lvl="1"/>
            <a:r>
              <a:rPr lang="en-US" sz="2000" dirty="0"/>
              <a:t>Is raised every time a new user makes a request without a session ID.</a:t>
            </a:r>
          </a:p>
          <a:p>
            <a:pPr lvl="1"/>
            <a:endParaRPr lang="en-US" sz="2000" dirty="0"/>
          </a:p>
          <a:p>
            <a:r>
              <a:rPr lang="en-US" sz="2000" dirty="0" err="1"/>
              <a:t>Session_End</a:t>
            </a:r>
            <a:r>
              <a:rPr lang="en-US" sz="2000" dirty="0"/>
              <a:t>:</a:t>
            </a:r>
          </a:p>
          <a:p>
            <a:pPr lvl="1"/>
            <a:r>
              <a:rPr lang="en-US" sz="2000" dirty="0"/>
              <a:t>Is raised when session ends either because of a time out expiry or explicitly by using </a:t>
            </a:r>
            <a:r>
              <a:rPr lang="en-US" sz="2000" dirty="0" err="1"/>
              <a:t>Session.Abandon</a:t>
            </a:r>
            <a:r>
              <a:rPr lang="en-US" sz="2000" dirty="0"/>
              <a:t>(). The </a:t>
            </a:r>
            <a:r>
              <a:rPr lang="en-US" sz="2000" dirty="0" err="1"/>
              <a:t>Session_End</a:t>
            </a:r>
            <a:r>
              <a:rPr lang="en-US" sz="2000" dirty="0"/>
              <a:t> event is raised only in the case of In </a:t>
            </a:r>
            <a:r>
              <a:rPr lang="en-US" sz="2000" dirty="0" err="1"/>
              <a:t>proc</a:t>
            </a:r>
            <a:r>
              <a:rPr lang="en-US" sz="2000" dirty="0"/>
              <a:t> mode not in the state server and SQL Server modes</a:t>
            </a:r>
            <a:r>
              <a:rPr lang="en-US" dirty="0"/>
              <a:t>. </a:t>
            </a:r>
          </a:p>
        </p:txBody>
      </p:sp>
      <p:sp>
        <p:nvSpPr>
          <p:cNvPr id="4" name="Title 3"/>
          <p:cNvSpPr>
            <a:spLocks noGrp="1"/>
          </p:cNvSpPr>
          <p:nvPr>
            <p:ph type="title"/>
          </p:nvPr>
        </p:nvSpPr>
        <p:spPr>
          <a:xfrm>
            <a:off x="179161" y="34925"/>
            <a:ext cx="6858000" cy="533400"/>
          </a:xfrm>
        </p:spPr>
        <p:txBody>
          <a:bodyPr>
            <a:normAutofit/>
          </a:bodyPr>
          <a:lstStyle/>
          <a:p>
            <a:r>
              <a:rPr lang="en-US" dirty="0"/>
              <a:t>Server Side State Management-Session</a:t>
            </a:r>
          </a:p>
        </p:txBody>
      </p:sp>
      <p:sp>
        <p:nvSpPr>
          <p:cNvPr id="3" name="Slide Number Placeholder 2"/>
          <p:cNvSpPr>
            <a:spLocks noGrp="1"/>
          </p:cNvSpPr>
          <p:nvPr>
            <p:ph type="sldNum" sz="quarter" idx="11"/>
          </p:nvPr>
        </p:nvSpPr>
        <p:spPr/>
        <p:txBody>
          <a:bodyPr/>
          <a:lstStyle/>
          <a:p>
            <a:fld id="{47ED8886-DB3B-44F4-9A80-E6A224679F20}" type="slidenum">
              <a:rPr lang="en-US" smtClean="0">
                <a:solidFill>
                  <a:schemeClr val="bg1"/>
                </a:solidFill>
              </a:rPr>
              <a:pPr/>
              <a:t>38</a:t>
            </a:fld>
            <a:endParaRPr lang="en-US" dirty="0">
              <a:solidFill>
                <a:schemeClr val="bg1"/>
              </a:solidFill>
            </a:endParaRPr>
          </a:p>
        </p:txBody>
      </p:sp>
    </p:spTree>
    <p:extLst>
      <p:ext uri="{BB962C8B-B14F-4D97-AF65-F5344CB8AC3E}">
        <p14:creationId xmlns:p14="http://schemas.microsoft.com/office/powerpoint/2010/main" val="35300722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31800" y="914400"/>
            <a:ext cx="8229600" cy="5334000"/>
          </a:xfrm>
        </p:spPr>
        <p:txBody>
          <a:bodyPr>
            <a:noAutofit/>
          </a:bodyPr>
          <a:lstStyle/>
          <a:p>
            <a:r>
              <a:rPr lang="en-US" sz="2000" dirty="0"/>
              <a:t>Web Forms pages provide the </a:t>
            </a:r>
            <a:r>
              <a:rPr lang="en-US" sz="2000" dirty="0" err="1"/>
              <a:t>ViewState</a:t>
            </a:r>
            <a:r>
              <a:rPr lang="en-US" sz="2000" dirty="0"/>
              <a:t> property as a built-in structure for automatically retaining values between multiple requests for the same page. View state is maintained as a hidden field in the page.</a:t>
            </a:r>
          </a:p>
          <a:p>
            <a:endParaRPr lang="en-US" sz="2000" dirty="0"/>
          </a:p>
          <a:p>
            <a:r>
              <a:rPr lang="en-US" sz="2000" dirty="0"/>
              <a:t>You can use view state to store your own page-specific values across round trips when the page posts back to itself.</a:t>
            </a:r>
          </a:p>
          <a:p>
            <a:endParaRPr lang="en-US" sz="2000" dirty="0"/>
          </a:p>
          <a:p>
            <a:r>
              <a:rPr lang="en-US" sz="2000" dirty="0"/>
              <a:t>We can set View State on/off for each control using </a:t>
            </a:r>
            <a:r>
              <a:rPr lang="en-US" sz="2000" dirty="0" err="1"/>
              <a:t>EnableViewState</a:t>
            </a:r>
            <a:r>
              <a:rPr lang="en-US" sz="2000" dirty="0"/>
              <a:t> property. </a:t>
            </a:r>
          </a:p>
          <a:p>
            <a:endParaRPr lang="en-US" sz="2000" dirty="0"/>
          </a:p>
          <a:p>
            <a:r>
              <a:rPr lang="en-US" sz="2000" dirty="0"/>
              <a:t>By default, </a:t>
            </a:r>
            <a:r>
              <a:rPr lang="en-US" sz="2000" dirty="0" err="1"/>
              <a:t>EnableViewState</a:t>
            </a:r>
            <a:r>
              <a:rPr lang="en-US" sz="2000" dirty="0"/>
              <a:t> property will be set to true</a:t>
            </a:r>
          </a:p>
          <a:p>
            <a:endParaRPr lang="en-US" sz="2000" dirty="0"/>
          </a:p>
          <a:p>
            <a:r>
              <a:rPr lang="en-US" sz="2000" dirty="0"/>
              <a:t>We can also disable View State for the entire page by adding </a:t>
            </a:r>
            <a:r>
              <a:rPr lang="en-US" sz="2000" dirty="0" err="1"/>
              <a:t>EnableViewState</a:t>
            </a:r>
            <a:r>
              <a:rPr lang="en-US" sz="2000" dirty="0"/>
              <a:t> = false to @page directive. </a:t>
            </a:r>
          </a:p>
          <a:p>
            <a:endParaRPr lang="en-US" sz="2000" dirty="0"/>
          </a:p>
          <a:p>
            <a:endParaRPr lang="en-US" sz="2000" dirty="0"/>
          </a:p>
        </p:txBody>
      </p:sp>
      <p:sp>
        <p:nvSpPr>
          <p:cNvPr id="4" name="Title 3"/>
          <p:cNvSpPr>
            <a:spLocks noGrp="1"/>
          </p:cNvSpPr>
          <p:nvPr>
            <p:ph type="title"/>
          </p:nvPr>
        </p:nvSpPr>
        <p:spPr>
          <a:xfrm>
            <a:off x="304800" y="152400"/>
            <a:ext cx="7772400" cy="533400"/>
          </a:xfrm>
        </p:spPr>
        <p:txBody>
          <a:bodyPr>
            <a:noAutofit/>
          </a:bodyPr>
          <a:lstStyle/>
          <a:p>
            <a:r>
              <a:rPr lang="en-US" dirty="0"/>
              <a:t>Client Side State Management- View State</a:t>
            </a:r>
          </a:p>
        </p:txBody>
      </p:sp>
      <p:sp>
        <p:nvSpPr>
          <p:cNvPr id="3" name="Slide Number Placeholder 2"/>
          <p:cNvSpPr>
            <a:spLocks noGrp="1"/>
          </p:cNvSpPr>
          <p:nvPr>
            <p:ph type="sldNum" sz="quarter" idx="11"/>
          </p:nvPr>
        </p:nvSpPr>
        <p:spPr/>
        <p:txBody>
          <a:bodyPr/>
          <a:lstStyle/>
          <a:p>
            <a:fld id="{47ED8886-DB3B-44F4-9A80-E6A224679F20}" type="slidenum">
              <a:rPr lang="en-US" smtClean="0">
                <a:solidFill>
                  <a:schemeClr val="bg1"/>
                </a:solidFill>
              </a:rPr>
              <a:pPr/>
              <a:t>39</a:t>
            </a:fld>
            <a:endParaRPr lang="en-US" dirty="0">
              <a:solidFill>
                <a:schemeClr val="bg1"/>
              </a:solidFill>
            </a:endParaRPr>
          </a:p>
        </p:txBody>
      </p:sp>
    </p:spTree>
    <p:extLst>
      <p:ext uri="{BB962C8B-B14F-4D97-AF65-F5344CB8AC3E}">
        <p14:creationId xmlns:p14="http://schemas.microsoft.com/office/powerpoint/2010/main" val="359244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a:xfrm>
            <a:off x="10886" y="2590800"/>
            <a:ext cx="9133114" cy="1077218"/>
          </a:xfrm>
        </p:spPr>
        <p:txBody>
          <a:bodyPr/>
          <a:lstStyle/>
          <a:p>
            <a:r>
              <a:rPr lang="en-US" dirty="0"/>
              <a:t>Introduction to Web-Programming and Working with ASP.NET</a:t>
            </a:r>
          </a:p>
        </p:txBody>
      </p:sp>
      <p:sp>
        <p:nvSpPr>
          <p:cNvPr id="4" name="Slide Number Placeholder 3"/>
          <p:cNvSpPr>
            <a:spLocks noGrp="1"/>
          </p:cNvSpPr>
          <p:nvPr>
            <p:ph type="sldNum" sz="quarter" idx="4294967295"/>
          </p:nvPr>
        </p:nvSpPr>
        <p:spPr>
          <a:xfrm>
            <a:off x="8610600" y="6491288"/>
            <a:ext cx="533400" cy="214312"/>
          </a:xfrm>
          <a:prstGeom prst="rect">
            <a:avLst/>
          </a:prstGeom>
        </p:spPr>
        <p:txBody>
          <a:bodyPr/>
          <a:lstStyle/>
          <a:p>
            <a:fld id="{47ED8886-DB3B-44F4-9A80-E6A224679F20}" type="slidenum">
              <a:rPr lang="en-US" smtClean="0"/>
              <a:pPr/>
              <a:t>4</a:t>
            </a:fld>
            <a:endParaRPr lang="en-US" dirty="0"/>
          </a:p>
        </p:txBody>
      </p:sp>
    </p:spTree>
    <p:extLst>
      <p:ext uri="{BB962C8B-B14F-4D97-AF65-F5344CB8AC3E}">
        <p14:creationId xmlns:p14="http://schemas.microsoft.com/office/powerpoint/2010/main" val="17909242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a:t>You can store page-specific information in a hidden field on your page as a way of maintaining the state of your page.</a:t>
            </a:r>
          </a:p>
          <a:p>
            <a:endParaRPr lang="en-US" sz="2000" dirty="0"/>
          </a:p>
          <a:p>
            <a:r>
              <a:rPr lang="en-US" sz="2000" dirty="0"/>
              <a:t>If you use hidden fields, it is best to store only small amounts of frequently changed data on the client.</a:t>
            </a:r>
          </a:p>
          <a:p>
            <a:endParaRPr lang="en-US" sz="2000" dirty="0"/>
          </a:p>
        </p:txBody>
      </p:sp>
      <p:sp>
        <p:nvSpPr>
          <p:cNvPr id="4" name="Title 3"/>
          <p:cNvSpPr>
            <a:spLocks noGrp="1"/>
          </p:cNvSpPr>
          <p:nvPr>
            <p:ph type="title"/>
          </p:nvPr>
        </p:nvSpPr>
        <p:spPr>
          <a:xfrm>
            <a:off x="381000" y="65266"/>
            <a:ext cx="8153398" cy="533400"/>
          </a:xfrm>
        </p:spPr>
        <p:txBody>
          <a:bodyPr>
            <a:noAutofit/>
          </a:bodyPr>
          <a:lstStyle/>
          <a:p>
            <a:r>
              <a:rPr lang="en-US" dirty="0"/>
              <a:t>Client Side State Management-  Hidden Field</a:t>
            </a:r>
          </a:p>
        </p:txBody>
      </p:sp>
      <p:sp>
        <p:nvSpPr>
          <p:cNvPr id="3" name="Slide Number Placeholder 2"/>
          <p:cNvSpPr>
            <a:spLocks noGrp="1"/>
          </p:cNvSpPr>
          <p:nvPr>
            <p:ph type="sldNum" sz="quarter" idx="11"/>
          </p:nvPr>
        </p:nvSpPr>
        <p:spPr/>
        <p:txBody>
          <a:bodyPr/>
          <a:lstStyle/>
          <a:p>
            <a:fld id="{47ED8886-DB3B-44F4-9A80-E6A224679F20}" type="slidenum">
              <a:rPr lang="en-US" smtClean="0">
                <a:solidFill>
                  <a:schemeClr val="bg1"/>
                </a:solidFill>
              </a:rPr>
              <a:pPr/>
              <a:t>40</a:t>
            </a:fld>
            <a:endParaRPr lang="en-US" dirty="0">
              <a:solidFill>
                <a:schemeClr val="bg1"/>
              </a:solidFill>
            </a:endParaRPr>
          </a:p>
        </p:txBody>
      </p:sp>
      <p:sp>
        <p:nvSpPr>
          <p:cNvPr id="14" name="Rectangle 13"/>
          <p:cNvSpPr/>
          <p:nvPr/>
        </p:nvSpPr>
        <p:spPr>
          <a:xfrm>
            <a:off x="2304391" y="4038600"/>
            <a:ext cx="6230007" cy="1200329"/>
          </a:xfrm>
          <a:prstGeom prst="rect">
            <a:avLst/>
          </a:prstGeom>
        </p:spPr>
        <p:txBody>
          <a:bodyPr wrap="square">
            <a:spAutoFit/>
          </a:bodyPr>
          <a:lstStyle/>
          <a:p>
            <a:r>
              <a:rPr lang="en-US" dirty="0">
                <a:solidFill>
                  <a:schemeClr val="bg2"/>
                </a:solidFill>
                <a:latin typeface="Arial" panose="020B0604020202020204" pitchFamily="34" charset="0"/>
                <a:cs typeface="Arial" panose="020B0604020202020204" pitchFamily="34" charset="0"/>
              </a:rPr>
              <a:t>Note- If you use hidden fields, you must submit your pages to the server using the HTTP POST method rather than requesting the page via the page URL (the HTTP GET method).</a:t>
            </a:r>
          </a:p>
        </p:txBody>
      </p:sp>
      <p:pic>
        <p:nvPicPr>
          <p:cNvPr id="15" name="Picture 14" descr="http://t2.gstatic.com/images?q=tbn:ANd9GcTfD2kqrLbbP4SCEky63amKn0MHHD2pb6asclslqC_5LJNYRepLw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600" y="4077670"/>
            <a:ext cx="1095375" cy="11612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59059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 y="304800"/>
            <a:ext cx="8686800" cy="533400"/>
          </a:xfrm>
        </p:spPr>
        <p:txBody>
          <a:bodyPr/>
          <a:lstStyle/>
          <a:p>
            <a:r>
              <a:rPr lang="en-US" dirty="0"/>
              <a:t>ASP.NET Master Pages</a:t>
            </a:r>
          </a:p>
        </p:txBody>
      </p:sp>
      <p:sp>
        <p:nvSpPr>
          <p:cNvPr id="3" name="Slide Number Placeholder 2"/>
          <p:cNvSpPr>
            <a:spLocks noGrp="1"/>
          </p:cNvSpPr>
          <p:nvPr>
            <p:ph type="sldNum" sz="quarter" idx="11"/>
          </p:nvPr>
        </p:nvSpPr>
        <p:spPr/>
        <p:txBody>
          <a:bodyPr/>
          <a:lstStyle/>
          <a:p>
            <a:fld id="{0663517A-90C9-44F7-A477-BBD63AED79D2}" type="slidenum">
              <a:rPr lang="en-US" smtClean="0"/>
              <a:t>41</a:t>
            </a:fld>
            <a:endParaRPr lang="en-US" dirty="0"/>
          </a:p>
        </p:txBody>
      </p:sp>
      <p:pic>
        <p:nvPicPr>
          <p:cNvPr id="17410" name="Picture 2" descr="MasterPagesMerge graph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295400"/>
            <a:ext cx="6781800" cy="4701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9306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3339" y="330261"/>
            <a:ext cx="8389665" cy="430887"/>
          </a:xfrm>
          <a:prstGeom prst="rect">
            <a:avLst/>
          </a:prstGeom>
        </p:spPr>
        <p:txBody>
          <a:bodyPr vert="horz" wrap="square" lIns="0" tIns="0" rIns="0" bIns="0" rtlCol="0">
            <a:spAutoFit/>
          </a:bodyPr>
          <a:lstStyle/>
          <a:p>
            <a:pPr marL="12700">
              <a:lnSpc>
                <a:spcPct val="100000"/>
              </a:lnSpc>
            </a:pPr>
            <a:r>
              <a:rPr lang="en-US" sz="2800" b="0" spc="-5" dirty="0" err="1">
                <a:solidFill>
                  <a:schemeClr val="bg1"/>
                </a:solidFill>
              </a:rPr>
              <a:t>ASP.Net</a:t>
            </a:r>
            <a:r>
              <a:rPr lang="en-US" sz="2800" b="0" spc="-5" dirty="0">
                <a:solidFill>
                  <a:schemeClr val="bg1"/>
                </a:solidFill>
              </a:rPr>
              <a:t> Web User Control</a:t>
            </a:r>
            <a:endParaRPr sz="2800" b="0" dirty="0">
              <a:solidFill>
                <a:schemeClr val="bg1"/>
              </a:solidFill>
            </a:endParaRPr>
          </a:p>
        </p:txBody>
      </p:sp>
      <p:sp>
        <p:nvSpPr>
          <p:cNvPr id="6" name="Text Placeholder 5"/>
          <p:cNvSpPr>
            <a:spLocks noGrp="1"/>
          </p:cNvSpPr>
          <p:nvPr>
            <p:ph type="body" sz="quarter" idx="13"/>
          </p:nvPr>
        </p:nvSpPr>
        <p:spPr/>
        <p:txBody>
          <a:bodyPr>
            <a:normAutofit/>
          </a:bodyPr>
          <a:lstStyle/>
          <a:p>
            <a:pPr marL="298450" marR="772160" indent="-285750">
              <a:lnSpc>
                <a:spcPct val="150000"/>
              </a:lnSpc>
              <a:buFont typeface="Arial" panose="020B0604020202020204" pitchFamily="34" charset="0"/>
              <a:buChar char="•"/>
              <a:tabLst>
                <a:tab pos="355600" algn="l"/>
                <a:tab pos="356235" algn="l"/>
              </a:tabLst>
            </a:pPr>
            <a:r>
              <a:rPr lang="en-US" sz="2000" spc="-5" dirty="0" err="1">
                <a:solidFill>
                  <a:schemeClr val="bg1"/>
                </a:solidFill>
                <a:cs typeface="Arial" panose="020B0604020202020204" pitchFamily="34" charset="0"/>
              </a:rPr>
              <a:t>ASP.Net</a:t>
            </a:r>
            <a:r>
              <a:rPr lang="en-US" sz="2000" spc="-5" dirty="0">
                <a:solidFill>
                  <a:schemeClr val="bg1"/>
                </a:solidFill>
                <a:cs typeface="Arial" panose="020B0604020202020204" pitchFamily="34" charset="0"/>
              </a:rPr>
              <a:t> provides feature for web control reusability</a:t>
            </a:r>
          </a:p>
          <a:p>
            <a:pPr marL="298450" marR="772160" indent="-285750">
              <a:lnSpc>
                <a:spcPct val="150000"/>
              </a:lnSpc>
              <a:buFont typeface="Arial" panose="020B0604020202020204" pitchFamily="34" charset="0"/>
              <a:buChar char="•"/>
              <a:tabLst>
                <a:tab pos="355600" algn="l"/>
                <a:tab pos="356235" algn="l"/>
              </a:tabLst>
            </a:pPr>
            <a:r>
              <a:rPr lang="en-US" sz="2000" spc="-5" dirty="0" err="1">
                <a:solidFill>
                  <a:schemeClr val="bg1"/>
                </a:solidFill>
                <a:cs typeface="Arial" panose="020B0604020202020204" pitchFamily="34" charset="0"/>
              </a:rPr>
              <a:t>WebUserControl</a:t>
            </a:r>
            <a:r>
              <a:rPr lang="en-US" sz="2000" spc="-5" dirty="0">
                <a:solidFill>
                  <a:schemeClr val="bg1"/>
                </a:solidFill>
                <a:cs typeface="Arial" panose="020B0604020202020204" pitchFamily="34" charset="0"/>
              </a:rPr>
              <a:t> is a type of control in Visual studio that can be created and placed it in any web page</a:t>
            </a:r>
          </a:p>
          <a:p>
            <a:pPr marL="298450" marR="772160" indent="-285750">
              <a:lnSpc>
                <a:spcPct val="150000"/>
              </a:lnSpc>
              <a:buFont typeface="Arial" panose="020B0604020202020204" pitchFamily="34" charset="0"/>
              <a:buChar char="•"/>
              <a:tabLst>
                <a:tab pos="355600" algn="l"/>
                <a:tab pos="356235" algn="l"/>
              </a:tabLst>
            </a:pPr>
            <a:r>
              <a:rPr lang="en-US" sz="2000" spc="-5" dirty="0">
                <a:solidFill>
                  <a:schemeClr val="bg1"/>
                </a:solidFill>
                <a:cs typeface="Arial" panose="020B0604020202020204" pitchFamily="34" charset="0"/>
              </a:rPr>
              <a:t>It has .</a:t>
            </a:r>
            <a:r>
              <a:rPr lang="en-US" sz="2000" spc="-5" dirty="0" err="1">
                <a:solidFill>
                  <a:schemeClr val="bg1"/>
                </a:solidFill>
                <a:cs typeface="Arial" panose="020B0604020202020204" pitchFamily="34" charset="0"/>
              </a:rPr>
              <a:t>ascx</a:t>
            </a:r>
            <a:r>
              <a:rPr lang="en-US" sz="2000" spc="-5" dirty="0">
                <a:solidFill>
                  <a:schemeClr val="bg1"/>
                </a:solidFill>
                <a:cs typeface="Arial" panose="020B0604020202020204" pitchFamily="34" charset="0"/>
              </a:rPr>
              <a:t> extension</a:t>
            </a:r>
          </a:p>
          <a:p>
            <a:pPr marL="298450" marR="772160" indent="-285750">
              <a:lnSpc>
                <a:spcPct val="150000"/>
              </a:lnSpc>
              <a:buFont typeface="Arial" panose="020B0604020202020204" pitchFamily="34" charset="0"/>
              <a:buChar char="•"/>
              <a:tabLst>
                <a:tab pos="355600" algn="l"/>
                <a:tab pos="356235" algn="l"/>
              </a:tabLst>
            </a:pPr>
            <a:endParaRPr lang="en-US" sz="2000" spc="-5" dirty="0">
              <a:solidFill>
                <a:schemeClr val="bg1"/>
              </a:solidFill>
              <a:cs typeface="Arial" panose="020B0604020202020204" pitchFamily="34" charset="0"/>
            </a:endParaRPr>
          </a:p>
          <a:p>
            <a:pPr marL="298450" marR="772160" indent="-285750">
              <a:lnSpc>
                <a:spcPct val="150000"/>
              </a:lnSpc>
              <a:buFont typeface="Arial" panose="020B0604020202020204" pitchFamily="34" charset="0"/>
              <a:buChar char="•"/>
              <a:tabLst>
                <a:tab pos="355600" algn="l"/>
                <a:tab pos="356235" algn="l"/>
              </a:tabLst>
            </a:pPr>
            <a:r>
              <a:rPr lang="en-US" sz="2000" spc="-5" dirty="0">
                <a:solidFill>
                  <a:schemeClr val="bg1"/>
                </a:solidFill>
                <a:cs typeface="Arial" panose="020B0604020202020204" pitchFamily="34" charset="0"/>
              </a:rPr>
              <a:t>Reference link: https://www.tutorialspoint.com/asp.net/asp.net_custom_controls.htm</a:t>
            </a:r>
            <a:endParaRPr lang="en-US" sz="2000" dirty="0">
              <a:solidFill>
                <a:schemeClr val="bg1"/>
              </a:solidFill>
              <a:cs typeface="Arial" panose="020B0604020202020204" pitchFamily="34" charset="0"/>
            </a:endParaRPr>
          </a:p>
        </p:txBody>
      </p:sp>
      <p:sp>
        <p:nvSpPr>
          <p:cNvPr id="4" name="object 4"/>
          <p:cNvSpPr txBox="1">
            <a:spLocks noGrp="1"/>
          </p:cNvSpPr>
          <p:nvPr>
            <p:ph type="sldNum" sz="quarter" idx="4294967295"/>
          </p:nvPr>
        </p:nvSpPr>
        <p:spPr>
          <a:xfrm>
            <a:off x="8763000" y="6492081"/>
            <a:ext cx="736600" cy="259686"/>
          </a:xfrm>
          <a:prstGeom prst="rect">
            <a:avLst/>
          </a:prstGeom>
        </p:spPr>
        <p:txBody>
          <a:bodyPr vert="horz" wrap="square" lIns="0" tIns="13335" rIns="0" bIns="0" rtlCol="0">
            <a:spAutoFit/>
          </a:bodyPr>
          <a:lstStyle/>
          <a:p>
            <a:pPr marL="25400">
              <a:lnSpc>
                <a:spcPct val="100000"/>
              </a:lnSpc>
              <a:spcBef>
                <a:spcPts val="105"/>
              </a:spcBef>
            </a:pPr>
            <a:fld id="{81D60167-4931-47E6-BA6A-407CBD079E47}" type="slidenum">
              <a:rPr dirty="0">
                <a:solidFill>
                  <a:schemeClr val="bg1"/>
                </a:solidFill>
              </a:rPr>
              <a:t>42</a:t>
            </a:fld>
            <a:endParaRPr dirty="0">
              <a:solidFill>
                <a:schemeClr val="bg1"/>
              </a:solidFill>
            </a:endParaRPr>
          </a:p>
        </p:txBody>
      </p:sp>
    </p:spTree>
    <p:extLst>
      <p:ext uri="{BB962C8B-B14F-4D97-AF65-F5344CB8AC3E}">
        <p14:creationId xmlns:p14="http://schemas.microsoft.com/office/powerpoint/2010/main" val="1664989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0" end="0"/>
                                            </p:txEl>
                                          </p:spTgt>
                                        </p:tgtEl>
                                        <p:attrNameLst>
                                          <p:attrName>ppt_c</p:attrName>
                                        </p:attrNameLst>
                                      </p:cBhvr>
                                      <p:to>
                                        <a:srgbClr val="DDDDDD"/>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1" end="1"/>
                                            </p:txEl>
                                          </p:spTgt>
                                        </p:tgtEl>
                                        <p:attrNameLst>
                                          <p:attrName>ppt_c</p:attrName>
                                        </p:attrNameLst>
                                      </p:cBhvr>
                                      <p:to>
                                        <a:srgbClr val="DDDDDD"/>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2" end="2"/>
                                            </p:txEl>
                                          </p:spTgt>
                                        </p:tgtEl>
                                        <p:attrNameLst>
                                          <p:attrName>ppt_c</p:attrName>
                                        </p:attrNameLst>
                                      </p:cBhvr>
                                      <p:to>
                                        <a:srgbClr val="DDDDDD"/>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4" end="4"/>
                                            </p:txEl>
                                          </p:spTgt>
                                        </p:tgtEl>
                                        <p:attrNameLst>
                                          <p:attrName>ppt_c</p:attrName>
                                        </p:attrNameLst>
                                      </p:cBhvr>
                                      <p:to>
                                        <a:srgbClr val="DDDDDD"/>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p:txBody>
          <a:bodyPr/>
          <a:lstStyle/>
          <a:p>
            <a:r>
              <a:rPr lang="en-US" dirty="0"/>
              <a:t>Performing Data Access</a:t>
            </a:r>
          </a:p>
        </p:txBody>
      </p:sp>
    </p:spTree>
    <p:extLst>
      <p:ext uri="{BB962C8B-B14F-4D97-AF65-F5344CB8AC3E}">
        <p14:creationId xmlns:p14="http://schemas.microsoft.com/office/powerpoint/2010/main" val="16154650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p:txBody>
          <a:bodyPr/>
          <a:lstStyle/>
          <a:p>
            <a:r>
              <a:rPr lang="en-US" dirty="0" err="1"/>
              <a:t>DataBound</a:t>
            </a:r>
            <a:r>
              <a:rPr lang="en-US" dirty="0"/>
              <a:t> Controls</a:t>
            </a:r>
          </a:p>
        </p:txBody>
      </p:sp>
    </p:spTree>
    <p:extLst>
      <p:ext uri="{BB962C8B-B14F-4D97-AF65-F5344CB8AC3E}">
        <p14:creationId xmlns:p14="http://schemas.microsoft.com/office/powerpoint/2010/main" val="32352187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1">
              <a:buFont typeface="Arial" panose="020B0604020202020204" pitchFamily="34" charset="0"/>
              <a:buChar char="•"/>
            </a:pPr>
            <a:r>
              <a:rPr lang="en-US" sz="2000" dirty="0">
                <a:solidFill>
                  <a:schemeClr val="bg2"/>
                </a:solidFill>
              </a:rPr>
              <a:t>R</a:t>
            </a:r>
            <a:r>
              <a:rPr sz="2000" dirty="0">
                <a:solidFill>
                  <a:schemeClr val="bg2"/>
                </a:solidFill>
              </a:rPr>
              <a:t>epresent the data in the database. </a:t>
            </a:r>
          </a:p>
          <a:p>
            <a:pPr lvl="1">
              <a:buFont typeface="Arial" panose="020B0604020202020204" pitchFamily="34" charset="0"/>
              <a:buChar char="•"/>
            </a:pPr>
            <a:r>
              <a:rPr lang="en-US" sz="2000" dirty="0">
                <a:solidFill>
                  <a:schemeClr val="bg2"/>
                </a:solidFill>
              </a:rPr>
              <a:t>Provides option to bind the entire class object to control.</a:t>
            </a:r>
          </a:p>
          <a:p>
            <a:pPr lvl="1">
              <a:buFont typeface="Arial" panose="020B0604020202020204" pitchFamily="34" charset="0"/>
              <a:buChar char="•"/>
            </a:pPr>
            <a:r>
              <a:rPr lang="en-US" sz="2000" dirty="0">
                <a:solidFill>
                  <a:schemeClr val="bg2"/>
                </a:solidFill>
              </a:rPr>
              <a:t>Format of display is different among these controls.</a:t>
            </a:r>
          </a:p>
          <a:p>
            <a:pPr lvl="1">
              <a:buFont typeface="Arial" panose="020B0604020202020204" pitchFamily="34" charset="0"/>
              <a:buChar char="•"/>
            </a:pPr>
            <a:r>
              <a:rPr lang="en-US" sz="2000" dirty="0">
                <a:solidFill>
                  <a:schemeClr val="bg2"/>
                </a:solidFill>
              </a:rPr>
              <a:t>Hierarchy of objects can be maintained and can be represented as Parent Child relationship.</a:t>
            </a:r>
          </a:p>
          <a:p>
            <a:pPr lvl="1">
              <a:buFont typeface="Arial" panose="020B0604020202020204" pitchFamily="34" charset="0"/>
              <a:buChar char="•"/>
            </a:pPr>
            <a:r>
              <a:rPr lang="en-US" sz="2000" dirty="0">
                <a:solidFill>
                  <a:schemeClr val="bg2"/>
                </a:solidFill>
              </a:rPr>
              <a:t>DataMember can be defined.</a:t>
            </a:r>
          </a:p>
          <a:p>
            <a:pPr lvl="1">
              <a:buFont typeface="Arial" panose="020B0604020202020204" pitchFamily="34" charset="0"/>
              <a:buChar char="•"/>
            </a:pPr>
            <a:r>
              <a:rPr lang="en-US" sz="2000" dirty="0">
                <a:solidFill>
                  <a:schemeClr val="bg2"/>
                </a:solidFill>
              </a:rPr>
              <a:t>Advance implementation can also be done</a:t>
            </a:r>
          </a:p>
          <a:p>
            <a:pPr lvl="1"/>
            <a:endParaRPr lang="en-US" sz="2000" dirty="0"/>
          </a:p>
          <a:p>
            <a:endParaRPr sz="2000" dirty="0"/>
          </a:p>
        </p:txBody>
      </p:sp>
      <p:sp>
        <p:nvSpPr>
          <p:cNvPr id="4" name="Title 3"/>
          <p:cNvSpPr>
            <a:spLocks noGrp="1"/>
          </p:cNvSpPr>
          <p:nvPr>
            <p:ph type="title"/>
          </p:nvPr>
        </p:nvSpPr>
        <p:spPr>
          <a:xfrm>
            <a:off x="228600" y="449263"/>
            <a:ext cx="6858000" cy="533400"/>
          </a:xfrm>
        </p:spPr>
        <p:txBody>
          <a:bodyPr/>
          <a:lstStyle/>
          <a:p>
            <a:r>
              <a:rPr lang="en-US" dirty="0">
                <a:solidFill>
                  <a:schemeClr val="bg2"/>
                </a:solidFill>
              </a:rPr>
              <a:t>DataBound Controls </a:t>
            </a:r>
          </a:p>
        </p:txBody>
      </p:sp>
      <p:sp>
        <p:nvSpPr>
          <p:cNvPr id="3" name="Slide Number Placeholder 2"/>
          <p:cNvSpPr>
            <a:spLocks noGrp="1"/>
          </p:cNvSpPr>
          <p:nvPr>
            <p:ph type="sldNum" sz="quarter" idx="11"/>
          </p:nvPr>
        </p:nvSpPr>
        <p:spPr/>
        <p:txBody>
          <a:bodyPr/>
          <a:lstStyle/>
          <a:p>
            <a:fld id="{47ED8886-DB3B-44F4-9A80-E6A224679F20}" type="slidenum">
              <a:rPr lang="en-US" smtClean="0"/>
              <a:pPr/>
              <a:t>45</a:t>
            </a:fld>
            <a:endParaRPr lang="en-US" dirty="0"/>
          </a:p>
        </p:txBody>
      </p:sp>
    </p:spTree>
    <p:extLst>
      <p:ext uri="{BB962C8B-B14F-4D97-AF65-F5344CB8AC3E}">
        <p14:creationId xmlns:p14="http://schemas.microsoft.com/office/powerpoint/2010/main" val="34759013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524000"/>
            <a:ext cx="8610600" cy="4413250"/>
          </a:xfrm>
        </p:spPr>
        <p:txBody>
          <a:bodyPr/>
          <a:lstStyle/>
          <a:p>
            <a:r>
              <a:rPr sz="2000" dirty="0">
                <a:solidFill>
                  <a:schemeClr val="bg2"/>
                </a:solidFill>
              </a:rPr>
              <a:t>Data Bound Control is of three types. They are mentioned below: </a:t>
            </a:r>
          </a:p>
          <a:p>
            <a:endParaRPr sz="2000" dirty="0">
              <a:solidFill>
                <a:schemeClr val="bg2"/>
              </a:solidFill>
            </a:endParaRPr>
          </a:p>
          <a:p>
            <a:pPr lvl="1"/>
            <a:r>
              <a:rPr sz="2000" dirty="0">
                <a:solidFill>
                  <a:schemeClr val="bg2"/>
                </a:solidFill>
              </a:rPr>
              <a:t>List controls. </a:t>
            </a:r>
          </a:p>
          <a:p>
            <a:pPr lvl="1"/>
            <a:r>
              <a:rPr sz="2000" dirty="0">
                <a:solidFill>
                  <a:schemeClr val="bg2"/>
                </a:solidFill>
              </a:rPr>
              <a:t>Tabular DataBound controls. </a:t>
            </a:r>
          </a:p>
          <a:p>
            <a:pPr lvl="1"/>
            <a:r>
              <a:rPr sz="2000" dirty="0">
                <a:solidFill>
                  <a:schemeClr val="bg2"/>
                </a:solidFill>
              </a:rPr>
              <a:t>Hierarchical DataBound controls. </a:t>
            </a:r>
          </a:p>
        </p:txBody>
      </p:sp>
      <p:sp>
        <p:nvSpPr>
          <p:cNvPr id="3" name="Slide Number Placeholder 2"/>
          <p:cNvSpPr>
            <a:spLocks noGrp="1"/>
          </p:cNvSpPr>
          <p:nvPr>
            <p:ph type="sldNum" sz="quarter" idx="10"/>
          </p:nvPr>
        </p:nvSpPr>
        <p:spPr>
          <a:xfrm>
            <a:off x="8614775" y="6542609"/>
            <a:ext cx="457200" cy="277813"/>
          </a:xfrm>
        </p:spPr>
        <p:txBody>
          <a:bodyPr/>
          <a:lstStyle/>
          <a:p>
            <a:fld id="{47ED8886-DB3B-44F4-9A80-E6A224679F20}" type="slidenum">
              <a:rPr lang="en-US" smtClean="0">
                <a:solidFill>
                  <a:schemeClr val="bg1"/>
                </a:solidFill>
              </a:rPr>
              <a:pPr/>
              <a:t>46</a:t>
            </a:fld>
            <a:endParaRPr lang="en-US" dirty="0">
              <a:solidFill>
                <a:schemeClr val="bg1"/>
              </a:solidFill>
            </a:endParaRPr>
          </a:p>
        </p:txBody>
      </p:sp>
      <p:sp>
        <p:nvSpPr>
          <p:cNvPr id="4" name="Title 3"/>
          <p:cNvSpPr>
            <a:spLocks noGrp="1"/>
          </p:cNvSpPr>
          <p:nvPr>
            <p:ph type="title"/>
          </p:nvPr>
        </p:nvSpPr>
        <p:spPr>
          <a:xfrm>
            <a:off x="381000" y="228600"/>
            <a:ext cx="8298180" cy="1143000"/>
          </a:xfrm>
        </p:spPr>
        <p:txBody>
          <a:bodyPr/>
          <a:lstStyle/>
          <a:p>
            <a:r>
              <a:rPr lang="en-US" dirty="0"/>
              <a:t>Types of DataBound Controls </a:t>
            </a:r>
          </a:p>
        </p:txBody>
      </p:sp>
    </p:spTree>
    <p:extLst>
      <p:ext uri="{BB962C8B-B14F-4D97-AF65-F5344CB8AC3E}">
        <p14:creationId xmlns:p14="http://schemas.microsoft.com/office/powerpoint/2010/main" val="40279713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524000"/>
            <a:ext cx="8229600" cy="4718050"/>
          </a:xfrm>
        </p:spPr>
        <p:txBody>
          <a:bodyPr/>
          <a:lstStyle/>
          <a:p>
            <a:r>
              <a:rPr sz="2000" dirty="0">
                <a:solidFill>
                  <a:schemeClr val="bg2"/>
                </a:solidFill>
              </a:rPr>
              <a:t>List controls are the basic data bound control. </a:t>
            </a:r>
            <a:endParaRPr lang="en-US" sz="2000" dirty="0">
              <a:solidFill>
                <a:schemeClr val="bg2"/>
              </a:solidFill>
            </a:endParaRPr>
          </a:p>
          <a:p>
            <a:r>
              <a:rPr lang="en-US" sz="2000" dirty="0">
                <a:solidFill>
                  <a:schemeClr val="bg2"/>
                </a:solidFill>
              </a:rPr>
              <a:t>They have </a:t>
            </a:r>
            <a:r>
              <a:rPr sz="2000" dirty="0">
                <a:solidFill>
                  <a:schemeClr val="bg2"/>
                </a:solidFill>
              </a:rPr>
              <a:t>advanced facility of data binding through object </a:t>
            </a:r>
            <a:r>
              <a:rPr lang="en-US" sz="2000" dirty="0">
                <a:solidFill>
                  <a:schemeClr val="bg2"/>
                </a:solidFill>
              </a:rPr>
              <a:t>with </a:t>
            </a:r>
            <a:r>
              <a:rPr lang="en-US" sz="2000" dirty="0" err="1">
                <a:solidFill>
                  <a:schemeClr val="bg2"/>
                </a:solidFill>
              </a:rPr>
              <a:t>a</a:t>
            </a:r>
            <a:r>
              <a:rPr lang="en-US" sz="2000" dirty="0">
                <a:solidFill>
                  <a:schemeClr val="bg2"/>
                </a:solidFill>
              </a:rPr>
              <a:t> </a:t>
            </a:r>
            <a:r>
              <a:rPr sz="2000" dirty="0">
                <a:solidFill>
                  <a:schemeClr val="bg2"/>
                </a:solidFill>
              </a:rPr>
              <a:t>option to specify the data member. </a:t>
            </a:r>
          </a:p>
          <a:p>
            <a:r>
              <a:rPr sz="2000" dirty="0">
                <a:solidFill>
                  <a:schemeClr val="bg2"/>
                </a:solidFill>
              </a:rPr>
              <a:t>List controls can mainly have the Display value and the code value behind it. </a:t>
            </a:r>
            <a:endParaRPr lang="en-US" sz="2000" dirty="0">
              <a:solidFill>
                <a:schemeClr val="bg2"/>
              </a:solidFill>
            </a:endParaRPr>
          </a:p>
          <a:p>
            <a:r>
              <a:rPr sz="2000" dirty="0">
                <a:solidFill>
                  <a:schemeClr val="bg2"/>
                </a:solidFill>
              </a:rPr>
              <a:t>Both </a:t>
            </a:r>
            <a:r>
              <a:rPr lang="en-US" sz="2000" dirty="0">
                <a:solidFill>
                  <a:schemeClr val="bg2"/>
                </a:solidFill>
              </a:rPr>
              <a:t>display and code values</a:t>
            </a:r>
            <a:r>
              <a:rPr sz="2000" dirty="0">
                <a:solidFill>
                  <a:schemeClr val="bg2"/>
                </a:solidFill>
              </a:rPr>
              <a:t> can be bound to the list controls and it can be retrieved directly by just accessing the item inside the control. </a:t>
            </a:r>
          </a:p>
          <a:p>
            <a:pPr marL="0" indent="0">
              <a:buNone/>
            </a:pPr>
            <a:endParaRPr lang="en-US" sz="2000" dirty="0">
              <a:solidFill>
                <a:schemeClr val="tx1"/>
              </a:solidFill>
            </a:endParaRPr>
          </a:p>
        </p:txBody>
      </p:sp>
      <p:sp>
        <p:nvSpPr>
          <p:cNvPr id="3" name="Slide Number Placeholder 2"/>
          <p:cNvSpPr>
            <a:spLocks noGrp="1"/>
          </p:cNvSpPr>
          <p:nvPr>
            <p:ph type="sldNum" sz="quarter" idx="10"/>
          </p:nvPr>
        </p:nvSpPr>
        <p:spPr>
          <a:xfrm>
            <a:off x="8610600" y="6580187"/>
            <a:ext cx="457200" cy="277813"/>
          </a:xfrm>
        </p:spPr>
        <p:txBody>
          <a:bodyPr/>
          <a:lstStyle/>
          <a:p>
            <a:fld id="{47ED8886-DB3B-44F4-9A80-E6A224679F20}" type="slidenum">
              <a:rPr lang="en-US" smtClean="0">
                <a:solidFill>
                  <a:schemeClr val="bg1"/>
                </a:solidFill>
              </a:rPr>
              <a:pPr/>
              <a:t>47</a:t>
            </a:fld>
            <a:endParaRPr lang="en-US" dirty="0">
              <a:solidFill>
                <a:schemeClr val="bg1"/>
              </a:solidFill>
            </a:endParaRPr>
          </a:p>
        </p:txBody>
      </p:sp>
      <p:sp>
        <p:nvSpPr>
          <p:cNvPr id="4" name="Title 3"/>
          <p:cNvSpPr>
            <a:spLocks noGrp="1"/>
          </p:cNvSpPr>
          <p:nvPr>
            <p:ph type="title"/>
          </p:nvPr>
        </p:nvSpPr>
        <p:spPr>
          <a:xfrm>
            <a:off x="312420" y="211932"/>
            <a:ext cx="8298180" cy="1143000"/>
          </a:xfrm>
        </p:spPr>
        <p:txBody>
          <a:bodyPr/>
          <a:lstStyle/>
          <a:p>
            <a:r>
              <a:rPr lang="en-US" dirty="0"/>
              <a:t>List Controls </a:t>
            </a:r>
          </a:p>
        </p:txBody>
      </p:sp>
    </p:spTree>
    <p:extLst>
      <p:ext uri="{BB962C8B-B14F-4D97-AF65-F5344CB8AC3E}">
        <p14:creationId xmlns:p14="http://schemas.microsoft.com/office/powerpoint/2010/main" val="39174287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1219201"/>
            <a:ext cx="8229600" cy="4191000"/>
          </a:xfrm>
        </p:spPr>
        <p:txBody>
          <a:bodyPr/>
          <a:lstStyle/>
          <a:p>
            <a:pPr marL="0" indent="0">
              <a:buNone/>
            </a:pPr>
            <a:r>
              <a:rPr sz="2000" dirty="0">
                <a:solidFill>
                  <a:schemeClr val="bg2"/>
                </a:solidFill>
              </a:rPr>
              <a:t>List controls available with ASP.NET 4.</a:t>
            </a:r>
            <a:r>
              <a:rPr lang="en-US" sz="2000" dirty="0">
                <a:solidFill>
                  <a:schemeClr val="bg2"/>
                </a:solidFill>
              </a:rPr>
              <a:t>7</a:t>
            </a:r>
            <a:r>
              <a:rPr sz="2000" dirty="0">
                <a:solidFill>
                  <a:schemeClr val="bg2"/>
                </a:solidFill>
              </a:rPr>
              <a:t> are as follows : </a:t>
            </a:r>
          </a:p>
          <a:p>
            <a:pPr lvl="1"/>
            <a:r>
              <a:rPr sz="2000" b="1" dirty="0">
                <a:solidFill>
                  <a:schemeClr val="bg2"/>
                </a:solidFill>
              </a:rPr>
              <a:t>Check Box List.</a:t>
            </a:r>
            <a:endParaRPr sz="2000" dirty="0">
              <a:solidFill>
                <a:schemeClr val="bg2"/>
              </a:solidFill>
            </a:endParaRPr>
          </a:p>
          <a:p>
            <a:pPr lvl="1"/>
            <a:r>
              <a:rPr sz="2000" b="1" dirty="0">
                <a:solidFill>
                  <a:schemeClr val="bg2"/>
                </a:solidFill>
              </a:rPr>
              <a:t>Bulleted List.</a:t>
            </a:r>
            <a:r>
              <a:rPr sz="2000" dirty="0">
                <a:solidFill>
                  <a:schemeClr val="bg2"/>
                </a:solidFill>
              </a:rPr>
              <a:t> </a:t>
            </a:r>
          </a:p>
          <a:p>
            <a:pPr lvl="1"/>
            <a:r>
              <a:rPr sz="2000" b="1" dirty="0">
                <a:solidFill>
                  <a:schemeClr val="bg2"/>
                </a:solidFill>
              </a:rPr>
              <a:t>Dropdown List.</a:t>
            </a:r>
            <a:endParaRPr sz="2000" dirty="0">
              <a:solidFill>
                <a:schemeClr val="bg2"/>
              </a:solidFill>
            </a:endParaRPr>
          </a:p>
          <a:p>
            <a:pPr lvl="1"/>
            <a:r>
              <a:rPr sz="2000" b="1" dirty="0">
                <a:solidFill>
                  <a:schemeClr val="bg2"/>
                </a:solidFill>
              </a:rPr>
              <a:t>List Box.</a:t>
            </a:r>
            <a:endParaRPr sz="2000" dirty="0">
              <a:solidFill>
                <a:schemeClr val="bg2"/>
              </a:solidFill>
            </a:endParaRPr>
          </a:p>
          <a:p>
            <a:pPr lvl="1"/>
            <a:r>
              <a:rPr sz="2000" b="1" dirty="0">
                <a:solidFill>
                  <a:schemeClr val="bg2"/>
                </a:solidFill>
              </a:rPr>
              <a:t>Radio Button List.</a:t>
            </a:r>
            <a:endParaRPr sz="2000" dirty="0">
              <a:solidFill>
                <a:schemeClr val="bg2"/>
              </a:solidFill>
            </a:endParaRPr>
          </a:p>
          <a:p>
            <a:pPr marL="57150" indent="0">
              <a:buNone/>
            </a:pPr>
            <a:endParaRPr lang="en-US" sz="2000" dirty="0">
              <a:solidFill>
                <a:schemeClr val="bg2"/>
              </a:solidFill>
            </a:endParaRPr>
          </a:p>
          <a:p>
            <a:pPr marL="57150" indent="0">
              <a:buNone/>
            </a:pPr>
            <a:r>
              <a:rPr lang="en-US" sz="2000" dirty="0">
                <a:solidFill>
                  <a:schemeClr val="bg2"/>
                </a:solidFill>
              </a:rPr>
              <a:t>All five controls inherit from the same base ListControl class. </a:t>
            </a:r>
          </a:p>
          <a:p>
            <a:pPr marL="57150" indent="0">
              <a:buNone/>
            </a:pPr>
            <a:r>
              <a:rPr lang="en-US" sz="2000" dirty="0">
                <a:solidFill>
                  <a:schemeClr val="bg2"/>
                </a:solidFill>
              </a:rPr>
              <a:t>This means that all these controls share a core set of properties and methods. </a:t>
            </a:r>
          </a:p>
          <a:p>
            <a:pPr marL="457200" lvl="1" indent="0">
              <a:buNone/>
            </a:pPr>
            <a:endParaRPr sz="2000" dirty="0"/>
          </a:p>
        </p:txBody>
      </p:sp>
      <p:sp>
        <p:nvSpPr>
          <p:cNvPr id="7" name="Title 6"/>
          <p:cNvSpPr>
            <a:spLocks noGrp="1"/>
          </p:cNvSpPr>
          <p:nvPr>
            <p:ph type="title"/>
          </p:nvPr>
        </p:nvSpPr>
        <p:spPr>
          <a:xfrm>
            <a:off x="228600" y="381000"/>
            <a:ext cx="6858000" cy="533400"/>
          </a:xfrm>
        </p:spPr>
        <p:txBody>
          <a:bodyPr/>
          <a:lstStyle/>
          <a:p>
            <a:r>
              <a:rPr lang="en-US" dirty="0">
                <a:solidFill>
                  <a:schemeClr val="bg2"/>
                </a:solidFill>
              </a:rPr>
              <a:t>Types of List Controls  </a:t>
            </a:r>
          </a:p>
        </p:txBody>
      </p:sp>
      <p:sp>
        <p:nvSpPr>
          <p:cNvPr id="4" name="Slide Number Placeholder 2"/>
          <p:cNvSpPr>
            <a:spLocks noGrp="1"/>
          </p:cNvSpPr>
          <p:nvPr>
            <p:ph type="sldNum" sz="quarter" idx="11"/>
          </p:nvPr>
        </p:nvSpPr>
        <p:spPr/>
        <p:txBody>
          <a:bodyPr/>
          <a:lstStyle/>
          <a:p>
            <a:r>
              <a:rPr lang="en-US" dirty="0"/>
              <a:t>7</a:t>
            </a:r>
          </a:p>
        </p:txBody>
      </p:sp>
    </p:spTree>
    <p:extLst>
      <p:ext uri="{BB962C8B-B14F-4D97-AF65-F5344CB8AC3E}">
        <p14:creationId xmlns:p14="http://schemas.microsoft.com/office/powerpoint/2010/main" val="29016719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381000" y="1366733"/>
            <a:ext cx="8153400" cy="4870450"/>
          </a:xfrm>
        </p:spPr>
        <p:txBody>
          <a:bodyPr/>
          <a:lstStyle/>
          <a:p>
            <a:pPr lvl="1"/>
            <a:r>
              <a:rPr lang="en-US" sz="2000" dirty="0">
                <a:solidFill>
                  <a:schemeClr val="bg2"/>
                </a:solidFill>
              </a:rPr>
              <a:t>Gives a clean presentation of the data in database.</a:t>
            </a:r>
          </a:p>
          <a:p>
            <a:pPr lvl="1"/>
            <a:r>
              <a:rPr lang="en-US" sz="2000" dirty="0">
                <a:solidFill>
                  <a:schemeClr val="bg2"/>
                </a:solidFill>
              </a:rPr>
              <a:t>It has various options to decorate and display.</a:t>
            </a:r>
          </a:p>
          <a:p>
            <a:pPr lvl="1"/>
            <a:r>
              <a:rPr lang="en-US" sz="2000" dirty="0">
                <a:solidFill>
                  <a:schemeClr val="bg2"/>
                </a:solidFill>
              </a:rPr>
              <a:t>Supports object binding and direct connection with database.</a:t>
            </a:r>
          </a:p>
          <a:p>
            <a:pPr lvl="1"/>
            <a:r>
              <a:rPr lang="en-US" sz="2000" dirty="0">
                <a:solidFill>
                  <a:schemeClr val="bg2"/>
                </a:solidFill>
              </a:rPr>
              <a:t>Can be made editable, hence record can be updated inside the control, clicking “OK” updates back into database.</a:t>
            </a:r>
          </a:p>
          <a:p>
            <a:pPr lvl="1"/>
            <a:r>
              <a:rPr lang="en-US" sz="2000" dirty="0">
                <a:solidFill>
                  <a:schemeClr val="bg2"/>
                </a:solidFill>
              </a:rPr>
              <a:t>Provides additional features to sort and perform paging of the data.</a:t>
            </a:r>
            <a:endParaRPr sz="2000" dirty="0">
              <a:solidFill>
                <a:schemeClr val="bg2"/>
              </a:solidFill>
            </a:endParaRPr>
          </a:p>
          <a:p>
            <a:pPr marL="0" indent="0">
              <a:buNone/>
            </a:pPr>
            <a:endParaRPr sz="1800" dirty="0">
              <a:solidFill>
                <a:schemeClr val="tx1"/>
              </a:solidFill>
            </a:endParaRPr>
          </a:p>
        </p:txBody>
      </p:sp>
      <p:sp>
        <p:nvSpPr>
          <p:cNvPr id="4" name="Slide Number Placeholder 2"/>
          <p:cNvSpPr>
            <a:spLocks noGrp="1"/>
          </p:cNvSpPr>
          <p:nvPr>
            <p:ph type="sldNum" sz="quarter" idx="10"/>
          </p:nvPr>
        </p:nvSpPr>
        <p:spPr>
          <a:xfrm>
            <a:off x="8610600" y="6580187"/>
            <a:ext cx="457200" cy="277813"/>
          </a:xfrm>
        </p:spPr>
        <p:txBody>
          <a:bodyPr/>
          <a:lstStyle/>
          <a:p>
            <a:r>
              <a:rPr lang="en-US" dirty="0">
                <a:solidFill>
                  <a:schemeClr val="bg1"/>
                </a:solidFill>
              </a:rPr>
              <a:t>8</a:t>
            </a:r>
          </a:p>
        </p:txBody>
      </p:sp>
      <p:sp>
        <p:nvSpPr>
          <p:cNvPr id="7" name="Title 6"/>
          <p:cNvSpPr>
            <a:spLocks noGrp="1"/>
          </p:cNvSpPr>
          <p:nvPr>
            <p:ph type="title"/>
          </p:nvPr>
        </p:nvSpPr>
        <p:spPr>
          <a:xfrm>
            <a:off x="381000" y="152400"/>
            <a:ext cx="8298180" cy="1143000"/>
          </a:xfrm>
        </p:spPr>
        <p:txBody>
          <a:bodyPr/>
          <a:lstStyle/>
          <a:p>
            <a:r>
              <a:rPr lang="en-US" dirty="0"/>
              <a:t>Tabular DataBound Controls</a:t>
            </a:r>
          </a:p>
        </p:txBody>
      </p:sp>
    </p:spTree>
    <p:extLst>
      <p:ext uri="{BB962C8B-B14F-4D97-AF65-F5344CB8AC3E}">
        <p14:creationId xmlns:p14="http://schemas.microsoft.com/office/powerpoint/2010/main" val="2522837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26720" y="1476498"/>
            <a:ext cx="8229600" cy="4906963"/>
          </a:xfrm>
        </p:spPr>
        <p:txBody>
          <a:bodyPr/>
          <a:lstStyle/>
          <a:p>
            <a:r>
              <a:rPr lang="en-US" sz="2000" dirty="0"/>
              <a:t>Any application which is based on WWW (World Wide Web) architecture is called a Web application.</a:t>
            </a:r>
          </a:p>
          <a:p>
            <a:endParaRPr lang="en-US" sz="2000" dirty="0"/>
          </a:p>
          <a:p>
            <a:r>
              <a:rPr lang="en-US" sz="2000" dirty="0"/>
              <a:t>Web applications are multi-tiered applications.</a:t>
            </a:r>
          </a:p>
          <a:p>
            <a:endParaRPr lang="en-US" sz="2000" dirty="0"/>
          </a:p>
          <a:p>
            <a:r>
              <a:rPr lang="en-US" sz="2000" dirty="0"/>
              <a:t>The minimal requirements of Web applications are: </a:t>
            </a:r>
          </a:p>
          <a:p>
            <a:pPr marL="0" indent="0">
              <a:buNone/>
            </a:pPr>
            <a:r>
              <a:rPr lang="en-US" sz="2000" dirty="0"/>
              <a:t>	-Browser (Internet Explorer, Mozilla, Netscape, and so on)</a:t>
            </a:r>
          </a:p>
          <a:p>
            <a:pPr marL="0" indent="0">
              <a:buNone/>
            </a:pPr>
            <a:r>
              <a:rPr lang="en-US" sz="2000" dirty="0"/>
              <a:t>	-Web Server (IIS, Tomcat)</a:t>
            </a:r>
          </a:p>
          <a:p>
            <a:pPr marL="0" indent="0">
              <a:buNone/>
            </a:pPr>
            <a:r>
              <a:rPr lang="en-US" sz="2000" dirty="0"/>
              <a:t>	-Network (Internet/Intranet)</a:t>
            </a:r>
          </a:p>
        </p:txBody>
      </p:sp>
      <p:sp>
        <p:nvSpPr>
          <p:cNvPr id="4" name="Slide Number Placeholder 3"/>
          <p:cNvSpPr>
            <a:spLocks noGrp="1"/>
          </p:cNvSpPr>
          <p:nvPr>
            <p:ph type="sldNum" sz="quarter" idx="10"/>
          </p:nvPr>
        </p:nvSpPr>
        <p:spPr>
          <a:xfrm>
            <a:off x="8686800" y="6591476"/>
            <a:ext cx="457200" cy="277813"/>
          </a:xfrm>
        </p:spPr>
        <p:txBody>
          <a:bodyPr/>
          <a:lstStyle/>
          <a:p>
            <a:fld id="{47ED8886-DB3B-44F4-9A80-E6A224679F20}" type="slidenum">
              <a:rPr lang="en-US" smtClean="0">
                <a:solidFill>
                  <a:schemeClr val="bg1"/>
                </a:solidFill>
              </a:rPr>
              <a:pPr/>
              <a:t>5</a:t>
            </a:fld>
            <a:endParaRPr lang="en-US" dirty="0">
              <a:solidFill>
                <a:schemeClr val="bg1"/>
              </a:solidFill>
            </a:endParaRPr>
          </a:p>
        </p:txBody>
      </p:sp>
      <p:sp>
        <p:nvSpPr>
          <p:cNvPr id="3" name="Title 2"/>
          <p:cNvSpPr>
            <a:spLocks noGrp="1"/>
          </p:cNvSpPr>
          <p:nvPr>
            <p:ph type="title"/>
          </p:nvPr>
        </p:nvSpPr>
        <p:spPr>
          <a:xfrm>
            <a:off x="228600" y="186444"/>
            <a:ext cx="8458200" cy="1143000"/>
          </a:xfrm>
        </p:spPr>
        <p:txBody>
          <a:bodyPr/>
          <a:lstStyle/>
          <a:p>
            <a:r>
              <a:rPr lang="en-US" dirty="0"/>
              <a:t>Web Applications</a:t>
            </a:r>
          </a:p>
        </p:txBody>
      </p:sp>
    </p:spTree>
    <p:extLst>
      <p:ext uri="{BB962C8B-B14F-4D97-AF65-F5344CB8AC3E}">
        <p14:creationId xmlns:p14="http://schemas.microsoft.com/office/powerpoint/2010/main" val="34335778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1219200"/>
            <a:ext cx="8458200" cy="4906963"/>
          </a:xfrm>
        </p:spPr>
        <p:txBody>
          <a:bodyPr/>
          <a:lstStyle/>
          <a:p>
            <a:pPr marL="0" indent="0">
              <a:buNone/>
            </a:pPr>
            <a:r>
              <a:rPr sz="2000" dirty="0">
                <a:solidFill>
                  <a:schemeClr val="bg2"/>
                </a:solidFill>
              </a:rPr>
              <a:t>DataBound controls can be divided in 2 main </a:t>
            </a:r>
            <a:r>
              <a:rPr lang="en-US" sz="2000" dirty="0">
                <a:solidFill>
                  <a:schemeClr val="bg2"/>
                </a:solidFill>
              </a:rPr>
              <a:t>g</a:t>
            </a:r>
            <a:r>
              <a:rPr sz="2000" dirty="0">
                <a:solidFill>
                  <a:schemeClr val="bg2"/>
                </a:solidFill>
              </a:rPr>
              <a:t>roups: </a:t>
            </a:r>
          </a:p>
          <a:p>
            <a:pPr lvl="1"/>
            <a:r>
              <a:rPr lang="en-US" sz="2000" b="1" dirty="0">
                <a:solidFill>
                  <a:schemeClr val="bg2"/>
                </a:solidFill>
              </a:rPr>
              <a:t>Single data item display: </a:t>
            </a:r>
          </a:p>
          <a:p>
            <a:pPr lvl="2"/>
            <a:r>
              <a:rPr lang="en-US" sz="2000" dirty="0">
                <a:solidFill>
                  <a:schemeClr val="bg2"/>
                </a:solidFill>
              </a:rPr>
              <a:t>DetailsView</a:t>
            </a:r>
          </a:p>
          <a:p>
            <a:pPr lvl="2"/>
            <a:r>
              <a:rPr lang="en-US" sz="2000" dirty="0">
                <a:solidFill>
                  <a:schemeClr val="bg2"/>
                </a:solidFill>
              </a:rPr>
              <a:t>FormView</a:t>
            </a:r>
          </a:p>
          <a:p>
            <a:pPr marL="457200" lvl="1" indent="0">
              <a:buNone/>
            </a:pPr>
            <a:r>
              <a:rPr lang="en-US" sz="2000" dirty="0">
                <a:solidFill>
                  <a:schemeClr val="bg2"/>
                </a:solidFill>
              </a:rPr>
              <a:t>	</a:t>
            </a:r>
          </a:p>
          <a:p>
            <a:pPr lvl="1"/>
            <a:r>
              <a:rPr lang="en-US" sz="2000" b="1" dirty="0">
                <a:solidFill>
                  <a:schemeClr val="bg2"/>
                </a:solidFill>
              </a:rPr>
              <a:t>Data list controls:</a:t>
            </a:r>
          </a:p>
          <a:p>
            <a:pPr lvl="2"/>
            <a:r>
              <a:rPr lang="en-US" sz="2000" dirty="0">
                <a:solidFill>
                  <a:schemeClr val="bg2"/>
                </a:solidFill>
              </a:rPr>
              <a:t>GridView</a:t>
            </a:r>
          </a:p>
          <a:p>
            <a:pPr lvl="2"/>
            <a:r>
              <a:rPr lang="en-US" sz="2000" dirty="0">
                <a:solidFill>
                  <a:schemeClr val="bg2"/>
                </a:solidFill>
              </a:rPr>
              <a:t>DataList</a:t>
            </a:r>
          </a:p>
          <a:p>
            <a:pPr lvl="2"/>
            <a:r>
              <a:rPr lang="en-US" sz="2000" dirty="0">
                <a:solidFill>
                  <a:schemeClr val="bg2"/>
                </a:solidFill>
              </a:rPr>
              <a:t>Repeater</a:t>
            </a:r>
          </a:p>
          <a:p>
            <a:pPr lvl="2"/>
            <a:r>
              <a:rPr lang="en-US" sz="2000" dirty="0">
                <a:solidFill>
                  <a:schemeClr val="bg2"/>
                </a:solidFill>
              </a:rPr>
              <a:t>ListView</a:t>
            </a:r>
          </a:p>
          <a:p>
            <a:pPr lvl="2"/>
            <a:endParaRPr lang="en-US" dirty="0"/>
          </a:p>
        </p:txBody>
      </p:sp>
      <p:sp>
        <p:nvSpPr>
          <p:cNvPr id="7" name="Title 6"/>
          <p:cNvSpPr>
            <a:spLocks noGrp="1"/>
          </p:cNvSpPr>
          <p:nvPr>
            <p:ph type="title"/>
          </p:nvPr>
        </p:nvSpPr>
        <p:spPr>
          <a:xfrm>
            <a:off x="457200" y="422276"/>
            <a:ext cx="6858000" cy="533400"/>
          </a:xfrm>
        </p:spPr>
        <p:txBody>
          <a:bodyPr>
            <a:normAutofit/>
          </a:bodyPr>
          <a:lstStyle/>
          <a:p>
            <a:r>
              <a:rPr lang="en-US" dirty="0">
                <a:solidFill>
                  <a:schemeClr val="bg2"/>
                </a:solidFill>
              </a:rPr>
              <a:t>Types of Tabular DataBound Controls</a:t>
            </a:r>
          </a:p>
        </p:txBody>
      </p:sp>
      <p:sp>
        <p:nvSpPr>
          <p:cNvPr id="4" name="Slide Number Placeholder 2"/>
          <p:cNvSpPr>
            <a:spLocks noGrp="1"/>
          </p:cNvSpPr>
          <p:nvPr>
            <p:ph type="sldNum" sz="quarter" idx="11"/>
          </p:nvPr>
        </p:nvSpPr>
        <p:spPr>
          <a:xfrm>
            <a:off x="8686800" y="6656387"/>
            <a:ext cx="457200" cy="277813"/>
          </a:xfrm>
          <a:prstGeom prst="rect">
            <a:avLst/>
          </a:prstGeom>
        </p:spPr>
        <p:txBody>
          <a:bodyPr/>
          <a:lstStyle/>
          <a:p>
            <a:r>
              <a:rPr lang="en-US" dirty="0"/>
              <a:t>9</a:t>
            </a:r>
          </a:p>
          <a:p>
            <a:endParaRPr lang="en-US" dirty="0"/>
          </a:p>
        </p:txBody>
      </p:sp>
    </p:spTree>
    <p:extLst>
      <p:ext uri="{BB962C8B-B14F-4D97-AF65-F5344CB8AC3E}">
        <p14:creationId xmlns:p14="http://schemas.microsoft.com/office/powerpoint/2010/main" val="40231203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p:txBody>
          <a:bodyPr/>
          <a:lstStyle/>
          <a:p>
            <a:r>
              <a:rPr lang="en-US" dirty="0" err="1"/>
              <a:t>DataSource</a:t>
            </a:r>
            <a:r>
              <a:rPr lang="en-US" dirty="0"/>
              <a:t> Controls</a:t>
            </a:r>
          </a:p>
        </p:txBody>
      </p:sp>
    </p:spTree>
    <p:extLst>
      <p:ext uri="{BB962C8B-B14F-4D97-AF65-F5344CB8AC3E}">
        <p14:creationId xmlns:p14="http://schemas.microsoft.com/office/powerpoint/2010/main" val="18886261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endParaRPr lang="en-US" sz="1800" dirty="0">
              <a:solidFill>
                <a:schemeClr val="bg2"/>
              </a:solidFill>
            </a:endParaRPr>
          </a:p>
          <a:p>
            <a:r>
              <a:rPr lang="en-US" sz="2000" dirty="0">
                <a:solidFill>
                  <a:schemeClr val="bg2"/>
                </a:solidFill>
              </a:rPr>
              <a:t>M</a:t>
            </a:r>
            <a:r>
              <a:rPr sz="2000" dirty="0">
                <a:solidFill>
                  <a:schemeClr val="bg2"/>
                </a:solidFill>
              </a:rPr>
              <a:t>akes Data binding simple.</a:t>
            </a:r>
          </a:p>
          <a:p>
            <a:endParaRPr lang="en-US" sz="2000" dirty="0">
              <a:solidFill>
                <a:schemeClr val="bg2"/>
              </a:solidFill>
            </a:endParaRPr>
          </a:p>
          <a:p>
            <a:r>
              <a:rPr sz="2000" dirty="0">
                <a:solidFill>
                  <a:schemeClr val="bg2"/>
                </a:solidFill>
              </a:rPr>
              <a:t>Are powerful and acts as a middle layer between data bound controls and the database </a:t>
            </a:r>
          </a:p>
          <a:p>
            <a:endParaRPr lang="en-US" sz="2000" dirty="0">
              <a:solidFill>
                <a:schemeClr val="bg2"/>
              </a:solidFill>
            </a:endParaRPr>
          </a:p>
          <a:p>
            <a:r>
              <a:rPr sz="2000" dirty="0">
                <a:solidFill>
                  <a:schemeClr val="bg2"/>
                </a:solidFill>
              </a:rPr>
              <a:t>Data from the database can be fetched through GUI settings rather than code.</a:t>
            </a:r>
          </a:p>
          <a:p>
            <a:endParaRPr sz="2000" dirty="0">
              <a:solidFill>
                <a:schemeClr val="tx1"/>
              </a:solidFill>
            </a:endParaRPr>
          </a:p>
          <a:p>
            <a:endParaRPr sz="2000" dirty="0"/>
          </a:p>
        </p:txBody>
      </p:sp>
      <p:sp>
        <p:nvSpPr>
          <p:cNvPr id="7" name="Title 6"/>
          <p:cNvSpPr>
            <a:spLocks noGrp="1"/>
          </p:cNvSpPr>
          <p:nvPr>
            <p:ph type="title"/>
          </p:nvPr>
        </p:nvSpPr>
        <p:spPr>
          <a:xfrm>
            <a:off x="304800" y="646043"/>
            <a:ext cx="6858000" cy="533400"/>
          </a:xfrm>
        </p:spPr>
        <p:txBody>
          <a:bodyPr/>
          <a:lstStyle/>
          <a:p>
            <a:r>
              <a:rPr lang="en-US" dirty="0">
                <a:solidFill>
                  <a:schemeClr val="bg2"/>
                </a:solidFill>
              </a:rPr>
              <a:t>DataSource Controls </a:t>
            </a:r>
          </a:p>
        </p:txBody>
      </p:sp>
      <p:sp>
        <p:nvSpPr>
          <p:cNvPr id="5" name="Slide Number Placeholder 2"/>
          <p:cNvSpPr>
            <a:spLocks noGrp="1"/>
          </p:cNvSpPr>
          <p:nvPr>
            <p:ph type="sldNum" sz="quarter" idx="11"/>
          </p:nvPr>
        </p:nvSpPr>
        <p:spPr/>
        <p:txBody>
          <a:bodyPr/>
          <a:lstStyle/>
          <a:p>
            <a:r>
              <a:rPr lang="en-US" dirty="0"/>
              <a:t>10</a:t>
            </a:r>
          </a:p>
        </p:txBody>
      </p:sp>
    </p:spTree>
    <p:extLst>
      <p:ext uri="{BB962C8B-B14F-4D97-AF65-F5344CB8AC3E}">
        <p14:creationId xmlns:p14="http://schemas.microsoft.com/office/powerpoint/2010/main" val="3056743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endParaRPr lang="en-US" sz="1800" dirty="0">
              <a:solidFill>
                <a:schemeClr val="bg2"/>
              </a:solidFill>
            </a:endParaRPr>
          </a:p>
          <a:p>
            <a:r>
              <a:rPr sz="2000" dirty="0">
                <a:solidFill>
                  <a:schemeClr val="bg2"/>
                </a:solidFill>
              </a:rPr>
              <a:t>Encapsulates the following features </a:t>
            </a:r>
          </a:p>
          <a:p>
            <a:pPr lvl="1"/>
            <a:r>
              <a:rPr sz="2000" dirty="0">
                <a:solidFill>
                  <a:schemeClr val="bg2"/>
                </a:solidFill>
              </a:rPr>
              <a:t>Establishing connection. </a:t>
            </a:r>
          </a:p>
          <a:p>
            <a:pPr lvl="1"/>
            <a:r>
              <a:rPr sz="2000" dirty="0">
                <a:solidFill>
                  <a:schemeClr val="bg2"/>
                </a:solidFill>
              </a:rPr>
              <a:t>Selection of data </a:t>
            </a:r>
          </a:p>
          <a:p>
            <a:pPr lvl="1"/>
            <a:r>
              <a:rPr sz="2000" dirty="0">
                <a:solidFill>
                  <a:schemeClr val="bg2"/>
                </a:solidFill>
              </a:rPr>
              <a:t>Perform Paging of data, sorting of data </a:t>
            </a:r>
          </a:p>
          <a:p>
            <a:pPr lvl="1"/>
            <a:r>
              <a:rPr sz="2000" dirty="0">
                <a:solidFill>
                  <a:schemeClr val="bg2"/>
                </a:solidFill>
              </a:rPr>
              <a:t>Manipulation of data </a:t>
            </a:r>
          </a:p>
          <a:p>
            <a:endParaRPr sz="2000" dirty="0">
              <a:solidFill>
                <a:schemeClr val="tx1"/>
              </a:solidFill>
            </a:endParaRPr>
          </a:p>
          <a:p>
            <a:endParaRPr sz="2000" dirty="0"/>
          </a:p>
        </p:txBody>
      </p:sp>
      <p:sp>
        <p:nvSpPr>
          <p:cNvPr id="7" name="Title 6"/>
          <p:cNvSpPr>
            <a:spLocks noGrp="1"/>
          </p:cNvSpPr>
          <p:nvPr>
            <p:ph type="title"/>
          </p:nvPr>
        </p:nvSpPr>
        <p:spPr>
          <a:xfrm>
            <a:off x="304800" y="646043"/>
            <a:ext cx="6858000" cy="533400"/>
          </a:xfrm>
        </p:spPr>
        <p:txBody>
          <a:bodyPr/>
          <a:lstStyle/>
          <a:p>
            <a:r>
              <a:rPr lang="en-US" dirty="0">
                <a:solidFill>
                  <a:schemeClr val="bg2"/>
                </a:solidFill>
              </a:rPr>
              <a:t>DataSource Controls </a:t>
            </a:r>
          </a:p>
        </p:txBody>
      </p:sp>
      <p:sp>
        <p:nvSpPr>
          <p:cNvPr id="5" name="Slide Number Placeholder 2"/>
          <p:cNvSpPr>
            <a:spLocks noGrp="1"/>
          </p:cNvSpPr>
          <p:nvPr>
            <p:ph type="sldNum" sz="quarter" idx="11"/>
          </p:nvPr>
        </p:nvSpPr>
        <p:spPr/>
        <p:txBody>
          <a:bodyPr/>
          <a:lstStyle/>
          <a:p>
            <a:r>
              <a:rPr lang="en-US" dirty="0"/>
              <a:t>10</a:t>
            </a:r>
          </a:p>
        </p:txBody>
      </p:sp>
    </p:spTree>
    <p:extLst>
      <p:ext uri="{BB962C8B-B14F-4D97-AF65-F5344CB8AC3E}">
        <p14:creationId xmlns:p14="http://schemas.microsoft.com/office/powerpoint/2010/main" val="40605723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sz="2000" b="1" dirty="0">
                <a:solidFill>
                  <a:schemeClr val="bg2"/>
                </a:solidFill>
              </a:rPr>
              <a:t>SqlDataSource: </a:t>
            </a:r>
          </a:p>
          <a:p>
            <a:endParaRPr sz="2000" b="1" dirty="0">
              <a:solidFill>
                <a:schemeClr val="bg2"/>
              </a:solidFill>
            </a:endParaRPr>
          </a:p>
          <a:p>
            <a:pPr lvl="1"/>
            <a:r>
              <a:rPr sz="2000" b="1" dirty="0" err="1">
                <a:solidFill>
                  <a:schemeClr val="bg2"/>
                </a:solidFill>
              </a:rPr>
              <a:t>LinqDataSource</a:t>
            </a:r>
            <a:endParaRPr lang="en-US" sz="2000" b="1" dirty="0">
              <a:solidFill>
                <a:schemeClr val="bg2"/>
              </a:solidFill>
            </a:endParaRPr>
          </a:p>
          <a:p>
            <a:pPr lvl="1"/>
            <a:endParaRPr sz="2000" dirty="0">
              <a:solidFill>
                <a:schemeClr val="bg2"/>
              </a:solidFill>
            </a:endParaRPr>
          </a:p>
          <a:p>
            <a:pPr lvl="1"/>
            <a:r>
              <a:rPr sz="2000" b="1" dirty="0" err="1">
                <a:solidFill>
                  <a:schemeClr val="bg2"/>
                </a:solidFill>
              </a:rPr>
              <a:t>AccessDataSource</a:t>
            </a:r>
            <a:endParaRPr lang="en-US" sz="2000" b="1" dirty="0">
              <a:solidFill>
                <a:schemeClr val="bg2"/>
              </a:solidFill>
            </a:endParaRPr>
          </a:p>
          <a:p>
            <a:pPr lvl="1"/>
            <a:endParaRPr lang="en-US" sz="2000" b="1" dirty="0">
              <a:solidFill>
                <a:schemeClr val="bg2"/>
              </a:solidFill>
            </a:endParaRPr>
          </a:p>
          <a:p>
            <a:pPr lvl="1"/>
            <a:r>
              <a:rPr sz="2000" b="1" dirty="0" err="1">
                <a:solidFill>
                  <a:schemeClr val="bg2"/>
                </a:solidFill>
              </a:rPr>
              <a:t>ObjectDataSource</a:t>
            </a:r>
            <a:endParaRPr lang="en-US" sz="2000" b="1" dirty="0">
              <a:solidFill>
                <a:schemeClr val="bg2"/>
              </a:solidFill>
            </a:endParaRPr>
          </a:p>
          <a:p>
            <a:pPr lvl="1"/>
            <a:endParaRPr lang="en-US" sz="2000" b="1" dirty="0">
              <a:solidFill>
                <a:schemeClr val="bg2"/>
              </a:solidFill>
            </a:endParaRPr>
          </a:p>
          <a:p>
            <a:pPr lvl="1"/>
            <a:r>
              <a:rPr sz="2000" b="1" dirty="0" err="1">
                <a:solidFill>
                  <a:schemeClr val="bg2"/>
                </a:solidFill>
              </a:rPr>
              <a:t>XmlDataSource</a:t>
            </a:r>
            <a:r>
              <a:rPr sz="2000" dirty="0">
                <a:solidFill>
                  <a:schemeClr val="bg2"/>
                </a:solidFill>
              </a:rPr>
              <a:t> </a:t>
            </a:r>
          </a:p>
          <a:p>
            <a:pPr lvl="1"/>
            <a:endParaRPr lang="en-US" sz="2000" b="1" dirty="0">
              <a:solidFill>
                <a:schemeClr val="bg2"/>
              </a:solidFill>
            </a:endParaRPr>
          </a:p>
          <a:p>
            <a:pPr lvl="1"/>
            <a:r>
              <a:rPr sz="2000" b="1" dirty="0" err="1">
                <a:solidFill>
                  <a:schemeClr val="bg2"/>
                </a:solidFill>
              </a:rPr>
              <a:t>SiteMapDataSource</a:t>
            </a:r>
            <a:endParaRPr sz="2000" dirty="0">
              <a:solidFill>
                <a:schemeClr val="bg2"/>
              </a:solidFill>
            </a:endParaRPr>
          </a:p>
        </p:txBody>
      </p:sp>
      <p:sp>
        <p:nvSpPr>
          <p:cNvPr id="4" name="Title 3"/>
          <p:cNvSpPr>
            <a:spLocks noGrp="1"/>
          </p:cNvSpPr>
          <p:nvPr>
            <p:ph type="title"/>
          </p:nvPr>
        </p:nvSpPr>
        <p:spPr>
          <a:xfrm>
            <a:off x="450574" y="449263"/>
            <a:ext cx="6858000" cy="533400"/>
          </a:xfrm>
        </p:spPr>
        <p:txBody>
          <a:bodyPr/>
          <a:lstStyle/>
          <a:p>
            <a:r>
              <a:rPr lang="en-US" dirty="0">
                <a:solidFill>
                  <a:schemeClr val="bg2"/>
                </a:solidFill>
              </a:rPr>
              <a:t>Types of DataSource Controls </a:t>
            </a:r>
          </a:p>
        </p:txBody>
      </p:sp>
      <p:sp>
        <p:nvSpPr>
          <p:cNvPr id="3" name="Slide Number Placeholder 2"/>
          <p:cNvSpPr>
            <a:spLocks noGrp="1"/>
          </p:cNvSpPr>
          <p:nvPr>
            <p:ph type="sldNum" sz="quarter" idx="11"/>
          </p:nvPr>
        </p:nvSpPr>
        <p:spPr/>
        <p:txBody>
          <a:bodyPr/>
          <a:lstStyle/>
          <a:p>
            <a:fld id="{47ED8886-DB3B-44F4-9A80-E6A224679F20}" type="slidenum">
              <a:rPr lang="en-US" smtClean="0"/>
              <a:pPr/>
              <a:t>54</a:t>
            </a:fld>
            <a:endParaRPr lang="en-US" dirty="0"/>
          </a:p>
        </p:txBody>
      </p:sp>
    </p:spTree>
    <p:extLst>
      <p:ext uri="{BB962C8B-B14F-4D97-AF65-F5344CB8AC3E}">
        <p14:creationId xmlns:p14="http://schemas.microsoft.com/office/powerpoint/2010/main" val="181841626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a:solidFill>
                  <a:schemeClr val="bg2"/>
                </a:solidFill>
              </a:rPr>
              <a:t>Declarative Databinding</a:t>
            </a:r>
          </a:p>
          <a:p>
            <a:pPr lvl="1"/>
            <a:r>
              <a:rPr lang="en-US" sz="2000" dirty="0">
                <a:solidFill>
                  <a:schemeClr val="bg2"/>
                </a:solidFill>
              </a:rPr>
              <a:t>Binding of Data Bound control to a Data Source control.</a:t>
            </a:r>
          </a:p>
          <a:p>
            <a:pPr lvl="1"/>
            <a:r>
              <a:rPr lang="en-US" sz="2000" dirty="0">
                <a:solidFill>
                  <a:schemeClr val="bg2"/>
                </a:solidFill>
              </a:rPr>
              <a:t>ASP.Net Framework handles all details of when to retrieve the data.</a:t>
            </a:r>
          </a:p>
          <a:p>
            <a:pPr marL="457200" lvl="1" indent="0">
              <a:buNone/>
            </a:pPr>
            <a:endParaRPr sz="2000" dirty="0">
              <a:solidFill>
                <a:schemeClr val="bg2"/>
              </a:solidFill>
            </a:endParaRPr>
          </a:p>
          <a:p>
            <a:r>
              <a:rPr sz="2000" dirty="0">
                <a:solidFill>
                  <a:schemeClr val="bg2"/>
                </a:solidFill>
              </a:rPr>
              <a:t>Programmatic Databinding </a:t>
            </a:r>
          </a:p>
          <a:p>
            <a:pPr lvl="1"/>
            <a:r>
              <a:rPr lang="en-US" sz="2000" dirty="0">
                <a:solidFill>
                  <a:schemeClr val="bg2"/>
                </a:solidFill>
              </a:rPr>
              <a:t>Is used in situations where the data bind is not easily represented in the existing Data Source controls.</a:t>
            </a:r>
          </a:p>
          <a:p>
            <a:pPr lvl="1"/>
            <a:r>
              <a:rPr lang="en-US" sz="2000" dirty="0">
                <a:solidFill>
                  <a:schemeClr val="bg2"/>
                </a:solidFill>
              </a:rPr>
              <a:t>Can be done by using Data Source property and the DataBind() method which is available for every Data Bound control.</a:t>
            </a:r>
          </a:p>
          <a:p>
            <a:pPr lvl="1"/>
            <a:endParaRPr lang="en-US" sz="2000" dirty="0">
              <a:solidFill>
                <a:schemeClr val="tx1"/>
              </a:solidFill>
            </a:endParaRPr>
          </a:p>
          <a:p>
            <a:pPr marL="457200" lvl="1" indent="0">
              <a:buNone/>
            </a:pPr>
            <a:endParaRPr lang="en-US" sz="2000" dirty="0">
              <a:solidFill>
                <a:schemeClr val="tx1"/>
              </a:solidFill>
            </a:endParaRPr>
          </a:p>
        </p:txBody>
      </p:sp>
      <p:sp>
        <p:nvSpPr>
          <p:cNvPr id="4" name="Title 3"/>
          <p:cNvSpPr>
            <a:spLocks noGrp="1"/>
          </p:cNvSpPr>
          <p:nvPr>
            <p:ph type="title"/>
          </p:nvPr>
        </p:nvSpPr>
        <p:spPr>
          <a:xfrm>
            <a:off x="228600" y="449263"/>
            <a:ext cx="6858000" cy="533400"/>
          </a:xfrm>
        </p:spPr>
        <p:txBody>
          <a:bodyPr/>
          <a:lstStyle/>
          <a:p>
            <a:r>
              <a:rPr lang="en-US" dirty="0" err="1">
                <a:solidFill>
                  <a:schemeClr val="bg2"/>
                </a:solidFill>
              </a:rPr>
              <a:t>Databinding</a:t>
            </a:r>
            <a:r>
              <a:rPr lang="en-US" dirty="0">
                <a:solidFill>
                  <a:schemeClr val="bg2"/>
                </a:solidFill>
              </a:rPr>
              <a:t> </a:t>
            </a:r>
          </a:p>
        </p:txBody>
      </p:sp>
      <p:sp>
        <p:nvSpPr>
          <p:cNvPr id="3" name="Slide Number Placeholder 2"/>
          <p:cNvSpPr>
            <a:spLocks noGrp="1"/>
          </p:cNvSpPr>
          <p:nvPr>
            <p:ph type="sldNum" sz="quarter" idx="11"/>
          </p:nvPr>
        </p:nvSpPr>
        <p:spPr/>
        <p:txBody>
          <a:bodyPr/>
          <a:lstStyle/>
          <a:p>
            <a:fld id="{47ED8886-DB3B-44F4-9A80-E6A224679F20}" type="slidenum">
              <a:rPr lang="en-US" smtClean="0"/>
              <a:pPr/>
              <a:t>55</a:t>
            </a:fld>
            <a:endParaRPr lang="en-US" dirty="0"/>
          </a:p>
        </p:txBody>
      </p:sp>
    </p:spTree>
    <p:extLst>
      <p:ext uri="{BB962C8B-B14F-4D97-AF65-F5344CB8AC3E}">
        <p14:creationId xmlns:p14="http://schemas.microsoft.com/office/powerpoint/2010/main" val="76555966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1"/>
            <a:ext cx="8229600" cy="4038600"/>
          </a:xfrm>
        </p:spPr>
        <p:txBody>
          <a:bodyPr/>
          <a:lstStyle/>
          <a:p>
            <a:pPr marL="0" indent="0">
              <a:buNone/>
            </a:pPr>
            <a:r>
              <a:rPr lang="en-US" sz="2000" dirty="0">
                <a:solidFill>
                  <a:schemeClr val="bg2"/>
                </a:solidFill>
              </a:rPr>
              <a:t>For </a:t>
            </a:r>
            <a:r>
              <a:rPr lang="en-US" sz="2000" dirty="0" err="1">
                <a:solidFill>
                  <a:schemeClr val="bg2"/>
                </a:solidFill>
              </a:rPr>
              <a:t>GridView</a:t>
            </a:r>
            <a:r>
              <a:rPr lang="en-US" sz="2000" dirty="0">
                <a:solidFill>
                  <a:schemeClr val="bg2"/>
                </a:solidFill>
              </a:rPr>
              <a:t> Control when you call the DataBind() method,</a:t>
            </a:r>
          </a:p>
          <a:p>
            <a:pPr marL="457200" lvl="1" indent="0">
              <a:buNone/>
            </a:pPr>
            <a:endParaRPr lang="en-US" sz="2000" dirty="0">
              <a:solidFill>
                <a:schemeClr val="bg2"/>
              </a:solidFill>
            </a:endParaRPr>
          </a:p>
          <a:p>
            <a:pPr lvl="1"/>
            <a:r>
              <a:rPr lang="en-US" sz="2000" dirty="0">
                <a:solidFill>
                  <a:schemeClr val="bg2"/>
                </a:solidFill>
              </a:rPr>
              <a:t>The </a:t>
            </a:r>
            <a:r>
              <a:rPr lang="en-US" sz="2000" dirty="0" err="1">
                <a:solidFill>
                  <a:schemeClr val="bg2"/>
                </a:solidFill>
              </a:rPr>
              <a:t>GridView</a:t>
            </a:r>
            <a:r>
              <a:rPr lang="en-US" sz="2000" dirty="0">
                <a:solidFill>
                  <a:schemeClr val="bg2"/>
                </a:solidFill>
              </a:rPr>
              <a:t> control retrieves its data from the data source.</a:t>
            </a:r>
          </a:p>
          <a:p>
            <a:pPr lvl="1"/>
            <a:endParaRPr lang="en-US" sz="2000" dirty="0">
              <a:solidFill>
                <a:schemeClr val="bg2"/>
              </a:solidFill>
            </a:endParaRPr>
          </a:p>
          <a:p>
            <a:pPr lvl="1"/>
            <a:r>
              <a:rPr lang="en-US" sz="2000" dirty="0">
                <a:solidFill>
                  <a:schemeClr val="bg2"/>
                </a:solidFill>
              </a:rPr>
              <a:t>The </a:t>
            </a:r>
            <a:r>
              <a:rPr lang="en-US" sz="2000" dirty="0" err="1">
                <a:solidFill>
                  <a:schemeClr val="bg2"/>
                </a:solidFill>
              </a:rPr>
              <a:t>GridView</a:t>
            </a:r>
            <a:r>
              <a:rPr lang="en-US" sz="2000" dirty="0">
                <a:solidFill>
                  <a:schemeClr val="bg2"/>
                </a:solidFill>
              </a:rPr>
              <a:t> is bound to its data source only when the page is requested for the first time. </a:t>
            </a:r>
          </a:p>
          <a:p>
            <a:pPr lvl="1"/>
            <a:endParaRPr lang="en-US" sz="2000" dirty="0">
              <a:solidFill>
                <a:schemeClr val="bg2"/>
              </a:solidFill>
            </a:endParaRPr>
          </a:p>
          <a:p>
            <a:pPr lvl="1"/>
            <a:r>
              <a:rPr lang="en-US" sz="2000" dirty="0">
                <a:solidFill>
                  <a:schemeClr val="bg2"/>
                </a:solidFill>
              </a:rPr>
              <a:t>No rebinding of Data –</a:t>
            </a:r>
          </a:p>
          <a:p>
            <a:pPr lvl="2"/>
            <a:r>
              <a:rPr lang="en-US" sz="2000" dirty="0" err="1">
                <a:solidFill>
                  <a:schemeClr val="bg2"/>
                </a:solidFill>
              </a:rPr>
              <a:t>Gridview</a:t>
            </a:r>
            <a:r>
              <a:rPr lang="en-US" sz="2000" dirty="0">
                <a:solidFill>
                  <a:schemeClr val="bg2"/>
                </a:solidFill>
              </a:rPr>
              <a:t> uses View State to remember data.</a:t>
            </a:r>
          </a:p>
          <a:p>
            <a:pPr lvl="2"/>
            <a:r>
              <a:rPr lang="en-US" sz="2000" dirty="0" err="1">
                <a:solidFill>
                  <a:schemeClr val="bg2"/>
                </a:solidFill>
              </a:rPr>
              <a:t>Page.IsPostBack</a:t>
            </a:r>
            <a:r>
              <a:rPr lang="en-US" sz="2000" dirty="0">
                <a:solidFill>
                  <a:schemeClr val="bg2"/>
                </a:solidFill>
              </a:rPr>
              <a:t> property is used to find if page has been posted back to the server.</a:t>
            </a:r>
            <a:endParaRPr lang="en-US" sz="2000" dirty="0"/>
          </a:p>
          <a:p>
            <a:endParaRPr lang="en-US" sz="2000" dirty="0"/>
          </a:p>
        </p:txBody>
      </p:sp>
      <p:sp>
        <p:nvSpPr>
          <p:cNvPr id="4" name="Title 3"/>
          <p:cNvSpPr>
            <a:spLocks noGrp="1"/>
          </p:cNvSpPr>
          <p:nvPr>
            <p:ph type="title"/>
          </p:nvPr>
        </p:nvSpPr>
        <p:spPr>
          <a:xfrm>
            <a:off x="304800" y="449263"/>
            <a:ext cx="6858000" cy="533400"/>
          </a:xfrm>
        </p:spPr>
        <p:txBody>
          <a:bodyPr>
            <a:normAutofit/>
          </a:bodyPr>
          <a:lstStyle/>
          <a:p>
            <a:r>
              <a:rPr lang="en-US" dirty="0">
                <a:solidFill>
                  <a:schemeClr val="bg2"/>
                </a:solidFill>
              </a:rPr>
              <a:t>Programmatic </a:t>
            </a:r>
            <a:r>
              <a:rPr lang="en-US" dirty="0" err="1">
                <a:solidFill>
                  <a:schemeClr val="bg2"/>
                </a:solidFill>
              </a:rPr>
              <a:t>Databinding</a:t>
            </a:r>
            <a:endParaRPr lang="en-US" dirty="0">
              <a:solidFill>
                <a:schemeClr val="bg2"/>
              </a:solidFill>
            </a:endParaRPr>
          </a:p>
        </p:txBody>
      </p:sp>
      <p:sp>
        <p:nvSpPr>
          <p:cNvPr id="3" name="Slide Number Placeholder 2"/>
          <p:cNvSpPr>
            <a:spLocks noGrp="1"/>
          </p:cNvSpPr>
          <p:nvPr>
            <p:ph type="sldNum" sz="quarter" idx="11"/>
          </p:nvPr>
        </p:nvSpPr>
        <p:spPr/>
        <p:txBody>
          <a:bodyPr/>
          <a:lstStyle/>
          <a:p>
            <a:fld id="{47ED8886-DB3B-44F4-9A80-E6A224679F20}" type="slidenum">
              <a:rPr lang="en-US" smtClean="0"/>
              <a:pPr/>
              <a:t>56</a:t>
            </a:fld>
            <a:endParaRPr lang="en-US" dirty="0"/>
          </a:p>
        </p:txBody>
      </p:sp>
    </p:spTree>
    <p:extLst>
      <p:ext uri="{BB962C8B-B14F-4D97-AF65-F5344CB8AC3E}">
        <p14:creationId xmlns:p14="http://schemas.microsoft.com/office/powerpoint/2010/main" val="142216985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r>
              <a:rPr lang="en-US" altLang="en-US" sz="2000" dirty="0">
                <a:solidFill>
                  <a:schemeClr val="bg2"/>
                </a:solidFill>
                <a:ea typeface="Calibri" panose="020F0502020204030204" pitchFamily="34" charset="0"/>
              </a:rPr>
              <a:t>The Repeater, DataList, ListView, and FormView controls all require you to use templates. </a:t>
            </a:r>
          </a:p>
          <a:p>
            <a:pPr marL="0" indent="0">
              <a:buNone/>
            </a:pPr>
            <a:endParaRPr lang="en-US" altLang="en-US" sz="2000" dirty="0">
              <a:solidFill>
                <a:schemeClr val="bg2"/>
              </a:solidFill>
              <a:ea typeface="Calibri" panose="020F0502020204030204" pitchFamily="34" charset="0"/>
            </a:endParaRPr>
          </a:p>
          <a:p>
            <a:r>
              <a:rPr lang="en-US" altLang="en-US" sz="2000" dirty="0">
                <a:solidFill>
                  <a:schemeClr val="bg2"/>
                </a:solidFill>
                <a:ea typeface="Calibri" panose="020F0502020204030204" pitchFamily="34" charset="0"/>
              </a:rPr>
              <a:t>The GridView, DetailsView, and Menu controls also support templates only to display the values</a:t>
            </a:r>
          </a:p>
          <a:p>
            <a:endParaRPr lang="en-US" altLang="en-US" sz="2000" dirty="0">
              <a:solidFill>
                <a:schemeClr val="bg2"/>
              </a:solidFill>
              <a:ea typeface="Calibri" panose="020F0502020204030204" pitchFamily="34" charset="0"/>
            </a:endParaRPr>
          </a:p>
          <a:p>
            <a:r>
              <a:rPr lang="en-US" altLang="en-US" sz="2000" dirty="0">
                <a:solidFill>
                  <a:schemeClr val="bg2"/>
                </a:solidFill>
                <a:ea typeface="Calibri" panose="020F0502020204030204" pitchFamily="34" charset="0"/>
              </a:rPr>
              <a:t>A template can contain HTML, data binding expressions, other controls.</a:t>
            </a:r>
          </a:p>
          <a:p>
            <a:endParaRPr lang="en-US" altLang="en-US" sz="2000" dirty="0">
              <a:solidFill>
                <a:schemeClr val="bg2"/>
              </a:solidFill>
              <a:ea typeface="Calibri" panose="020F0502020204030204" pitchFamily="34" charset="0"/>
            </a:endParaRPr>
          </a:p>
          <a:p>
            <a:r>
              <a:rPr lang="en-US" altLang="en-US" sz="2000" dirty="0">
                <a:solidFill>
                  <a:schemeClr val="bg2"/>
                </a:solidFill>
                <a:ea typeface="Calibri" panose="020F0502020204030204" pitchFamily="34" charset="0"/>
              </a:rPr>
              <a:t>The template includes the data binding expressions: </a:t>
            </a:r>
          </a:p>
          <a:p>
            <a:endParaRPr lang="en-US" dirty="0"/>
          </a:p>
        </p:txBody>
      </p:sp>
      <p:sp>
        <p:nvSpPr>
          <p:cNvPr id="7" name="Title 6"/>
          <p:cNvSpPr>
            <a:spLocks noGrp="1"/>
          </p:cNvSpPr>
          <p:nvPr>
            <p:ph type="title"/>
          </p:nvPr>
        </p:nvSpPr>
        <p:spPr>
          <a:xfrm>
            <a:off x="228600" y="449263"/>
            <a:ext cx="6858000" cy="533400"/>
          </a:xfrm>
        </p:spPr>
        <p:txBody>
          <a:bodyPr/>
          <a:lstStyle/>
          <a:p>
            <a:r>
              <a:rPr lang="en-US" dirty="0">
                <a:solidFill>
                  <a:schemeClr val="bg2"/>
                </a:solidFill>
              </a:rPr>
              <a:t>Using Templates</a:t>
            </a:r>
          </a:p>
        </p:txBody>
      </p:sp>
      <p:sp>
        <p:nvSpPr>
          <p:cNvPr id="4" name="Slide Number Placeholder 2"/>
          <p:cNvSpPr>
            <a:spLocks noGrp="1"/>
          </p:cNvSpPr>
          <p:nvPr>
            <p:ph type="sldNum" sz="quarter" idx="11"/>
          </p:nvPr>
        </p:nvSpPr>
        <p:spPr>
          <a:xfrm>
            <a:off x="8686800" y="6477000"/>
            <a:ext cx="736600" cy="228600"/>
          </a:xfrm>
        </p:spPr>
        <p:txBody>
          <a:bodyPr/>
          <a:lstStyle/>
          <a:p>
            <a:r>
              <a:rPr lang="en-US" dirty="0"/>
              <a:t>16</a:t>
            </a:r>
          </a:p>
        </p:txBody>
      </p:sp>
      <p:sp>
        <p:nvSpPr>
          <p:cNvPr id="5" name="Rectangle 4"/>
          <p:cNvSpPr>
            <a:spLocks noChangeArrowheads="1"/>
          </p:cNvSpPr>
          <p:nvPr/>
        </p:nvSpPr>
        <p:spPr bwMode="auto">
          <a:xfrm>
            <a:off x="1676400" y="4724400"/>
            <a:ext cx="5067300" cy="1295400"/>
          </a:xfrm>
          <a:prstGeom prst="rect">
            <a:avLst/>
          </a:prstGeom>
          <a:solidFill>
            <a:schemeClr val="bg1">
              <a:lumMod val="85000"/>
            </a:schemeClr>
          </a:solidFill>
          <a:ln w="9525" algn="ctr">
            <a:solidFill>
              <a:schemeClr val="tx1"/>
            </a:solidFill>
            <a:miter lim="800000"/>
            <a:headEnd/>
            <a:tailEnd/>
          </a:ln>
        </p:spPr>
        <p:txBody>
          <a:bodyPr wrap="none" anchor="ctr"/>
          <a:lstStyle>
            <a:lvl1pPr>
              <a:spcBef>
                <a:spcPct val="20000"/>
              </a:spcBef>
              <a:buFont typeface="Arial" panose="020B0604020202020204" pitchFamily="34" charset="0"/>
              <a:buChar char="•"/>
              <a:defRPr sz="2000">
                <a:solidFill>
                  <a:srgbClr val="404040"/>
                </a:solidFill>
                <a:latin typeface="Arial" panose="020B0604020202020204" pitchFamily="34" charset="0"/>
                <a:ea typeface="Arial Unicode MS" panose="020B0604020202020204" pitchFamily="34" charset="-128"/>
                <a:cs typeface="Arial" panose="020B0604020202020204" pitchFamily="34" charset="0"/>
              </a:defRPr>
            </a:lvl1pPr>
            <a:lvl2pPr marL="742950" indent="-285750">
              <a:spcBef>
                <a:spcPct val="20000"/>
              </a:spcBef>
              <a:buFont typeface="Arial" panose="020B0604020202020204" pitchFamily="34" charset="0"/>
              <a:buChar char="–"/>
              <a:defRPr>
                <a:solidFill>
                  <a:srgbClr val="404040"/>
                </a:solidFill>
                <a:latin typeface="Arial" panose="020B0604020202020204" pitchFamily="34" charset="0"/>
                <a:ea typeface="Arial Unicode MS" panose="020B0604020202020204" pitchFamily="34" charset="-128"/>
                <a:cs typeface="Arial" panose="020B0604020202020204" pitchFamily="34" charset="0"/>
              </a:defRPr>
            </a:lvl2pPr>
            <a:lvl3pPr marL="1143000" indent="-228600">
              <a:spcBef>
                <a:spcPct val="20000"/>
              </a:spcBef>
              <a:buFont typeface="Arial" panose="020B0604020202020204" pitchFamily="34" charset="0"/>
              <a:buChar char="•"/>
              <a:defRPr sz="1600">
                <a:solidFill>
                  <a:srgbClr val="404040"/>
                </a:solidFill>
                <a:latin typeface="Arial" panose="020B0604020202020204" pitchFamily="34" charset="0"/>
                <a:ea typeface="Arial Unicode MS" panose="020B0604020202020204" pitchFamily="34" charset="-128"/>
                <a:cs typeface="Arial" panose="020B0604020202020204" pitchFamily="34" charset="0"/>
              </a:defRPr>
            </a:lvl3pPr>
            <a:lvl4pPr marL="1600200" indent="-228600">
              <a:spcBef>
                <a:spcPct val="20000"/>
              </a:spcBef>
              <a:buFont typeface="Arial" panose="020B0604020202020204" pitchFamily="34" charset="0"/>
              <a:buChar char="–"/>
              <a:defRPr sz="1400">
                <a:solidFill>
                  <a:srgbClr val="404040"/>
                </a:solidFill>
                <a:latin typeface="Arial" panose="020B0604020202020204" pitchFamily="34" charset="0"/>
                <a:ea typeface="Arial Unicode MS" panose="020B0604020202020204" pitchFamily="34" charset="-128"/>
                <a:cs typeface="Arial" panose="020B0604020202020204" pitchFamily="34" charset="0"/>
              </a:defRPr>
            </a:lvl4pPr>
            <a:lvl5pPr marL="2057400" indent="-228600">
              <a:spcBef>
                <a:spcPct val="20000"/>
              </a:spcBef>
              <a:buFont typeface="Arial" panose="020B0604020202020204" pitchFamily="34" charset="0"/>
              <a:buChar char="»"/>
              <a:defRPr sz="1200">
                <a:solidFill>
                  <a:srgbClr val="404040"/>
                </a:solidFill>
                <a:latin typeface="Arial" panose="020B0604020202020204" pitchFamily="34" charset="0"/>
                <a:ea typeface="Arial Unicode MS" panose="020B0604020202020204" pitchFamily="34" charset="-128"/>
                <a:cs typeface="Arial" panose="020B0604020202020204" pitchFamily="34" charset="0"/>
              </a:defRPr>
            </a:lvl5pPr>
            <a:lvl6pPr marL="2514600" indent="-228600" fontAlgn="base">
              <a:spcBef>
                <a:spcPct val="20000"/>
              </a:spcBef>
              <a:spcAft>
                <a:spcPct val="0"/>
              </a:spcAft>
              <a:buFont typeface="Arial" panose="020B0604020202020204" pitchFamily="34" charset="0"/>
              <a:buChar char="»"/>
              <a:defRPr sz="1200">
                <a:solidFill>
                  <a:srgbClr val="404040"/>
                </a:solidFill>
                <a:latin typeface="Arial" panose="020B0604020202020204" pitchFamily="34" charset="0"/>
                <a:ea typeface="Arial Unicode MS" panose="020B0604020202020204" pitchFamily="34" charset="-128"/>
                <a:cs typeface="Arial" panose="020B0604020202020204" pitchFamily="34" charset="0"/>
              </a:defRPr>
            </a:lvl6pPr>
            <a:lvl7pPr marL="2971800" indent="-228600" fontAlgn="base">
              <a:spcBef>
                <a:spcPct val="20000"/>
              </a:spcBef>
              <a:spcAft>
                <a:spcPct val="0"/>
              </a:spcAft>
              <a:buFont typeface="Arial" panose="020B0604020202020204" pitchFamily="34" charset="0"/>
              <a:buChar char="»"/>
              <a:defRPr sz="1200">
                <a:solidFill>
                  <a:srgbClr val="404040"/>
                </a:solidFill>
                <a:latin typeface="Arial" panose="020B0604020202020204" pitchFamily="34" charset="0"/>
                <a:ea typeface="Arial Unicode MS" panose="020B0604020202020204" pitchFamily="34" charset="-128"/>
                <a:cs typeface="Arial" panose="020B0604020202020204" pitchFamily="34" charset="0"/>
              </a:defRPr>
            </a:lvl7pPr>
            <a:lvl8pPr marL="3429000" indent="-228600" fontAlgn="base">
              <a:spcBef>
                <a:spcPct val="20000"/>
              </a:spcBef>
              <a:spcAft>
                <a:spcPct val="0"/>
              </a:spcAft>
              <a:buFont typeface="Arial" panose="020B0604020202020204" pitchFamily="34" charset="0"/>
              <a:buChar char="»"/>
              <a:defRPr sz="1200">
                <a:solidFill>
                  <a:srgbClr val="404040"/>
                </a:solidFill>
                <a:latin typeface="Arial" panose="020B0604020202020204" pitchFamily="34" charset="0"/>
                <a:ea typeface="Arial Unicode MS" panose="020B0604020202020204" pitchFamily="34" charset="-128"/>
                <a:cs typeface="Arial" panose="020B0604020202020204" pitchFamily="34" charset="0"/>
              </a:defRPr>
            </a:lvl8pPr>
            <a:lvl9pPr marL="3886200" indent="-228600" fontAlgn="base">
              <a:spcBef>
                <a:spcPct val="20000"/>
              </a:spcBef>
              <a:spcAft>
                <a:spcPct val="0"/>
              </a:spcAft>
              <a:buFont typeface="Arial" panose="020B0604020202020204" pitchFamily="34" charset="0"/>
              <a:buChar char="»"/>
              <a:defRPr sz="1200">
                <a:solidFill>
                  <a:srgbClr val="404040"/>
                </a:solidFill>
                <a:latin typeface="Arial" panose="020B0604020202020204" pitchFamily="34" charset="0"/>
                <a:ea typeface="Arial Unicode MS" panose="020B0604020202020204" pitchFamily="34" charset="-128"/>
                <a:cs typeface="Arial" panose="020B0604020202020204" pitchFamily="34" charset="0"/>
              </a:defRPr>
            </a:lvl9pPr>
          </a:lstStyle>
          <a:p>
            <a:pPr marL="400050" lvl="1" indent="0">
              <a:buFontTx/>
              <a:buNone/>
            </a:pPr>
            <a:r>
              <a:rPr lang="en-US" altLang="en-US" sz="1600" dirty="0">
                <a:solidFill>
                  <a:schemeClr val="accent4"/>
                </a:solidFill>
                <a:ea typeface="Calibri" panose="020F0502020204030204" pitchFamily="34" charset="0"/>
              </a:rPr>
              <a:t>&lt;%# </a:t>
            </a:r>
            <a:r>
              <a:rPr lang="en-US" altLang="en-US" sz="1600" dirty="0" err="1">
                <a:solidFill>
                  <a:schemeClr val="accent4"/>
                </a:solidFill>
                <a:ea typeface="Calibri" panose="020F0502020204030204" pitchFamily="34" charset="0"/>
              </a:rPr>
              <a:t>Eval</a:t>
            </a:r>
            <a:r>
              <a:rPr lang="en-US" altLang="en-US" sz="1600" dirty="0">
                <a:solidFill>
                  <a:schemeClr val="accent4"/>
                </a:solidFill>
                <a:ea typeface="Calibri" panose="020F0502020204030204" pitchFamily="34" charset="0"/>
              </a:rPr>
              <a:t>(“Field1”) %&gt; </a:t>
            </a:r>
          </a:p>
          <a:p>
            <a:pPr marL="400050" lvl="1" indent="0">
              <a:buFontTx/>
              <a:buNone/>
            </a:pPr>
            <a:r>
              <a:rPr lang="en-US" altLang="en-US" sz="1600" dirty="0">
                <a:solidFill>
                  <a:schemeClr val="accent4"/>
                </a:solidFill>
                <a:ea typeface="Calibri" panose="020F0502020204030204" pitchFamily="34" charset="0"/>
              </a:rPr>
              <a:t>&lt;%# </a:t>
            </a:r>
            <a:r>
              <a:rPr lang="en-US" altLang="en-US" sz="1600" dirty="0" err="1">
                <a:solidFill>
                  <a:schemeClr val="accent4"/>
                </a:solidFill>
                <a:ea typeface="Calibri" panose="020F0502020204030204" pitchFamily="34" charset="0"/>
              </a:rPr>
              <a:t>Eval</a:t>
            </a:r>
            <a:r>
              <a:rPr lang="en-US" altLang="en-US" sz="1600" dirty="0">
                <a:solidFill>
                  <a:schemeClr val="accent4"/>
                </a:solidFill>
                <a:ea typeface="Calibri" panose="020F0502020204030204" pitchFamily="34" charset="0"/>
              </a:rPr>
              <a:t>(“Field2”) %&gt; </a:t>
            </a:r>
          </a:p>
          <a:p>
            <a:pPr lvl="1"/>
            <a:r>
              <a:rPr lang="en-US" sz="1600" dirty="0">
                <a:solidFill>
                  <a:schemeClr val="accent4"/>
                </a:solidFill>
              </a:rPr>
              <a:t>Field1 and Field2 are column name</a:t>
            </a:r>
          </a:p>
        </p:txBody>
      </p:sp>
    </p:spTree>
    <p:extLst>
      <p:ext uri="{BB962C8B-B14F-4D97-AF65-F5344CB8AC3E}">
        <p14:creationId xmlns:p14="http://schemas.microsoft.com/office/powerpoint/2010/main" val="415997068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1"/>
            <a:ext cx="8229600" cy="3429000"/>
          </a:xfrm>
        </p:spPr>
        <p:txBody>
          <a:bodyPr/>
          <a:lstStyle/>
          <a:p>
            <a:r>
              <a:rPr lang="en-US" altLang="en-US" sz="2000" dirty="0">
                <a:solidFill>
                  <a:schemeClr val="bg2"/>
                </a:solidFill>
                <a:ea typeface="Calibri" panose="020F0502020204030204" pitchFamily="34" charset="0"/>
              </a:rPr>
              <a:t>A data binding expression</a:t>
            </a:r>
          </a:p>
          <a:p>
            <a:pPr lvl="1"/>
            <a:r>
              <a:rPr lang="en-US" altLang="en-US" sz="2000" dirty="0">
                <a:solidFill>
                  <a:schemeClr val="bg2"/>
                </a:solidFill>
                <a:ea typeface="Calibri" panose="020F0502020204030204" pitchFamily="34" charset="0"/>
              </a:rPr>
              <a:t> is a special type of expression that is not evaluated until runtime. </a:t>
            </a:r>
          </a:p>
          <a:p>
            <a:pPr lvl="1"/>
            <a:r>
              <a:rPr lang="en-US" altLang="en-US" sz="2000" dirty="0">
                <a:solidFill>
                  <a:schemeClr val="bg2"/>
                </a:solidFill>
                <a:ea typeface="Calibri" panose="020F0502020204030204" pitchFamily="34" charset="0"/>
              </a:rPr>
              <a:t>Is marked in a page by wrapping the expression in opening &lt;%# and closing %&gt; brackets. </a:t>
            </a:r>
          </a:p>
          <a:p>
            <a:pPr lvl="1"/>
            <a:r>
              <a:rPr lang="en-US" altLang="en-US" sz="2000" dirty="0">
                <a:solidFill>
                  <a:schemeClr val="bg2"/>
                </a:solidFill>
                <a:ea typeface="Calibri" panose="020F0502020204030204" pitchFamily="34" charset="0"/>
              </a:rPr>
              <a:t>isn’t evaluated until a control’s data binding event is raised. </a:t>
            </a:r>
          </a:p>
          <a:p>
            <a:endParaRPr lang="en-US" altLang="en-US" sz="2000" dirty="0">
              <a:solidFill>
                <a:schemeClr val="bg2"/>
              </a:solidFill>
              <a:ea typeface="Calibri" panose="020F0502020204030204" pitchFamily="34" charset="0"/>
            </a:endParaRPr>
          </a:p>
          <a:p>
            <a:r>
              <a:rPr lang="en-US" altLang="en-US" sz="2000" dirty="0">
                <a:solidFill>
                  <a:schemeClr val="bg2"/>
                </a:solidFill>
                <a:ea typeface="Calibri" panose="020F0502020204030204" pitchFamily="34" charset="0"/>
              </a:rPr>
              <a:t>When you bind a Data Bound control to a DataSource control declaratively, this event is raised automatically. </a:t>
            </a:r>
          </a:p>
          <a:p>
            <a:r>
              <a:rPr lang="en-US" altLang="en-US" sz="2000" dirty="0">
                <a:ea typeface="Calibri" panose="020F0502020204030204" pitchFamily="34" charset="0"/>
              </a:rPr>
              <a:t>When you bind a Data Source control to a data source programmatically, the data binding event is raised when you call the </a:t>
            </a:r>
            <a:r>
              <a:rPr lang="en-US" altLang="en-US" sz="2000" dirty="0" err="1">
                <a:ea typeface="Calibri" panose="020F0502020204030204" pitchFamily="34" charset="0"/>
              </a:rPr>
              <a:t>DataBind</a:t>
            </a:r>
            <a:r>
              <a:rPr lang="en-US" altLang="en-US" sz="2000" dirty="0">
                <a:ea typeface="Calibri" panose="020F0502020204030204" pitchFamily="34" charset="0"/>
              </a:rPr>
              <a:t>() method. </a:t>
            </a:r>
          </a:p>
          <a:p>
            <a:r>
              <a:rPr lang="en-US" altLang="en-US" sz="2000" dirty="0">
                <a:ea typeface="Calibri" panose="020F0502020204030204" pitchFamily="34" charset="0"/>
              </a:rPr>
              <a:t>Data binding expressions call the </a:t>
            </a:r>
            <a:r>
              <a:rPr lang="en-US" altLang="en-US" sz="2000" dirty="0" err="1">
                <a:ea typeface="Calibri" panose="020F0502020204030204" pitchFamily="34" charset="0"/>
              </a:rPr>
              <a:t>Eval</a:t>
            </a:r>
            <a:r>
              <a:rPr lang="en-US" altLang="en-US" sz="2000" dirty="0">
                <a:ea typeface="Calibri" panose="020F0502020204030204" pitchFamily="34" charset="0"/>
              </a:rPr>
              <a:t>() method. The </a:t>
            </a:r>
            <a:r>
              <a:rPr lang="en-US" altLang="en-US" sz="2000" dirty="0" err="1">
                <a:ea typeface="Calibri" panose="020F0502020204030204" pitchFamily="34" charset="0"/>
              </a:rPr>
              <a:t>Eval</a:t>
            </a:r>
            <a:r>
              <a:rPr lang="en-US" altLang="en-US" sz="2000" dirty="0">
                <a:ea typeface="Calibri" panose="020F0502020204030204" pitchFamily="34" charset="0"/>
              </a:rPr>
              <a:t>() method is a protected method of the Page class. </a:t>
            </a:r>
          </a:p>
          <a:p>
            <a:endParaRPr lang="en-US" altLang="en-US" sz="2000" dirty="0">
              <a:solidFill>
                <a:schemeClr val="bg2"/>
              </a:solidFill>
              <a:ea typeface="Calibri" panose="020F0502020204030204" pitchFamily="34" charset="0"/>
            </a:endParaRPr>
          </a:p>
          <a:p>
            <a:endParaRPr lang="en-US" altLang="en-US" sz="2000" dirty="0">
              <a:solidFill>
                <a:schemeClr val="bg2"/>
              </a:solidFill>
              <a:ea typeface="Calibri" panose="020F0502020204030204" pitchFamily="34" charset="0"/>
            </a:endParaRPr>
          </a:p>
          <a:p>
            <a:endParaRPr lang="en-US" altLang="en-US" dirty="0">
              <a:latin typeface="Calibri" panose="020F0502020204030204" pitchFamily="34" charset="0"/>
              <a:ea typeface="Calibri" panose="020F0502020204030204" pitchFamily="34" charset="0"/>
              <a:cs typeface="Calibri" panose="020F0502020204030204" pitchFamily="34" charset="0"/>
            </a:endParaRPr>
          </a:p>
          <a:p>
            <a:endParaRPr lang="en-US" dirty="0"/>
          </a:p>
        </p:txBody>
      </p:sp>
      <p:sp>
        <p:nvSpPr>
          <p:cNvPr id="3" name="Title 2"/>
          <p:cNvSpPr>
            <a:spLocks noGrp="1"/>
          </p:cNvSpPr>
          <p:nvPr>
            <p:ph type="title"/>
          </p:nvPr>
        </p:nvSpPr>
        <p:spPr>
          <a:xfrm>
            <a:off x="228600" y="449263"/>
            <a:ext cx="6858000" cy="533400"/>
          </a:xfrm>
        </p:spPr>
        <p:txBody>
          <a:bodyPr/>
          <a:lstStyle/>
          <a:p>
            <a:r>
              <a:rPr lang="en-US" altLang="en-US" dirty="0">
                <a:solidFill>
                  <a:schemeClr val="bg2"/>
                </a:solidFill>
              </a:rPr>
              <a:t>Using Databinding Expressions</a:t>
            </a:r>
            <a:endParaRPr lang="en-US" dirty="0">
              <a:solidFill>
                <a:schemeClr val="bg2"/>
              </a:solidFill>
            </a:endParaRPr>
          </a:p>
        </p:txBody>
      </p:sp>
      <p:sp>
        <p:nvSpPr>
          <p:cNvPr id="4" name="Slide Number Placeholder 2"/>
          <p:cNvSpPr>
            <a:spLocks noGrp="1"/>
          </p:cNvSpPr>
          <p:nvPr>
            <p:ph type="sldNum" sz="quarter" idx="11"/>
          </p:nvPr>
        </p:nvSpPr>
        <p:spPr/>
        <p:txBody>
          <a:bodyPr/>
          <a:lstStyle/>
          <a:p>
            <a:r>
              <a:rPr lang="en-US" dirty="0"/>
              <a:t>17</a:t>
            </a:r>
          </a:p>
        </p:txBody>
      </p:sp>
    </p:spTree>
    <p:extLst>
      <p:ext uri="{BB962C8B-B14F-4D97-AF65-F5344CB8AC3E}">
        <p14:creationId xmlns:p14="http://schemas.microsoft.com/office/powerpoint/2010/main" val="259378076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en-US" sz="2000" dirty="0">
                <a:solidFill>
                  <a:schemeClr val="bg2"/>
                </a:solidFill>
                <a:ea typeface="Calibri" panose="020F0502020204030204" pitchFamily="34" charset="0"/>
              </a:rPr>
              <a:t>Behind the scenes, the Page.Eval() method calls the static (shared) DataBinder.Eval() method. </a:t>
            </a:r>
          </a:p>
          <a:p>
            <a:endParaRPr lang="en-US" altLang="en-US" sz="2000" dirty="0">
              <a:solidFill>
                <a:schemeClr val="bg2"/>
              </a:solidFill>
              <a:ea typeface="Calibri" panose="020F0502020204030204" pitchFamily="34" charset="0"/>
            </a:endParaRPr>
          </a:p>
          <a:p>
            <a:r>
              <a:rPr lang="en-US" altLang="en-US" sz="2000" dirty="0">
                <a:solidFill>
                  <a:schemeClr val="bg2"/>
                </a:solidFill>
                <a:ea typeface="Calibri" panose="020F0502020204030204" pitchFamily="34" charset="0"/>
              </a:rPr>
              <a:t>If you want to be verbose, instead of using the Eval() method, you could use the below two expressions. </a:t>
            </a:r>
          </a:p>
          <a:p>
            <a:pPr marL="400050" lvl="1" indent="0">
              <a:buFontTx/>
              <a:buNone/>
            </a:pPr>
            <a:endParaRPr lang="en-US" altLang="en-US" sz="2000" dirty="0">
              <a:solidFill>
                <a:schemeClr val="bg2"/>
              </a:solidFill>
              <a:ea typeface="Calibri" panose="020F0502020204030204" pitchFamily="34" charset="0"/>
            </a:endParaRPr>
          </a:p>
          <a:p>
            <a:pPr marL="400050" lvl="1" indent="0">
              <a:buFontTx/>
              <a:buNone/>
            </a:pPr>
            <a:endParaRPr lang="en-US" altLang="en-US" sz="2000" dirty="0">
              <a:solidFill>
                <a:schemeClr val="bg2"/>
              </a:solidFill>
              <a:ea typeface="Calibri" panose="020F0502020204030204" pitchFamily="34" charset="0"/>
            </a:endParaRPr>
          </a:p>
          <a:p>
            <a:endParaRPr lang="en-US" altLang="en-US" sz="2000" dirty="0">
              <a:solidFill>
                <a:schemeClr val="bg2"/>
              </a:solidFill>
              <a:ea typeface="Calibri" panose="020F0502020204030204" pitchFamily="34" charset="0"/>
            </a:endParaRPr>
          </a:p>
          <a:p>
            <a:endParaRPr lang="en-US" altLang="en-US" sz="2000" dirty="0">
              <a:solidFill>
                <a:schemeClr val="bg2"/>
              </a:solidFill>
              <a:ea typeface="Calibri" panose="020F0502020204030204" pitchFamily="34" charset="0"/>
            </a:endParaRPr>
          </a:p>
          <a:p>
            <a:r>
              <a:rPr lang="en-US" altLang="en-US" sz="2000" dirty="0">
                <a:solidFill>
                  <a:schemeClr val="bg2"/>
                </a:solidFill>
                <a:ea typeface="Calibri" panose="020F0502020204030204" pitchFamily="34" charset="0"/>
              </a:rPr>
              <a:t>You can call other methods than the Eval() method in a DataBinding expression. </a:t>
            </a:r>
          </a:p>
          <a:p>
            <a:endParaRPr lang="en-US" sz="2000" dirty="0">
              <a:solidFill>
                <a:schemeClr val="bg2"/>
              </a:solidFill>
            </a:endParaRPr>
          </a:p>
        </p:txBody>
      </p:sp>
      <p:sp>
        <p:nvSpPr>
          <p:cNvPr id="3" name="Title 2"/>
          <p:cNvSpPr>
            <a:spLocks noGrp="1"/>
          </p:cNvSpPr>
          <p:nvPr>
            <p:ph type="title"/>
          </p:nvPr>
        </p:nvSpPr>
        <p:spPr>
          <a:xfrm>
            <a:off x="304800" y="533400"/>
            <a:ext cx="6851374" cy="533400"/>
          </a:xfrm>
        </p:spPr>
        <p:txBody>
          <a:bodyPr/>
          <a:lstStyle/>
          <a:p>
            <a:r>
              <a:rPr lang="en-US" altLang="en-US" dirty="0">
                <a:solidFill>
                  <a:schemeClr val="bg2"/>
                </a:solidFill>
              </a:rPr>
              <a:t>Using </a:t>
            </a:r>
            <a:r>
              <a:rPr lang="en-US" altLang="en-US" dirty="0" err="1">
                <a:solidFill>
                  <a:schemeClr val="bg2"/>
                </a:solidFill>
              </a:rPr>
              <a:t>Databinding</a:t>
            </a:r>
            <a:r>
              <a:rPr lang="en-US" altLang="en-US" dirty="0">
                <a:solidFill>
                  <a:schemeClr val="bg2"/>
                </a:solidFill>
              </a:rPr>
              <a:t> Expressions</a:t>
            </a:r>
            <a:endParaRPr lang="en-US" sz="1800" dirty="0">
              <a:solidFill>
                <a:schemeClr val="bg2"/>
              </a:solidFill>
            </a:endParaRPr>
          </a:p>
        </p:txBody>
      </p:sp>
      <p:sp>
        <p:nvSpPr>
          <p:cNvPr id="4" name="Slide Number Placeholder 2"/>
          <p:cNvSpPr>
            <a:spLocks noGrp="1"/>
          </p:cNvSpPr>
          <p:nvPr>
            <p:ph type="sldNum" sz="quarter" idx="11"/>
          </p:nvPr>
        </p:nvSpPr>
        <p:spPr/>
        <p:txBody>
          <a:bodyPr/>
          <a:lstStyle/>
          <a:p>
            <a:r>
              <a:rPr lang="en-US" dirty="0"/>
              <a:t>18</a:t>
            </a:r>
          </a:p>
        </p:txBody>
      </p:sp>
      <p:sp>
        <p:nvSpPr>
          <p:cNvPr id="5" name="Rectangle 4"/>
          <p:cNvSpPr>
            <a:spLocks noChangeArrowheads="1"/>
          </p:cNvSpPr>
          <p:nvPr/>
        </p:nvSpPr>
        <p:spPr bwMode="auto">
          <a:xfrm>
            <a:off x="1219200" y="3165871"/>
            <a:ext cx="7010400" cy="1013619"/>
          </a:xfrm>
          <a:prstGeom prst="rect">
            <a:avLst/>
          </a:prstGeom>
          <a:solidFill>
            <a:schemeClr val="bg1">
              <a:lumMod val="85000"/>
            </a:schemeClr>
          </a:solidFill>
          <a:ln w="9525" algn="ctr">
            <a:solidFill>
              <a:schemeClr val="tx1"/>
            </a:solidFill>
            <a:miter lim="800000"/>
            <a:headEnd/>
            <a:tailEnd/>
          </a:ln>
        </p:spPr>
        <p:txBody>
          <a:bodyPr wrap="none" anchor="ctr"/>
          <a:lstStyle>
            <a:lvl1pPr>
              <a:spcBef>
                <a:spcPct val="20000"/>
              </a:spcBef>
              <a:buFont typeface="Arial" panose="020B0604020202020204" pitchFamily="34" charset="0"/>
              <a:buChar char="•"/>
              <a:defRPr sz="2000">
                <a:solidFill>
                  <a:srgbClr val="404040"/>
                </a:solidFill>
                <a:latin typeface="Arial" panose="020B0604020202020204" pitchFamily="34" charset="0"/>
                <a:ea typeface="Arial Unicode MS" panose="020B0604020202020204" pitchFamily="34" charset="-128"/>
                <a:cs typeface="Arial" panose="020B0604020202020204" pitchFamily="34" charset="0"/>
              </a:defRPr>
            </a:lvl1pPr>
            <a:lvl2pPr marL="742950" indent="-285750">
              <a:spcBef>
                <a:spcPct val="20000"/>
              </a:spcBef>
              <a:buFont typeface="Arial" panose="020B0604020202020204" pitchFamily="34" charset="0"/>
              <a:buChar char="–"/>
              <a:defRPr>
                <a:solidFill>
                  <a:srgbClr val="404040"/>
                </a:solidFill>
                <a:latin typeface="Arial" panose="020B0604020202020204" pitchFamily="34" charset="0"/>
                <a:ea typeface="Arial Unicode MS" panose="020B0604020202020204" pitchFamily="34" charset="-128"/>
                <a:cs typeface="Arial" panose="020B0604020202020204" pitchFamily="34" charset="0"/>
              </a:defRPr>
            </a:lvl2pPr>
            <a:lvl3pPr marL="1143000" indent="-228600">
              <a:spcBef>
                <a:spcPct val="20000"/>
              </a:spcBef>
              <a:buFont typeface="Arial" panose="020B0604020202020204" pitchFamily="34" charset="0"/>
              <a:buChar char="•"/>
              <a:defRPr sz="1600">
                <a:solidFill>
                  <a:srgbClr val="404040"/>
                </a:solidFill>
                <a:latin typeface="Arial" panose="020B0604020202020204" pitchFamily="34" charset="0"/>
                <a:ea typeface="Arial Unicode MS" panose="020B0604020202020204" pitchFamily="34" charset="-128"/>
                <a:cs typeface="Arial" panose="020B0604020202020204" pitchFamily="34" charset="0"/>
              </a:defRPr>
            </a:lvl3pPr>
            <a:lvl4pPr marL="1600200" indent="-228600">
              <a:spcBef>
                <a:spcPct val="20000"/>
              </a:spcBef>
              <a:buFont typeface="Arial" panose="020B0604020202020204" pitchFamily="34" charset="0"/>
              <a:buChar char="–"/>
              <a:defRPr sz="1400">
                <a:solidFill>
                  <a:srgbClr val="404040"/>
                </a:solidFill>
                <a:latin typeface="Arial" panose="020B0604020202020204" pitchFamily="34" charset="0"/>
                <a:ea typeface="Arial Unicode MS" panose="020B0604020202020204" pitchFamily="34" charset="-128"/>
                <a:cs typeface="Arial" panose="020B0604020202020204" pitchFamily="34" charset="0"/>
              </a:defRPr>
            </a:lvl4pPr>
            <a:lvl5pPr marL="2057400" indent="-228600">
              <a:spcBef>
                <a:spcPct val="20000"/>
              </a:spcBef>
              <a:buFont typeface="Arial" panose="020B0604020202020204" pitchFamily="34" charset="0"/>
              <a:buChar char="»"/>
              <a:defRPr sz="1200">
                <a:solidFill>
                  <a:srgbClr val="404040"/>
                </a:solidFill>
                <a:latin typeface="Arial" panose="020B0604020202020204" pitchFamily="34" charset="0"/>
                <a:ea typeface="Arial Unicode MS" panose="020B0604020202020204" pitchFamily="34" charset="-128"/>
                <a:cs typeface="Arial" panose="020B0604020202020204" pitchFamily="34" charset="0"/>
              </a:defRPr>
            </a:lvl5pPr>
            <a:lvl6pPr marL="2514600" indent="-228600" fontAlgn="base">
              <a:spcBef>
                <a:spcPct val="20000"/>
              </a:spcBef>
              <a:spcAft>
                <a:spcPct val="0"/>
              </a:spcAft>
              <a:buFont typeface="Arial" panose="020B0604020202020204" pitchFamily="34" charset="0"/>
              <a:buChar char="»"/>
              <a:defRPr sz="1200">
                <a:solidFill>
                  <a:srgbClr val="404040"/>
                </a:solidFill>
                <a:latin typeface="Arial" panose="020B0604020202020204" pitchFamily="34" charset="0"/>
                <a:ea typeface="Arial Unicode MS" panose="020B0604020202020204" pitchFamily="34" charset="-128"/>
                <a:cs typeface="Arial" panose="020B0604020202020204" pitchFamily="34" charset="0"/>
              </a:defRPr>
            </a:lvl6pPr>
            <a:lvl7pPr marL="2971800" indent="-228600" fontAlgn="base">
              <a:spcBef>
                <a:spcPct val="20000"/>
              </a:spcBef>
              <a:spcAft>
                <a:spcPct val="0"/>
              </a:spcAft>
              <a:buFont typeface="Arial" panose="020B0604020202020204" pitchFamily="34" charset="0"/>
              <a:buChar char="»"/>
              <a:defRPr sz="1200">
                <a:solidFill>
                  <a:srgbClr val="404040"/>
                </a:solidFill>
                <a:latin typeface="Arial" panose="020B0604020202020204" pitchFamily="34" charset="0"/>
                <a:ea typeface="Arial Unicode MS" panose="020B0604020202020204" pitchFamily="34" charset="-128"/>
                <a:cs typeface="Arial" panose="020B0604020202020204" pitchFamily="34" charset="0"/>
              </a:defRPr>
            </a:lvl7pPr>
            <a:lvl8pPr marL="3429000" indent="-228600" fontAlgn="base">
              <a:spcBef>
                <a:spcPct val="20000"/>
              </a:spcBef>
              <a:spcAft>
                <a:spcPct val="0"/>
              </a:spcAft>
              <a:buFont typeface="Arial" panose="020B0604020202020204" pitchFamily="34" charset="0"/>
              <a:buChar char="»"/>
              <a:defRPr sz="1200">
                <a:solidFill>
                  <a:srgbClr val="404040"/>
                </a:solidFill>
                <a:latin typeface="Arial" panose="020B0604020202020204" pitchFamily="34" charset="0"/>
                <a:ea typeface="Arial Unicode MS" panose="020B0604020202020204" pitchFamily="34" charset="-128"/>
                <a:cs typeface="Arial" panose="020B0604020202020204" pitchFamily="34" charset="0"/>
              </a:defRPr>
            </a:lvl8pPr>
            <a:lvl9pPr marL="3886200" indent="-228600" fontAlgn="base">
              <a:spcBef>
                <a:spcPct val="20000"/>
              </a:spcBef>
              <a:spcAft>
                <a:spcPct val="0"/>
              </a:spcAft>
              <a:buFont typeface="Arial" panose="020B0604020202020204" pitchFamily="34" charset="0"/>
              <a:buChar char="»"/>
              <a:defRPr sz="1200">
                <a:solidFill>
                  <a:srgbClr val="404040"/>
                </a:solidFill>
                <a:latin typeface="Arial" panose="020B0604020202020204" pitchFamily="34" charset="0"/>
                <a:ea typeface="Arial Unicode MS" panose="020B0604020202020204" pitchFamily="34" charset="-128"/>
                <a:cs typeface="Arial" panose="020B0604020202020204" pitchFamily="34" charset="0"/>
              </a:defRPr>
            </a:lvl9pPr>
          </a:lstStyle>
          <a:p>
            <a:pPr marL="400050" lvl="1" indent="0">
              <a:buFontTx/>
              <a:buNone/>
            </a:pPr>
            <a:r>
              <a:rPr lang="en-US" altLang="en-US" sz="1600" dirty="0">
                <a:solidFill>
                  <a:schemeClr val="accent4"/>
                </a:solidFill>
                <a:ea typeface="Calibri" panose="020F0502020204030204" pitchFamily="34" charset="0"/>
              </a:rPr>
              <a:t>&lt;%# </a:t>
            </a:r>
            <a:r>
              <a:rPr lang="en-US" altLang="en-US" sz="1600" dirty="0" err="1">
                <a:solidFill>
                  <a:schemeClr val="accent4"/>
                </a:solidFill>
                <a:ea typeface="Calibri" panose="020F0502020204030204" pitchFamily="34" charset="0"/>
              </a:rPr>
              <a:t>DataBinder.Eval</a:t>
            </a:r>
            <a:r>
              <a:rPr lang="en-US" altLang="en-US" sz="1600" dirty="0">
                <a:solidFill>
                  <a:schemeClr val="accent4"/>
                </a:solidFill>
                <a:ea typeface="Calibri" panose="020F0502020204030204" pitchFamily="34" charset="0"/>
              </a:rPr>
              <a:t>(</a:t>
            </a:r>
            <a:r>
              <a:rPr lang="en-US" altLang="en-US" sz="1600" dirty="0" err="1">
                <a:solidFill>
                  <a:schemeClr val="accent4"/>
                </a:solidFill>
                <a:ea typeface="Calibri" panose="020F0502020204030204" pitchFamily="34" charset="0"/>
              </a:rPr>
              <a:t>Container.DataItem</a:t>
            </a:r>
            <a:r>
              <a:rPr lang="en-US" altLang="en-US" sz="1600" dirty="0">
                <a:solidFill>
                  <a:schemeClr val="accent4"/>
                </a:solidFill>
                <a:ea typeface="Calibri" panose="020F0502020204030204" pitchFamily="34" charset="0"/>
              </a:rPr>
              <a:t>, “Title”) %&gt; </a:t>
            </a:r>
          </a:p>
          <a:p>
            <a:pPr marL="400050" lvl="1" indent="0">
              <a:buFontTx/>
              <a:buNone/>
            </a:pPr>
            <a:r>
              <a:rPr lang="en-US" altLang="en-US" sz="1600" dirty="0">
                <a:solidFill>
                  <a:schemeClr val="accent4"/>
                </a:solidFill>
                <a:ea typeface="Calibri" panose="020F0502020204030204" pitchFamily="34" charset="0"/>
              </a:rPr>
              <a:t>&lt;%# </a:t>
            </a:r>
            <a:r>
              <a:rPr lang="en-US" altLang="en-US" sz="1600" dirty="0" err="1">
                <a:solidFill>
                  <a:schemeClr val="accent4"/>
                </a:solidFill>
                <a:ea typeface="Calibri" panose="020F0502020204030204" pitchFamily="34" charset="0"/>
              </a:rPr>
              <a:t>DataBinder.Eval</a:t>
            </a:r>
            <a:r>
              <a:rPr lang="en-US" altLang="en-US" sz="1600" dirty="0">
                <a:solidFill>
                  <a:schemeClr val="accent4"/>
                </a:solidFill>
                <a:ea typeface="Calibri" panose="020F0502020204030204" pitchFamily="34" charset="0"/>
              </a:rPr>
              <a:t>(</a:t>
            </a:r>
            <a:r>
              <a:rPr lang="en-US" altLang="en-US" sz="1600" dirty="0" err="1">
                <a:solidFill>
                  <a:schemeClr val="accent4"/>
                </a:solidFill>
                <a:ea typeface="Calibri" panose="020F0502020204030204" pitchFamily="34" charset="0"/>
              </a:rPr>
              <a:t>Container.DataItem</a:t>
            </a:r>
            <a:r>
              <a:rPr lang="en-US" altLang="en-US" sz="1600" dirty="0">
                <a:solidFill>
                  <a:schemeClr val="accent4"/>
                </a:solidFill>
                <a:ea typeface="Calibri" panose="020F0502020204030204" pitchFamily="34" charset="0"/>
              </a:rPr>
              <a:t>, “</a:t>
            </a:r>
            <a:r>
              <a:rPr lang="en-US" altLang="en-US" sz="1600" dirty="0" err="1">
                <a:solidFill>
                  <a:schemeClr val="accent4"/>
                </a:solidFill>
                <a:ea typeface="Calibri" panose="020F0502020204030204" pitchFamily="34" charset="0"/>
              </a:rPr>
              <a:t>DateReleased</a:t>
            </a:r>
            <a:r>
              <a:rPr lang="en-US" altLang="en-US" sz="1600" dirty="0">
                <a:solidFill>
                  <a:schemeClr val="accent4"/>
                </a:solidFill>
                <a:ea typeface="Calibri" panose="020F0502020204030204" pitchFamily="34" charset="0"/>
              </a:rPr>
              <a:t>”, “{0:D}” ) %&gt; </a:t>
            </a:r>
          </a:p>
        </p:txBody>
      </p:sp>
    </p:spTree>
    <p:extLst>
      <p:ext uri="{BB962C8B-B14F-4D97-AF65-F5344CB8AC3E}">
        <p14:creationId xmlns:p14="http://schemas.microsoft.com/office/powerpoint/2010/main" val="207795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a:xfrm>
            <a:off x="297742" y="1143000"/>
            <a:ext cx="8458200" cy="4953000"/>
          </a:xfrm>
        </p:spPr>
        <p:txBody>
          <a:bodyPr/>
          <a:lstStyle/>
          <a:p>
            <a:r>
              <a:rPr lang="en-US" sz="2000" dirty="0"/>
              <a:t>The .NET Framework is a managed execution environment that provides a variety of services to its running applications.</a:t>
            </a:r>
          </a:p>
          <a:p>
            <a:endParaRPr lang="en-US" sz="2000" dirty="0"/>
          </a:p>
          <a:p>
            <a:r>
              <a:rPr lang="en-US" sz="2000" dirty="0"/>
              <a:t>XML, SOAP, and HTTP - open platforms used in Web Application development.</a:t>
            </a:r>
          </a:p>
          <a:p>
            <a:pPr marL="0" indent="0">
              <a:buNone/>
            </a:pPr>
            <a:endParaRPr lang="en-US" sz="2000" dirty="0"/>
          </a:p>
          <a:p>
            <a:r>
              <a:rPr lang="en-US" sz="2000" dirty="0"/>
              <a:t>Web Page can be Static or Dynamic.</a:t>
            </a:r>
          </a:p>
          <a:p>
            <a:pPr eaLnBrk="1" hangingPunct="1">
              <a:buFont typeface="Wingdings" pitchFamily="2" charset="2"/>
              <a:buNone/>
              <a:defRPr/>
            </a:pPr>
            <a:endParaRPr lang="en-US" sz="2000" dirty="0">
              <a:solidFill>
                <a:schemeClr val="tx1"/>
              </a:solidFill>
            </a:endParaRPr>
          </a:p>
        </p:txBody>
      </p:sp>
      <p:sp>
        <p:nvSpPr>
          <p:cNvPr id="8194" name="Rectangle 2"/>
          <p:cNvSpPr>
            <a:spLocks noGrp="1" noChangeArrowheads="1"/>
          </p:cNvSpPr>
          <p:nvPr>
            <p:ph type="title"/>
          </p:nvPr>
        </p:nvSpPr>
        <p:spPr>
          <a:xfrm>
            <a:off x="282502" y="343464"/>
            <a:ext cx="6233160" cy="715998"/>
          </a:xfrm>
        </p:spPr>
        <p:txBody>
          <a:bodyPr>
            <a:normAutofit/>
          </a:bodyPr>
          <a:lstStyle/>
          <a:p>
            <a:r>
              <a:rPr lang="en-US" dirty="0"/>
              <a:t>Web Applications</a:t>
            </a:r>
          </a:p>
        </p:txBody>
      </p:sp>
      <p:sp>
        <p:nvSpPr>
          <p:cNvPr id="2" name="Slide Number Placeholder 1"/>
          <p:cNvSpPr>
            <a:spLocks noGrp="1"/>
          </p:cNvSpPr>
          <p:nvPr>
            <p:ph type="sldNum" sz="quarter" idx="11"/>
          </p:nvPr>
        </p:nvSpPr>
        <p:spPr>
          <a:xfrm>
            <a:off x="8725462" y="6477000"/>
            <a:ext cx="736600" cy="228600"/>
          </a:xfrm>
        </p:spPr>
        <p:txBody>
          <a:bodyPr/>
          <a:lstStyle/>
          <a:p>
            <a:fld id="{0663517A-90C9-44F7-A477-BBD63AED79D2}" type="slidenum">
              <a:rPr lang="en-US" smtClean="0"/>
              <a:t>6</a:t>
            </a:fld>
            <a:endParaRPr lang="en-US" dirty="0"/>
          </a:p>
        </p:txBody>
      </p:sp>
    </p:spTree>
    <p:extLst>
      <p:ext uri="{BB962C8B-B14F-4D97-AF65-F5344CB8AC3E}">
        <p14:creationId xmlns:p14="http://schemas.microsoft.com/office/powerpoint/2010/main" val="6174088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8194"/>
                                        </p:tgtEl>
                                        <p:attrNameLst>
                                          <p:attrName>style.visibility</p:attrName>
                                        </p:attrNameLst>
                                      </p:cBhvr>
                                      <p:to>
                                        <p:strVal val="visible"/>
                                      </p:to>
                                    </p:set>
                                    <p:anim calcmode="lin" valueType="num">
                                      <p:cBhvr additive="base">
                                        <p:cTn id="7" dur="500" fill="hold"/>
                                        <p:tgtEl>
                                          <p:spTgt spid="8194"/>
                                        </p:tgtEl>
                                        <p:attrNameLst>
                                          <p:attrName>ppt_x</p:attrName>
                                        </p:attrNameLst>
                                      </p:cBhvr>
                                      <p:tavLst>
                                        <p:tav tm="0">
                                          <p:val>
                                            <p:strVal val="#ppt_x"/>
                                          </p:val>
                                        </p:tav>
                                        <p:tav tm="100000">
                                          <p:val>
                                            <p:strVal val="#ppt_x"/>
                                          </p:val>
                                        </p:tav>
                                      </p:tavLst>
                                    </p:anim>
                                    <p:anim calcmode="lin" valueType="num">
                                      <p:cBhvr additive="base">
                                        <p:cTn id="8" dur="500" fill="hold"/>
                                        <p:tgtEl>
                                          <p:spTgt spid="8194"/>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9" presetClass="entr" presetSubtype="0" fill="hold" grpId="0" nodeType="afterEffect">
                                  <p:stCondLst>
                                    <p:cond delay="2000"/>
                                  </p:stCondLst>
                                  <p:childTnLst>
                                    <p:set>
                                      <p:cBhvr>
                                        <p:cTn id="11" dur="1" fill="hold">
                                          <p:stCondLst>
                                            <p:cond delay="0"/>
                                          </p:stCondLst>
                                        </p:cTn>
                                        <p:tgtEl>
                                          <p:spTgt spid="8195">
                                            <p:txEl>
                                              <p:pRg st="2" end="2"/>
                                            </p:txEl>
                                          </p:spTgt>
                                        </p:tgtEl>
                                        <p:attrNameLst>
                                          <p:attrName>style.visibility</p:attrName>
                                        </p:attrNameLst>
                                      </p:cBhvr>
                                      <p:to>
                                        <p:strVal val="visible"/>
                                      </p:to>
                                    </p:set>
                                    <p:animEffect transition="in" filter="dissolve">
                                      <p:cBhvr>
                                        <p:cTn id="12" dur="500"/>
                                        <p:tgtEl>
                                          <p:spTgt spid="8195">
                                            <p:txEl>
                                              <p:pRg st="2" end="2"/>
                                            </p:txEl>
                                          </p:spTgt>
                                        </p:tgtEl>
                                      </p:cBhvr>
                                    </p:animEffect>
                                  </p:childTnLst>
                                </p:cTn>
                              </p:par>
                            </p:childTnLst>
                          </p:cTn>
                        </p:par>
                        <p:par>
                          <p:cTn id="13" fill="hold">
                            <p:stCondLst>
                              <p:cond delay="3000"/>
                            </p:stCondLst>
                            <p:childTnLst>
                              <p:par>
                                <p:cTn id="14" presetID="9" presetClass="entr" presetSubtype="0" fill="hold" grpId="0" nodeType="afterEffect">
                                  <p:stCondLst>
                                    <p:cond delay="2000"/>
                                  </p:stCondLst>
                                  <p:childTnLst>
                                    <p:set>
                                      <p:cBhvr>
                                        <p:cTn id="15" dur="1" fill="hold">
                                          <p:stCondLst>
                                            <p:cond delay="0"/>
                                          </p:stCondLst>
                                        </p:cTn>
                                        <p:tgtEl>
                                          <p:spTgt spid="8195">
                                            <p:txEl>
                                              <p:pRg st="4" end="4"/>
                                            </p:txEl>
                                          </p:spTgt>
                                        </p:tgtEl>
                                        <p:attrNameLst>
                                          <p:attrName>style.visibility</p:attrName>
                                        </p:attrNameLst>
                                      </p:cBhvr>
                                      <p:to>
                                        <p:strVal val="visible"/>
                                      </p:to>
                                    </p:set>
                                    <p:animEffect transition="in" filter="dissolve">
                                      <p:cBhvr>
                                        <p:cTn id="16" dur="500"/>
                                        <p:tgtEl>
                                          <p:spTgt spid="81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autoUpdateAnimBg="0" advAuto="2000"/>
      <p:bldP spid="8194" grpId="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p:txBody>
          <a:bodyPr/>
          <a:lstStyle/>
          <a:p>
            <a:r>
              <a:rPr lang="en-US" dirty="0"/>
              <a:t>Strongly Typed Data Controls</a:t>
            </a:r>
          </a:p>
        </p:txBody>
      </p:sp>
    </p:spTree>
    <p:extLst>
      <p:ext uri="{BB962C8B-B14F-4D97-AF65-F5344CB8AC3E}">
        <p14:creationId xmlns:p14="http://schemas.microsoft.com/office/powerpoint/2010/main" val="399321007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534400" cy="4906963"/>
          </a:xfrm>
        </p:spPr>
        <p:txBody>
          <a:bodyPr>
            <a:normAutofit/>
          </a:bodyPr>
          <a:lstStyle/>
          <a:p>
            <a:r>
              <a:rPr sz="2000" dirty="0">
                <a:solidFill>
                  <a:schemeClr val="bg2"/>
                </a:solidFill>
              </a:rPr>
              <a:t>In ASP.NET 4.</a:t>
            </a:r>
            <a:r>
              <a:rPr lang="en-US" sz="2000" dirty="0">
                <a:solidFill>
                  <a:schemeClr val="bg2"/>
                </a:solidFill>
              </a:rPr>
              <a:t>5 onwards</a:t>
            </a:r>
            <a:r>
              <a:rPr sz="2000" dirty="0">
                <a:solidFill>
                  <a:schemeClr val="bg2"/>
                </a:solidFill>
              </a:rPr>
              <a:t>, Web Forms includes some improvements for working with data. The first improvement is strongly typed data controls.</a:t>
            </a:r>
          </a:p>
          <a:p>
            <a:endParaRPr sz="2000" dirty="0">
              <a:solidFill>
                <a:schemeClr val="bg2"/>
              </a:solidFill>
            </a:endParaRPr>
          </a:p>
          <a:p>
            <a:r>
              <a:rPr sz="2000" dirty="0">
                <a:solidFill>
                  <a:schemeClr val="bg2"/>
                </a:solidFill>
              </a:rPr>
              <a:t>For Web Forms controls in previous versions of ASP.NET, you display a data-bound value using </a:t>
            </a:r>
            <a:r>
              <a:rPr sz="2000" i="1" dirty="0">
                <a:solidFill>
                  <a:schemeClr val="bg2"/>
                </a:solidFill>
              </a:rPr>
              <a:t>Eval</a:t>
            </a:r>
            <a:r>
              <a:rPr sz="2000" dirty="0">
                <a:solidFill>
                  <a:schemeClr val="bg2"/>
                </a:solidFill>
              </a:rPr>
              <a:t> and a data-binding expression:</a:t>
            </a:r>
          </a:p>
          <a:p>
            <a:endParaRPr sz="1800" dirty="0">
              <a:solidFill>
                <a:schemeClr val="tx1"/>
              </a:solidFill>
            </a:endParaRPr>
          </a:p>
        </p:txBody>
      </p:sp>
      <p:sp>
        <p:nvSpPr>
          <p:cNvPr id="4" name="Title 3"/>
          <p:cNvSpPr>
            <a:spLocks noGrp="1"/>
          </p:cNvSpPr>
          <p:nvPr>
            <p:ph type="title"/>
          </p:nvPr>
        </p:nvSpPr>
        <p:spPr>
          <a:xfrm>
            <a:off x="228600" y="449263"/>
            <a:ext cx="6858000" cy="533400"/>
          </a:xfrm>
        </p:spPr>
        <p:txBody>
          <a:bodyPr/>
          <a:lstStyle/>
          <a:p>
            <a:r>
              <a:rPr lang="en-US" dirty="0">
                <a:solidFill>
                  <a:schemeClr val="bg2"/>
                </a:solidFill>
              </a:rPr>
              <a:t>Strongly Typed Data Controls</a:t>
            </a:r>
          </a:p>
        </p:txBody>
      </p:sp>
      <p:sp>
        <p:nvSpPr>
          <p:cNvPr id="3" name="Slide Number Placeholder 2"/>
          <p:cNvSpPr>
            <a:spLocks noGrp="1"/>
          </p:cNvSpPr>
          <p:nvPr>
            <p:ph type="sldNum" sz="quarter" idx="11"/>
          </p:nvPr>
        </p:nvSpPr>
        <p:spPr/>
        <p:txBody>
          <a:bodyPr/>
          <a:lstStyle/>
          <a:p>
            <a:fld id="{47ED8886-DB3B-44F4-9A80-E6A224679F20}" type="slidenum">
              <a:rPr lang="en-US" smtClean="0"/>
              <a:pPr/>
              <a:t>61</a:t>
            </a:fld>
            <a:endParaRPr lang="en-US" dirty="0"/>
          </a:p>
        </p:txBody>
      </p:sp>
      <p:sp>
        <p:nvSpPr>
          <p:cNvPr id="5" name="Rectangle 4"/>
          <p:cNvSpPr>
            <a:spLocks noChangeArrowheads="1"/>
          </p:cNvSpPr>
          <p:nvPr/>
        </p:nvSpPr>
        <p:spPr bwMode="auto">
          <a:xfrm>
            <a:off x="1219200" y="3306763"/>
            <a:ext cx="7010400" cy="2819400"/>
          </a:xfrm>
          <a:prstGeom prst="rect">
            <a:avLst/>
          </a:prstGeom>
          <a:solidFill>
            <a:schemeClr val="bg1">
              <a:lumMod val="85000"/>
            </a:schemeClr>
          </a:solidFill>
          <a:ln w="9525" algn="ctr">
            <a:solidFill>
              <a:schemeClr val="tx1"/>
            </a:solidFill>
            <a:miter lim="800000"/>
            <a:headEnd/>
            <a:tailEnd/>
          </a:ln>
        </p:spPr>
        <p:txBody>
          <a:bodyPr wrap="none" anchor="ctr"/>
          <a:lstStyle>
            <a:lvl1pPr>
              <a:spcBef>
                <a:spcPct val="20000"/>
              </a:spcBef>
              <a:buFont typeface="Arial" panose="020B0604020202020204" pitchFamily="34" charset="0"/>
              <a:buChar char="•"/>
              <a:defRPr sz="2000">
                <a:solidFill>
                  <a:srgbClr val="404040"/>
                </a:solidFill>
                <a:latin typeface="Arial" panose="020B0604020202020204" pitchFamily="34" charset="0"/>
                <a:ea typeface="Arial Unicode MS" panose="020B0604020202020204" pitchFamily="34" charset="-128"/>
                <a:cs typeface="Arial" panose="020B0604020202020204" pitchFamily="34" charset="0"/>
              </a:defRPr>
            </a:lvl1pPr>
            <a:lvl2pPr marL="742950" indent="-285750">
              <a:spcBef>
                <a:spcPct val="20000"/>
              </a:spcBef>
              <a:buFont typeface="Arial" panose="020B0604020202020204" pitchFamily="34" charset="0"/>
              <a:buChar char="–"/>
              <a:defRPr>
                <a:solidFill>
                  <a:srgbClr val="404040"/>
                </a:solidFill>
                <a:latin typeface="Arial" panose="020B0604020202020204" pitchFamily="34" charset="0"/>
                <a:ea typeface="Arial Unicode MS" panose="020B0604020202020204" pitchFamily="34" charset="-128"/>
                <a:cs typeface="Arial" panose="020B0604020202020204" pitchFamily="34" charset="0"/>
              </a:defRPr>
            </a:lvl2pPr>
            <a:lvl3pPr marL="1143000" indent="-228600">
              <a:spcBef>
                <a:spcPct val="20000"/>
              </a:spcBef>
              <a:buFont typeface="Arial" panose="020B0604020202020204" pitchFamily="34" charset="0"/>
              <a:buChar char="•"/>
              <a:defRPr sz="1600">
                <a:solidFill>
                  <a:srgbClr val="404040"/>
                </a:solidFill>
                <a:latin typeface="Arial" panose="020B0604020202020204" pitchFamily="34" charset="0"/>
                <a:ea typeface="Arial Unicode MS" panose="020B0604020202020204" pitchFamily="34" charset="-128"/>
                <a:cs typeface="Arial" panose="020B0604020202020204" pitchFamily="34" charset="0"/>
              </a:defRPr>
            </a:lvl3pPr>
            <a:lvl4pPr marL="1600200" indent="-228600">
              <a:spcBef>
                <a:spcPct val="20000"/>
              </a:spcBef>
              <a:buFont typeface="Arial" panose="020B0604020202020204" pitchFamily="34" charset="0"/>
              <a:buChar char="–"/>
              <a:defRPr sz="1400">
                <a:solidFill>
                  <a:srgbClr val="404040"/>
                </a:solidFill>
                <a:latin typeface="Arial" panose="020B0604020202020204" pitchFamily="34" charset="0"/>
                <a:ea typeface="Arial Unicode MS" panose="020B0604020202020204" pitchFamily="34" charset="-128"/>
                <a:cs typeface="Arial" panose="020B0604020202020204" pitchFamily="34" charset="0"/>
              </a:defRPr>
            </a:lvl4pPr>
            <a:lvl5pPr marL="2057400" indent="-228600">
              <a:spcBef>
                <a:spcPct val="20000"/>
              </a:spcBef>
              <a:buFont typeface="Arial" panose="020B0604020202020204" pitchFamily="34" charset="0"/>
              <a:buChar char="»"/>
              <a:defRPr sz="1200">
                <a:solidFill>
                  <a:srgbClr val="404040"/>
                </a:solidFill>
                <a:latin typeface="Arial" panose="020B0604020202020204" pitchFamily="34" charset="0"/>
                <a:ea typeface="Arial Unicode MS" panose="020B0604020202020204" pitchFamily="34" charset="-128"/>
                <a:cs typeface="Arial" panose="020B0604020202020204" pitchFamily="34" charset="0"/>
              </a:defRPr>
            </a:lvl5pPr>
            <a:lvl6pPr marL="2514600" indent="-228600" fontAlgn="base">
              <a:spcBef>
                <a:spcPct val="20000"/>
              </a:spcBef>
              <a:spcAft>
                <a:spcPct val="0"/>
              </a:spcAft>
              <a:buFont typeface="Arial" panose="020B0604020202020204" pitchFamily="34" charset="0"/>
              <a:buChar char="»"/>
              <a:defRPr sz="1200">
                <a:solidFill>
                  <a:srgbClr val="404040"/>
                </a:solidFill>
                <a:latin typeface="Arial" panose="020B0604020202020204" pitchFamily="34" charset="0"/>
                <a:ea typeface="Arial Unicode MS" panose="020B0604020202020204" pitchFamily="34" charset="-128"/>
                <a:cs typeface="Arial" panose="020B0604020202020204" pitchFamily="34" charset="0"/>
              </a:defRPr>
            </a:lvl6pPr>
            <a:lvl7pPr marL="2971800" indent="-228600" fontAlgn="base">
              <a:spcBef>
                <a:spcPct val="20000"/>
              </a:spcBef>
              <a:spcAft>
                <a:spcPct val="0"/>
              </a:spcAft>
              <a:buFont typeface="Arial" panose="020B0604020202020204" pitchFamily="34" charset="0"/>
              <a:buChar char="»"/>
              <a:defRPr sz="1200">
                <a:solidFill>
                  <a:srgbClr val="404040"/>
                </a:solidFill>
                <a:latin typeface="Arial" panose="020B0604020202020204" pitchFamily="34" charset="0"/>
                <a:ea typeface="Arial Unicode MS" panose="020B0604020202020204" pitchFamily="34" charset="-128"/>
                <a:cs typeface="Arial" panose="020B0604020202020204" pitchFamily="34" charset="0"/>
              </a:defRPr>
            </a:lvl7pPr>
            <a:lvl8pPr marL="3429000" indent="-228600" fontAlgn="base">
              <a:spcBef>
                <a:spcPct val="20000"/>
              </a:spcBef>
              <a:spcAft>
                <a:spcPct val="0"/>
              </a:spcAft>
              <a:buFont typeface="Arial" panose="020B0604020202020204" pitchFamily="34" charset="0"/>
              <a:buChar char="»"/>
              <a:defRPr sz="1200">
                <a:solidFill>
                  <a:srgbClr val="404040"/>
                </a:solidFill>
                <a:latin typeface="Arial" panose="020B0604020202020204" pitchFamily="34" charset="0"/>
                <a:ea typeface="Arial Unicode MS" panose="020B0604020202020204" pitchFamily="34" charset="-128"/>
                <a:cs typeface="Arial" panose="020B0604020202020204" pitchFamily="34" charset="0"/>
              </a:defRPr>
            </a:lvl8pPr>
            <a:lvl9pPr marL="3886200" indent="-228600" fontAlgn="base">
              <a:spcBef>
                <a:spcPct val="20000"/>
              </a:spcBef>
              <a:spcAft>
                <a:spcPct val="0"/>
              </a:spcAft>
              <a:buFont typeface="Arial" panose="020B0604020202020204" pitchFamily="34" charset="0"/>
              <a:buChar char="»"/>
              <a:defRPr sz="1200">
                <a:solidFill>
                  <a:srgbClr val="404040"/>
                </a:solidFill>
                <a:latin typeface="Arial" panose="020B0604020202020204" pitchFamily="34" charset="0"/>
                <a:ea typeface="Arial Unicode MS" panose="020B0604020202020204" pitchFamily="34" charset="-128"/>
                <a:cs typeface="Arial" panose="020B0604020202020204" pitchFamily="34" charset="0"/>
              </a:defRPr>
            </a:lvl9pPr>
          </a:lstStyle>
          <a:p>
            <a:pPr lvl="1">
              <a:buNone/>
            </a:pPr>
            <a:r>
              <a:rPr lang="en-US" sz="1600" dirty="0">
                <a:solidFill>
                  <a:srgbClr val="A31515"/>
                </a:solidFill>
              </a:rPr>
              <a:t>&lt;</a:t>
            </a:r>
            <a:r>
              <a:rPr lang="en-US" sz="1600" dirty="0" err="1">
                <a:solidFill>
                  <a:srgbClr val="A31515"/>
                </a:solidFill>
              </a:rPr>
              <a:t>ul</a:t>
            </a:r>
            <a:r>
              <a:rPr lang="en-US" sz="1600" dirty="0">
                <a:solidFill>
                  <a:srgbClr val="A31515"/>
                </a:solidFill>
              </a:rPr>
              <a:t>&gt;</a:t>
            </a:r>
            <a:r>
              <a:rPr lang="en-US" sz="1600" dirty="0">
                <a:solidFill>
                  <a:srgbClr val="000000"/>
                </a:solidFill>
              </a:rPr>
              <a:t> </a:t>
            </a:r>
          </a:p>
          <a:p>
            <a:pPr lvl="1">
              <a:buNone/>
            </a:pPr>
            <a:r>
              <a:rPr lang="en-US" sz="1600" dirty="0">
                <a:solidFill>
                  <a:srgbClr val="A31515"/>
                </a:solidFill>
              </a:rPr>
              <a:t>&lt;</a:t>
            </a:r>
            <a:r>
              <a:rPr lang="en-US" sz="1600" dirty="0" err="1">
                <a:solidFill>
                  <a:srgbClr val="A31515"/>
                </a:solidFill>
              </a:rPr>
              <a:t>asp:Repeater</a:t>
            </a:r>
            <a:r>
              <a:rPr lang="en-US" sz="1600" dirty="0">
                <a:solidFill>
                  <a:srgbClr val="000000"/>
                </a:solidFill>
              </a:rPr>
              <a:t> </a:t>
            </a:r>
            <a:r>
              <a:rPr lang="en-US" sz="1600" dirty="0" err="1">
                <a:solidFill>
                  <a:srgbClr val="FF0000"/>
                </a:solidFill>
              </a:rPr>
              <a:t>runat</a:t>
            </a:r>
            <a:r>
              <a:rPr lang="en-US" sz="1600" dirty="0">
                <a:solidFill>
                  <a:srgbClr val="000000"/>
                </a:solidFill>
              </a:rPr>
              <a:t>=</a:t>
            </a:r>
            <a:r>
              <a:rPr lang="en-US" sz="1600" dirty="0">
                <a:solidFill>
                  <a:srgbClr val="0000FF"/>
                </a:solidFill>
              </a:rPr>
              <a:t>"server"</a:t>
            </a:r>
            <a:r>
              <a:rPr lang="en-US" sz="1600" dirty="0">
                <a:solidFill>
                  <a:srgbClr val="000000"/>
                </a:solidFill>
              </a:rPr>
              <a:t> </a:t>
            </a:r>
            <a:r>
              <a:rPr lang="en-US" sz="1600" dirty="0">
                <a:solidFill>
                  <a:srgbClr val="FF0000"/>
                </a:solidFill>
              </a:rPr>
              <a:t>ID</a:t>
            </a:r>
            <a:r>
              <a:rPr lang="en-US" sz="1600" dirty="0">
                <a:solidFill>
                  <a:srgbClr val="000000"/>
                </a:solidFill>
              </a:rPr>
              <a:t>=</a:t>
            </a:r>
            <a:r>
              <a:rPr lang="en-US" sz="1600" dirty="0">
                <a:solidFill>
                  <a:srgbClr val="0000FF"/>
                </a:solidFill>
              </a:rPr>
              <a:t>"customers"</a:t>
            </a:r>
            <a:r>
              <a:rPr lang="en-US" sz="1600" dirty="0">
                <a:solidFill>
                  <a:srgbClr val="A31515"/>
                </a:solidFill>
              </a:rPr>
              <a:t>&gt;</a:t>
            </a:r>
            <a:r>
              <a:rPr lang="en-US" sz="1600" dirty="0">
                <a:solidFill>
                  <a:srgbClr val="000000"/>
                </a:solidFill>
              </a:rPr>
              <a:t> </a:t>
            </a:r>
          </a:p>
          <a:p>
            <a:pPr lvl="1">
              <a:buNone/>
            </a:pPr>
            <a:r>
              <a:rPr lang="en-US" sz="1600" dirty="0">
                <a:solidFill>
                  <a:srgbClr val="A31515"/>
                </a:solidFill>
              </a:rPr>
              <a:t>		&lt;</a:t>
            </a:r>
            <a:r>
              <a:rPr lang="en-US" sz="1600" dirty="0" err="1">
                <a:solidFill>
                  <a:srgbClr val="A31515"/>
                </a:solidFill>
              </a:rPr>
              <a:t>ItemTemplate</a:t>
            </a:r>
            <a:r>
              <a:rPr lang="en-US" sz="1600" dirty="0">
                <a:solidFill>
                  <a:srgbClr val="A31515"/>
                </a:solidFill>
              </a:rPr>
              <a:t>&gt;</a:t>
            </a:r>
          </a:p>
          <a:p>
            <a:pPr lvl="1">
              <a:buNone/>
            </a:pPr>
            <a:r>
              <a:rPr lang="en-US" sz="1600" dirty="0">
                <a:solidFill>
                  <a:srgbClr val="A31515"/>
                </a:solidFill>
              </a:rPr>
              <a:t>		    &lt;li&gt;</a:t>
            </a:r>
          </a:p>
          <a:p>
            <a:pPr lvl="1">
              <a:buNone/>
            </a:pPr>
            <a:r>
              <a:rPr lang="en-US" sz="1600" dirty="0">
                <a:solidFill>
                  <a:srgbClr val="000000"/>
                </a:solidFill>
              </a:rPr>
              <a:t>		 	First Name: &lt;%</a:t>
            </a:r>
            <a:r>
              <a:rPr lang="en-US" sz="1600" dirty="0">
                <a:solidFill>
                  <a:srgbClr val="008000"/>
                </a:solidFill>
              </a:rPr>
              <a:t># </a:t>
            </a:r>
            <a:r>
              <a:rPr lang="en-US" sz="1600" dirty="0" err="1">
                <a:solidFill>
                  <a:srgbClr val="008000"/>
                </a:solidFill>
              </a:rPr>
              <a:t>Eval</a:t>
            </a:r>
            <a:r>
              <a:rPr lang="en-US" sz="1600" dirty="0">
                <a:solidFill>
                  <a:srgbClr val="008000"/>
                </a:solidFill>
              </a:rPr>
              <a:t>("</a:t>
            </a:r>
            <a:r>
              <a:rPr lang="en-US" sz="1600" dirty="0" err="1">
                <a:solidFill>
                  <a:srgbClr val="008000"/>
                </a:solidFill>
              </a:rPr>
              <a:t>FirstName</a:t>
            </a:r>
            <a:r>
              <a:rPr lang="en-US" sz="1600" dirty="0">
                <a:solidFill>
                  <a:srgbClr val="008000"/>
                </a:solidFill>
              </a:rPr>
              <a:t>")</a:t>
            </a:r>
            <a:r>
              <a:rPr lang="en-US" sz="1600" dirty="0">
                <a:solidFill>
                  <a:srgbClr val="000000"/>
                </a:solidFill>
              </a:rPr>
              <a:t>%&gt;</a:t>
            </a:r>
            <a:r>
              <a:rPr lang="en-US" sz="1600" dirty="0">
                <a:solidFill>
                  <a:srgbClr val="A31515"/>
                </a:solidFill>
              </a:rPr>
              <a:t>&lt;</a:t>
            </a:r>
            <a:r>
              <a:rPr lang="en-US" sz="1600" dirty="0" err="1">
                <a:solidFill>
                  <a:srgbClr val="A31515"/>
                </a:solidFill>
              </a:rPr>
              <a:t>br</a:t>
            </a:r>
            <a:r>
              <a:rPr lang="en-US" sz="1600" dirty="0">
                <a:solidFill>
                  <a:srgbClr val="000000"/>
                </a:solidFill>
              </a:rPr>
              <a:t> </a:t>
            </a:r>
            <a:r>
              <a:rPr lang="en-US" sz="1600" dirty="0">
                <a:solidFill>
                  <a:srgbClr val="A31515"/>
                </a:solidFill>
              </a:rPr>
              <a:t>/&gt;</a:t>
            </a:r>
            <a:r>
              <a:rPr lang="en-US" sz="1600" dirty="0">
                <a:solidFill>
                  <a:srgbClr val="000000"/>
                </a:solidFill>
              </a:rPr>
              <a:t> </a:t>
            </a:r>
          </a:p>
          <a:p>
            <a:pPr lvl="1">
              <a:buNone/>
            </a:pPr>
            <a:r>
              <a:rPr lang="en-US" sz="1600" dirty="0">
                <a:solidFill>
                  <a:srgbClr val="000000"/>
                </a:solidFill>
              </a:rPr>
              <a:t>			Last Name: &lt;%</a:t>
            </a:r>
            <a:r>
              <a:rPr lang="en-US" sz="1600" dirty="0">
                <a:solidFill>
                  <a:srgbClr val="008000"/>
                </a:solidFill>
              </a:rPr>
              <a:t># </a:t>
            </a:r>
            <a:r>
              <a:rPr lang="en-US" sz="1600" dirty="0" err="1">
                <a:solidFill>
                  <a:srgbClr val="008000"/>
                </a:solidFill>
              </a:rPr>
              <a:t>Eval</a:t>
            </a:r>
            <a:r>
              <a:rPr lang="en-US" sz="1600" dirty="0">
                <a:solidFill>
                  <a:srgbClr val="008000"/>
                </a:solidFill>
              </a:rPr>
              <a:t>("</a:t>
            </a:r>
            <a:r>
              <a:rPr lang="en-US" sz="1600" dirty="0" err="1">
                <a:solidFill>
                  <a:srgbClr val="008000"/>
                </a:solidFill>
              </a:rPr>
              <a:t>LastName</a:t>
            </a:r>
            <a:r>
              <a:rPr lang="en-US" sz="1600" dirty="0">
                <a:solidFill>
                  <a:srgbClr val="008000"/>
                </a:solidFill>
              </a:rPr>
              <a:t>")</a:t>
            </a:r>
            <a:r>
              <a:rPr lang="en-US" sz="1600" dirty="0">
                <a:solidFill>
                  <a:srgbClr val="000000"/>
                </a:solidFill>
              </a:rPr>
              <a:t>%&gt;</a:t>
            </a:r>
            <a:r>
              <a:rPr lang="en-US" sz="1600" dirty="0">
                <a:solidFill>
                  <a:srgbClr val="A31515"/>
                </a:solidFill>
              </a:rPr>
              <a:t>&lt;</a:t>
            </a:r>
            <a:r>
              <a:rPr lang="en-US" sz="1600" dirty="0" err="1">
                <a:solidFill>
                  <a:srgbClr val="A31515"/>
                </a:solidFill>
              </a:rPr>
              <a:t>br</a:t>
            </a:r>
            <a:r>
              <a:rPr lang="en-US" sz="1600" dirty="0">
                <a:solidFill>
                  <a:srgbClr val="000000"/>
                </a:solidFill>
              </a:rPr>
              <a:t> </a:t>
            </a:r>
            <a:r>
              <a:rPr lang="en-US" sz="1600" dirty="0">
                <a:solidFill>
                  <a:srgbClr val="A31515"/>
                </a:solidFill>
              </a:rPr>
              <a:t>/&gt;</a:t>
            </a:r>
            <a:r>
              <a:rPr lang="en-US" sz="1600" dirty="0">
                <a:solidFill>
                  <a:srgbClr val="000000"/>
                </a:solidFill>
              </a:rPr>
              <a:t> </a:t>
            </a:r>
          </a:p>
          <a:p>
            <a:pPr lvl="1">
              <a:buNone/>
            </a:pPr>
            <a:r>
              <a:rPr lang="en-US" sz="1600" dirty="0">
                <a:solidFill>
                  <a:srgbClr val="A31515"/>
                </a:solidFill>
              </a:rPr>
              <a:t>		    &lt;/li&gt;</a:t>
            </a:r>
            <a:r>
              <a:rPr lang="en-US" sz="1600" dirty="0">
                <a:solidFill>
                  <a:srgbClr val="000000"/>
                </a:solidFill>
              </a:rPr>
              <a:t> </a:t>
            </a:r>
          </a:p>
          <a:p>
            <a:pPr lvl="1">
              <a:buNone/>
            </a:pPr>
            <a:r>
              <a:rPr lang="en-US" sz="1600" dirty="0">
                <a:solidFill>
                  <a:srgbClr val="000000"/>
                </a:solidFill>
              </a:rPr>
              <a:t>		</a:t>
            </a:r>
            <a:r>
              <a:rPr lang="en-US" sz="1600" dirty="0">
                <a:solidFill>
                  <a:srgbClr val="A31515"/>
                </a:solidFill>
              </a:rPr>
              <a:t>&lt;/</a:t>
            </a:r>
            <a:r>
              <a:rPr lang="en-US" sz="1600" dirty="0" err="1">
                <a:solidFill>
                  <a:srgbClr val="A31515"/>
                </a:solidFill>
              </a:rPr>
              <a:t>ItemTemplate</a:t>
            </a:r>
            <a:r>
              <a:rPr lang="en-US" sz="1600" dirty="0">
                <a:solidFill>
                  <a:srgbClr val="A31515"/>
                </a:solidFill>
              </a:rPr>
              <a:t>&gt;</a:t>
            </a:r>
            <a:r>
              <a:rPr lang="en-US" sz="1600" dirty="0">
                <a:solidFill>
                  <a:srgbClr val="000000"/>
                </a:solidFill>
              </a:rPr>
              <a:t> </a:t>
            </a:r>
          </a:p>
          <a:p>
            <a:pPr lvl="1">
              <a:buNone/>
            </a:pPr>
            <a:r>
              <a:rPr lang="en-US" sz="1600" dirty="0">
                <a:solidFill>
                  <a:srgbClr val="A31515"/>
                </a:solidFill>
              </a:rPr>
              <a:t>&lt;/</a:t>
            </a:r>
            <a:r>
              <a:rPr lang="en-US" sz="1600" dirty="0" err="1">
                <a:solidFill>
                  <a:srgbClr val="A31515"/>
                </a:solidFill>
              </a:rPr>
              <a:t>asp:Repeater</a:t>
            </a:r>
            <a:r>
              <a:rPr lang="en-US" sz="1600" dirty="0">
                <a:solidFill>
                  <a:srgbClr val="A31515"/>
                </a:solidFill>
              </a:rPr>
              <a:t>&gt;</a:t>
            </a:r>
            <a:r>
              <a:rPr lang="en-US" sz="1600" dirty="0">
                <a:solidFill>
                  <a:srgbClr val="000000"/>
                </a:solidFill>
              </a:rPr>
              <a:t> </a:t>
            </a:r>
            <a:r>
              <a:rPr lang="en-US" sz="1600" dirty="0">
                <a:solidFill>
                  <a:srgbClr val="A31515"/>
                </a:solidFill>
              </a:rPr>
              <a:t>&lt;/</a:t>
            </a:r>
            <a:r>
              <a:rPr lang="en-US" sz="1600" dirty="0" err="1">
                <a:solidFill>
                  <a:srgbClr val="A31515"/>
                </a:solidFill>
              </a:rPr>
              <a:t>ul</a:t>
            </a:r>
            <a:r>
              <a:rPr lang="en-US" sz="1600" dirty="0">
                <a:solidFill>
                  <a:srgbClr val="A31515"/>
                </a:solidFill>
              </a:rPr>
              <a:t>&gt;</a:t>
            </a:r>
            <a:endParaRPr lang="en-US" sz="1600" dirty="0"/>
          </a:p>
        </p:txBody>
      </p:sp>
    </p:spTree>
    <p:extLst>
      <p:ext uri="{BB962C8B-B14F-4D97-AF65-F5344CB8AC3E}">
        <p14:creationId xmlns:p14="http://schemas.microsoft.com/office/powerpoint/2010/main" val="60598016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20698" y="914400"/>
            <a:ext cx="8229600" cy="4906963"/>
          </a:xfrm>
        </p:spPr>
        <p:txBody>
          <a:bodyPr>
            <a:normAutofit/>
          </a:bodyPr>
          <a:lstStyle/>
          <a:p>
            <a:r>
              <a:rPr sz="2000" dirty="0">
                <a:solidFill>
                  <a:schemeClr val="bg2"/>
                </a:solidFill>
              </a:rPr>
              <a:t>For two-way data binding, you use </a:t>
            </a:r>
            <a:r>
              <a:rPr sz="2000" i="1" dirty="0">
                <a:solidFill>
                  <a:schemeClr val="bg2"/>
                </a:solidFill>
              </a:rPr>
              <a:t>Bind</a:t>
            </a:r>
            <a:r>
              <a:rPr sz="2000" dirty="0">
                <a:solidFill>
                  <a:schemeClr val="bg2"/>
                </a:solidFill>
              </a:rPr>
              <a:t>:</a:t>
            </a:r>
          </a:p>
        </p:txBody>
      </p:sp>
      <p:sp>
        <p:nvSpPr>
          <p:cNvPr id="4" name="Title 3"/>
          <p:cNvSpPr>
            <a:spLocks noGrp="1"/>
          </p:cNvSpPr>
          <p:nvPr>
            <p:ph type="title"/>
          </p:nvPr>
        </p:nvSpPr>
        <p:spPr>
          <a:xfrm>
            <a:off x="228600" y="342900"/>
            <a:ext cx="6858000" cy="533400"/>
          </a:xfrm>
        </p:spPr>
        <p:txBody>
          <a:bodyPr>
            <a:normAutofit/>
          </a:bodyPr>
          <a:lstStyle/>
          <a:p>
            <a:r>
              <a:rPr lang="en-US" dirty="0">
                <a:solidFill>
                  <a:schemeClr val="bg2"/>
                </a:solidFill>
              </a:rPr>
              <a:t>Strongly Typed Data Controls</a:t>
            </a:r>
            <a:endParaRPr lang="en-US" sz="2000" dirty="0"/>
          </a:p>
        </p:txBody>
      </p:sp>
      <p:sp>
        <p:nvSpPr>
          <p:cNvPr id="3" name="Slide Number Placeholder 2"/>
          <p:cNvSpPr>
            <a:spLocks noGrp="1"/>
          </p:cNvSpPr>
          <p:nvPr>
            <p:ph type="sldNum" sz="quarter" idx="11"/>
          </p:nvPr>
        </p:nvSpPr>
        <p:spPr/>
        <p:txBody>
          <a:bodyPr/>
          <a:lstStyle/>
          <a:p>
            <a:fld id="{47ED8886-DB3B-44F4-9A80-E6A224679F20}" type="slidenum">
              <a:rPr lang="en-US" smtClean="0"/>
              <a:pPr/>
              <a:t>62</a:t>
            </a:fld>
            <a:endParaRPr lang="en-US" dirty="0"/>
          </a:p>
        </p:txBody>
      </p:sp>
      <p:sp>
        <p:nvSpPr>
          <p:cNvPr id="7" name="Rectangle 6"/>
          <p:cNvSpPr>
            <a:spLocks noChangeArrowheads="1"/>
          </p:cNvSpPr>
          <p:nvPr/>
        </p:nvSpPr>
        <p:spPr bwMode="auto">
          <a:xfrm>
            <a:off x="400910" y="1354582"/>
            <a:ext cx="8469176" cy="4541044"/>
          </a:xfrm>
          <a:prstGeom prst="rect">
            <a:avLst/>
          </a:prstGeom>
          <a:solidFill>
            <a:schemeClr val="bg1">
              <a:lumMod val="85000"/>
            </a:schemeClr>
          </a:solidFill>
          <a:ln w="9525" algn="ctr">
            <a:solidFill>
              <a:schemeClr val="tx1"/>
            </a:solidFill>
            <a:miter lim="800000"/>
            <a:headEnd/>
            <a:tailEnd/>
          </a:ln>
        </p:spPr>
        <p:txBody>
          <a:bodyPr wrap="none" anchor="ctr"/>
          <a:lstStyle>
            <a:lvl1pPr>
              <a:spcBef>
                <a:spcPct val="20000"/>
              </a:spcBef>
              <a:buFont typeface="Arial" panose="020B0604020202020204" pitchFamily="34" charset="0"/>
              <a:buChar char="•"/>
              <a:defRPr sz="2000">
                <a:solidFill>
                  <a:srgbClr val="404040"/>
                </a:solidFill>
                <a:latin typeface="Arial" panose="020B0604020202020204" pitchFamily="34" charset="0"/>
                <a:ea typeface="Arial Unicode MS" panose="020B0604020202020204" pitchFamily="34" charset="-128"/>
                <a:cs typeface="Arial" panose="020B0604020202020204" pitchFamily="34" charset="0"/>
              </a:defRPr>
            </a:lvl1pPr>
            <a:lvl2pPr marL="742950" indent="-285750">
              <a:spcBef>
                <a:spcPct val="20000"/>
              </a:spcBef>
              <a:buFont typeface="Arial" panose="020B0604020202020204" pitchFamily="34" charset="0"/>
              <a:buChar char="–"/>
              <a:defRPr>
                <a:solidFill>
                  <a:srgbClr val="404040"/>
                </a:solidFill>
                <a:latin typeface="Arial" panose="020B0604020202020204" pitchFamily="34" charset="0"/>
                <a:ea typeface="Arial Unicode MS" panose="020B0604020202020204" pitchFamily="34" charset="-128"/>
                <a:cs typeface="Arial" panose="020B0604020202020204" pitchFamily="34" charset="0"/>
              </a:defRPr>
            </a:lvl2pPr>
            <a:lvl3pPr marL="1143000" indent="-228600">
              <a:spcBef>
                <a:spcPct val="20000"/>
              </a:spcBef>
              <a:buFont typeface="Arial" panose="020B0604020202020204" pitchFamily="34" charset="0"/>
              <a:buChar char="•"/>
              <a:defRPr sz="1600">
                <a:solidFill>
                  <a:srgbClr val="404040"/>
                </a:solidFill>
                <a:latin typeface="Arial" panose="020B0604020202020204" pitchFamily="34" charset="0"/>
                <a:ea typeface="Arial Unicode MS" panose="020B0604020202020204" pitchFamily="34" charset="-128"/>
                <a:cs typeface="Arial" panose="020B0604020202020204" pitchFamily="34" charset="0"/>
              </a:defRPr>
            </a:lvl3pPr>
            <a:lvl4pPr marL="1600200" indent="-228600">
              <a:spcBef>
                <a:spcPct val="20000"/>
              </a:spcBef>
              <a:buFont typeface="Arial" panose="020B0604020202020204" pitchFamily="34" charset="0"/>
              <a:buChar char="–"/>
              <a:defRPr sz="1400">
                <a:solidFill>
                  <a:srgbClr val="404040"/>
                </a:solidFill>
                <a:latin typeface="Arial" panose="020B0604020202020204" pitchFamily="34" charset="0"/>
                <a:ea typeface="Arial Unicode MS" panose="020B0604020202020204" pitchFamily="34" charset="-128"/>
                <a:cs typeface="Arial" panose="020B0604020202020204" pitchFamily="34" charset="0"/>
              </a:defRPr>
            </a:lvl4pPr>
            <a:lvl5pPr marL="2057400" indent="-228600">
              <a:spcBef>
                <a:spcPct val="20000"/>
              </a:spcBef>
              <a:buFont typeface="Arial" panose="020B0604020202020204" pitchFamily="34" charset="0"/>
              <a:buChar char="»"/>
              <a:defRPr sz="1200">
                <a:solidFill>
                  <a:srgbClr val="404040"/>
                </a:solidFill>
                <a:latin typeface="Arial" panose="020B0604020202020204" pitchFamily="34" charset="0"/>
                <a:ea typeface="Arial Unicode MS" panose="020B0604020202020204" pitchFamily="34" charset="-128"/>
                <a:cs typeface="Arial" panose="020B0604020202020204" pitchFamily="34" charset="0"/>
              </a:defRPr>
            </a:lvl5pPr>
            <a:lvl6pPr marL="2514600" indent="-228600" fontAlgn="base">
              <a:spcBef>
                <a:spcPct val="20000"/>
              </a:spcBef>
              <a:spcAft>
                <a:spcPct val="0"/>
              </a:spcAft>
              <a:buFont typeface="Arial" panose="020B0604020202020204" pitchFamily="34" charset="0"/>
              <a:buChar char="»"/>
              <a:defRPr sz="1200">
                <a:solidFill>
                  <a:srgbClr val="404040"/>
                </a:solidFill>
                <a:latin typeface="Arial" panose="020B0604020202020204" pitchFamily="34" charset="0"/>
                <a:ea typeface="Arial Unicode MS" panose="020B0604020202020204" pitchFamily="34" charset="-128"/>
                <a:cs typeface="Arial" panose="020B0604020202020204" pitchFamily="34" charset="0"/>
              </a:defRPr>
            </a:lvl6pPr>
            <a:lvl7pPr marL="2971800" indent="-228600" fontAlgn="base">
              <a:spcBef>
                <a:spcPct val="20000"/>
              </a:spcBef>
              <a:spcAft>
                <a:spcPct val="0"/>
              </a:spcAft>
              <a:buFont typeface="Arial" panose="020B0604020202020204" pitchFamily="34" charset="0"/>
              <a:buChar char="»"/>
              <a:defRPr sz="1200">
                <a:solidFill>
                  <a:srgbClr val="404040"/>
                </a:solidFill>
                <a:latin typeface="Arial" panose="020B0604020202020204" pitchFamily="34" charset="0"/>
                <a:ea typeface="Arial Unicode MS" panose="020B0604020202020204" pitchFamily="34" charset="-128"/>
                <a:cs typeface="Arial" panose="020B0604020202020204" pitchFamily="34" charset="0"/>
              </a:defRPr>
            </a:lvl7pPr>
            <a:lvl8pPr marL="3429000" indent="-228600" fontAlgn="base">
              <a:spcBef>
                <a:spcPct val="20000"/>
              </a:spcBef>
              <a:spcAft>
                <a:spcPct val="0"/>
              </a:spcAft>
              <a:buFont typeface="Arial" panose="020B0604020202020204" pitchFamily="34" charset="0"/>
              <a:buChar char="»"/>
              <a:defRPr sz="1200">
                <a:solidFill>
                  <a:srgbClr val="404040"/>
                </a:solidFill>
                <a:latin typeface="Arial" panose="020B0604020202020204" pitchFamily="34" charset="0"/>
                <a:ea typeface="Arial Unicode MS" panose="020B0604020202020204" pitchFamily="34" charset="-128"/>
                <a:cs typeface="Arial" panose="020B0604020202020204" pitchFamily="34" charset="0"/>
              </a:defRPr>
            </a:lvl8pPr>
            <a:lvl9pPr marL="3886200" indent="-228600" fontAlgn="base">
              <a:spcBef>
                <a:spcPct val="20000"/>
              </a:spcBef>
              <a:spcAft>
                <a:spcPct val="0"/>
              </a:spcAft>
              <a:buFont typeface="Arial" panose="020B0604020202020204" pitchFamily="34" charset="0"/>
              <a:buChar char="»"/>
              <a:defRPr sz="1200">
                <a:solidFill>
                  <a:srgbClr val="404040"/>
                </a:solidFill>
                <a:latin typeface="Arial" panose="020B0604020202020204" pitchFamily="34" charset="0"/>
                <a:ea typeface="Arial Unicode MS" panose="020B0604020202020204" pitchFamily="34" charset="-128"/>
                <a:cs typeface="Arial" panose="020B0604020202020204" pitchFamily="34" charset="0"/>
              </a:defRPr>
            </a:lvl9pPr>
          </a:lstStyle>
          <a:p>
            <a:pPr>
              <a:buNone/>
            </a:pPr>
            <a:r>
              <a:rPr lang="en-US" sz="1600" dirty="0">
                <a:solidFill>
                  <a:srgbClr val="A31515"/>
                </a:solidFill>
              </a:rPr>
              <a:t>&lt;</a:t>
            </a:r>
            <a:r>
              <a:rPr lang="en-US" sz="1600" dirty="0" err="1">
                <a:solidFill>
                  <a:srgbClr val="A31515"/>
                </a:solidFill>
              </a:rPr>
              <a:t>asp:FormView</a:t>
            </a:r>
            <a:r>
              <a:rPr lang="en-US" sz="1600" dirty="0">
                <a:solidFill>
                  <a:srgbClr val="000000"/>
                </a:solidFill>
              </a:rPr>
              <a:t> </a:t>
            </a:r>
            <a:r>
              <a:rPr lang="en-US" sz="1600" dirty="0" err="1">
                <a:solidFill>
                  <a:srgbClr val="FF0000"/>
                </a:solidFill>
              </a:rPr>
              <a:t>runat</a:t>
            </a:r>
            <a:r>
              <a:rPr lang="en-US" sz="1600" dirty="0">
                <a:solidFill>
                  <a:srgbClr val="000000"/>
                </a:solidFill>
              </a:rPr>
              <a:t>=</a:t>
            </a:r>
            <a:r>
              <a:rPr lang="en-US" sz="1600" dirty="0">
                <a:solidFill>
                  <a:srgbClr val="0000FF"/>
                </a:solidFill>
              </a:rPr>
              <a:t>"server"</a:t>
            </a:r>
            <a:r>
              <a:rPr lang="en-US" sz="1600" dirty="0">
                <a:solidFill>
                  <a:srgbClr val="000000"/>
                </a:solidFill>
              </a:rPr>
              <a:t> </a:t>
            </a:r>
            <a:r>
              <a:rPr lang="en-US" sz="1600" dirty="0">
                <a:solidFill>
                  <a:srgbClr val="FF0000"/>
                </a:solidFill>
              </a:rPr>
              <a:t>ID</a:t>
            </a:r>
            <a:r>
              <a:rPr lang="en-US" sz="1600" dirty="0">
                <a:solidFill>
                  <a:srgbClr val="000000"/>
                </a:solidFill>
              </a:rPr>
              <a:t>=</a:t>
            </a:r>
            <a:r>
              <a:rPr lang="en-US" sz="1600" dirty="0">
                <a:solidFill>
                  <a:srgbClr val="0000FF"/>
                </a:solidFill>
              </a:rPr>
              <a:t>"</a:t>
            </a:r>
            <a:r>
              <a:rPr lang="en-US" sz="1600" dirty="0" err="1">
                <a:solidFill>
                  <a:srgbClr val="0000FF"/>
                </a:solidFill>
              </a:rPr>
              <a:t>editCustomer</a:t>
            </a:r>
            <a:r>
              <a:rPr lang="en-US" sz="1600" dirty="0">
                <a:solidFill>
                  <a:srgbClr val="0000FF"/>
                </a:solidFill>
              </a:rPr>
              <a:t>"</a:t>
            </a:r>
            <a:r>
              <a:rPr lang="en-US" sz="1600" dirty="0">
                <a:solidFill>
                  <a:srgbClr val="A31515"/>
                </a:solidFill>
              </a:rPr>
              <a:t>&gt;</a:t>
            </a:r>
            <a:r>
              <a:rPr lang="en-US" sz="1600" dirty="0">
                <a:solidFill>
                  <a:srgbClr val="000000"/>
                </a:solidFill>
              </a:rPr>
              <a:t> </a:t>
            </a:r>
          </a:p>
          <a:p>
            <a:pPr>
              <a:buNone/>
            </a:pPr>
            <a:r>
              <a:rPr lang="en-US" sz="1600" dirty="0">
                <a:solidFill>
                  <a:srgbClr val="A31515"/>
                </a:solidFill>
              </a:rPr>
              <a:t>&lt;</a:t>
            </a:r>
            <a:r>
              <a:rPr lang="en-US" sz="1600" dirty="0" err="1">
                <a:solidFill>
                  <a:srgbClr val="A31515"/>
                </a:solidFill>
              </a:rPr>
              <a:t>EditItemTemplate</a:t>
            </a:r>
            <a:r>
              <a:rPr lang="en-US" sz="1600" dirty="0">
                <a:solidFill>
                  <a:srgbClr val="A31515"/>
                </a:solidFill>
              </a:rPr>
              <a:t>&gt;</a:t>
            </a:r>
            <a:r>
              <a:rPr lang="en-US" sz="1600" dirty="0">
                <a:solidFill>
                  <a:srgbClr val="000000"/>
                </a:solidFill>
              </a:rPr>
              <a:t> </a:t>
            </a:r>
          </a:p>
          <a:p>
            <a:pPr>
              <a:buNone/>
            </a:pPr>
            <a:r>
              <a:rPr lang="en-US" sz="1600" dirty="0">
                <a:solidFill>
                  <a:srgbClr val="A31515"/>
                </a:solidFill>
              </a:rPr>
              <a:t>   &lt;div&gt;</a:t>
            </a:r>
            <a:r>
              <a:rPr lang="en-US" sz="1600" dirty="0">
                <a:solidFill>
                  <a:srgbClr val="000000"/>
                </a:solidFill>
              </a:rPr>
              <a:t> </a:t>
            </a:r>
          </a:p>
          <a:p>
            <a:pPr>
              <a:buNone/>
            </a:pPr>
            <a:r>
              <a:rPr lang="en-US" sz="1600" dirty="0">
                <a:solidFill>
                  <a:srgbClr val="A31515"/>
                </a:solidFill>
              </a:rPr>
              <a:t>       &lt;</a:t>
            </a:r>
            <a:r>
              <a:rPr lang="en-US" sz="1600" dirty="0" err="1">
                <a:solidFill>
                  <a:srgbClr val="A31515"/>
                </a:solidFill>
              </a:rPr>
              <a:t>asp:Label</a:t>
            </a:r>
            <a:r>
              <a:rPr lang="en-US" sz="1600" dirty="0">
                <a:solidFill>
                  <a:srgbClr val="000000"/>
                </a:solidFill>
              </a:rPr>
              <a:t> </a:t>
            </a:r>
            <a:r>
              <a:rPr lang="en-US" sz="1600" dirty="0" err="1">
                <a:solidFill>
                  <a:srgbClr val="FF0000"/>
                </a:solidFill>
              </a:rPr>
              <a:t>runat</a:t>
            </a:r>
            <a:r>
              <a:rPr lang="en-US" sz="1600" dirty="0">
                <a:solidFill>
                  <a:srgbClr val="000000"/>
                </a:solidFill>
              </a:rPr>
              <a:t>=</a:t>
            </a:r>
            <a:r>
              <a:rPr lang="en-US" sz="1600" dirty="0">
                <a:solidFill>
                  <a:srgbClr val="0000FF"/>
                </a:solidFill>
              </a:rPr>
              <a:t>"server"</a:t>
            </a:r>
            <a:r>
              <a:rPr lang="en-US" sz="1600" dirty="0">
                <a:solidFill>
                  <a:srgbClr val="000000"/>
                </a:solidFill>
              </a:rPr>
              <a:t> </a:t>
            </a:r>
            <a:r>
              <a:rPr lang="en-US" sz="1600" dirty="0" err="1">
                <a:solidFill>
                  <a:srgbClr val="FF0000"/>
                </a:solidFill>
              </a:rPr>
              <a:t>AssociatedControlID</a:t>
            </a:r>
            <a:r>
              <a:rPr lang="en-US" sz="1600" dirty="0">
                <a:solidFill>
                  <a:srgbClr val="000000"/>
                </a:solidFill>
              </a:rPr>
              <a:t>=</a:t>
            </a:r>
            <a:r>
              <a:rPr lang="en-US" sz="1600" dirty="0">
                <a:solidFill>
                  <a:srgbClr val="0000FF"/>
                </a:solidFill>
              </a:rPr>
              <a:t>"</a:t>
            </a:r>
            <a:r>
              <a:rPr lang="en-US" sz="1600" dirty="0" err="1">
                <a:solidFill>
                  <a:srgbClr val="0000FF"/>
                </a:solidFill>
              </a:rPr>
              <a:t>firstName</a:t>
            </a:r>
            <a:r>
              <a:rPr lang="en-US" sz="1600" dirty="0">
                <a:solidFill>
                  <a:srgbClr val="0000FF"/>
                </a:solidFill>
              </a:rPr>
              <a:t>"</a:t>
            </a:r>
            <a:r>
              <a:rPr lang="en-US" sz="1600" dirty="0">
                <a:solidFill>
                  <a:srgbClr val="A31515"/>
                </a:solidFill>
              </a:rPr>
              <a:t>&gt;</a:t>
            </a:r>
            <a:r>
              <a:rPr lang="en-US" sz="1600" dirty="0">
                <a:solidFill>
                  <a:srgbClr val="000000"/>
                </a:solidFill>
              </a:rPr>
              <a:t> First Name:</a:t>
            </a:r>
            <a:r>
              <a:rPr lang="en-US" sz="1600" dirty="0">
                <a:solidFill>
                  <a:srgbClr val="A31515"/>
                </a:solidFill>
              </a:rPr>
              <a:t>&lt;/</a:t>
            </a:r>
            <a:r>
              <a:rPr lang="en-US" sz="1600" dirty="0" err="1">
                <a:solidFill>
                  <a:srgbClr val="A31515"/>
                </a:solidFill>
              </a:rPr>
              <a:t>asp:Label</a:t>
            </a:r>
            <a:r>
              <a:rPr lang="en-US" sz="1600" dirty="0">
                <a:solidFill>
                  <a:srgbClr val="A31515"/>
                </a:solidFill>
              </a:rPr>
              <a:t>&gt;</a:t>
            </a:r>
            <a:endParaRPr lang="en-US" sz="1600" dirty="0">
              <a:solidFill>
                <a:srgbClr val="000000"/>
              </a:solidFill>
            </a:endParaRPr>
          </a:p>
          <a:p>
            <a:pPr>
              <a:buNone/>
            </a:pPr>
            <a:r>
              <a:rPr lang="en-US" sz="1600" dirty="0">
                <a:solidFill>
                  <a:srgbClr val="A31515"/>
                </a:solidFill>
              </a:rPr>
              <a:t>       &lt;</a:t>
            </a:r>
            <a:r>
              <a:rPr lang="en-US" sz="1600" dirty="0" err="1">
                <a:solidFill>
                  <a:srgbClr val="A31515"/>
                </a:solidFill>
              </a:rPr>
              <a:t>asp:TextBox</a:t>
            </a:r>
            <a:r>
              <a:rPr lang="en-US" sz="1600" dirty="0">
                <a:solidFill>
                  <a:srgbClr val="A31515"/>
                </a:solidFill>
              </a:rPr>
              <a:t> </a:t>
            </a:r>
            <a:r>
              <a:rPr lang="en-US" sz="1600" dirty="0">
                <a:solidFill>
                  <a:srgbClr val="FF0000"/>
                </a:solidFill>
              </a:rPr>
              <a:t>ID</a:t>
            </a:r>
            <a:r>
              <a:rPr lang="en-US" sz="1600" dirty="0">
                <a:solidFill>
                  <a:srgbClr val="0000FF"/>
                </a:solidFill>
              </a:rPr>
              <a:t>="</a:t>
            </a:r>
            <a:r>
              <a:rPr lang="en-US" sz="1600" dirty="0" err="1">
                <a:solidFill>
                  <a:srgbClr val="0000FF"/>
                </a:solidFill>
              </a:rPr>
              <a:t>firstName</a:t>
            </a:r>
            <a:r>
              <a:rPr lang="en-US" sz="1600" dirty="0">
                <a:solidFill>
                  <a:srgbClr val="0000FF"/>
                </a:solidFill>
              </a:rPr>
              <a:t>" </a:t>
            </a:r>
            <a:r>
              <a:rPr lang="en-US" sz="1600" dirty="0" err="1">
                <a:solidFill>
                  <a:srgbClr val="FF0000"/>
                </a:solidFill>
              </a:rPr>
              <a:t>runat</a:t>
            </a:r>
            <a:r>
              <a:rPr lang="en-US" sz="1600" dirty="0">
                <a:solidFill>
                  <a:srgbClr val="0000FF"/>
                </a:solidFill>
              </a:rPr>
              <a:t>="server" </a:t>
            </a:r>
            <a:r>
              <a:rPr lang="en-US" sz="1800" b="1" dirty="0">
                <a:solidFill>
                  <a:srgbClr val="FF0000"/>
                </a:solidFill>
              </a:rPr>
              <a:t>Text</a:t>
            </a:r>
            <a:r>
              <a:rPr lang="en-US" sz="1800" b="1" dirty="0">
                <a:solidFill>
                  <a:srgbClr val="0000FF"/>
                </a:solidFill>
              </a:rPr>
              <a:t>=</a:t>
            </a:r>
            <a:r>
              <a:rPr lang="en-US" sz="1800" b="1" dirty="0">
                <a:solidFill>
                  <a:srgbClr val="000000"/>
                </a:solidFill>
              </a:rPr>
              <a:t>'&lt;%</a:t>
            </a:r>
            <a:r>
              <a:rPr lang="en-US" sz="1800" b="1" dirty="0">
                <a:solidFill>
                  <a:srgbClr val="0070C0"/>
                </a:solidFill>
              </a:rPr>
              <a:t>#</a:t>
            </a:r>
            <a:r>
              <a:rPr lang="en-US" sz="1800" b="1" dirty="0">
                <a:solidFill>
                  <a:schemeClr val="tx2"/>
                </a:solidFill>
              </a:rPr>
              <a:t>Bind(</a:t>
            </a:r>
            <a:r>
              <a:rPr lang="en-US" sz="1800" b="1" dirty="0">
                <a:solidFill>
                  <a:srgbClr val="A31515"/>
                </a:solidFill>
              </a:rPr>
              <a:t>"</a:t>
            </a:r>
            <a:r>
              <a:rPr lang="en-US" sz="1800" b="1" dirty="0" err="1">
                <a:solidFill>
                  <a:srgbClr val="A31515"/>
                </a:solidFill>
              </a:rPr>
              <a:t>FirstName</a:t>
            </a:r>
            <a:r>
              <a:rPr lang="en-US" sz="1800" b="1" dirty="0">
                <a:solidFill>
                  <a:srgbClr val="A31515"/>
                </a:solidFill>
              </a:rPr>
              <a:t>"</a:t>
            </a:r>
            <a:r>
              <a:rPr lang="en-US" sz="1800" b="1" dirty="0">
                <a:solidFill>
                  <a:schemeClr val="tx2"/>
                </a:solidFill>
              </a:rPr>
              <a:t>)</a:t>
            </a:r>
            <a:r>
              <a:rPr lang="en-US" sz="1800" b="1" dirty="0">
                <a:solidFill>
                  <a:srgbClr val="000000"/>
                </a:solidFill>
              </a:rPr>
              <a:t>%&gt;' </a:t>
            </a:r>
            <a:r>
              <a:rPr lang="en-US" sz="1600" dirty="0">
                <a:solidFill>
                  <a:srgbClr val="000000"/>
                </a:solidFill>
              </a:rPr>
              <a:t>/&gt; </a:t>
            </a:r>
          </a:p>
          <a:p>
            <a:pPr>
              <a:buNone/>
            </a:pPr>
            <a:r>
              <a:rPr lang="en-US" sz="1600" dirty="0">
                <a:solidFill>
                  <a:srgbClr val="A31515"/>
                </a:solidFill>
              </a:rPr>
              <a:t>   &lt;/div&gt;</a:t>
            </a:r>
            <a:r>
              <a:rPr lang="en-US" sz="1600" dirty="0">
                <a:solidFill>
                  <a:srgbClr val="000000"/>
                </a:solidFill>
              </a:rPr>
              <a:t> </a:t>
            </a:r>
          </a:p>
          <a:p>
            <a:pPr>
              <a:buNone/>
            </a:pPr>
            <a:r>
              <a:rPr lang="en-US" sz="1600" dirty="0">
                <a:solidFill>
                  <a:srgbClr val="A31515"/>
                </a:solidFill>
              </a:rPr>
              <a:t>   &lt;div&gt;</a:t>
            </a:r>
            <a:r>
              <a:rPr lang="en-US" sz="1600" dirty="0">
                <a:solidFill>
                  <a:srgbClr val="000000"/>
                </a:solidFill>
              </a:rPr>
              <a:t> </a:t>
            </a:r>
          </a:p>
          <a:p>
            <a:pPr>
              <a:buNone/>
            </a:pPr>
            <a:r>
              <a:rPr lang="en-US" sz="1600" dirty="0">
                <a:solidFill>
                  <a:srgbClr val="A31515"/>
                </a:solidFill>
              </a:rPr>
              <a:t>        &lt;</a:t>
            </a:r>
            <a:r>
              <a:rPr lang="en-US" sz="1600" dirty="0" err="1">
                <a:solidFill>
                  <a:srgbClr val="A31515"/>
                </a:solidFill>
              </a:rPr>
              <a:t>asp:Label</a:t>
            </a:r>
            <a:r>
              <a:rPr lang="en-US" sz="1600" dirty="0">
                <a:solidFill>
                  <a:srgbClr val="000000"/>
                </a:solidFill>
              </a:rPr>
              <a:t> </a:t>
            </a:r>
            <a:r>
              <a:rPr lang="en-US" sz="1600" dirty="0" err="1">
                <a:solidFill>
                  <a:srgbClr val="FF0000"/>
                </a:solidFill>
              </a:rPr>
              <a:t>runat</a:t>
            </a:r>
            <a:r>
              <a:rPr lang="en-US" sz="1600" dirty="0">
                <a:solidFill>
                  <a:srgbClr val="000000"/>
                </a:solidFill>
              </a:rPr>
              <a:t>=</a:t>
            </a:r>
            <a:r>
              <a:rPr lang="en-US" sz="1600" dirty="0">
                <a:solidFill>
                  <a:srgbClr val="0000FF"/>
                </a:solidFill>
              </a:rPr>
              <a:t>"server"</a:t>
            </a:r>
            <a:r>
              <a:rPr lang="en-US" sz="1600" dirty="0">
                <a:solidFill>
                  <a:srgbClr val="000000"/>
                </a:solidFill>
              </a:rPr>
              <a:t> </a:t>
            </a:r>
            <a:r>
              <a:rPr lang="en-US" sz="1600" dirty="0" err="1">
                <a:solidFill>
                  <a:srgbClr val="FF0000"/>
                </a:solidFill>
              </a:rPr>
              <a:t>AssociatedControlID</a:t>
            </a:r>
            <a:r>
              <a:rPr lang="en-US" sz="1600" dirty="0">
                <a:solidFill>
                  <a:srgbClr val="000000"/>
                </a:solidFill>
              </a:rPr>
              <a:t>=</a:t>
            </a:r>
            <a:r>
              <a:rPr lang="en-US" sz="1600" dirty="0">
                <a:solidFill>
                  <a:srgbClr val="0000FF"/>
                </a:solidFill>
              </a:rPr>
              <a:t>"</a:t>
            </a:r>
            <a:r>
              <a:rPr lang="en-US" sz="1600" dirty="0" err="1">
                <a:solidFill>
                  <a:srgbClr val="0000FF"/>
                </a:solidFill>
              </a:rPr>
              <a:t>lastName</a:t>
            </a:r>
            <a:r>
              <a:rPr lang="en-US" sz="1600" dirty="0">
                <a:solidFill>
                  <a:srgbClr val="0000FF"/>
                </a:solidFill>
              </a:rPr>
              <a:t>"</a:t>
            </a:r>
            <a:r>
              <a:rPr lang="en-US" sz="1600" dirty="0">
                <a:solidFill>
                  <a:srgbClr val="A31515"/>
                </a:solidFill>
              </a:rPr>
              <a:t>&gt;</a:t>
            </a:r>
            <a:r>
              <a:rPr lang="en-US" sz="1600" dirty="0">
                <a:solidFill>
                  <a:srgbClr val="000000"/>
                </a:solidFill>
              </a:rPr>
              <a:t>Last Name:</a:t>
            </a:r>
            <a:r>
              <a:rPr lang="en-US" sz="1600" dirty="0">
                <a:solidFill>
                  <a:srgbClr val="A31515"/>
                </a:solidFill>
              </a:rPr>
              <a:t>&lt;/</a:t>
            </a:r>
            <a:r>
              <a:rPr lang="en-US" sz="1600" dirty="0" err="1">
                <a:solidFill>
                  <a:srgbClr val="A31515"/>
                </a:solidFill>
              </a:rPr>
              <a:t>asp:Label</a:t>
            </a:r>
            <a:r>
              <a:rPr lang="en-US" sz="1600" dirty="0">
                <a:solidFill>
                  <a:srgbClr val="A31515"/>
                </a:solidFill>
              </a:rPr>
              <a:t>&gt;</a:t>
            </a:r>
            <a:endParaRPr lang="en-US" sz="1600" dirty="0">
              <a:solidFill>
                <a:srgbClr val="000000"/>
              </a:solidFill>
            </a:endParaRPr>
          </a:p>
          <a:p>
            <a:pPr>
              <a:buNone/>
            </a:pPr>
            <a:r>
              <a:rPr lang="en-US" sz="1600" dirty="0">
                <a:solidFill>
                  <a:srgbClr val="A31515"/>
                </a:solidFill>
              </a:rPr>
              <a:t>        &lt;</a:t>
            </a:r>
            <a:r>
              <a:rPr lang="en-US" sz="1600" dirty="0" err="1">
                <a:solidFill>
                  <a:srgbClr val="A31515"/>
                </a:solidFill>
              </a:rPr>
              <a:t>asp:TextBox</a:t>
            </a:r>
            <a:r>
              <a:rPr lang="en-US" sz="1600" dirty="0">
                <a:solidFill>
                  <a:srgbClr val="A31515"/>
                </a:solidFill>
              </a:rPr>
              <a:t> </a:t>
            </a:r>
            <a:r>
              <a:rPr lang="en-US" sz="1600" dirty="0">
                <a:solidFill>
                  <a:srgbClr val="FF0000"/>
                </a:solidFill>
              </a:rPr>
              <a:t>ID</a:t>
            </a:r>
            <a:r>
              <a:rPr lang="en-US" sz="1600" dirty="0">
                <a:solidFill>
                  <a:srgbClr val="0000FF"/>
                </a:solidFill>
              </a:rPr>
              <a:t>="</a:t>
            </a:r>
            <a:r>
              <a:rPr lang="en-US" sz="1600" dirty="0" err="1">
                <a:solidFill>
                  <a:srgbClr val="0000FF"/>
                </a:solidFill>
              </a:rPr>
              <a:t>lastName</a:t>
            </a:r>
            <a:r>
              <a:rPr lang="en-US" sz="1600" dirty="0">
                <a:solidFill>
                  <a:srgbClr val="0000FF"/>
                </a:solidFill>
              </a:rPr>
              <a:t>" </a:t>
            </a:r>
            <a:r>
              <a:rPr lang="en-US" sz="1600" dirty="0" err="1">
                <a:solidFill>
                  <a:srgbClr val="FF0000"/>
                </a:solidFill>
              </a:rPr>
              <a:t>runat</a:t>
            </a:r>
            <a:r>
              <a:rPr lang="en-US" sz="1600" dirty="0">
                <a:solidFill>
                  <a:srgbClr val="0000FF"/>
                </a:solidFill>
              </a:rPr>
              <a:t>="server" </a:t>
            </a:r>
            <a:r>
              <a:rPr lang="en-US" sz="1800" b="1" dirty="0">
                <a:solidFill>
                  <a:srgbClr val="FF0000"/>
                </a:solidFill>
              </a:rPr>
              <a:t>Text</a:t>
            </a:r>
            <a:r>
              <a:rPr lang="en-US" sz="1800" b="1" dirty="0">
                <a:solidFill>
                  <a:srgbClr val="000000"/>
                </a:solidFill>
              </a:rPr>
              <a:t>='&lt;%</a:t>
            </a:r>
            <a:r>
              <a:rPr lang="en-US" sz="1800" b="1" dirty="0">
                <a:solidFill>
                  <a:srgbClr val="0070C0"/>
                </a:solidFill>
              </a:rPr>
              <a:t>#</a:t>
            </a:r>
            <a:r>
              <a:rPr lang="en-US" sz="1800" b="1" dirty="0">
                <a:solidFill>
                  <a:schemeClr val="tx2"/>
                </a:solidFill>
              </a:rPr>
              <a:t>Bind</a:t>
            </a:r>
            <a:r>
              <a:rPr lang="en-US" sz="1800" b="1" dirty="0">
                <a:solidFill>
                  <a:srgbClr val="000000"/>
                </a:solidFill>
              </a:rPr>
              <a:t>(</a:t>
            </a:r>
            <a:r>
              <a:rPr lang="en-US" sz="1800" b="1" dirty="0">
                <a:solidFill>
                  <a:srgbClr val="A31515"/>
                </a:solidFill>
              </a:rPr>
              <a:t>"</a:t>
            </a:r>
            <a:r>
              <a:rPr lang="en-US" sz="1800" b="1" dirty="0" err="1">
                <a:solidFill>
                  <a:srgbClr val="A31515"/>
                </a:solidFill>
              </a:rPr>
              <a:t>LastName</a:t>
            </a:r>
            <a:r>
              <a:rPr lang="en-US" sz="1800" b="1" dirty="0">
                <a:solidFill>
                  <a:srgbClr val="A31515"/>
                </a:solidFill>
              </a:rPr>
              <a:t>"</a:t>
            </a:r>
            <a:r>
              <a:rPr lang="en-US" sz="1800" b="1" dirty="0">
                <a:solidFill>
                  <a:srgbClr val="000000"/>
                </a:solidFill>
              </a:rPr>
              <a:t>)%&gt;' </a:t>
            </a:r>
            <a:r>
              <a:rPr lang="en-US" sz="1600" dirty="0">
                <a:solidFill>
                  <a:srgbClr val="A31515"/>
                </a:solidFill>
              </a:rPr>
              <a:t>/&gt; </a:t>
            </a:r>
          </a:p>
          <a:p>
            <a:pPr>
              <a:buNone/>
            </a:pPr>
            <a:r>
              <a:rPr lang="en-US" sz="1600" dirty="0">
                <a:solidFill>
                  <a:srgbClr val="A31515"/>
                </a:solidFill>
              </a:rPr>
              <a:t>    &lt;/div&gt;</a:t>
            </a:r>
            <a:r>
              <a:rPr lang="en-US" sz="1600" dirty="0">
                <a:solidFill>
                  <a:srgbClr val="000000"/>
                </a:solidFill>
              </a:rPr>
              <a:t> </a:t>
            </a:r>
          </a:p>
          <a:p>
            <a:pPr>
              <a:buNone/>
            </a:pPr>
            <a:r>
              <a:rPr lang="en-US" sz="1600" dirty="0">
                <a:solidFill>
                  <a:srgbClr val="A31515"/>
                </a:solidFill>
              </a:rPr>
              <a:t>    &lt;</a:t>
            </a:r>
            <a:r>
              <a:rPr lang="en-US" sz="1600" dirty="0" err="1">
                <a:solidFill>
                  <a:srgbClr val="A31515"/>
                </a:solidFill>
              </a:rPr>
              <a:t>asp:Button</a:t>
            </a:r>
            <a:r>
              <a:rPr lang="en-US" sz="1600" dirty="0">
                <a:solidFill>
                  <a:srgbClr val="000000"/>
                </a:solidFill>
              </a:rPr>
              <a:t> </a:t>
            </a:r>
            <a:r>
              <a:rPr lang="en-US" sz="1600" dirty="0" err="1">
                <a:solidFill>
                  <a:srgbClr val="FF0000"/>
                </a:solidFill>
              </a:rPr>
              <a:t>runat</a:t>
            </a:r>
            <a:r>
              <a:rPr lang="en-US" sz="1600" dirty="0">
                <a:solidFill>
                  <a:srgbClr val="000000"/>
                </a:solidFill>
              </a:rPr>
              <a:t>=</a:t>
            </a:r>
            <a:r>
              <a:rPr lang="en-US" sz="1600" dirty="0">
                <a:solidFill>
                  <a:srgbClr val="0000FF"/>
                </a:solidFill>
              </a:rPr>
              <a:t>"server"</a:t>
            </a:r>
            <a:r>
              <a:rPr lang="en-US" sz="1600" dirty="0">
                <a:solidFill>
                  <a:srgbClr val="000000"/>
                </a:solidFill>
              </a:rPr>
              <a:t> </a:t>
            </a:r>
            <a:r>
              <a:rPr lang="en-US" sz="1600" dirty="0" err="1">
                <a:solidFill>
                  <a:srgbClr val="FF0000"/>
                </a:solidFill>
              </a:rPr>
              <a:t>CommandName</a:t>
            </a:r>
            <a:r>
              <a:rPr lang="en-US" sz="1600" dirty="0">
                <a:solidFill>
                  <a:srgbClr val="000000"/>
                </a:solidFill>
              </a:rPr>
              <a:t>=</a:t>
            </a:r>
            <a:r>
              <a:rPr lang="en-US" sz="1600" dirty="0">
                <a:solidFill>
                  <a:srgbClr val="0000FF"/>
                </a:solidFill>
              </a:rPr>
              <a:t>"Update"</a:t>
            </a:r>
            <a:r>
              <a:rPr lang="en-US" sz="1600" dirty="0">
                <a:solidFill>
                  <a:srgbClr val="A31515"/>
                </a:solidFill>
              </a:rPr>
              <a:t>/&gt;</a:t>
            </a:r>
            <a:r>
              <a:rPr lang="en-US" sz="1600" dirty="0">
                <a:solidFill>
                  <a:srgbClr val="000000"/>
                </a:solidFill>
              </a:rPr>
              <a:t> </a:t>
            </a:r>
          </a:p>
          <a:p>
            <a:pPr>
              <a:buNone/>
            </a:pPr>
            <a:r>
              <a:rPr lang="en-US" sz="1600" dirty="0">
                <a:solidFill>
                  <a:srgbClr val="A31515"/>
                </a:solidFill>
              </a:rPr>
              <a:t>&lt;/</a:t>
            </a:r>
            <a:r>
              <a:rPr lang="en-US" sz="1600" dirty="0" err="1">
                <a:solidFill>
                  <a:srgbClr val="A31515"/>
                </a:solidFill>
              </a:rPr>
              <a:t>EditItemTemplate</a:t>
            </a:r>
            <a:r>
              <a:rPr lang="en-US" sz="1600" dirty="0">
                <a:solidFill>
                  <a:srgbClr val="A31515"/>
                </a:solidFill>
              </a:rPr>
              <a:t>&gt;</a:t>
            </a:r>
            <a:r>
              <a:rPr lang="en-US" sz="1600" dirty="0">
                <a:solidFill>
                  <a:srgbClr val="000000"/>
                </a:solidFill>
              </a:rPr>
              <a:t> </a:t>
            </a:r>
          </a:p>
          <a:p>
            <a:pPr>
              <a:buNone/>
            </a:pPr>
            <a:r>
              <a:rPr lang="en-US" sz="1600" dirty="0">
                <a:solidFill>
                  <a:srgbClr val="A31515"/>
                </a:solidFill>
              </a:rPr>
              <a:t>&lt;/</a:t>
            </a:r>
            <a:r>
              <a:rPr lang="en-US" sz="1600" dirty="0" err="1">
                <a:solidFill>
                  <a:srgbClr val="A31515"/>
                </a:solidFill>
              </a:rPr>
              <a:t>asp:FormView</a:t>
            </a:r>
            <a:r>
              <a:rPr lang="en-US" sz="1600" dirty="0">
                <a:solidFill>
                  <a:srgbClr val="A31515"/>
                </a:solidFill>
              </a:rPr>
              <a:t>&gt; </a:t>
            </a:r>
            <a:endParaRPr lang="en-US" sz="1600" dirty="0"/>
          </a:p>
        </p:txBody>
      </p:sp>
    </p:spTree>
    <p:extLst>
      <p:ext uri="{BB962C8B-B14F-4D97-AF65-F5344CB8AC3E}">
        <p14:creationId xmlns:p14="http://schemas.microsoft.com/office/powerpoint/2010/main" val="176112204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sz="2000" dirty="0">
                <a:solidFill>
                  <a:schemeClr val="bg2"/>
                </a:solidFill>
              </a:rPr>
              <a:t>To configure a data control to use model binding to select data-</a:t>
            </a:r>
          </a:p>
          <a:p>
            <a:pPr lvl="1"/>
            <a:r>
              <a:rPr sz="2000" dirty="0">
                <a:solidFill>
                  <a:schemeClr val="bg2"/>
                </a:solidFill>
              </a:rPr>
              <a:t> Set the control's </a:t>
            </a:r>
            <a:r>
              <a:rPr sz="2000" i="1" dirty="0">
                <a:solidFill>
                  <a:schemeClr val="bg2"/>
                </a:solidFill>
              </a:rPr>
              <a:t>SelectMethod</a:t>
            </a:r>
            <a:r>
              <a:rPr sz="2000" dirty="0">
                <a:solidFill>
                  <a:schemeClr val="bg2"/>
                </a:solidFill>
              </a:rPr>
              <a:t> property to the name of a method in the page's code. </a:t>
            </a:r>
          </a:p>
          <a:p>
            <a:pPr lvl="1"/>
            <a:endParaRPr sz="2000" dirty="0">
              <a:solidFill>
                <a:schemeClr val="bg2"/>
              </a:solidFill>
            </a:endParaRPr>
          </a:p>
          <a:p>
            <a:r>
              <a:rPr sz="2000" dirty="0">
                <a:solidFill>
                  <a:schemeClr val="bg2"/>
                </a:solidFill>
              </a:rPr>
              <a:t>The data control calls the method at the appropriate time in the page life cycle and automatically binds the returned data. </a:t>
            </a:r>
          </a:p>
          <a:p>
            <a:endParaRPr sz="2000" dirty="0">
              <a:solidFill>
                <a:schemeClr val="bg2"/>
              </a:solidFill>
            </a:endParaRPr>
          </a:p>
          <a:p>
            <a:r>
              <a:rPr sz="2000" dirty="0">
                <a:solidFill>
                  <a:schemeClr val="bg2"/>
                </a:solidFill>
              </a:rPr>
              <a:t>There's no need to explicitly call the </a:t>
            </a:r>
            <a:r>
              <a:rPr sz="2000" i="1" dirty="0">
                <a:solidFill>
                  <a:schemeClr val="bg2"/>
                </a:solidFill>
              </a:rPr>
              <a:t>DataBind</a:t>
            </a:r>
            <a:r>
              <a:rPr sz="2000" dirty="0">
                <a:solidFill>
                  <a:schemeClr val="bg2"/>
                </a:solidFill>
              </a:rPr>
              <a:t> method.</a:t>
            </a:r>
            <a:endParaRPr lang="en-US" sz="2000" dirty="0">
              <a:solidFill>
                <a:schemeClr val="bg2"/>
              </a:solidFill>
            </a:endParaRPr>
          </a:p>
        </p:txBody>
      </p:sp>
      <p:sp>
        <p:nvSpPr>
          <p:cNvPr id="4" name="Title 3"/>
          <p:cNvSpPr>
            <a:spLocks noGrp="1"/>
          </p:cNvSpPr>
          <p:nvPr>
            <p:ph type="title"/>
          </p:nvPr>
        </p:nvSpPr>
        <p:spPr>
          <a:xfrm>
            <a:off x="304800" y="373063"/>
            <a:ext cx="6781800" cy="685800"/>
          </a:xfrm>
        </p:spPr>
        <p:txBody>
          <a:bodyPr/>
          <a:lstStyle/>
          <a:p>
            <a:r>
              <a:rPr lang="en-US" dirty="0">
                <a:solidFill>
                  <a:schemeClr val="bg2"/>
                </a:solidFill>
              </a:rPr>
              <a:t>Model Binding- selecting data</a:t>
            </a:r>
          </a:p>
        </p:txBody>
      </p:sp>
      <p:sp>
        <p:nvSpPr>
          <p:cNvPr id="3" name="Slide Number Placeholder 2"/>
          <p:cNvSpPr>
            <a:spLocks noGrp="1"/>
          </p:cNvSpPr>
          <p:nvPr>
            <p:ph type="sldNum" sz="quarter" idx="11"/>
          </p:nvPr>
        </p:nvSpPr>
        <p:spPr/>
        <p:txBody>
          <a:bodyPr/>
          <a:lstStyle/>
          <a:p>
            <a:fld id="{47ED8886-DB3B-44F4-9A80-E6A224679F20}" type="slidenum">
              <a:rPr lang="en-US" smtClean="0"/>
              <a:pPr/>
              <a:t>63</a:t>
            </a:fld>
            <a:endParaRPr lang="en-US" dirty="0"/>
          </a:p>
        </p:txBody>
      </p:sp>
    </p:spTree>
    <p:extLst>
      <p:ext uri="{BB962C8B-B14F-4D97-AF65-F5344CB8AC3E}">
        <p14:creationId xmlns:p14="http://schemas.microsoft.com/office/powerpoint/2010/main" val="26490514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273910" y="1631156"/>
            <a:ext cx="8717690" cy="4541044"/>
          </a:xfrm>
          <a:prstGeom prst="rect">
            <a:avLst/>
          </a:prstGeom>
          <a:solidFill>
            <a:schemeClr val="bg1">
              <a:lumMod val="85000"/>
            </a:schemeClr>
          </a:solidFill>
          <a:ln w="9525" algn="ctr">
            <a:solidFill>
              <a:schemeClr val="tx1"/>
            </a:solidFill>
            <a:miter lim="800000"/>
            <a:headEnd/>
            <a:tailEnd/>
          </a:ln>
        </p:spPr>
        <p:txBody>
          <a:bodyPr wrap="none" anchor="ctr"/>
          <a:lstStyle>
            <a:lvl1pPr>
              <a:spcBef>
                <a:spcPct val="20000"/>
              </a:spcBef>
              <a:buFont typeface="Arial" panose="020B0604020202020204" pitchFamily="34" charset="0"/>
              <a:buChar char="•"/>
              <a:defRPr sz="2000">
                <a:solidFill>
                  <a:srgbClr val="404040"/>
                </a:solidFill>
                <a:latin typeface="Arial" panose="020B0604020202020204" pitchFamily="34" charset="0"/>
                <a:ea typeface="Arial Unicode MS" panose="020B0604020202020204" pitchFamily="34" charset="-128"/>
                <a:cs typeface="Arial" panose="020B0604020202020204" pitchFamily="34" charset="0"/>
              </a:defRPr>
            </a:lvl1pPr>
            <a:lvl2pPr marL="742950" indent="-285750">
              <a:spcBef>
                <a:spcPct val="20000"/>
              </a:spcBef>
              <a:buFont typeface="Arial" panose="020B0604020202020204" pitchFamily="34" charset="0"/>
              <a:buChar char="–"/>
              <a:defRPr>
                <a:solidFill>
                  <a:srgbClr val="404040"/>
                </a:solidFill>
                <a:latin typeface="Arial" panose="020B0604020202020204" pitchFamily="34" charset="0"/>
                <a:ea typeface="Arial Unicode MS" panose="020B0604020202020204" pitchFamily="34" charset="-128"/>
                <a:cs typeface="Arial" panose="020B0604020202020204" pitchFamily="34" charset="0"/>
              </a:defRPr>
            </a:lvl2pPr>
            <a:lvl3pPr marL="1143000" indent="-228600">
              <a:spcBef>
                <a:spcPct val="20000"/>
              </a:spcBef>
              <a:buFont typeface="Arial" panose="020B0604020202020204" pitchFamily="34" charset="0"/>
              <a:buChar char="•"/>
              <a:defRPr sz="1600">
                <a:solidFill>
                  <a:srgbClr val="404040"/>
                </a:solidFill>
                <a:latin typeface="Arial" panose="020B0604020202020204" pitchFamily="34" charset="0"/>
                <a:ea typeface="Arial Unicode MS" panose="020B0604020202020204" pitchFamily="34" charset="-128"/>
                <a:cs typeface="Arial" panose="020B0604020202020204" pitchFamily="34" charset="0"/>
              </a:defRPr>
            </a:lvl3pPr>
            <a:lvl4pPr marL="1600200" indent="-228600">
              <a:spcBef>
                <a:spcPct val="20000"/>
              </a:spcBef>
              <a:buFont typeface="Arial" panose="020B0604020202020204" pitchFamily="34" charset="0"/>
              <a:buChar char="–"/>
              <a:defRPr sz="1400">
                <a:solidFill>
                  <a:srgbClr val="404040"/>
                </a:solidFill>
                <a:latin typeface="Arial" panose="020B0604020202020204" pitchFamily="34" charset="0"/>
                <a:ea typeface="Arial Unicode MS" panose="020B0604020202020204" pitchFamily="34" charset="-128"/>
                <a:cs typeface="Arial" panose="020B0604020202020204" pitchFamily="34" charset="0"/>
              </a:defRPr>
            </a:lvl4pPr>
            <a:lvl5pPr marL="2057400" indent="-228600">
              <a:spcBef>
                <a:spcPct val="20000"/>
              </a:spcBef>
              <a:buFont typeface="Arial" panose="020B0604020202020204" pitchFamily="34" charset="0"/>
              <a:buChar char="»"/>
              <a:defRPr sz="1200">
                <a:solidFill>
                  <a:srgbClr val="404040"/>
                </a:solidFill>
                <a:latin typeface="Arial" panose="020B0604020202020204" pitchFamily="34" charset="0"/>
                <a:ea typeface="Arial Unicode MS" panose="020B0604020202020204" pitchFamily="34" charset="-128"/>
                <a:cs typeface="Arial" panose="020B0604020202020204" pitchFamily="34" charset="0"/>
              </a:defRPr>
            </a:lvl5pPr>
            <a:lvl6pPr marL="2514600" indent="-228600" fontAlgn="base">
              <a:spcBef>
                <a:spcPct val="20000"/>
              </a:spcBef>
              <a:spcAft>
                <a:spcPct val="0"/>
              </a:spcAft>
              <a:buFont typeface="Arial" panose="020B0604020202020204" pitchFamily="34" charset="0"/>
              <a:buChar char="»"/>
              <a:defRPr sz="1200">
                <a:solidFill>
                  <a:srgbClr val="404040"/>
                </a:solidFill>
                <a:latin typeface="Arial" panose="020B0604020202020204" pitchFamily="34" charset="0"/>
                <a:ea typeface="Arial Unicode MS" panose="020B0604020202020204" pitchFamily="34" charset="-128"/>
                <a:cs typeface="Arial" panose="020B0604020202020204" pitchFamily="34" charset="0"/>
              </a:defRPr>
            </a:lvl6pPr>
            <a:lvl7pPr marL="2971800" indent="-228600" fontAlgn="base">
              <a:spcBef>
                <a:spcPct val="20000"/>
              </a:spcBef>
              <a:spcAft>
                <a:spcPct val="0"/>
              </a:spcAft>
              <a:buFont typeface="Arial" panose="020B0604020202020204" pitchFamily="34" charset="0"/>
              <a:buChar char="»"/>
              <a:defRPr sz="1200">
                <a:solidFill>
                  <a:srgbClr val="404040"/>
                </a:solidFill>
                <a:latin typeface="Arial" panose="020B0604020202020204" pitchFamily="34" charset="0"/>
                <a:ea typeface="Arial Unicode MS" panose="020B0604020202020204" pitchFamily="34" charset="-128"/>
                <a:cs typeface="Arial" panose="020B0604020202020204" pitchFamily="34" charset="0"/>
              </a:defRPr>
            </a:lvl7pPr>
            <a:lvl8pPr marL="3429000" indent="-228600" fontAlgn="base">
              <a:spcBef>
                <a:spcPct val="20000"/>
              </a:spcBef>
              <a:spcAft>
                <a:spcPct val="0"/>
              </a:spcAft>
              <a:buFont typeface="Arial" panose="020B0604020202020204" pitchFamily="34" charset="0"/>
              <a:buChar char="»"/>
              <a:defRPr sz="1200">
                <a:solidFill>
                  <a:srgbClr val="404040"/>
                </a:solidFill>
                <a:latin typeface="Arial" panose="020B0604020202020204" pitchFamily="34" charset="0"/>
                <a:ea typeface="Arial Unicode MS" panose="020B0604020202020204" pitchFamily="34" charset="-128"/>
                <a:cs typeface="Arial" panose="020B0604020202020204" pitchFamily="34" charset="0"/>
              </a:defRPr>
            </a:lvl8pPr>
            <a:lvl9pPr marL="3886200" indent="-228600" fontAlgn="base">
              <a:spcBef>
                <a:spcPct val="20000"/>
              </a:spcBef>
              <a:spcAft>
                <a:spcPct val="0"/>
              </a:spcAft>
              <a:buFont typeface="Arial" panose="020B0604020202020204" pitchFamily="34" charset="0"/>
              <a:buChar char="»"/>
              <a:defRPr sz="1200">
                <a:solidFill>
                  <a:srgbClr val="404040"/>
                </a:solidFill>
                <a:latin typeface="Arial" panose="020B0604020202020204" pitchFamily="34" charset="0"/>
                <a:ea typeface="Arial Unicode MS" panose="020B0604020202020204" pitchFamily="34" charset="-128"/>
                <a:cs typeface="Arial" panose="020B0604020202020204" pitchFamily="34" charset="0"/>
              </a:defRPr>
            </a:lvl9pPr>
          </a:lstStyle>
          <a:p>
            <a:pPr>
              <a:buNone/>
            </a:pPr>
            <a:r>
              <a:rPr lang="en-US" sz="1600" dirty="0">
                <a:solidFill>
                  <a:srgbClr val="A31515"/>
                </a:solidFill>
              </a:rPr>
              <a:t>&lt;</a:t>
            </a:r>
            <a:r>
              <a:rPr lang="en-US" sz="1600" dirty="0" err="1">
                <a:solidFill>
                  <a:srgbClr val="A31515"/>
                </a:solidFill>
              </a:rPr>
              <a:t>asp:GridView</a:t>
            </a:r>
            <a:r>
              <a:rPr lang="en-US" sz="1600" dirty="0">
                <a:solidFill>
                  <a:srgbClr val="000000"/>
                </a:solidFill>
              </a:rPr>
              <a:t> </a:t>
            </a:r>
            <a:r>
              <a:rPr lang="en-US" sz="1600" dirty="0">
                <a:solidFill>
                  <a:srgbClr val="FF0000"/>
                </a:solidFill>
              </a:rPr>
              <a:t>ID</a:t>
            </a:r>
            <a:r>
              <a:rPr lang="en-US" sz="1600" dirty="0">
                <a:solidFill>
                  <a:srgbClr val="000000"/>
                </a:solidFill>
              </a:rPr>
              <a:t>=</a:t>
            </a:r>
            <a:r>
              <a:rPr lang="en-US" sz="1600" dirty="0">
                <a:solidFill>
                  <a:srgbClr val="0000FF"/>
                </a:solidFill>
              </a:rPr>
              <a:t>"</a:t>
            </a:r>
            <a:r>
              <a:rPr lang="en-US" sz="1600" dirty="0" err="1">
                <a:solidFill>
                  <a:srgbClr val="0000FF"/>
                </a:solidFill>
              </a:rPr>
              <a:t>categoriesGrid</a:t>
            </a:r>
            <a:r>
              <a:rPr lang="en-US" sz="1600" dirty="0">
                <a:solidFill>
                  <a:srgbClr val="0000FF"/>
                </a:solidFill>
              </a:rPr>
              <a:t>"</a:t>
            </a:r>
            <a:r>
              <a:rPr lang="en-US" sz="1600" dirty="0">
                <a:solidFill>
                  <a:srgbClr val="000000"/>
                </a:solidFill>
              </a:rPr>
              <a:t> </a:t>
            </a:r>
            <a:r>
              <a:rPr lang="en-US" sz="1600" dirty="0" err="1">
                <a:solidFill>
                  <a:srgbClr val="FF0000"/>
                </a:solidFill>
              </a:rPr>
              <a:t>runat</a:t>
            </a:r>
            <a:r>
              <a:rPr lang="en-US" sz="1600" dirty="0">
                <a:solidFill>
                  <a:srgbClr val="000000"/>
                </a:solidFill>
              </a:rPr>
              <a:t>=</a:t>
            </a:r>
            <a:r>
              <a:rPr lang="en-US" sz="1600" dirty="0">
                <a:solidFill>
                  <a:srgbClr val="0000FF"/>
                </a:solidFill>
              </a:rPr>
              <a:t>"server"</a:t>
            </a:r>
            <a:r>
              <a:rPr lang="en-US" sz="1600" dirty="0">
                <a:solidFill>
                  <a:srgbClr val="000000"/>
                </a:solidFill>
              </a:rPr>
              <a:t> </a:t>
            </a:r>
          </a:p>
          <a:p>
            <a:pPr lvl="1">
              <a:buNone/>
            </a:pPr>
            <a:r>
              <a:rPr lang="en-US" sz="1600" dirty="0" err="1">
                <a:solidFill>
                  <a:srgbClr val="FF0000"/>
                </a:solidFill>
              </a:rPr>
              <a:t>ItemType</a:t>
            </a:r>
            <a:r>
              <a:rPr lang="en-US" sz="1600" dirty="0">
                <a:solidFill>
                  <a:srgbClr val="000000"/>
                </a:solidFill>
              </a:rPr>
              <a:t>=</a:t>
            </a:r>
            <a:r>
              <a:rPr lang="en-US" sz="1600" dirty="0">
                <a:solidFill>
                  <a:srgbClr val="0000FF"/>
                </a:solidFill>
              </a:rPr>
              <a:t>"WebApplication1.Model.Category"</a:t>
            </a:r>
            <a:r>
              <a:rPr lang="en-US" sz="1600" dirty="0">
                <a:solidFill>
                  <a:srgbClr val="000000"/>
                </a:solidFill>
              </a:rPr>
              <a:t> </a:t>
            </a:r>
          </a:p>
          <a:p>
            <a:pPr lvl="1">
              <a:buNone/>
            </a:pPr>
            <a:r>
              <a:rPr lang="en-US" sz="1600" dirty="0" err="1">
                <a:solidFill>
                  <a:srgbClr val="FF0000"/>
                </a:solidFill>
              </a:rPr>
              <a:t>SelectMethod</a:t>
            </a:r>
            <a:r>
              <a:rPr lang="en-US" sz="1600" dirty="0">
                <a:solidFill>
                  <a:srgbClr val="000000"/>
                </a:solidFill>
              </a:rPr>
              <a:t>=</a:t>
            </a:r>
            <a:r>
              <a:rPr lang="en-US" sz="1600" dirty="0">
                <a:solidFill>
                  <a:srgbClr val="0000FF"/>
                </a:solidFill>
              </a:rPr>
              <a:t>"</a:t>
            </a:r>
            <a:r>
              <a:rPr lang="en-US" sz="1600" dirty="0" err="1">
                <a:solidFill>
                  <a:srgbClr val="0000FF"/>
                </a:solidFill>
              </a:rPr>
              <a:t>GetCategories</a:t>
            </a:r>
            <a:r>
              <a:rPr lang="en-US" sz="1600" dirty="0">
                <a:solidFill>
                  <a:srgbClr val="0000FF"/>
                </a:solidFill>
              </a:rPr>
              <a:t>"</a:t>
            </a:r>
            <a:r>
              <a:rPr lang="en-US" sz="1600" dirty="0">
                <a:solidFill>
                  <a:srgbClr val="000000"/>
                </a:solidFill>
              </a:rPr>
              <a:t> </a:t>
            </a:r>
            <a:r>
              <a:rPr lang="en-US" sz="1600" dirty="0" err="1">
                <a:solidFill>
                  <a:srgbClr val="FF0000"/>
                </a:solidFill>
              </a:rPr>
              <a:t>AutoGenerateColumns</a:t>
            </a:r>
            <a:r>
              <a:rPr lang="en-US" sz="1600" dirty="0">
                <a:solidFill>
                  <a:srgbClr val="000000"/>
                </a:solidFill>
              </a:rPr>
              <a:t>=</a:t>
            </a:r>
            <a:r>
              <a:rPr lang="en-US" sz="1600" dirty="0">
                <a:solidFill>
                  <a:srgbClr val="0000FF"/>
                </a:solidFill>
              </a:rPr>
              <a:t>"false"</a:t>
            </a:r>
            <a:r>
              <a:rPr lang="en-US" sz="1600" dirty="0">
                <a:solidFill>
                  <a:srgbClr val="A31515"/>
                </a:solidFill>
              </a:rPr>
              <a:t>&gt;</a:t>
            </a:r>
            <a:r>
              <a:rPr lang="en-US" sz="1600" dirty="0">
                <a:solidFill>
                  <a:srgbClr val="000000"/>
                </a:solidFill>
              </a:rPr>
              <a:t> </a:t>
            </a:r>
            <a:endParaRPr lang="en-US" sz="1400" dirty="0">
              <a:solidFill>
                <a:srgbClr val="000000"/>
              </a:solidFill>
            </a:endParaRPr>
          </a:p>
          <a:p>
            <a:pPr>
              <a:buNone/>
            </a:pPr>
            <a:r>
              <a:rPr lang="en-US" sz="1600" dirty="0">
                <a:solidFill>
                  <a:srgbClr val="A31515"/>
                </a:solidFill>
              </a:rPr>
              <a:t>       &lt;Columns&gt;</a:t>
            </a:r>
            <a:r>
              <a:rPr lang="en-US" sz="1600" dirty="0">
                <a:solidFill>
                  <a:srgbClr val="000000"/>
                </a:solidFill>
              </a:rPr>
              <a:t> </a:t>
            </a:r>
          </a:p>
          <a:p>
            <a:pPr>
              <a:buNone/>
            </a:pPr>
            <a:r>
              <a:rPr lang="en-US" sz="1600" dirty="0">
                <a:solidFill>
                  <a:srgbClr val="A31515"/>
                </a:solidFill>
              </a:rPr>
              <a:t>	&lt;</a:t>
            </a:r>
            <a:r>
              <a:rPr lang="en-US" sz="1600" dirty="0" err="1">
                <a:solidFill>
                  <a:srgbClr val="A31515"/>
                </a:solidFill>
              </a:rPr>
              <a:t>asp:BoundField</a:t>
            </a:r>
            <a:r>
              <a:rPr lang="en-US" sz="1600" dirty="0">
                <a:solidFill>
                  <a:srgbClr val="000000"/>
                </a:solidFill>
              </a:rPr>
              <a:t> </a:t>
            </a:r>
            <a:r>
              <a:rPr lang="en-US" sz="1600" dirty="0" err="1">
                <a:solidFill>
                  <a:srgbClr val="FF0000"/>
                </a:solidFill>
              </a:rPr>
              <a:t>DataField</a:t>
            </a:r>
            <a:r>
              <a:rPr lang="en-US" sz="1600" dirty="0">
                <a:solidFill>
                  <a:srgbClr val="000000"/>
                </a:solidFill>
              </a:rPr>
              <a:t>=</a:t>
            </a:r>
            <a:r>
              <a:rPr lang="en-US" sz="1600" dirty="0">
                <a:solidFill>
                  <a:srgbClr val="0000FF"/>
                </a:solidFill>
              </a:rPr>
              <a:t>"</a:t>
            </a:r>
            <a:r>
              <a:rPr lang="en-US" sz="1600" dirty="0" err="1">
                <a:solidFill>
                  <a:srgbClr val="0000FF"/>
                </a:solidFill>
              </a:rPr>
              <a:t>CategoryID</a:t>
            </a:r>
            <a:r>
              <a:rPr lang="en-US" sz="1600" dirty="0">
                <a:solidFill>
                  <a:srgbClr val="0000FF"/>
                </a:solidFill>
              </a:rPr>
              <a:t>"</a:t>
            </a:r>
            <a:r>
              <a:rPr lang="en-US" sz="1600" dirty="0">
                <a:solidFill>
                  <a:srgbClr val="000000"/>
                </a:solidFill>
              </a:rPr>
              <a:t> </a:t>
            </a:r>
            <a:r>
              <a:rPr lang="en-US" sz="1600" dirty="0" err="1">
                <a:solidFill>
                  <a:srgbClr val="FF0000"/>
                </a:solidFill>
              </a:rPr>
              <a:t>HeaderText</a:t>
            </a:r>
            <a:r>
              <a:rPr lang="en-US" sz="1600" dirty="0">
                <a:solidFill>
                  <a:srgbClr val="000000"/>
                </a:solidFill>
              </a:rPr>
              <a:t>=</a:t>
            </a:r>
            <a:r>
              <a:rPr lang="en-US" sz="1600" dirty="0">
                <a:solidFill>
                  <a:srgbClr val="0000FF"/>
                </a:solidFill>
              </a:rPr>
              <a:t>"ID"</a:t>
            </a:r>
            <a:r>
              <a:rPr lang="en-US" sz="1600" dirty="0">
                <a:solidFill>
                  <a:srgbClr val="000000"/>
                </a:solidFill>
              </a:rPr>
              <a:t> </a:t>
            </a:r>
            <a:r>
              <a:rPr lang="en-US" sz="1600" dirty="0">
                <a:solidFill>
                  <a:srgbClr val="A31515"/>
                </a:solidFill>
              </a:rPr>
              <a:t>/&gt;</a:t>
            </a:r>
            <a:r>
              <a:rPr lang="en-US" sz="1600" dirty="0">
                <a:solidFill>
                  <a:srgbClr val="000000"/>
                </a:solidFill>
              </a:rPr>
              <a:t> </a:t>
            </a:r>
          </a:p>
          <a:p>
            <a:pPr>
              <a:buNone/>
            </a:pPr>
            <a:r>
              <a:rPr lang="en-US" sz="1600" dirty="0">
                <a:solidFill>
                  <a:srgbClr val="A31515"/>
                </a:solidFill>
              </a:rPr>
              <a:t>	&lt;</a:t>
            </a:r>
            <a:r>
              <a:rPr lang="en-US" sz="1600" dirty="0" err="1">
                <a:solidFill>
                  <a:srgbClr val="A31515"/>
                </a:solidFill>
              </a:rPr>
              <a:t>asp:BoundField</a:t>
            </a:r>
            <a:r>
              <a:rPr lang="en-US" sz="1600" dirty="0">
                <a:solidFill>
                  <a:srgbClr val="000000"/>
                </a:solidFill>
              </a:rPr>
              <a:t> </a:t>
            </a:r>
            <a:r>
              <a:rPr lang="en-US" sz="1600" dirty="0" err="1">
                <a:solidFill>
                  <a:srgbClr val="FF0000"/>
                </a:solidFill>
              </a:rPr>
              <a:t>DataField</a:t>
            </a:r>
            <a:r>
              <a:rPr lang="en-US" sz="1600" dirty="0">
                <a:solidFill>
                  <a:srgbClr val="000000"/>
                </a:solidFill>
              </a:rPr>
              <a:t>=</a:t>
            </a:r>
            <a:r>
              <a:rPr lang="en-US" sz="1600" dirty="0">
                <a:solidFill>
                  <a:srgbClr val="0000FF"/>
                </a:solidFill>
              </a:rPr>
              <a:t>"</a:t>
            </a:r>
            <a:r>
              <a:rPr lang="en-US" sz="1600" dirty="0" err="1">
                <a:solidFill>
                  <a:srgbClr val="0000FF"/>
                </a:solidFill>
              </a:rPr>
              <a:t>CategoryName</a:t>
            </a:r>
            <a:r>
              <a:rPr lang="en-US" sz="1600" dirty="0">
                <a:solidFill>
                  <a:srgbClr val="0000FF"/>
                </a:solidFill>
              </a:rPr>
              <a:t>"</a:t>
            </a:r>
            <a:r>
              <a:rPr lang="en-US" sz="1600" dirty="0">
                <a:solidFill>
                  <a:srgbClr val="000000"/>
                </a:solidFill>
              </a:rPr>
              <a:t> </a:t>
            </a:r>
            <a:r>
              <a:rPr lang="en-US" sz="1600" dirty="0" err="1">
                <a:solidFill>
                  <a:srgbClr val="FF0000"/>
                </a:solidFill>
              </a:rPr>
              <a:t>HeaderText</a:t>
            </a:r>
            <a:r>
              <a:rPr lang="en-US" sz="1600" dirty="0">
                <a:solidFill>
                  <a:srgbClr val="000000"/>
                </a:solidFill>
              </a:rPr>
              <a:t>=</a:t>
            </a:r>
            <a:r>
              <a:rPr lang="en-US" sz="1600" dirty="0">
                <a:solidFill>
                  <a:srgbClr val="0000FF"/>
                </a:solidFill>
              </a:rPr>
              <a:t>"Name"</a:t>
            </a:r>
            <a:r>
              <a:rPr lang="en-US" sz="1600" dirty="0">
                <a:solidFill>
                  <a:srgbClr val="000000"/>
                </a:solidFill>
              </a:rPr>
              <a:t> </a:t>
            </a:r>
            <a:r>
              <a:rPr lang="en-US" sz="1600" dirty="0">
                <a:solidFill>
                  <a:srgbClr val="A31515"/>
                </a:solidFill>
              </a:rPr>
              <a:t>/&gt;</a:t>
            </a:r>
            <a:r>
              <a:rPr lang="en-US" sz="1600" dirty="0">
                <a:solidFill>
                  <a:srgbClr val="000000"/>
                </a:solidFill>
              </a:rPr>
              <a:t> </a:t>
            </a:r>
          </a:p>
          <a:p>
            <a:pPr>
              <a:buNone/>
            </a:pPr>
            <a:r>
              <a:rPr lang="en-US" sz="1600" dirty="0">
                <a:solidFill>
                  <a:srgbClr val="A31515"/>
                </a:solidFill>
              </a:rPr>
              <a:t>	&lt;</a:t>
            </a:r>
            <a:r>
              <a:rPr lang="en-US" sz="1600" dirty="0" err="1">
                <a:solidFill>
                  <a:srgbClr val="A31515"/>
                </a:solidFill>
              </a:rPr>
              <a:t>asp:BoundField</a:t>
            </a:r>
            <a:r>
              <a:rPr lang="en-US" sz="1600" dirty="0">
                <a:solidFill>
                  <a:srgbClr val="000000"/>
                </a:solidFill>
              </a:rPr>
              <a:t> </a:t>
            </a:r>
            <a:r>
              <a:rPr lang="en-US" sz="1600" dirty="0" err="1">
                <a:solidFill>
                  <a:srgbClr val="FF0000"/>
                </a:solidFill>
              </a:rPr>
              <a:t>DataField</a:t>
            </a:r>
            <a:r>
              <a:rPr lang="en-US" sz="1600" dirty="0">
                <a:solidFill>
                  <a:srgbClr val="000000"/>
                </a:solidFill>
              </a:rPr>
              <a:t>=</a:t>
            </a:r>
            <a:r>
              <a:rPr lang="en-US" sz="1600" dirty="0">
                <a:solidFill>
                  <a:srgbClr val="0000FF"/>
                </a:solidFill>
              </a:rPr>
              <a:t>"Description"</a:t>
            </a:r>
            <a:r>
              <a:rPr lang="en-US" sz="1600" dirty="0">
                <a:solidFill>
                  <a:srgbClr val="000000"/>
                </a:solidFill>
              </a:rPr>
              <a:t> </a:t>
            </a:r>
            <a:r>
              <a:rPr lang="en-US" sz="1600" dirty="0" err="1">
                <a:solidFill>
                  <a:srgbClr val="FF0000"/>
                </a:solidFill>
              </a:rPr>
              <a:t>HeaderText</a:t>
            </a:r>
            <a:r>
              <a:rPr lang="en-US" sz="1600" dirty="0">
                <a:solidFill>
                  <a:srgbClr val="000000"/>
                </a:solidFill>
              </a:rPr>
              <a:t>=</a:t>
            </a:r>
            <a:r>
              <a:rPr lang="en-US" sz="1600" dirty="0">
                <a:solidFill>
                  <a:srgbClr val="0000FF"/>
                </a:solidFill>
              </a:rPr>
              <a:t>"Description"</a:t>
            </a:r>
            <a:r>
              <a:rPr lang="en-US" sz="1600" dirty="0">
                <a:solidFill>
                  <a:srgbClr val="000000"/>
                </a:solidFill>
              </a:rPr>
              <a:t> </a:t>
            </a:r>
            <a:r>
              <a:rPr lang="en-US" sz="1600" dirty="0">
                <a:solidFill>
                  <a:srgbClr val="A31515"/>
                </a:solidFill>
              </a:rPr>
              <a:t>/&gt;</a:t>
            </a:r>
          </a:p>
          <a:p>
            <a:pPr>
              <a:buNone/>
            </a:pPr>
            <a:r>
              <a:rPr lang="en-US" sz="1600" dirty="0">
                <a:solidFill>
                  <a:srgbClr val="A31515"/>
                </a:solidFill>
              </a:rPr>
              <a:t>	&lt;</a:t>
            </a:r>
            <a:r>
              <a:rPr lang="en-US" sz="1600" dirty="0" err="1">
                <a:solidFill>
                  <a:srgbClr val="A31515"/>
                </a:solidFill>
              </a:rPr>
              <a:t>asp:TemplateField</a:t>
            </a:r>
            <a:r>
              <a:rPr lang="en-US" sz="1600" dirty="0">
                <a:solidFill>
                  <a:srgbClr val="000000"/>
                </a:solidFill>
              </a:rPr>
              <a:t> </a:t>
            </a:r>
            <a:r>
              <a:rPr lang="en-US" sz="1600" dirty="0" err="1">
                <a:solidFill>
                  <a:srgbClr val="FF0000"/>
                </a:solidFill>
              </a:rPr>
              <a:t>HeaderText</a:t>
            </a:r>
            <a:r>
              <a:rPr lang="en-US" sz="1600" dirty="0">
                <a:solidFill>
                  <a:srgbClr val="000000"/>
                </a:solidFill>
              </a:rPr>
              <a:t>=</a:t>
            </a:r>
            <a:r>
              <a:rPr lang="en-US" sz="1600" dirty="0">
                <a:solidFill>
                  <a:srgbClr val="0000FF"/>
                </a:solidFill>
              </a:rPr>
              <a:t>"# of Products"</a:t>
            </a:r>
            <a:r>
              <a:rPr lang="en-US" sz="1600" dirty="0">
                <a:solidFill>
                  <a:srgbClr val="A31515"/>
                </a:solidFill>
              </a:rPr>
              <a:t>&gt;</a:t>
            </a:r>
          </a:p>
          <a:p>
            <a:pPr>
              <a:buNone/>
            </a:pPr>
            <a:r>
              <a:rPr lang="en-US" sz="1600" dirty="0">
                <a:solidFill>
                  <a:srgbClr val="A31515"/>
                </a:solidFill>
              </a:rPr>
              <a:t>		&lt;</a:t>
            </a:r>
            <a:r>
              <a:rPr lang="en-US" sz="1600" dirty="0" err="1">
                <a:solidFill>
                  <a:srgbClr val="A31515"/>
                </a:solidFill>
              </a:rPr>
              <a:t>ItemTemplate</a:t>
            </a:r>
            <a:r>
              <a:rPr lang="en-US" sz="1600" dirty="0">
                <a:solidFill>
                  <a:srgbClr val="A31515"/>
                </a:solidFill>
              </a:rPr>
              <a:t>&gt;</a:t>
            </a:r>
          </a:p>
          <a:p>
            <a:pPr>
              <a:buNone/>
            </a:pPr>
            <a:r>
              <a:rPr lang="en-US" sz="1600" dirty="0">
                <a:solidFill>
                  <a:srgbClr val="A31515"/>
                </a:solidFill>
              </a:rPr>
              <a:t>			</a:t>
            </a:r>
            <a:r>
              <a:rPr lang="en-US" sz="1600" dirty="0">
                <a:solidFill>
                  <a:srgbClr val="000000"/>
                </a:solidFill>
              </a:rPr>
              <a:t>&lt;%</a:t>
            </a:r>
            <a:r>
              <a:rPr lang="en-US" sz="1600" dirty="0">
                <a:solidFill>
                  <a:srgbClr val="008000"/>
                </a:solidFill>
              </a:rPr>
              <a:t># </a:t>
            </a:r>
            <a:r>
              <a:rPr lang="en-US" sz="1600" dirty="0" err="1">
                <a:solidFill>
                  <a:srgbClr val="008000"/>
                </a:solidFill>
              </a:rPr>
              <a:t>Item.Products.Count</a:t>
            </a:r>
            <a:r>
              <a:rPr lang="en-US" sz="1600" dirty="0">
                <a:solidFill>
                  <a:srgbClr val="008000"/>
                </a:solidFill>
              </a:rPr>
              <a:t> </a:t>
            </a:r>
            <a:r>
              <a:rPr lang="en-US" sz="1600" dirty="0">
                <a:solidFill>
                  <a:srgbClr val="000000"/>
                </a:solidFill>
              </a:rPr>
              <a:t>%&gt;</a:t>
            </a:r>
          </a:p>
          <a:p>
            <a:pPr>
              <a:buNone/>
            </a:pPr>
            <a:r>
              <a:rPr lang="en-US" sz="1600" dirty="0">
                <a:solidFill>
                  <a:srgbClr val="000000"/>
                </a:solidFill>
              </a:rPr>
              <a:t>		</a:t>
            </a:r>
            <a:r>
              <a:rPr lang="en-US" sz="1600" dirty="0">
                <a:solidFill>
                  <a:srgbClr val="A31515"/>
                </a:solidFill>
              </a:rPr>
              <a:t>&lt;/</a:t>
            </a:r>
            <a:r>
              <a:rPr lang="en-US" sz="1600" dirty="0" err="1">
                <a:solidFill>
                  <a:srgbClr val="A31515"/>
                </a:solidFill>
              </a:rPr>
              <a:t>ItemTemplate</a:t>
            </a:r>
            <a:r>
              <a:rPr lang="en-US" sz="1600" dirty="0">
                <a:solidFill>
                  <a:srgbClr val="A31515"/>
                </a:solidFill>
              </a:rPr>
              <a:t>&gt;</a:t>
            </a:r>
            <a:r>
              <a:rPr lang="en-US" sz="1600" dirty="0">
                <a:solidFill>
                  <a:srgbClr val="000000"/>
                </a:solidFill>
              </a:rPr>
              <a:t> </a:t>
            </a:r>
          </a:p>
          <a:p>
            <a:pPr>
              <a:buNone/>
            </a:pPr>
            <a:r>
              <a:rPr lang="en-US" sz="1600" dirty="0">
                <a:solidFill>
                  <a:srgbClr val="A31515"/>
                </a:solidFill>
              </a:rPr>
              <a:t>	&lt;/</a:t>
            </a:r>
            <a:r>
              <a:rPr lang="en-US" sz="1600" dirty="0" err="1">
                <a:solidFill>
                  <a:srgbClr val="A31515"/>
                </a:solidFill>
              </a:rPr>
              <a:t>asp:TemplateField</a:t>
            </a:r>
            <a:r>
              <a:rPr lang="en-US" sz="1600" dirty="0">
                <a:solidFill>
                  <a:srgbClr val="A31515"/>
                </a:solidFill>
              </a:rPr>
              <a:t>&gt;</a:t>
            </a:r>
            <a:r>
              <a:rPr lang="en-US" sz="1600" dirty="0">
                <a:solidFill>
                  <a:srgbClr val="000000"/>
                </a:solidFill>
              </a:rPr>
              <a:t> </a:t>
            </a:r>
          </a:p>
          <a:p>
            <a:pPr>
              <a:buNone/>
            </a:pPr>
            <a:r>
              <a:rPr lang="en-US" sz="1600" dirty="0">
                <a:solidFill>
                  <a:srgbClr val="A31515"/>
                </a:solidFill>
              </a:rPr>
              <a:t>       &lt;/Columns&gt;</a:t>
            </a:r>
            <a:r>
              <a:rPr lang="en-US" sz="1600" dirty="0">
                <a:solidFill>
                  <a:srgbClr val="000000"/>
                </a:solidFill>
              </a:rPr>
              <a:t> </a:t>
            </a:r>
          </a:p>
          <a:p>
            <a:pPr>
              <a:buNone/>
            </a:pPr>
            <a:r>
              <a:rPr lang="en-US" sz="1600" dirty="0">
                <a:solidFill>
                  <a:srgbClr val="A31515"/>
                </a:solidFill>
              </a:rPr>
              <a:t>&lt;/</a:t>
            </a:r>
            <a:r>
              <a:rPr lang="en-US" sz="1600" dirty="0" err="1">
                <a:solidFill>
                  <a:srgbClr val="A31515"/>
                </a:solidFill>
              </a:rPr>
              <a:t>asp:GridView</a:t>
            </a:r>
            <a:r>
              <a:rPr lang="en-US" sz="1600" dirty="0">
                <a:solidFill>
                  <a:srgbClr val="A31515"/>
                </a:solidFill>
              </a:rPr>
              <a:t>&gt;</a:t>
            </a:r>
            <a:endParaRPr lang="en-US" sz="1600" dirty="0"/>
          </a:p>
        </p:txBody>
      </p:sp>
      <p:sp>
        <p:nvSpPr>
          <p:cNvPr id="2" name="Content Placeholder 1"/>
          <p:cNvSpPr>
            <a:spLocks noGrp="1"/>
          </p:cNvSpPr>
          <p:nvPr>
            <p:ph idx="1"/>
          </p:nvPr>
        </p:nvSpPr>
        <p:spPr>
          <a:xfrm>
            <a:off x="311258" y="914400"/>
            <a:ext cx="8229600" cy="685800"/>
          </a:xfrm>
        </p:spPr>
        <p:txBody>
          <a:bodyPr>
            <a:normAutofit lnSpcReduction="10000"/>
          </a:bodyPr>
          <a:lstStyle/>
          <a:p>
            <a:r>
              <a:rPr sz="2000" dirty="0">
                <a:solidFill>
                  <a:schemeClr val="bg2"/>
                </a:solidFill>
              </a:rPr>
              <a:t>In the following example, the </a:t>
            </a:r>
            <a:r>
              <a:rPr sz="2000" i="1" dirty="0">
                <a:solidFill>
                  <a:schemeClr val="bg2"/>
                </a:solidFill>
              </a:rPr>
              <a:t>GridView</a:t>
            </a:r>
            <a:r>
              <a:rPr sz="2000" dirty="0">
                <a:solidFill>
                  <a:schemeClr val="bg2"/>
                </a:solidFill>
              </a:rPr>
              <a:t> control is configured to use a method named </a:t>
            </a:r>
            <a:r>
              <a:rPr sz="2000" i="1" dirty="0">
                <a:solidFill>
                  <a:schemeClr val="bg2"/>
                </a:solidFill>
              </a:rPr>
              <a:t>GetCategories</a:t>
            </a:r>
            <a:r>
              <a:rPr sz="2000" dirty="0">
                <a:solidFill>
                  <a:schemeClr val="bg2"/>
                </a:solidFill>
              </a:rPr>
              <a:t>:</a:t>
            </a:r>
          </a:p>
          <a:p>
            <a:pPr marL="0" indent="0">
              <a:buNone/>
            </a:pPr>
            <a:endParaRPr sz="1800" dirty="0">
              <a:solidFill>
                <a:schemeClr val="tx1"/>
              </a:solidFill>
            </a:endParaRPr>
          </a:p>
        </p:txBody>
      </p:sp>
      <p:sp>
        <p:nvSpPr>
          <p:cNvPr id="4" name="Title 3"/>
          <p:cNvSpPr>
            <a:spLocks noGrp="1"/>
          </p:cNvSpPr>
          <p:nvPr>
            <p:ph type="title"/>
          </p:nvPr>
        </p:nvSpPr>
        <p:spPr>
          <a:xfrm>
            <a:off x="304800" y="296863"/>
            <a:ext cx="6858000" cy="533400"/>
          </a:xfrm>
        </p:spPr>
        <p:txBody>
          <a:bodyPr/>
          <a:lstStyle/>
          <a:p>
            <a:r>
              <a:rPr lang="en-US" dirty="0">
                <a:solidFill>
                  <a:schemeClr val="bg2"/>
                </a:solidFill>
              </a:rPr>
              <a:t>Model Binding- selecting data</a:t>
            </a:r>
          </a:p>
        </p:txBody>
      </p:sp>
      <p:sp>
        <p:nvSpPr>
          <p:cNvPr id="3" name="Slide Number Placeholder 2"/>
          <p:cNvSpPr>
            <a:spLocks noGrp="1"/>
          </p:cNvSpPr>
          <p:nvPr>
            <p:ph type="sldNum" sz="quarter" idx="11"/>
          </p:nvPr>
        </p:nvSpPr>
        <p:spPr/>
        <p:txBody>
          <a:bodyPr/>
          <a:lstStyle/>
          <a:p>
            <a:fld id="{47ED8886-DB3B-44F4-9A80-E6A224679F20}" type="slidenum">
              <a:rPr lang="en-US" smtClean="0"/>
              <a:pPr/>
              <a:t>64</a:t>
            </a:fld>
            <a:endParaRPr lang="en-US" dirty="0"/>
          </a:p>
        </p:txBody>
      </p:sp>
    </p:spTree>
    <p:extLst>
      <p:ext uri="{BB962C8B-B14F-4D97-AF65-F5344CB8AC3E}">
        <p14:creationId xmlns:p14="http://schemas.microsoft.com/office/powerpoint/2010/main" val="192648255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692150" y="3200400"/>
            <a:ext cx="7759700" cy="2222714"/>
          </a:xfrm>
          <a:prstGeom prst="rect">
            <a:avLst/>
          </a:prstGeom>
          <a:solidFill>
            <a:schemeClr val="bg1">
              <a:lumMod val="85000"/>
            </a:schemeClr>
          </a:solidFill>
          <a:ln w="9525" algn="ctr">
            <a:solidFill>
              <a:schemeClr val="tx1"/>
            </a:solidFill>
            <a:miter lim="800000"/>
            <a:headEnd/>
            <a:tailEnd/>
          </a:ln>
        </p:spPr>
        <p:txBody>
          <a:bodyPr wrap="none" anchor="ctr"/>
          <a:lstStyle>
            <a:lvl1pPr>
              <a:spcBef>
                <a:spcPct val="20000"/>
              </a:spcBef>
              <a:buFont typeface="Arial" panose="020B0604020202020204" pitchFamily="34" charset="0"/>
              <a:buChar char="•"/>
              <a:defRPr sz="2000">
                <a:solidFill>
                  <a:srgbClr val="404040"/>
                </a:solidFill>
                <a:latin typeface="Arial" panose="020B0604020202020204" pitchFamily="34" charset="0"/>
                <a:ea typeface="Arial Unicode MS" panose="020B0604020202020204" pitchFamily="34" charset="-128"/>
                <a:cs typeface="Arial" panose="020B0604020202020204" pitchFamily="34" charset="0"/>
              </a:defRPr>
            </a:lvl1pPr>
            <a:lvl2pPr marL="742950" indent="-285750">
              <a:spcBef>
                <a:spcPct val="20000"/>
              </a:spcBef>
              <a:buFont typeface="Arial" panose="020B0604020202020204" pitchFamily="34" charset="0"/>
              <a:buChar char="–"/>
              <a:defRPr>
                <a:solidFill>
                  <a:srgbClr val="404040"/>
                </a:solidFill>
                <a:latin typeface="Arial" panose="020B0604020202020204" pitchFamily="34" charset="0"/>
                <a:ea typeface="Arial Unicode MS" panose="020B0604020202020204" pitchFamily="34" charset="-128"/>
                <a:cs typeface="Arial" panose="020B0604020202020204" pitchFamily="34" charset="0"/>
              </a:defRPr>
            </a:lvl2pPr>
            <a:lvl3pPr marL="1143000" indent="-228600">
              <a:spcBef>
                <a:spcPct val="20000"/>
              </a:spcBef>
              <a:buFont typeface="Arial" panose="020B0604020202020204" pitchFamily="34" charset="0"/>
              <a:buChar char="•"/>
              <a:defRPr sz="1600">
                <a:solidFill>
                  <a:srgbClr val="404040"/>
                </a:solidFill>
                <a:latin typeface="Arial" panose="020B0604020202020204" pitchFamily="34" charset="0"/>
                <a:ea typeface="Arial Unicode MS" panose="020B0604020202020204" pitchFamily="34" charset="-128"/>
                <a:cs typeface="Arial" panose="020B0604020202020204" pitchFamily="34" charset="0"/>
              </a:defRPr>
            </a:lvl3pPr>
            <a:lvl4pPr marL="1600200" indent="-228600">
              <a:spcBef>
                <a:spcPct val="20000"/>
              </a:spcBef>
              <a:buFont typeface="Arial" panose="020B0604020202020204" pitchFamily="34" charset="0"/>
              <a:buChar char="–"/>
              <a:defRPr sz="1400">
                <a:solidFill>
                  <a:srgbClr val="404040"/>
                </a:solidFill>
                <a:latin typeface="Arial" panose="020B0604020202020204" pitchFamily="34" charset="0"/>
                <a:ea typeface="Arial Unicode MS" panose="020B0604020202020204" pitchFamily="34" charset="-128"/>
                <a:cs typeface="Arial" panose="020B0604020202020204" pitchFamily="34" charset="0"/>
              </a:defRPr>
            </a:lvl4pPr>
            <a:lvl5pPr marL="2057400" indent="-228600">
              <a:spcBef>
                <a:spcPct val="20000"/>
              </a:spcBef>
              <a:buFont typeface="Arial" panose="020B0604020202020204" pitchFamily="34" charset="0"/>
              <a:buChar char="»"/>
              <a:defRPr sz="1200">
                <a:solidFill>
                  <a:srgbClr val="404040"/>
                </a:solidFill>
                <a:latin typeface="Arial" panose="020B0604020202020204" pitchFamily="34" charset="0"/>
                <a:ea typeface="Arial Unicode MS" panose="020B0604020202020204" pitchFamily="34" charset="-128"/>
                <a:cs typeface="Arial" panose="020B0604020202020204" pitchFamily="34" charset="0"/>
              </a:defRPr>
            </a:lvl5pPr>
            <a:lvl6pPr marL="2514600" indent="-228600" fontAlgn="base">
              <a:spcBef>
                <a:spcPct val="20000"/>
              </a:spcBef>
              <a:spcAft>
                <a:spcPct val="0"/>
              </a:spcAft>
              <a:buFont typeface="Arial" panose="020B0604020202020204" pitchFamily="34" charset="0"/>
              <a:buChar char="»"/>
              <a:defRPr sz="1200">
                <a:solidFill>
                  <a:srgbClr val="404040"/>
                </a:solidFill>
                <a:latin typeface="Arial" panose="020B0604020202020204" pitchFamily="34" charset="0"/>
                <a:ea typeface="Arial Unicode MS" panose="020B0604020202020204" pitchFamily="34" charset="-128"/>
                <a:cs typeface="Arial" panose="020B0604020202020204" pitchFamily="34" charset="0"/>
              </a:defRPr>
            </a:lvl6pPr>
            <a:lvl7pPr marL="2971800" indent="-228600" fontAlgn="base">
              <a:spcBef>
                <a:spcPct val="20000"/>
              </a:spcBef>
              <a:spcAft>
                <a:spcPct val="0"/>
              </a:spcAft>
              <a:buFont typeface="Arial" panose="020B0604020202020204" pitchFamily="34" charset="0"/>
              <a:buChar char="»"/>
              <a:defRPr sz="1200">
                <a:solidFill>
                  <a:srgbClr val="404040"/>
                </a:solidFill>
                <a:latin typeface="Arial" panose="020B0604020202020204" pitchFamily="34" charset="0"/>
                <a:ea typeface="Arial Unicode MS" panose="020B0604020202020204" pitchFamily="34" charset="-128"/>
                <a:cs typeface="Arial" panose="020B0604020202020204" pitchFamily="34" charset="0"/>
              </a:defRPr>
            </a:lvl7pPr>
            <a:lvl8pPr marL="3429000" indent="-228600" fontAlgn="base">
              <a:spcBef>
                <a:spcPct val="20000"/>
              </a:spcBef>
              <a:spcAft>
                <a:spcPct val="0"/>
              </a:spcAft>
              <a:buFont typeface="Arial" panose="020B0604020202020204" pitchFamily="34" charset="0"/>
              <a:buChar char="»"/>
              <a:defRPr sz="1200">
                <a:solidFill>
                  <a:srgbClr val="404040"/>
                </a:solidFill>
                <a:latin typeface="Arial" panose="020B0604020202020204" pitchFamily="34" charset="0"/>
                <a:ea typeface="Arial Unicode MS" panose="020B0604020202020204" pitchFamily="34" charset="-128"/>
                <a:cs typeface="Arial" panose="020B0604020202020204" pitchFamily="34" charset="0"/>
              </a:defRPr>
            </a:lvl8pPr>
            <a:lvl9pPr marL="3886200" indent="-228600" fontAlgn="base">
              <a:spcBef>
                <a:spcPct val="20000"/>
              </a:spcBef>
              <a:spcAft>
                <a:spcPct val="0"/>
              </a:spcAft>
              <a:buFont typeface="Arial" panose="020B0604020202020204" pitchFamily="34" charset="0"/>
              <a:buChar char="»"/>
              <a:defRPr sz="1200">
                <a:solidFill>
                  <a:srgbClr val="404040"/>
                </a:solidFill>
                <a:latin typeface="Arial" panose="020B0604020202020204" pitchFamily="34" charset="0"/>
                <a:ea typeface="Arial Unicode MS" panose="020B0604020202020204" pitchFamily="34" charset="-128"/>
                <a:cs typeface="Arial" panose="020B0604020202020204" pitchFamily="34" charset="0"/>
              </a:defRPr>
            </a:lvl9pPr>
          </a:lstStyle>
          <a:p>
            <a:pPr>
              <a:buNone/>
            </a:pPr>
            <a:r>
              <a:rPr lang="en-US" sz="1600" dirty="0">
                <a:solidFill>
                  <a:srgbClr val="0000FF"/>
                </a:solidFill>
              </a:rPr>
              <a:t>	</a:t>
            </a:r>
            <a:r>
              <a:rPr lang="en-US" sz="1800" dirty="0">
                <a:solidFill>
                  <a:srgbClr val="0000FF"/>
                </a:solidFill>
              </a:rPr>
              <a:t>public</a:t>
            </a:r>
            <a:r>
              <a:rPr lang="en-US" sz="1800" dirty="0">
                <a:solidFill>
                  <a:srgbClr val="000000"/>
                </a:solidFill>
              </a:rPr>
              <a:t> </a:t>
            </a:r>
            <a:r>
              <a:rPr lang="en-US" sz="1800" b="1" dirty="0" err="1">
                <a:solidFill>
                  <a:schemeClr val="tx2"/>
                </a:solidFill>
              </a:rPr>
              <a:t>IQueryable</a:t>
            </a:r>
            <a:r>
              <a:rPr lang="en-US" sz="1800" b="1" dirty="0">
                <a:solidFill>
                  <a:schemeClr val="tx2"/>
                </a:solidFill>
              </a:rPr>
              <a:t>&lt;Category&gt; </a:t>
            </a:r>
            <a:r>
              <a:rPr lang="en-US" sz="1800" b="1" dirty="0" err="1">
                <a:solidFill>
                  <a:schemeClr val="tx2"/>
                </a:solidFill>
              </a:rPr>
              <a:t>GetCategories</a:t>
            </a:r>
            <a:r>
              <a:rPr lang="en-US" sz="1800" dirty="0">
                <a:solidFill>
                  <a:srgbClr val="000000"/>
                </a:solidFill>
              </a:rPr>
              <a:t>() </a:t>
            </a:r>
          </a:p>
          <a:p>
            <a:pPr>
              <a:buNone/>
            </a:pPr>
            <a:r>
              <a:rPr lang="en-US" sz="1800" dirty="0">
                <a:solidFill>
                  <a:srgbClr val="000000"/>
                </a:solidFill>
              </a:rPr>
              <a:t>	{</a:t>
            </a:r>
          </a:p>
          <a:p>
            <a:pPr>
              <a:buNone/>
            </a:pPr>
            <a:r>
              <a:rPr lang="en-US" sz="1800" dirty="0">
                <a:solidFill>
                  <a:srgbClr val="000000"/>
                </a:solidFill>
              </a:rPr>
              <a:t>		 </a:t>
            </a:r>
            <a:r>
              <a:rPr lang="en-US" sz="1800" dirty="0" err="1">
                <a:solidFill>
                  <a:srgbClr val="0000FF"/>
                </a:solidFill>
              </a:rPr>
              <a:t>var</a:t>
            </a:r>
            <a:r>
              <a:rPr lang="en-US" sz="1800" dirty="0">
                <a:solidFill>
                  <a:srgbClr val="000000"/>
                </a:solidFill>
              </a:rPr>
              <a:t> </a:t>
            </a:r>
            <a:r>
              <a:rPr lang="en-US" sz="1800" dirty="0" err="1">
                <a:solidFill>
                  <a:srgbClr val="000000"/>
                </a:solidFill>
              </a:rPr>
              <a:t>db</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err="1">
                <a:solidFill>
                  <a:schemeClr val="tx2"/>
                </a:solidFill>
              </a:rPr>
              <a:t>Northwind</a:t>
            </a:r>
            <a:r>
              <a:rPr lang="en-US" sz="1800" dirty="0">
                <a:solidFill>
                  <a:srgbClr val="000000"/>
                </a:solidFill>
              </a:rPr>
              <a:t>(); </a:t>
            </a:r>
          </a:p>
          <a:p>
            <a:pPr>
              <a:buNone/>
            </a:pPr>
            <a:r>
              <a:rPr lang="en-US" sz="1800" dirty="0">
                <a:solidFill>
                  <a:srgbClr val="000000"/>
                </a:solidFill>
              </a:rPr>
              <a:t>		</a:t>
            </a:r>
            <a:r>
              <a:rPr lang="en-US" sz="1800" dirty="0">
                <a:solidFill>
                  <a:srgbClr val="0000FF"/>
                </a:solidFill>
              </a:rPr>
              <a:t>return</a:t>
            </a:r>
            <a:r>
              <a:rPr lang="en-US" sz="1800" dirty="0">
                <a:solidFill>
                  <a:srgbClr val="000000"/>
                </a:solidFill>
              </a:rPr>
              <a:t> </a:t>
            </a:r>
            <a:r>
              <a:rPr lang="en-US" sz="1800" dirty="0" err="1">
                <a:solidFill>
                  <a:schemeClr val="tx2"/>
                </a:solidFill>
              </a:rPr>
              <a:t>db.Categories.Include</a:t>
            </a:r>
            <a:r>
              <a:rPr lang="en-US" sz="1800" dirty="0">
                <a:solidFill>
                  <a:schemeClr val="tx2"/>
                </a:solidFill>
              </a:rPr>
              <a:t>(c =&gt; </a:t>
            </a:r>
            <a:r>
              <a:rPr lang="en-US" sz="1800" dirty="0" err="1">
                <a:solidFill>
                  <a:schemeClr val="tx2"/>
                </a:solidFill>
              </a:rPr>
              <a:t>c.Products</a:t>
            </a:r>
            <a:r>
              <a:rPr lang="en-US" sz="1800" dirty="0">
                <a:solidFill>
                  <a:schemeClr val="tx2"/>
                </a:solidFill>
              </a:rPr>
              <a:t>); </a:t>
            </a:r>
          </a:p>
          <a:p>
            <a:pPr>
              <a:buNone/>
            </a:pPr>
            <a:r>
              <a:rPr lang="en-US" sz="1800" dirty="0">
                <a:solidFill>
                  <a:srgbClr val="000000"/>
                </a:solidFill>
              </a:rPr>
              <a:t>	}</a:t>
            </a:r>
          </a:p>
        </p:txBody>
      </p:sp>
      <p:sp>
        <p:nvSpPr>
          <p:cNvPr id="2" name="Content Placeholder 1"/>
          <p:cNvSpPr>
            <a:spLocks noGrp="1"/>
          </p:cNvSpPr>
          <p:nvPr>
            <p:ph idx="1"/>
          </p:nvPr>
        </p:nvSpPr>
        <p:spPr>
          <a:xfrm>
            <a:off x="457200" y="1219201"/>
            <a:ext cx="8229600" cy="1828800"/>
          </a:xfrm>
        </p:spPr>
        <p:txBody>
          <a:bodyPr/>
          <a:lstStyle/>
          <a:p>
            <a:r>
              <a:rPr sz="2000" dirty="0">
                <a:solidFill>
                  <a:schemeClr val="bg2"/>
                </a:solidFill>
              </a:rPr>
              <a:t>You create the </a:t>
            </a:r>
            <a:r>
              <a:rPr sz="2000" i="1" dirty="0">
                <a:solidFill>
                  <a:schemeClr val="bg2"/>
                </a:solidFill>
              </a:rPr>
              <a:t>GetCategories</a:t>
            </a:r>
            <a:r>
              <a:rPr sz="2000" dirty="0">
                <a:solidFill>
                  <a:schemeClr val="bg2"/>
                </a:solidFill>
              </a:rPr>
              <a:t> method in the page's code. For a simple select operation, the method needs no parameters and should return an </a:t>
            </a:r>
            <a:r>
              <a:rPr sz="2000" i="1" dirty="0">
                <a:solidFill>
                  <a:schemeClr val="bg2"/>
                </a:solidFill>
              </a:rPr>
              <a:t>IEnumerable</a:t>
            </a:r>
            <a:r>
              <a:rPr sz="2000" dirty="0">
                <a:solidFill>
                  <a:schemeClr val="bg2"/>
                </a:solidFill>
              </a:rPr>
              <a:t> or </a:t>
            </a:r>
            <a:r>
              <a:rPr sz="2000" i="1" dirty="0">
                <a:solidFill>
                  <a:schemeClr val="bg2"/>
                </a:solidFill>
              </a:rPr>
              <a:t>IQueryable</a:t>
            </a:r>
            <a:r>
              <a:rPr sz="2000" dirty="0">
                <a:solidFill>
                  <a:schemeClr val="bg2"/>
                </a:solidFill>
              </a:rPr>
              <a:t> object.</a:t>
            </a:r>
          </a:p>
          <a:p>
            <a:endParaRPr sz="2000" dirty="0">
              <a:solidFill>
                <a:schemeClr val="bg2"/>
              </a:solidFill>
            </a:endParaRPr>
          </a:p>
          <a:p>
            <a:r>
              <a:rPr sz="2000" dirty="0">
                <a:solidFill>
                  <a:schemeClr val="bg2"/>
                </a:solidFill>
              </a:rPr>
              <a:t>The following example shows the code for a </a:t>
            </a:r>
            <a:r>
              <a:rPr sz="2000" i="1" dirty="0">
                <a:solidFill>
                  <a:schemeClr val="bg2"/>
                </a:solidFill>
              </a:rPr>
              <a:t>GetCategories</a:t>
            </a:r>
            <a:r>
              <a:rPr sz="2000" dirty="0">
                <a:solidFill>
                  <a:schemeClr val="bg2"/>
                </a:solidFill>
              </a:rPr>
              <a:t> method.</a:t>
            </a:r>
          </a:p>
          <a:p>
            <a:pPr>
              <a:buNone/>
            </a:pPr>
            <a:r>
              <a:rPr sz="2000" dirty="0">
                <a:solidFill>
                  <a:srgbClr val="0000FF"/>
                </a:solidFill>
              </a:rPr>
              <a:t>	</a:t>
            </a:r>
            <a:endParaRPr sz="2000" dirty="0">
              <a:solidFill>
                <a:srgbClr val="000000"/>
              </a:solidFill>
            </a:endParaRPr>
          </a:p>
        </p:txBody>
      </p:sp>
      <p:sp>
        <p:nvSpPr>
          <p:cNvPr id="4" name="Title 3"/>
          <p:cNvSpPr>
            <a:spLocks noGrp="1"/>
          </p:cNvSpPr>
          <p:nvPr>
            <p:ph type="title"/>
          </p:nvPr>
        </p:nvSpPr>
        <p:spPr>
          <a:xfrm>
            <a:off x="457200" y="334963"/>
            <a:ext cx="6858000" cy="533400"/>
          </a:xfrm>
        </p:spPr>
        <p:txBody>
          <a:bodyPr>
            <a:normAutofit/>
          </a:bodyPr>
          <a:lstStyle/>
          <a:p>
            <a:r>
              <a:rPr lang="en-US" dirty="0">
                <a:solidFill>
                  <a:schemeClr val="bg2"/>
                </a:solidFill>
              </a:rPr>
              <a:t>Model Binding- selecting data </a:t>
            </a:r>
            <a:endParaRPr lang="en-US" dirty="0"/>
          </a:p>
        </p:txBody>
      </p:sp>
      <p:sp>
        <p:nvSpPr>
          <p:cNvPr id="3" name="Slide Number Placeholder 2"/>
          <p:cNvSpPr>
            <a:spLocks noGrp="1"/>
          </p:cNvSpPr>
          <p:nvPr>
            <p:ph type="sldNum" sz="quarter" idx="11"/>
          </p:nvPr>
        </p:nvSpPr>
        <p:spPr/>
        <p:txBody>
          <a:bodyPr/>
          <a:lstStyle/>
          <a:p>
            <a:fld id="{47ED8886-DB3B-44F4-9A80-E6A224679F20}" type="slidenum">
              <a:rPr lang="en-US" smtClean="0"/>
              <a:pPr/>
              <a:t>65</a:t>
            </a:fld>
            <a:endParaRPr lang="en-US" dirty="0"/>
          </a:p>
        </p:txBody>
      </p:sp>
    </p:spTree>
    <p:extLst>
      <p:ext uri="{BB962C8B-B14F-4D97-AF65-F5344CB8AC3E}">
        <p14:creationId xmlns:p14="http://schemas.microsoft.com/office/powerpoint/2010/main" val="399943715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458200" cy="4906963"/>
          </a:xfrm>
        </p:spPr>
        <p:txBody>
          <a:bodyPr/>
          <a:lstStyle/>
          <a:p>
            <a:r>
              <a:rPr sz="2000" dirty="0">
                <a:solidFill>
                  <a:schemeClr val="bg2"/>
                </a:solidFill>
              </a:rPr>
              <a:t>When the page runs, the </a:t>
            </a:r>
            <a:r>
              <a:rPr sz="2000" i="1" dirty="0">
                <a:solidFill>
                  <a:schemeClr val="bg2"/>
                </a:solidFill>
              </a:rPr>
              <a:t>GridView</a:t>
            </a:r>
            <a:r>
              <a:rPr sz="2000" dirty="0">
                <a:solidFill>
                  <a:schemeClr val="bg2"/>
                </a:solidFill>
              </a:rPr>
              <a:t> control calls</a:t>
            </a:r>
            <a:r>
              <a:rPr lang="en-US" sz="2000" dirty="0">
                <a:solidFill>
                  <a:schemeClr val="bg2"/>
                </a:solidFill>
              </a:rPr>
              <a:t> t</a:t>
            </a:r>
            <a:r>
              <a:rPr sz="2000" dirty="0">
                <a:solidFill>
                  <a:schemeClr val="bg2"/>
                </a:solidFill>
              </a:rPr>
              <a:t>he</a:t>
            </a:r>
            <a:r>
              <a:rPr lang="en-US" sz="2000" dirty="0">
                <a:solidFill>
                  <a:schemeClr val="bg2"/>
                </a:solidFill>
              </a:rPr>
              <a:t> </a:t>
            </a:r>
            <a:r>
              <a:rPr sz="2000" b="1" i="1" dirty="0" err="1">
                <a:solidFill>
                  <a:schemeClr val="bg2"/>
                </a:solidFill>
              </a:rPr>
              <a:t>GetCategories</a:t>
            </a:r>
            <a:r>
              <a:rPr lang="en-US" sz="2000" b="1" dirty="0">
                <a:solidFill>
                  <a:schemeClr val="bg2"/>
                </a:solidFill>
              </a:rPr>
              <a:t> </a:t>
            </a:r>
            <a:r>
              <a:rPr sz="2000" dirty="0">
                <a:solidFill>
                  <a:schemeClr val="bg2"/>
                </a:solidFill>
              </a:rPr>
              <a:t>method automatically and renders the returned data using the configured fields</a:t>
            </a:r>
            <a:endParaRPr lang="en-US" sz="2000" dirty="0">
              <a:solidFill>
                <a:schemeClr val="bg2"/>
              </a:solidFill>
            </a:endParaRPr>
          </a:p>
        </p:txBody>
      </p:sp>
      <p:sp>
        <p:nvSpPr>
          <p:cNvPr id="4" name="Title 3"/>
          <p:cNvSpPr>
            <a:spLocks noGrp="1"/>
          </p:cNvSpPr>
          <p:nvPr>
            <p:ph type="title"/>
          </p:nvPr>
        </p:nvSpPr>
        <p:spPr>
          <a:xfrm>
            <a:off x="432661" y="350649"/>
            <a:ext cx="6819254" cy="517902"/>
          </a:xfrm>
        </p:spPr>
        <p:txBody>
          <a:bodyPr>
            <a:noAutofit/>
          </a:bodyPr>
          <a:lstStyle/>
          <a:p>
            <a:r>
              <a:rPr lang="en-US" dirty="0">
                <a:solidFill>
                  <a:schemeClr val="bg2"/>
                </a:solidFill>
              </a:rPr>
              <a:t>Model Binding- selecting data</a:t>
            </a:r>
          </a:p>
        </p:txBody>
      </p:sp>
      <p:sp>
        <p:nvSpPr>
          <p:cNvPr id="3" name="Slide Number Placeholder 2"/>
          <p:cNvSpPr>
            <a:spLocks noGrp="1"/>
          </p:cNvSpPr>
          <p:nvPr>
            <p:ph type="sldNum" sz="quarter" idx="11"/>
          </p:nvPr>
        </p:nvSpPr>
        <p:spPr/>
        <p:txBody>
          <a:bodyPr/>
          <a:lstStyle/>
          <a:p>
            <a:fld id="{47ED8886-DB3B-44F4-9A80-E6A224679F20}" type="slidenum">
              <a:rPr lang="en-US" smtClean="0"/>
              <a:pPr/>
              <a:t>66</a:t>
            </a:fld>
            <a:endParaRPr lang="en-US" dirty="0"/>
          </a:p>
        </p:txBody>
      </p:sp>
      <p:pic>
        <p:nvPicPr>
          <p:cNvPr id="2051" name="Picture 3"/>
          <p:cNvPicPr>
            <a:picLocks noChangeAspect="1" noChangeArrowheads="1"/>
          </p:cNvPicPr>
          <p:nvPr/>
        </p:nvPicPr>
        <p:blipFill>
          <a:blip r:embed="rId2"/>
          <a:srcRect/>
          <a:stretch>
            <a:fillRect/>
          </a:stretch>
        </p:blipFill>
        <p:spPr bwMode="auto">
          <a:xfrm>
            <a:off x="990600" y="2590800"/>
            <a:ext cx="6815811" cy="2684864"/>
          </a:xfrm>
          <a:prstGeom prst="rect">
            <a:avLst/>
          </a:prstGeom>
          <a:noFill/>
          <a:ln w="9525">
            <a:noFill/>
            <a:miter lim="800000"/>
            <a:headEnd/>
            <a:tailEnd/>
          </a:ln>
          <a:effectLst/>
        </p:spPr>
      </p:pic>
    </p:spTree>
    <p:extLst>
      <p:ext uri="{BB962C8B-B14F-4D97-AF65-F5344CB8AC3E}">
        <p14:creationId xmlns:p14="http://schemas.microsoft.com/office/powerpoint/2010/main" val="232699000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p:txBody>
          <a:bodyPr/>
          <a:lstStyle/>
          <a:p>
            <a:r>
              <a:rPr lang="en-US" dirty="0"/>
              <a:t>Database Connections</a:t>
            </a:r>
          </a:p>
        </p:txBody>
      </p:sp>
    </p:spTree>
    <p:extLst>
      <p:ext uri="{BB962C8B-B14F-4D97-AF65-F5344CB8AC3E}">
        <p14:creationId xmlns:p14="http://schemas.microsoft.com/office/powerpoint/2010/main" val="410628634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sz="2000" dirty="0">
                <a:solidFill>
                  <a:schemeClr val="bg2"/>
                </a:solidFill>
              </a:rPr>
              <a:t>We can use the SqlDataSource control to connect to just about any SQL relational database server.</a:t>
            </a:r>
          </a:p>
          <a:p>
            <a:endParaRPr sz="2000" dirty="0">
              <a:solidFill>
                <a:schemeClr val="bg2"/>
              </a:solidFill>
            </a:endParaRPr>
          </a:p>
          <a:p>
            <a:r>
              <a:rPr sz="2000" dirty="0">
                <a:solidFill>
                  <a:schemeClr val="bg2"/>
                </a:solidFill>
              </a:rPr>
              <a:t>To connect to data-base server we have two types of providers in Dot Net framework: </a:t>
            </a:r>
          </a:p>
          <a:p>
            <a:pPr lvl="1"/>
            <a:r>
              <a:rPr sz="2000" dirty="0">
                <a:solidFill>
                  <a:schemeClr val="bg2"/>
                </a:solidFill>
              </a:rPr>
              <a:t>Microsoft SQL Server and </a:t>
            </a:r>
          </a:p>
          <a:p>
            <a:pPr lvl="1"/>
            <a:r>
              <a:rPr sz="2000" dirty="0">
                <a:solidFill>
                  <a:schemeClr val="bg2"/>
                </a:solidFill>
              </a:rPr>
              <a:t>other databases such as Oracle.</a:t>
            </a:r>
          </a:p>
          <a:p>
            <a:pPr lvl="1"/>
            <a:endParaRPr sz="2000" dirty="0">
              <a:solidFill>
                <a:schemeClr val="bg2"/>
              </a:solidFill>
            </a:endParaRPr>
          </a:p>
          <a:p>
            <a:r>
              <a:rPr sz="2000" dirty="0">
                <a:solidFill>
                  <a:schemeClr val="bg2"/>
                </a:solidFill>
              </a:rPr>
              <a:t>We can open database connection using the DB-String by the SqlDataSource securely in your web configuration files. </a:t>
            </a:r>
          </a:p>
          <a:p>
            <a:endParaRPr lang="en-US" sz="2000" dirty="0"/>
          </a:p>
        </p:txBody>
      </p:sp>
      <p:sp>
        <p:nvSpPr>
          <p:cNvPr id="4" name="Title 3"/>
          <p:cNvSpPr>
            <a:spLocks noGrp="1"/>
          </p:cNvSpPr>
          <p:nvPr>
            <p:ph type="title"/>
          </p:nvPr>
        </p:nvSpPr>
        <p:spPr>
          <a:xfrm>
            <a:off x="228600" y="334963"/>
            <a:ext cx="6858000" cy="533400"/>
          </a:xfrm>
        </p:spPr>
        <p:txBody>
          <a:bodyPr/>
          <a:lstStyle/>
          <a:p>
            <a:r>
              <a:rPr lang="en-US" dirty="0">
                <a:solidFill>
                  <a:schemeClr val="bg2"/>
                </a:solidFill>
              </a:rPr>
              <a:t>Creating Database Connections</a:t>
            </a:r>
          </a:p>
        </p:txBody>
      </p:sp>
      <p:sp>
        <p:nvSpPr>
          <p:cNvPr id="3" name="Slide Number Placeholder 2"/>
          <p:cNvSpPr>
            <a:spLocks noGrp="1"/>
          </p:cNvSpPr>
          <p:nvPr>
            <p:ph type="sldNum" sz="quarter" idx="11"/>
          </p:nvPr>
        </p:nvSpPr>
        <p:spPr/>
        <p:txBody>
          <a:bodyPr/>
          <a:lstStyle/>
          <a:p>
            <a:fld id="{47ED8886-DB3B-44F4-9A80-E6A224679F20}" type="slidenum">
              <a:rPr lang="en-US" smtClean="0"/>
              <a:pPr/>
              <a:t>68</a:t>
            </a:fld>
            <a:endParaRPr lang="en-US" dirty="0"/>
          </a:p>
        </p:txBody>
      </p:sp>
    </p:spTree>
    <p:extLst>
      <p:ext uri="{BB962C8B-B14F-4D97-AF65-F5344CB8AC3E}">
        <p14:creationId xmlns:p14="http://schemas.microsoft.com/office/powerpoint/2010/main" val="421752439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36105" y="1295400"/>
            <a:ext cx="8229600" cy="4906963"/>
          </a:xfrm>
        </p:spPr>
        <p:txBody>
          <a:bodyPr/>
          <a:lstStyle/>
          <a:p>
            <a:r>
              <a:rPr sz="2000" dirty="0">
                <a:solidFill>
                  <a:schemeClr val="bg2"/>
                </a:solidFill>
              </a:rPr>
              <a:t>By default, the SqlDataSource control is configured to connect to Microsoft SQL Server version 7.0 or higher. </a:t>
            </a:r>
          </a:p>
          <a:p>
            <a:endParaRPr sz="2000" dirty="0">
              <a:solidFill>
                <a:schemeClr val="bg2"/>
              </a:solidFill>
            </a:endParaRPr>
          </a:p>
          <a:p>
            <a:r>
              <a:rPr lang="en-US" sz="2000" dirty="0">
                <a:solidFill>
                  <a:schemeClr val="bg2"/>
                </a:solidFill>
              </a:rPr>
              <a:t>ADO.NET is the default provider used by </a:t>
            </a:r>
            <a:r>
              <a:rPr lang="en-US" sz="2000" dirty="0" err="1">
                <a:solidFill>
                  <a:schemeClr val="bg2"/>
                </a:solidFill>
              </a:rPr>
              <a:t>SqlDataSource</a:t>
            </a:r>
            <a:r>
              <a:rPr lang="en-US" sz="2000" dirty="0">
                <a:solidFill>
                  <a:schemeClr val="bg2"/>
                </a:solidFill>
              </a:rPr>
              <a:t> for Microsoft SQL Server.</a:t>
            </a:r>
          </a:p>
          <a:p>
            <a:endParaRPr sz="2000" dirty="0">
              <a:solidFill>
                <a:schemeClr val="bg2"/>
              </a:solidFill>
            </a:endParaRPr>
          </a:p>
          <a:p>
            <a:r>
              <a:rPr lang="en-US" sz="2000" dirty="0" err="1">
                <a:solidFill>
                  <a:schemeClr val="bg2"/>
                </a:solidFill>
              </a:rPr>
              <a:t>SqlDataSource</a:t>
            </a:r>
            <a:r>
              <a:rPr lang="en-US" sz="2000" dirty="0">
                <a:solidFill>
                  <a:schemeClr val="bg2"/>
                </a:solidFill>
              </a:rPr>
              <a:t> control has a property “</a:t>
            </a:r>
            <a:r>
              <a:rPr lang="en-US" sz="2000" dirty="0" err="1">
                <a:solidFill>
                  <a:schemeClr val="bg2"/>
                </a:solidFill>
              </a:rPr>
              <a:t>ConnectionString</a:t>
            </a:r>
            <a:r>
              <a:rPr lang="en-US" sz="2000" dirty="0">
                <a:solidFill>
                  <a:schemeClr val="bg2"/>
                </a:solidFill>
              </a:rPr>
              <a:t>” for connecting to Database.</a:t>
            </a:r>
            <a:endParaRPr sz="2000" dirty="0">
              <a:solidFill>
                <a:schemeClr val="bg2"/>
              </a:solidFill>
            </a:endParaRPr>
          </a:p>
          <a:p>
            <a:endParaRPr lang="en-US" sz="2000" dirty="0"/>
          </a:p>
        </p:txBody>
      </p:sp>
      <p:sp>
        <p:nvSpPr>
          <p:cNvPr id="4" name="Title 3"/>
          <p:cNvSpPr>
            <a:spLocks noGrp="1"/>
          </p:cNvSpPr>
          <p:nvPr>
            <p:ph type="title"/>
          </p:nvPr>
        </p:nvSpPr>
        <p:spPr>
          <a:xfrm>
            <a:off x="228600" y="410517"/>
            <a:ext cx="6865749" cy="610892"/>
          </a:xfrm>
        </p:spPr>
        <p:txBody>
          <a:bodyPr/>
          <a:lstStyle/>
          <a:p>
            <a:r>
              <a:rPr lang="en-US" dirty="0">
                <a:solidFill>
                  <a:schemeClr val="bg2"/>
                </a:solidFill>
              </a:rPr>
              <a:t>Connecting to Microsoft SQL Server</a:t>
            </a:r>
          </a:p>
        </p:txBody>
      </p:sp>
      <p:sp>
        <p:nvSpPr>
          <p:cNvPr id="3" name="Slide Number Placeholder 2"/>
          <p:cNvSpPr>
            <a:spLocks noGrp="1"/>
          </p:cNvSpPr>
          <p:nvPr>
            <p:ph type="sldNum" sz="quarter" idx="11"/>
          </p:nvPr>
        </p:nvSpPr>
        <p:spPr/>
        <p:txBody>
          <a:bodyPr/>
          <a:lstStyle/>
          <a:p>
            <a:fld id="{47ED8886-DB3B-44F4-9A80-E6A224679F20}" type="slidenum">
              <a:rPr lang="en-US" smtClean="0"/>
              <a:pPr/>
              <a:t>69</a:t>
            </a:fld>
            <a:endParaRPr lang="en-US" dirty="0"/>
          </a:p>
        </p:txBody>
      </p:sp>
    </p:spTree>
    <p:extLst>
      <p:ext uri="{BB962C8B-B14F-4D97-AF65-F5344CB8AC3E}">
        <p14:creationId xmlns:p14="http://schemas.microsoft.com/office/powerpoint/2010/main" val="3406584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7" name="Rectangle 3"/>
          <p:cNvSpPr>
            <a:spLocks noGrp="1" noChangeArrowheads="1"/>
          </p:cNvSpPr>
          <p:nvPr>
            <p:ph idx="1"/>
          </p:nvPr>
        </p:nvSpPr>
        <p:spPr>
          <a:xfrm>
            <a:off x="381000" y="1295400"/>
            <a:ext cx="8382000" cy="4700411"/>
          </a:xfrm>
        </p:spPr>
        <p:txBody>
          <a:bodyPr/>
          <a:lstStyle/>
          <a:p>
            <a:r>
              <a:rPr lang="en-US" sz="2000" dirty="0"/>
              <a:t>Client-Server Architecture: </a:t>
            </a:r>
          </a:p>
          <a:p>
            <a:pPr lvl="1"/>
            <a:r>
              <a:rPr lang="en-US" sz="2000" dirty="0"/>
              <a:t>There can be multiple clients connected to a single server for the application hosted in the server via a network.</a:t>
            </a:r>
          </a:p>
          <a:p>
            <a:pPr marL="0" indent="0" eaLnBrk="1" hangingPunct="1">
              <a:buNone/>
            </a:pPr>
            <a:endParaRPr lang="en-US" sz="2000" dirty="0"/>
          </a:p>
        </p:txBody>
      </p:sp>
      <p:sp>
        <p:nvSpPr>
          <p:cNvPr id="1026" name="Rectangle 2"/>
          <p:cNvSpPr>
            <a:spLocks noGrp="1" noChangeArrowheads="1"/>
          </p:cNvSpPr>
          <p:nvPr>
            <p:ph type="title"/>
          </p:nvPr>
        </p:nvSpPr>
        <p:spPr>
          <a:xfrm>
            <a:off x="381000" y="292805"/>
            <a:ext cx="6553200" cy="738011"/>
          </a:xfrm>
        </p:spPr>
        <p:txBody>
          <a:bodyPr>
            <a:normAutofit/>
          </a:bodyPr>
          <a:lstStyle/>
          <a:p>
            <a:r>
              <a:rPr lang="en-US" dirty="0"/>
              <a:t>Web Application Architecture</a:t>
            </a:r>
          </a:p>
        </p:txBody>
      </p:sp>
      <p:sp>
        <p:nvSpPr>
          <p:cNvPr id="2" name="Slide Number Placeholder 1"/>
          <p:cNvSpPr>
            <a:spLocks noGrp="1"/>
          </p:cNvSpPr>
          <p:nvPr>
            <p:ph type="sldNum" sz="quarter" idx="11"/>
          </p:nvPr>
        </p:nvSpPr>
        <p:spPr/>
        <p:txBody>
          <a:bodyPr/>
          <a:lstStyle/>
          <a:p>
            <a:fld id="{0663517A-90C9-44F7-A477-BBD63AED79D2}" type="slidenum">
              <a:rPr lang="en-US" smtClean="0"/>
              <a:t>7</a:t>
            </a:fld>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743200"/>
            <a:ext cx="7181850" cy="2933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972525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9" presetClass="entr" presetSubtype="0" fill="hold" grpId="0" nodeType="afterEffect">
                                  <p:stCondLst>
                                    <p:cond delay="1000"/>
                                  </p:stCondLst>
                                  <p:childTnLst>
                                    <p:set>
                                      <p:cBhvr>
                                        <p:cTn id="11" dur="1" fill="hold">
                                          <p:stCondLst>
                                            <p:cond delay="0"/>
                                          </p:stCondLst>
                                        </p:cTn>
                                        <p:tgtEl>
                                          <p:spTgt spid="1027">
                                            <p:txEl>
                                              <p:pRg st="0" end="0"/>
                                            </p:txEl>
                                          </p:spTgt>
                                        </p:tgtEl>
                                        <p:attrNameLst>
                                          <p:attrName>style.visibility</p:attrName>
                                        </p:attrNameLst>
                                      </p:cBhvr>
                                      <p:to>
                                        <p:strVal val="visible"/>
                                      </p:to>
                                    </p:set>
                                    <p:animEffect transition="in" filter="dissolve">
                                      <p:cBhvr>
                                        <p:cTn id="12" dur="500"/>
                                        <p:tgtEl>
                                          <p:spTgt spid="1027">
                                            <p:txEl>
                                              <p:pRg st="0" end="0"/>
                                            </p:txEl>
                                          </p:spTgt>
                                        </p:tgtEl>
                                      </p:cBhvr>
                                    </p:animEffect>
                                  </p:childTnLst>
                                </p:cTn>
                              </p:par>
                              <p:par>
                                <p:cTn id="13" presetID="9" presetClass="entr" presetSubtype="0" fill="hold" grpId="0" nodeType="withEffect">
                                  <p:stCondLst>
                                    <p:cond delay="2000"/>
                                  </p:stCondLst>
                                  <p:childTnLst>
                                    <p:set>
                                      <p:cBhvr>
                                        <p:cTn id="14" dur="1" fill="hold">
                                          <p:stCondLst>
                                            <p:cond delay="0"/>
                                          </p:stCondLst>
                                        </p:cTn>
                                        <p:tgtEl>
                                          <p:spTgt spid="1027">
                                            <p:txEl>
                                              <p:pRg st="1" end="1"/>
                                            </p:txEl>
                                          </p:spTgt>
                                        </p:tgtEl>
                                        <p:attrNameLst>
                                          <p:attrName>style.visibility</p:attrName>
                                        </p:attrNameLst>
                                      </p:cBhvr>
                                      <p:to>
                                        <p:strVal val="visible"/>
                                      </p:to>
                                    </p:set>
                                    <p:animEffect transition="in" filter="dissolve">
                                      <p:cBhvr>
                                        <p:cTn id="15" dur="500"/>
                                        <p:tgtEl>
                                          <p:spTgt spid="102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 grpId="0" build="p" autoUpdateAnimBg="0" advAuto="1000"/>
      <p:bldP spid="1026" grpId="0"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9610" y="2517183"/>
            <a:ext cx="8229600" cy="3274017"/>
          </a:xfrm>
        </p:spPr>
        <p:txBody>
          <a:bodyPr/>
          <a:lstStyle/>
          <a:p>
            <a:endParaRPr lang="en-US" sz="1800" dirty="0">
              <a:solidFill>
                <a:schemeClr val="tx1"/>
              </a:solidFill>
            </a:endParaRPr>
          </a:p>
          <a:p>
            <a:pPr marL="0" indent="0">
              <a:buNone/>
            </a:pPr>
            <a:r>
              <a:rPr sz="2000" dirty="0">
                <a:solidFill>
                  <a:schemeClr val="tx1"/>
                </a:solidFill>
              </a:rPr>
              <a:t>     </a:t>
            </a:r>
            <a:r>
              <a:rPr sz="2000" dirty="0">
                <a:solidFill>
                  <a:schemeClr val="bg2"/>
                </a:solidFill>
              </a:rPr>
              <a:t>In this database connection string</a:t>
            </a:r>
          </a:p>
          <a:p>
            <a:pPr lvl="1"/>
            <a:r>
              <a:rPr lang="en-US" sz="2000" dirty="0">
                <a:solidFill>
                  <a:schemeClr val="bg2"/>
                </a:solidFill>
              </a:rPr>
              <a:t>Connects to SQL Server database located on a remote machine named Data Server</a:t>
            </a:r>
          </a:p>
          <a:p>
            <a:pPr lvl="1"/>
            <a:r>
              <a:rPr lang="en-US" sz="2000" dirty="0">
                <a:solidFill>
                  <a:schemeClr val="bg2"/>
                </a:solidFill>
              </a:rPr>
              <a:t>Connects to a database named Northwind.</a:t>
            </a:r>
          </a:p>
          <a:p>
            <a:pPr lvl="1"/>
            <a:r>
              <a:rPr lang="en-US" sz="2000" dirty="0">
                <a:solidFill>
                  <a:schemeClr val="bg2"/>
                </a:solidFill>
              </a:rPr>
              <a:t>Uses SQL Standard Security instead of Integrated Security- it contains UserID and Password associated with a SQL Server login.</a:t>
            </a:r>
            <a:endParaRPr sz="2000" dirty="0">
              <a:solidFill>
                <a:schemeClr val="bg2"/>
              </a:solidFill>
            </a:endParaRPr>
          </a:p>
          <a:p>
            <a:pPr marL="0" indent="0">
              <a:buNone/>
            </a:pPr>
            <a:r>
              <a:rPr lang="en-US" sz="1800" dirty="0">
                <a:solidFill>
                  <a:schemeClr val="tx1"/>
                </a:solidFill>
              </a:rPr>
              <a:t>	</a:t>
            </a:r>
            <a:r>
              <a:rPr sz="1800" dirty="0">
                <a:solidFill>
                  <a:schemeClr val="tx1"/>
                </a:solidFill>
              </a:rPr>
              <a:t>	</a:t>
            </a:r>
          </a:p>
        </p:txBody>
      </p:sp>
      <p:sp>
        <p:nvSpPr>
          <p:cNvPr id="3" name="Slide Number Placeholder 2"/>
          <p:cNvSpPr>
            <a:spLocks noGrp="1"/>
          </p:cNvSpPr>
          <p:nvPr>
            <p:ph type="sldNum" sz="quarter" idx="11"/>
          </p:nvPr>
        </p:nvSpPr>
        <p:spPr/>
        <p:txBody>
          <a:bodyPr/>
          <a:lstStyle/>
          <a:p>
            <a:fld id="{47ED8886-DB3B-44F4-9A80-E6A224679F20}" type="slidenum">
              <a:rPr lang="en-US" smtClean="0"/>
              <a:pPr/>
              <a:t>70</a:t>
            </a:fld>
            <a:endParaRPr lang="en-US" dirty="0"/>
          </a:p>
        </p:txBody>
      </p:sp>
      <p:sp>
        <p:nvSpPr>
          <p:cNvPr id="5" name="Title 3"/>
          <p:cNvSpPr txBox="1">
            <a:spLocks/>
          </p:cNvSpPr>
          <p:nvPr/>
        </p:nvSpPr>
        <p:spPr>
          <a:xfrm>
            <a:off x="228600" y="152400"/>
            <a:ext cx="7391400" cy="533400"/>
          </a:xfrm>
          <a:prstGeom prst="rect">
            <a:avLst/>
          </a:prstGeom>
        </p:spPr>
        <p:txBody>
          <a:bodyPr vert="horz" lIns="91440" tIns="45720" rIns="91440" bIns="45720" rtlCol="0" anchor="ctr">
            <a:normAutofit fontScale="97500"/>
          </a:bodyPr>
          <a:lstStyle>
            <a:lvl1pPr algn="l" defTabSz="914400" rtl="0" eaLnBrk="1" latinLnBrk="0" hangingPunct="1">
              <a:spcBef>
                <a:spcPct val="0"/>
              </a:spcBef>
              <a:buNone/>
              <a:defRPr lang="en-US" sz="3000" b="0" kern="1200" dirty="0">
                <a:solidFill>
                  <a:schemeClr val="lt1"/>
                </a:solidFill>
                <a:latin typeface="Arial Rounded MT Bold" pitchFamily="34" charset="0"/>
                <a:ea typeface="+mn-ea"/>
                <a:cs typeface="+mn-cs"/>
              </a:defRPr>
            </a:lvl1pPr>
          </a:lstStyle>
          <a:p>
            <a:r>
              <a:rPr lang="en-US" sz="2800" dirty="0"/>
              <a:t>Connecting to Microsoft SQL Server</a:t>
            </a:r>
          </a:p>
        </p:txBody>
      </p:sp>
      <p:sp>
        <p:nvSpPr>
          <p:cNvPr id="6" name="Rectangle 5"/>
          <p:cNvSpPr>
            <a:spLocks noChangeArrowheads="1"/>
          </p:cNvSpPr>
          <p:nvPr/>
        </p:nvSpPr>
        <p:spPr bwMode="auto">
          <a:xfrm>
            <a:off x="1371600" y="1069383"/>
            <a:ext cx="5972068" cy="1447800"/>
          </a:xfrm>
          <a:prstGeom prst="rect">
            <a:avLst/>
          </a:prstGeom>
          <a:solidFill>
            <a:schemeClr val="bg1">
              <a:lumMod val="85000"/>
            </a:schemeClr>
          </a:solidFill>
          <a:ln w="9525" algn="ctr">
            <a:solidFill>
              <a:schemeClr val="tx1"/>
            </a:solidFill>
            <a:miter lim="800000"/>
            <a:headEnd/>
            <a:tailEnd/>
          </a:ln>
        </p:spPr>
        <p:txBody>
          <a:bodyPr wrap="none" anchor="ctr"/>
          <a:lstStyle>
            <a:lvl1pPr>
              <a:spcBef>
                <a:spcPct val="20000"/>
              </a:spcBef>
              <a:buFont typeface="Arial" panose="020B0604020202020204" pitchFamily="34" charset="0"/>
              <a:buChar char="•"/>
              <a:defRPr sz="2000">
                <a:solidFill>
                  <a:srgbClr val="404040"/>
                </a:solidFill>
                <a:latin typeface="Arial" panose="020B0604020202020204" pitchFamily="34" charset="0"/>
                <a:ea typeface="Arial Unicode MS" panose="020B0604020202020204" pitchFamily="34" charset="-128"/>
                <a:cs typeface="Arial" panose="020B0604020202020204" pitchFamily="34" charset="0"/>
              </a:defRPr>
            </a:lvl1pPr>
            <a:lvl2pPr marL="742950" indent="-285750">
              <a:spcBef>
                <a:spcPct val="20000"/>
              </a:spcBef>
              <a:buFont typeface="Arial" panose="020B0604020202020204" pitchFamily="34" charset="0"/>
              <a:buChar char="–"/>
              <a:defRPr>
                <a:solidFill>
                  <a:srgbClr val="404040"/>
                </a:solidFill>
                <a:latin typeface="Arial" panose="020B0604020202020204" pitchFamily="34" charset="0"/>
                <a:ea typeface="Arial Unicode MS" panose="020B0604020202020204" pitchFamily="34" charset="-128"/>
                <a:cs typeface="Arial" panose="020B0604020202020204" pitchFamily="34" charset="0"/>
              </a:defRPr>
            </a:lvl2pPr>
            <a:lvl3pPr marL="1143000" indent="-228600">
              <a:spcBef>
                <a:spcPct val="20000"/>
              </a:spcBef>
              <a:buFont typeface="Arial" panose="020B0604020202020204" pitchFamily="34" charset="0"/>
              <a:buChar char="•"/>
              <a:defRPr sz="1600">
                <a:solidFill>
                  <a:srgbClr val="404040"/>
                </a:solidFill>
                <a:latin typeface="Arial" panose="020B0604020202020204" pitchFamily="34" charset="0"/>
                <a:ea typeface="Arial Unicode MS" panose="020B0604020202020204" pitchFamily="34" charset="-128"/>
                <a:cs typeface="Arial" panose="020B0604020202020204" pitchFamily="34" charset="0"/>
              </a:defRPr>
            </a:lvl3pPr>
            <a:lvl4pPr marL="1600200" indent="-228600">
              <a:spcBef>
                <a:spcPct val="20000"/>
              </a:spcBef>
              <a:buFont typeface="Arial" panose="020B0604020202020204" pitchFamily="34" charset="0"/>
              <a:buChar char="–"/>
              <a:defRPr sz="1400">
                <a:solidFill>
                  <a:srgbClr val="404040"/>
                </a:solidFill>
                <a:latin typeface="Arial" panose="020B0604020202020204" pitchFamily="34" charset="0"/>
                <a:ea typeface="Arial Unicode MS" panose="020B0604020202020204" pitchFamily="34" charset="-128"/>
                <a:cs typeface="Arial" panose="020B0604020202020204" pitchFamily="34" charset="0"/>
              </a:defRPr>
            </a:lvl4pPr>
            <a:lvl5pPr marL="2057400" indent="-228600">
              <a:spcBef>
                <a:spcPct val="20000"/>
              </a:spcBef>
              <a:buFont typeface="Arial" panose="020B0604020202020204" pitchFamily="34" charset="0"/>
              <a:buChar char="»"/>
              <a:defRPr sz="1200">
                <a:solidFill>
                  <a:srgbClr val="404040"/>
                </a:solidFill>
                <a:latin typeface="Arial" panose="020B0604020202020204" pitchFamily="34" charset="0"/>
                <a:ea typeface="Arial Unicode MS" panose="020B0604020202020204" pitchFamily="34" charset="-128"/>
                <a:cs typeface="Arial" panose="020B0604020202020204" pitchFamily="34" charset="0"/>
              </a:defRPr>
            </a:lvl5pPr>
            <a:lvl6pPr marL="2514600" indent="-228600" fontAlgn="base">
              <a:spcBef>
                <a:spcPct val="20000"/>
              </a:spcBef>
              <a:spcAft>
                <a:spcPct val="0"/>
              </a:spcAft>
              <a:buFont typeface="Arial" panose="020B0604020202020204" pitchFamily="34" charset="0"/>
              <a:buChar char="»"/>
              <a:defRPr sz="1200">
                <a:solidFill>
                  <a:srgbClr val="404040"/>
                </a:solidFill>
                <a:latin typeface="Arial" panose="020B0604020202020204" pitchFamily="34" charset="0"/>
                <a:ea typeface="Arial Unicode MS" panose="020B0604020202020204" pitchFamily="34" charset="-128"/>
                <a:cs typeface="Arial" panose="020B0604020202020204" pitchFamily="34" charset="0"/>
              </a:defRPr>
            </a:lvl6pPr>
            <a:lvl7pPr marL="2971800" indent="-228600" fontAlgn="base">
              <a:spcBef>
                <a:spcPct val="20000"/>
              </a:spcBef>
              <a:spcAft>
                <a:spcPct val="0"/>
              </a:spcAft>
              <a:buFont typeface="Arial" panose="020B0604020202020204" pitchFamily="34" charset="0"/>
              <a:buChar char="»"/>
              <a:defRPr sz="1200">
                <a:solidFill>
                  <a:srgbClr val="404040"/>
                </a:solidFill>
                <a:latin typeface="Arial" panose="020B0604020202020204" pitchFamily="34" charset="0"/>
                <a:ea typeface="Arial Unicode MS" panose="020B0604020202020204" pitchFamily="34" charset="-128"/>
                <a:cs typeface="Arial" panose="020B0604020202020204" pitchFamily="34" charset="0"/>
              </a:defRPr>
            </a:lvl7pPr>
            <a:lvl8pPr marL="3429000" indent="-228600" fontAlgn="base">
              <a:spcBef>
                <a:spcPct val="20000"/>
              </a:spcBef>
              <a:spcAft>
                <a:spcPct val="0"/>
              </a:spcAft>
              <a:buFont typeface="Arial" panose="020B0604020202020204" pitchFamily="34" charset="0"/>
              <a:buChar char="»"/>
              <a:defRPr sz="1200">
                <a:solidFill>
                  <a:srgbClr val="404040"/>
                </a:solidFill>
                <a:latin typeface="Arial" panose="020B0604020202020204" pitchFamily="34" charset="0"/>
                <a:ea typeface="Arial Unicode MS" panose="020B0604020202020204" pitchFamily="34" charset="-128"/>
                <a:cs typeface="Arial" panose="020B0604020202020204" pitchFamily="34" charset="0"/>
              </a:defRPr>
            </a:lvl8pPr>
            <a:lvl9pPr marL="3886200" indent="-228600" fontAlgn="base">
              <a:spcBef>
                <a:spcPct val="20000"/>
              </a:spcBef>
              <a:spcAft>
                <a:spcPct val="0"/>
              </a:spcAft>
              <a:buFont typeface="Arial" panose="020B0604020202020204" pitchFamily="34" charset="0"/>
              <a:buChar char="»"/>
              <a:defRPr sz="1200">
                <a:solidFill>
                  <a:srgbClr val="404040"/>
                </a:solidFill>
                <a:latin typeface="Arial" panose="020B0604020202020204" pitchFamily="34" charset="0"/>
                <a:ea typeface="Arial Unicode MS" panose="020B0604020202020204" pitchFamily="34" charset="-128"/>
                <a:cs typeface="Arial" panose="020B0604020202020204" pitchFamily="34" charset="0"/>
              </a:defRPr>
            </a:lvl9pPr>
          </a:lstStyle>
          <a:p>
            <a:pPr lvl="1">
              <a:buNone/>
            </a:pPr>
            <a:r>
              <a:rPr lang="en-US" dirty="0">
                <a:solidFill>
                  <a:schemeClr val="accent4"/>
                </a:solidFill>
              </a:rPr>
              <a:t>Data Source=</a:t>
            </a:r>
            <a:r>
              <a:rPr lang="en-US" dirty="0" err="1">
                <a:solidFill>
                  <a:schemeClr val="accent4"/>
                </a:solidFill>
              </a:rPr>
              <a:t>DataServer</a:t>
            </a:r>
            <a:r>
              <a:rPr lang="en-US" dirty="0">
                <a:solidFill>
                  <a:schemeClr val="accent4"/>
                </a:solidFill>
              </a:rPr>
              <a:t>;</a:t>
            </a:r>
          </a:p>
          <a:p>
            <a:pPr lvl="1">
              <a:buNone/>
            </a:pPr>
            <a:r>
              <a:rPr lang="en-US" dirty="0">
                <a:solidFill>
                  <a:schemeClr val="accent4"/>
                </a:solidFill>
              </a:rPr>
              <a:t>Initial Catalog=</a:t>
            </a:r>
            <a:r>
              <a:rPr lang="en-US" dirty="0" err="1">
                <a:solidFill>
                  <a:schemeClr val="accent4"/>
                </a:solidFill>
              </a:rPr>
              <a:t>Northwind</a:t>
            </a:r>
            <a:r>
              <a:rPr lang="en-US" dirty="0">
                <a:solidFill>
                  <a:schemeClr val="accent4"/>
                </a:solidFill>
              </a:rPr>
              <a:t>; </a:t>
            </a:r>
          </a:p>
          <a:p>
            <a:pPr lvl="1">
              <a:buNone/>
            </a:pPr>
            <a:r>
              <a:rPr lang="en-US" dirty="0">
                <a:solidFill>
                  <a:schemeClr val="accent4"/>
                </a:solidFill>
              </a:rPr>
              <a:t>User ID=</a:t>
            </a:r>
            <a:r>
              <a:rPr lang="en-US" dirty="0" err="1">
                <a:solidFill>
                  <a:schemeClr val="accent4"/>
                </a:solidFill>
              </a:rPr>
              <a:t>webuser</a:t>
            </a:r>
            <a:r>
              <a:rPr lang="en-US" dirty="0">
                <a:solidFill>
                  <a:schemeClr val="accent4"/>
                </a:solidFill>
              </a:rPr>
              <a:t>; Password=secret</a:t>
            </a:r>
          </a:p>
        </p:txBody>
      </p:sp>
    </p:spTree>
    <p:extLst>
      <p:ext uri="{BB962C8B-B14F-4D97-AF65-F5344CB8AC3E}">
        <p14:creationId xmlns:p14="http://schemas.microsoft.com/office/powerpoint/2010/main" val="318377584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06400" y="1066801"/>
            <a:ext cx="8229600" cy="4114800"/>
          </a:xfrm>
        </p:spPr>
        <p:txBody>
          <a:bodyPr/>
          <a:lstStyle/>
          <a:p>
            <a:r>
              <a:rPr sz="2000" dirty="0">
                <a:solidFill>
                  <a:schemeClr val="bg2"/>
                </a:solidFill>
              </a:rPr>
              <a:t>If you need to connect to any database server other than Microsoft SQL Server, then you need to modify the SqlDataSource control’s ProviderName property. </a:t>
            </a:r>
          </a:p>
          <a:p>
            <a:endParaRPr sz="2000" dirty="0">
              <a:solidFill>
                <a:schemeClr val="tx1"/>
              </a:solidFill>
            </a:endParaRPr>
          </a:p>
          <a:p>
            <a:r>
              <a:rPr sz="2000" dirty="0">
                <a:solidFill>
                  <a:schemeClr val="bg2"/>
                </a:solidFill>
              </a:rPr>
              <a:t>The .NET Framework includes the following providers: </a:t>
            </a:r>
          </a:p>
          <a:p>
            <a:pPr lvl="1"/>
            <a:r>
              <a:rPr sz="2000" b="1" dirty="0" err="1">
                <a:solidFill>
                  <a:schemeClr val="bg2"/>
                </a:solidFill>
              </a:rPr>
              <a:t>System.Data.OracleClient</a:t>
            </a:r>
            <a:r>
              <a:rPr lang="en-US" sz="2000" b="1" dirty="0">
                <a:solidFill>
                  <a:schemeClr val="bg2"/>
                </a:solidFill>
              </a:rPr>
              <a:t> </a:t>
            </a:r>
            <a:r>
              <a:rPr sz="2000" dirty="0">
                <a:solidFill>
                  <a:schemeClr val="bg2"/>
                </a:solidFill>
              </a:rPr>
              <a:t>—</a:t>
            </a:r>
            <a:r>
              <a:rPr lang="en-US" sz="2000" dirty="0">
                <a:solidFill>
                  <a:schemeClr val="bg2"/>
                </a:solidFill>
              </a:rPr>
              <a:t> </a:t>
            </a:r>
            <a:r>
              <a:rPr sz="2000" dirty="0">
                <a:solidFill>
                  <a:schemeClr val="bg2"/>
                </a:solidFill>
              </a:rPr>
              <a:t>when connecting to an Oracle database. </a:t>
            </a:r>
          </a:p>
          <a:p>
            <a:pPr lvl="1"/>
            <a:r>
              <a:rPr sz="2000" b="1" dirty="0" err="1">
                <a:solidFill>
                  <a:schemeClr val="bg2"/>
                </a:solidFill>
              </a:rPr>
              <a:t>System.Data.OleDb</a:t>
            </a:r>
            <a:r>
              <a:rPr lang="en-US" sz="2000" b="1" dirty="0">
                <a:solidFill>
                  <a:schemeClr val="bg2"/>
                </a:solidFill>
              </a:rPr>
              <a:t> </a:t>
            </a:r>
            <a:r>
              <a:rPr sz="2000" dirty="0">
                <a:solidFill>
                  <a:schemeClr val="bg2"/>
                </a:solidFill>
              </a:rPr>
              <a:t>—</a:t>
            </a:r>
            <a:r>
              <a:rPr lang="en-US" sz="2000" dirty="0">
                <a:solidFill>
                  <a:schemeClr val="bg2"/>
                </a:solidFill>
              </a:rPr>
              <a:t> </a:t>
            </a:r>
            <a:r>
              <a:rPr sz="2000" dirty="0">
                <a:solidFill>
                  <a:schemeClr val="bg2"/>
                </a:solidFill>
              </a:rPr>
              <a:t>when connecting to a data source that supports an OLE DB provider. </a:t>
            </a:r>
          </a:p>
          <a:p>
            <a:pPr lvl="1"/>
            <a:r>
              <a:rPr sz="2000" b="1" dirty="0" err="1">
                <a:solidFill>
                  <a:schemeClr val="bg2"/>
                </a:solidFill>
              </a:rPr>
              <a:t>System.Data.Odbc</a:t>
            </a:r>
            <a:r>
              <a:rPr lang="en-US" sz="2000" b="1" dirty="0">
                <a:solidFill>
                  <a:schemeClr val="bg2"/>
                </a:solidFill>
              </a:rPr>
              <a:t> </a:t>
            </a:r>
            <a:r>
              <a:rPr sz="2000" dirty="0">
                <a:solidFill>
                  <a:schemeClr val="bg2"/>
                </a:solidFill>
              </a:rPr>
              <a:t>— when connecting to a data source with an ODBC driver. </a:t>
            </a:r>
          </a:p>
          <a:p>
            <a:endParaRPr lang="en-US" sz="2000" dirty="0"/>
          </a:p>
        </p:txBody>
      </p:sp>
      <p:sp>
        <p:nvSpPr>
          <p:cNvPr id="4" name="Title 3"/>
          <p:cNvSpPr>
            <a:spLocks noGrp="1"/>
          </p:cNvSpPr>
          <p:nvPr>
            <p:ph type="title"/>
          </p:nvPr>
        </p:nvSpPr>
        <p:spPr>
          <a:xfrm>
            <a:off x="228600" y="288468"/>
            <a:ext cx="6858000" cy="533400"/>
          </a:xfrm>
        </p:spPr>
        <p:txBody>
          <a:bodyPr/>
          <a:lstStyle/>
          <a:p>
            <a:r>
              <a:rPr lang="en-US" dirty="0">
                <a:solidFill>
                  <a:schemeClr val="bg2"/>
                </a:solidFill>
              </a:rPr>
              <a:t>Connecting to Other Databases </a:t>
            </a:r>
          </a:p>
        </p:txBody>
      </p:sp>
      <p:sp>
        <p:nvSpPr>
          <p:cNvPr id="3" name="Slide Number Placeholder 2"/>
          <p:cNvSpPr>
            <a:spLocks noGrp="1"/>
          </p:cNvSpPr>
          <p:nvPr>
            <p:ph type="sldNum" sz="quarter" idx="11"/>
          </p:nvPr>
        </p:nvSpPr>
        <p:spPr/>
        <p:txBody>
          <a:bodyPr/>
          <a:lstStyle/>
          <a:p>
            <a:fld id="{47ED8886-DB3B-44F4-9A80-E6A224679F20}" type="slidenum">
              <a:rPr lang="en-US" smtClean="0"/>
              <a:pPr/>
              <a:t>71</a:t>
            </a:fld>
            <a:endParaRPr lang="en-US" dirty="0"/>
          </a:p>
        </p:txBody>
      </p:sp>
    </p:spTree>
    <p:extLst>
      <p:ext uri="{BB962C8B-B14F-4D97-AF65-F5344CB8AC3E}">
        <p14:creationId xmlns:p14="http://schemas.microsoft.com/office/powerpoint/2010/main" val="143898746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1"/>
            <a:ext cx="8229600" cy="3352800"/>
          </a:xfrm>
        </p:spPr>
        <p:txBody>
          <a:bodyPr/>
          <a:lstStyle/>
          <a:p>
            <a:r>
              <a:rPr sz="2000" dirty="0">
                <a:solidFill>
                  <a:schemeClr val="bg2"/>
                </a:solidFill>
              </a:rPr>
              <a:t>For performance reasons, you should always use the native ADO.NET provider for a database. </a:t>
            </a:r>
          </a:p>
          <a:p>
            <a:endParaRPr sz="2000" dirty="0">
              <a:solidFill>
                <a:schemeClr val="bg2"/>
              </a:solidFill>
            </a:endParaRPr>
          </a:p>
          <a:p>
            <a:r>
              <a:rPr lang="en-US" sz="2000" dirty="0">
                <a:solidFill>
                  <a:schemeClr val="bg2"/>
                </a:solidFill>
              </a:rPr>
              <a:t>I</a:t>
            </a:r>
            <a:r>
              <a:rPr sz="2000" dirty="0">
                <a:solidFill>
                  <a:schemeClr val="bg2"/>
                </a:solidFill>
              </a:rPr>
              <a:t>f your database does not have an ADO.NET provider, then you need to use either OLE DB or ODBC to connect to the database. </a:t>
            </a:r>
          </a:p>
          <a:p>
            <a:endParaRPr sz="2000" dirty="0">
              <a:solidFill>
                <a:schemeClr val="bg2"/>
              </a:solidFill>
            </a:endParaRPr>
          </a:p>
          <a:p>
            <a:r>
              <a:rPr sz="2000" dirty="0">
                <a:solidFill>
                  <a:schemeClr val="bg2"/>
                </a:solidFill>
              </a:rPr>
              <a:t>Almost every database under the sun has either an OLE DB provider or an ODBC driver. </a:t>
            </a:r>
          </a:p>
        </p:txBody>
      </p:sp>
      <p:sp>
        <p:nvSpPr>
          <p:cNvPr id="4" name="Title 3"/>
          <p:cNvSpPr>
            <a:spLocks noGrp="1"/>
          </p:cNvSpPr>
          <p:nvPr>
            <p:ph type="title"/>
          </p:nvPr>
        </p:nvSpPr>
        <p:spPr>
          <a:xfrm>
            <a:off x="228600" y="334963"/>
            <a:ext cx="6858000" cy="533400"/>
          </a:xfrm>
        </p:spPr>
        <p:txBody>
          <a:bodyPr>
            <a:normAutofit/>
          </a:bodyPr>
          <a:lstStyle/>
          <a:p>
            <a:r>
              <a:rPr lang="en-US" dirty="0">
                <a:solidFill>
                  <a:schemeClr val="bg2"/>
                </a:solidFill>
              </a:rPr>
              <a:t>Connecting to Other Databases</a:t>
            </a:r>
          </a:p>
        </p:txBody>
      </p:sp>
      <p:sp>
        <p:nvSpPr>
          <p:cNvPr id="3" name="Slide Number Placeholder 2"/>
          <p:cNvSpPr>
            <a:spLocks noGrp="1"/>
          </p:cNvSpPr>
          <p:nvPr>
            <p:ph type="sldNum" sz="quarter" idx="11"/>
          </p:nvPr>
        </p:nvSpPr>
        <p:spPr/>
        <p:txBody>
          <a:bodyPr/>
          <a:lstStyle/>
          <a:p>
            <a:fld id="{47ED8886-DB3B-44F4-9A80-E6A224679F20}" type="slidenum">
              <a:rPr lang="en-US" smtClean="0"/>
              <a:pPr/>
              <a:t>72</a:t>
            </a:fld>
            <a:endParaRPr lang="en-US" dirty="0"/>
          </a:p>
        </p:txBody>
      </p:sp>
    </p:spTree>
    <p:extLst>
      <p:ext uri="{BB962C8B-B14F-4D97-AF65-F5344CB8AC3E}">
        <p14:creationId xmlns:p14="http://schemas.microsoft.com/office/powerpoint/2010/main" val="297922765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3339" y="330261"/>
            <a:ext cx="8389665" cy="430887"/>
          </a:xfrm>
          <a:prstGeom prst="rect">
            <a:avLst/>
          </a:prstGeom>
        </p:spPr>
        <p:txBody>
          <a:bodyPr vert="horz" wrap="square" lIns="0" tIns="0" rIns="0" bIns="0" rtlCol="0">
            <a:spAutoFit/>
          </a:bodyPr>
          <a:lstStyle/>
          <a:p>
            <a:pPr marL="12700">
              <a:lnSpc>
                <a:spcPct val="100000"/>
              </a:lnSpc>
            </a:pPr>
            <a:r>
              <a:rPr lang="en-US" sz="2800" b="0" spc="-5" dirty="0">
                <a:solidFill>
                  <a:schemeClr val="bg1"/>
                </a:solidFill>
              </a:rPr>
              <a:t>Strategies to improve application performance</a:t>
            </a:r>
            <a:endParaRPr sz="2800" b="0" dirty="0">
              <a:solidFill>
                <a:schemeClr val="bg1"/>
              </a:solidFill>
            </a:endParaRPr>
          </a:p>
        </p:txBody>
      </p:sp>
      <p:sp>
        <p:nvSpPr>
          <p:cNvPr id="6" name="Text Placeholder 5"/>
          <p:cNvSpPr>
            <a:spLocks noGrp="1"/>
          </p:cNvSpPr>
          <p:nvPr>
            <p:ph type="body" sz="quarter" idx="13"/>
          </p:nvPr>
        </p:nvSpPr>
        <p:spPr/>
        <p:txBody>
          <a:bodyPr>
            <a:normAutofit/>
          </a:bodyPr>
          <a:lstStyle/>
          <a:p>
            <a:pPr marL="298450" marR="772160" indent="-285750">
              <a:lnSpc>
                <a:spcPct val="150000"/>
              </a:lnSpc>
              <a:buFont typeface="Arial" panose="020B0604020202020204" pitchFamily="34" charset="0"/>
              <a:buChar char="•"/>
              <a:tabLst>
                <a:tab pos="355600" algn="l"/>
                <a:tab pos="356235" algn="l"/>
              </a:tabLst>
            </a:pPr>
            <a:r>
              <a:rPr lang="en-US" sz="2000" spc="-5" dirty="0">
                <a:solidFill>
                  <a:schemeClr val="bg1"/>
                </a:solidFill>
                <a:cs typeface="Arial" panose="020B0604020202020204" pitchFamily="34" charset="0"/>
              </a:rPr>
              <a:t>Check and reduce database hit</a:t>
            </a:r>
          </a:p>
          <a:p>
            <a:pPr marL="298450" marR="772160" indent="-285750">
              <a:lnSpc>
                <a:spcPct val="150000"/>
              </a:lnSpc>
              <a:buFont typeface="Arial" panose="020B0604020202020204" pitchFamily="34" charset="0"/>
              <a:buChar char="•"/>
              <a:tabLst>
                <a:tab pos="355600" algn="l"/>
                <a:tab pos="356235" algn="l"/>
              </a:tabLst>
            </a:pPr>
            <a:r>
              <a:rPr lang="en-US" sz="2000" spc="-5" dirty="0">
                <a:solidFill>
                  <a:schemeClr val="bg1"/>
                </a:solidFill>
                <a:cs typeface="Arial" panose="020B0604020202020204" pitchFamily="34" charset="0"/>
              </a:rPr>
              <a:t>Check the image size and reduce if appropriate</a:t>
            </a:r>
          </a:p>
          <a:p>
            <a:pPr marL="298450" marR="772160" indent="-285750">
              <a:lnSpc>
                <a:spcPct val="150000"/>
              </a:lnSpc>
              <a:buFont typeface="Arial" panose="020B0604020202020204" pitchFamily="34" charset="0"/>
              <a:buChar char="•"/>
              <a:tabLst>
                <a:tab pos="355600" algn="l"/>
                <a:tab pos="356235" algn="l"/>
              </a:tabLst>
            </a:pPr>
            <a:r>
              <a:rPr lang="en-US" sz="2000" spc="-5" dirty="0">
                <a:solidFill>
                  <a:schemeClr val="bg1"/>
                </a:solidFill>
                <a:cs typeface="Arial" panose="020B0604020202020204" pitchFamily="34" charset="0"/>
              </a:rPr>
              <a:t>Check </a:t>
            </a:r>
            <a:r>
              <a:rPr lang="en-US" sz="2000" spc="-5" dirty="0" err="1">
                <a:solidFill>
                  <a:schemeClr val="bg1"/>
                </a:solidFill>
                <a:cs typeface="Arial" panose="020B0604020202020204" pitchFamily="34" charset="0"/>
              </a:rPr>
              <a:t>EnableViewState</a:t>
            </a:r>
            <a:r>
              <a:rPr lang="en-US" sz="2000" spc="-5" dirty="0">
                <a:solidFill>
                  <a:schemeClr val="bg1"/>
                </a:solidFill>
                <a:cs typeface="Arial" panose="020B0604020202020204" pitchFamily="34" charset="0"/>
              </a:rPr>
              <a:t> value. Set to false if REALLY needed and appropriate</a:t>
            </a:r>
            <a:endParaRPr lang="en-US" sz="2000" dirty="0">
              <a:solidFill>
                <a:schemeClr val="bg1"/>
              </a:solidFill>
              <a:cs typeface="Arial" panose="020B0604020202020204" pitchFamily="34" charset="0"/>
            </a:endParaRPr>
          </a:p>
        </p:txBody>
      </p:sp>
      <p:sp>
        <p:nvSpPr>
          <p:cNvPr id="4" name="object 4"/>
          <p:cNvSpPr txBox="1">
            <a:spLocks noGrp="1"/>
          </p:cNvSpPr>
          <p:nvPr>
            <p:ph type="sldNum" sz="quarter" idx="4294967295"/>
          </p:nvPr>
        </p:nvSpPr>
        <p:spPr>
          <a:xfrm>
            <a:off x="8763000" y="6492081"/>
            <a:ext cx="736600" cy="259686"/>
          </a:xfrm>
          <a:prstGeom prst="rect">
            <a:avLst/>
          </a:prstGeom>
        </p:spPr>
        <p:txBody>
          <a:bodyPr vert="horz" wrap="square" lIns="0" tIns="13335" rIns="0" bIns="0" rtlCol="0">
            <a:spAutoFit/>
          </a:bodyPr>
          <a:lstStyle/>
          <a:p>
            <a:pPr marL="25400">
              <a:lnSpc>
                <a:spcPct val="100000"/>
              </a:lnSpc>
              <a:spcBef>
                <a:spcPts val="105"/>
              </a:spcBef>
            </a:pPr>
            <a:fld id="{81D60167-4931-47E6-BA6A-407CBD079E47}" type="slidenum">
              <a:rPr dirty="0">
                <a:solidFill>
                  <a:schemeClr val="bg1"/>
                </a:solidFill>
              </a:rPr>
              <a:t>73</a:t>
            </a:fld>
            <a:endParaRPr dirty="0">
              <a:solidFill>
                <a:schemeClr val="bg1"/>
              </a:solidFill>
            </a:endParaRPr>
          </a:p>
        </p:txBody>
      </p:sp>
    </p:spTree>
    <p:extLst>
      <p:ext uri="{BB962C8B-B14F-4D97-AF65-F5344CB8AC3E}">
        <p14:creationId xmlns:p14="http://schemas.microsoft.com/office/powerpoint/2010/main" val="4225844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0" end="0"/>
                                            </p:txEl>
                                          </p:spTgt>
                                        </p:tgtEl>
                                        <p:attrNameLst>
                                          <p:attrName>ppt_c</p:attrName>
                                        </p:attrNameLst>
                                      </p:cBhvr>
                                      <p:to>
                                        <a:srgbClr val="DDDDDD"/>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1" end="1"/>
                                            </p:txEl>
                                          </p:spTgt>
                                        </p:tgtEl>
                                        <p:attrNameLst>
                                          <p:attrName>ppt_c</p:attrName>
                                        </p:attrNameLst>
                                      </p:cBhvr>
                                      <p:to>
                                        <a:srgbClr val="DDDDDD"/>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2" end="2"/>
                                            </p:txEl>
                                          </p:spTgt>
                                        </p:tgtEl>
                                        <p:attrNameLst>
                                          <p:attrName>ppt_c</p:attrName>
                                        </p:attrNameLst>
                                      </p:cBhvr>
                                      <p:to>
                                        <a:srgbClr val="DDDDDD"/>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0" y="2819403"/>
            <a:ext cx="9133114" cy="584775"/>
          </a:xfrm>
        </p:spPr>
        <p:txBody>
          <a:bodyPr/>
          <a:lstStyle/>
          <a:p>
            <a:r>
              <a:rPr lang="en-US" b="0" spc="-10" dirty="0"/>
              <a:t>Configuration</a:t>
            </a:r>
            <a:endParaRPr lang="en-US" dirty="0"/>
          </a:p>
        </p:txBody>
      </p:sp>
    </p:spTree>
    <p:extLst>
      <p:ext uri="{BB962C8B-B14F-4D97-AF65-F5344CB8AC3E}">
        <p14:creationId xmlns:p14="http://schemas.microsoft.com/office/powerpoint/2010/main" val="45381839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3339" y="330261"/>
            <a:ext cx="8389665" cy="430887"/>
          </a:xfrm>
          <a:prstGeom prst="rect">
            <a:avLst/>
          </a:prstGeom>
        </p:spPr>
        <p:txBody>
          <a:bodyPr vert="horz" wrap="square" lIns="0" tIns="0" rIns="0" bIns="0" rtlCol="0">
            <a:spAutoFit/>
          </a:bodyPr>
          <a:lstStyle/>
          <a:p>
            <a:pPr marL="12700">
              <a:lnSpc>
                <a:spcPct val="100000"/>
              </a:lnSpc>
            </a:pPr>
            <a:r>
              <a:rPr sz="2800" b="0" spc="-5" dirty="0">
                <a:solidFill>
                  <a:schemeClr val="bg1"/>
                </a:solidFill>
              </a:rPr>
              <a:t>Configuration</a:t>
            </a:r>
            <a:r>
              <a:rPr sz="2800" b="0" spc="-65" dirty="0">
                <a:solidFill>
                  <a:schemeClr val="bg1"/>
                </a:solidFill>
              </a:rPr>
              <a:t> </a:t>
            </a:r>
            <a:r>
              <a:rPr sz="2800" b="0" spc="-5" dirty="0">
                <a:solidFill>
                  <a:schemeClr val="bg1"/>
                </a:solidFill>
              </a:rPr>
              <a:t>Files</a:t>
            </a:r>
            <a:endParaRPr sz="2800" b="0" dirty="0">
              <a:solidFill>
                <a:schemeClr val="bg1"/>
              </a:solidFill>
            </a:endParaRPr>
          </a:p>
        </p:txBody>
      </p:sp>
      <p:sp>
        <p:nvSpPr>
          <p:cNvPr id="6" name="Text Placeholder 5"/>
          <p:cNvSpPr>
            <a:spLocks noGrp="1"/>
          </p:cNvSpPr>
          <p:nvPr>
            <p:ph type="body" sz="quarter" idx="13"/>
          </p:nvPr>
        </p:nvSpPr>
        <p:spPr/>
        <p:txBody>
          <a:bodyPr>
            <a:normAutofit/>
          </a:bodyPr>
          <a:lstStyle/>
          <a:p>
            <a:pPr marL="298450" marR="772160" indent="-285750">
              <a:lnSpc>
                <a:spcPct val="150000"/>
              </a:lnSpc>
              <a:buFont typeface="Arial" panose="020B0604020202020204" pitchFamily="34" charset="0"/>
              <a:buChar char="•"/>
              <a:tabLst>
                <a:tab pos="355600" algn="l"/>
                <a:tab pos="356235" algn="l"/>
              </a:tabLst>
            </a:pPr>
            <a:r>
              <a:rPr lang="en-US" sz="2000" spc="-5" dirty="0">
                <a:solidFill>
                  <a:schemeClr val="bg1"/>
                </a:solidFill>
                <a:cs typeface="Arial" panose="020B0604020202020204" pitchFamily="34" charset="0"/>
              </a:rPr>
              <a:t>The </a:t>
            </a:r>
            <a:r>
              <a:rPr lang="en-US" sz="2000" dirty="0">
                <a:solidFill>
                  <a:schemeClr val="bg1"/>
                </a:solidFill>
                <a:cs typeface="Arial" panose="020B0604020202020204" pitchFamily="34" charset="0"/>
              </a:rPr>
              <a:t>.NET </a:t>
            </a:r>
            <a:r>
              <a:rPr lang="en-US" sz="2000" spc="-5" dirty="0">
                <a:solidFill>
                  <a:schemeClr val="bg1"/>
                </a:solidFill>
                <a:cs typeface="Arial" panose="020B0604020202020204" pitchFamily="34" charset="0"/>
              </a:rPr>
              <a:t>Framework defines </a:t>
            </a:r>
            <a:r>
              <a:rPr lang="en-US" sz="2000" dirty="0">
                <a:solidFill>
                  <a:schemeClr val="bg1"/>
                </a:solidFill>
                <a:cs typeface="Arial" panose="020B0604020202020204" pitchFamily="34" charset="0"/>
              </a:rPr>
              <a:t>a </a:t>
            </a:r>
            <a:r>
              <a:rPr lang="en-US" sz="2000" spc="-5" dirty="0">
                <a:solidFill>
                  <a:schemeClr val="bg1"/>
                </a:solidFill>
                <a:cs typeface="Arial" panose="020B0604020202020204" pitchFamily="34" charset="0"/>
              </a:rPr>
              <a:t>set </a:t>
            </a:r>
            <a:r>
              <a:rPr lang="en-US" sz="2000" dirty="0">
                <a:solidFill>
                  <a:schemeClr val="bg1"/>
                </a:solidFill>
                <a:cs typeface="Arial" panose="020B0604020202020204" pitchFamily="34" charset="0"/>
              </a:rPr>
              <a:t>of </a:t>
            </a:r>
            <a:r>
              <a:rPr lang="en-US" sz="2000" spc="-5" dirty="0">
                <a:solidFill>
                  <a:schemeClr val="bg1"/>
                </a:solidFill>
                <a:cs typeface="Arial" panose="020B0604020202020204" pitchFamily="34" charset="0"/>
              </a:rPr>
              <a:t>elements to  implement c</a:t>
            </a:r>
            <a:r>
              <a:rPr lang="en-US" sz="2000" dirty="0">
                <a:solidFill>
                  <a:schemeClr val="bg1"/>
                </a:solidFill>
                <a:cs typeface="Arial" panose="020B0604020202020204" pitchFamily="34" charset="0"/>
              </a:rPr>
              <a:t>onfiguration</a:t>
            </a:r>
            <a:r>
              <a:rPr lang="en-US" sz="2000" spc="-114" dirty="0">
                <a:solidFill>
                  <a:schemeClr val="bg1"/>
                </a:solidFill>
                <a:cs typeface="Arial" panose="020B0604020202020204" pitchFamily="34" charset="0"/>
              </a:rPr>
              <a:t> </a:t>
            </a:r>
            <a:r>
              <a:rPr lang="en-US" sz="2000" dirty="0">
                <a:solidFill>
                  <a:schemeClr val="bg1"/>
                </a:solidFill>
                <a:cs typeface="Arial" panose="020B0604020202020204" pitchFamily="34" charset="0"/>
              </a:rPr>
              <a:t>settings.</a:t>
            </a:r>
          </a:p>
          <a:p>
            <a:pPr marL="298450" indent="-285750">
              <a:lnSpc>
                <a:spcPct val="100000"/>
              </a:lnSpc>
              <a:spcBef>
                <a:spcPts val="1680"/>
              </a:spcBef>
              <a:buFont typeface="Arial" panose="020B0604020202020204" pitchFamily="34" charset="0"/>
              <a:buChar char="•"/>
              <a:tabLst>
                <a:tab pos="355600" algn="l"/>
                <a:tab pos="356235" algn="l"/>
              </a:tabLst>
            </a:pPr>
            <a:r>
              <a:rPr lang="en-US" sz="2000" dirty="0">
                <a:solidFill>
                  <a:schemeClr val="bg1"/>
                </a:solidFill>
                <a:cs typeface="Arial" panose="020B0604020202020204" pitchFamily="34" charset="0"/>
              </a:rPr>
              <a:t>The ASP.NET configuration settings </a:t>
            </a:r>
            <a:r>
              <a:rPr lang="en-US" sz="2000" spc="-5" dirty="0">
                <a:solidFill>
                  <a:schemeClr val="bg1"/>
                </a:solidFill>
                <a:cs typeface="Arial" panose="020B0604020202020204" pitchFamily="34" charset="0"/>
              </a:rPr>
              <a:t>contain</a:t>
            </a:r>
            <a:r>
              <a:rPr lang="en-US" sz="2000" spc="-185" dirty="0">
                <a:solidFill>
                  <a:schemeClr val="bg1"/>
                </a:solidFill>
                <a:cs typeface="Arial" panose="020B0604020202020204" pitchFamily="34" charset="0"/>
              </a:rPr>
              <a:t> </a:t>
            </a:r>
            <a:r>
              <a:rPr lang="en-US" sz="2000" spc="-5" dirty="0">
                <a:solidFill>
                  <a:schemeClr val="bg1"/>
                </a:solidFill>
                <a:cs typeface="Arial" panose="020B0604020202020204" pitchFamily="34" charset="0"/>
              </a:rPr>
              <a:t>elements</a:t>
            </a:r>
            <a:r>
              <a:rPr lang="en-US" sz="2000" dirty="0">
                <a:solidFill>
                  <a:schemeClr val="bg1"/>
                </a:solidFill>
                <a:cs typeface="Arial" panose="020B0604020202020204" pitchFamily="34" charset="0"/>
              </a:rPr>
              <a:t> </a:t>
            </a:r>
            <a:r>
              <a:rPr lang="en-US" sz="2000" spc="-5" dirty="0">
                <a:solidFill>
                  <a:schemeClr val="bg1"/>
                </a:solidFill>
                <a:cs typeface="Arial" panose="020B0604020202020204" pitchFamily="34" charset="0"/>
              </a:rPr>
              <a:t>that </a:t>
            </a:r>
            <a:r>
              <a:rPr lang="en-US" sz="2000" dirty="0">
                <a:solidFill>
                  <a:schemeClr val="bg1"/>
                </a:solidFill>
                <a:cs typeface="Arial" panose="020B0604020202020204" pitchFamily="34" charset="0"/>
              </a:rPr>
              <a:t>control how ASP.NET </a:t>
            </a:r>
            <a:r>
              <a:rPr lang="en-US" sz="2000" spc="-5" dirty="0">
                <a:solidFill>
                  <a:schemeClr val="bg1"/>
                </a:solidFill>
                <a:cs typeface="Arial" panose="020B0604020202020204" pitchFamily="34" charset="0"/>
              </a:rPr>
              <a:t>Web applications</a:t>
            </a:r>
            <a:r>
              <a:rPr lang="en-US" sz="2000" spc="-125" dirty="0">
                <a:solidFill>
                  <a:schemeClr val="bg1"/>
                </a:solidFill>
                <a:cs typeface="Arial" panose="020B0604020202020204" pitchFamily="34" charset="0"/>
              </a:rPr>
              <a:t> </a:t>
            </a:r>
            <a:r>
              <a:rPr lang="en-US" sz="2000" dirty="0">
                <a:solidFill>
                  <a:schemeClr val="bg1"/>
                </a:solidFill>
                <a:cs typeface="Arial" panose="020B0604020202020204" pitchFamily="34" charset="0"/>
              </a:rPr>
              <a:t>behave.</a:t>
            </a:r>
          </a:p>
          <a:p>
            <a:pPr marL="298450" indent="-285750">
              <a:lnSpc>
                <a:spcPct val="100000"/>
              </a:lnSpc>
              <a:spcBef>
                <a:spcPts val="1675"/>
              </a:spcBef>
              <a:buFont typeface="Arial" panose="020B0604020202020204" pitchFamily="34" charset="0"/>
              <a:buChar char="•"/>
              <a:tabLst>
                <a:tab pos="355600" algn="l"/>
                <a:tab pos="356235" algn="l"/>
              </a:tabLst>
            </a:pPr>
            <a:r>
              <a:rPr lang="en-US" sz="2000" dirty="0">
                <a:solidFill>
                  <a:schemeClr val="bg1"/>
                </a:solidFill>
                <a:cs typeface="Arial" panose="020B0604020202020204" pitchFamily="34" charset="0"/>
              </a:rPr>
              <a:t>ASP.NET configuration </a:t>
            </a:r>
            <a:r>
              <a:rPr lang="en-US" sz="2000" spc="-10" dirty="0">
                <a:solidFill>
                  <a:schemeClr val="bg1"/>
                </a:solidFill>
                <a:cs typeface="Arial" panose="020B0604020202020204" pitchFamily="34" charset="0"/>
              </a:rPr>
              <a:t>files </a:t>
            </a:r>
            <a:r>
              <a:rPr lang="en-US" sz="2000" dirty="0">
                <a:solidFill>
                  <a:schemeClr val="bg1"/>
                </a:solidFill>
                <a:cs typeface="Arial" panose="020B0604020202020204" pitchFamily="34" charset="0"/>
              </a:rPr>
              <a:t>are </a:t>
            </a:r>
            <a:r>
              <a:rPr lang="en-US" sz="2000" spc="-5" dirty="0">
                <a:solidFill>
                  <a:schemeClr val="bg1"/>
                </a:solidFill>
                <a:cs typeface="Arial" panose="020B0604020202020204" pitchFamily="34" charset="0"/>
              </a:rPr>
              <a:t>XML files. The XML tags</a:t>
            </a:r>
            <a:r>
              <a:rPr lang="en-US" sz="2000" spc="-125" dirty="0">
                <a:solidFill>
                  <a:schemeClr val="bg1"/>
                </a:solidFill>
                <a:cs typeface="Arial" panose="020B0604020202020204" pitchFamily="34" charset="0"/>
              </a:rPr>
              <a:t> </a:t>
            </a:r>
            <a:r>
              <a:rPr lang="en-US" sz="2000" dirty="0">
                <a:solidFill>
                  <a:schemeClr val="bg1"/>
                </a:solidFill>
                <a:cs typeface="Arial" panose="020B0604020202020204" pitchFamily="34" charset="0"/>
              </a:rPr>
              <a:t>and attributes are</a:t>
            </a:r>
            <a:r>
              <a:rPr lang="en-US" sz="2000" spc="-90" dirty="0">
                <a:solidFill>
                  <a:schemeClr val="bg1"/>
                </a:solidFill>
                <a:cs typeface="Arial" panose="020B0604020202020204" pitchFamily="34" charset="0"/>
              </a:rPr>
              <a:t> </a:t>
            </a:r>
            <a:r>
              <a:rPr lang="en-US" sz="2000" spc="-5" dirty="0">
                <a:solidFill>
                  <a:schemeClr val="bg1"/>
                </a:solidFill>
                <a:cs typeface="Arial" panose="020B0604020202020204" pitchFamily="34" charset="0"/>
              </a:rPr>
              <a:t>case-sensitive.</a:t>
            </a:r>
            <a:endParaRPr lang="en-US" sz="2000" dirty="0">
              <a:solidFill>
                <a:schemeClr val="bg1"/>
              </a:solidFill>
              <a:cs typeface="Arial" panose="020B0604020202020204" pitchFamily="34" charset="0"/>
            </a:endParaRPr>
          </a:p>
          <a:p>
            <a:pPr marL="298450" marR="251460" indent="-285750">
              <a:lnSpc>
                <a:spcPct val="150000"/>
              </a:lnSpc>
              <a:spcBef>
                <a:spcPts val="475"/>
              </a:spcBef>
              <a:buFont typeface="Arial" panose="020B0604020202020204" pitchFamily="34" charset="0"/>
              <a:buChar char="•"/>
              <a:tabLst>
                <a:tab pos="355600" algn="l"/>
                <a:tab pos="356235" algn="l"/>
              </a:tabLst>
            </a:pPr>
            <a:r>
              <a:rPr lang="en-US" sz="2000" dirty="0">
                <a:solidFill>
                  <a:schemeClr val="bg1"/>
                </a:solidFill>
                <a:cs typeface="Arial" panose="020B0604020202020204" pitchFamily="34" charset="0"/>
              </a:rPr>
              <a:t>For </a:t>
            </a:r>
            <a:r>
              <a:rPr lang="en-US" sz="2000" spc="-5" dirty="0">
                <a:solidFill>
                  <a:schemeClr val="bg1"/>
                </a:solidFill>
                <a:cs typeface="Arial" panose="020B0604020202020204" pitchFamily="34" charset="0"/>
              </a:rPr>
              <a:t>Web Application, </a:t>
            </a:r>
            <a:r>
              <a:rPr lang="en-US" sz="2000" dirty="0">
                <a:solidFill>
                  <a:schemeClr val="bg1"/>
                </a:solidFill>
                <a:cs typeface="Arial" panose="020B0604020202020204" pitchFamily="34" charset="0"/>
              </a:rPr>
              <a:t>the </a:t>
            </a:r>
            <a:r>
              <a:rPr lang="en-US" sz="2000" spc="-5" dirty="0">
                <a:solidFill>
                  <a:schemeClr val="bg1"/>
                </a:solidFill>
                <a:cs typeface="Arial" panose="020B0604020202020204" pitchFamily="34" charset="0"/>
              </a:rPr>
              <a:t>important configuration </a:t>
            </a:r>
            <a:r>
              <a:rPr lang="en-US" sz="2000" spc="-10" dirty="0">
                <a:solidFill>
                  <a:schemeClr val="bg1"/>
                </a:solidFill>
                <a:cs typeface="Arial" panose="020B0604020202020204" pitchFamily="34" charset="0"/>
              </a:rPr>
              <a:t>files  </a:t>
            </a:r>
            <a:r>
              <a:rPr lang="en-US" sz="2000" spc="-5" dirty="0">
                <a:solidFill>
                  <a:schemeClr val="bg1"/>
                </a:solidFill>
                <a:cs typeface="Arial" panose="020B0604020202020204" pitchFamily="34" charset="0"/>
              </a:rPr>
              <a:t>are </a:t>
            </a:r>
            <a:r>
              <a:rPr lang="en-US" sz="2000" dirty="0">
                <a:solidFill>
                  <a:schemeClr val="bg1"/>
                </a:solidFill>
                <a:cs typeface="Arial" panose="020B0604020202020204" pitchFamily="34" charset="0"/>
              </a:rPr>
              <a:t>as</a:t>
            </a:r>
            <a:r>
              <a:rPr lang="en-US" sz="2000" spc="-100" dirty="0">
                <a:solidFill>
                  <a:schemeClr val="bg1"/>
                </a:solidFill>
                <a:cs typeface="Arial" panose="020B0604020202020204" pitchFamily="34" charset="0"/>
              </a:rPr>
              <a:t> </a:t>
            </a:r>
            <a:r>
              <a:rPr lang="en-US" sz="2000" spc="-5" dirty="0">
                <a:solidFill>
                  <a:schemeClr val="bg1"/>
                </a:solidFill>
                <a:cs typeface="Arial" panose="020B0604020202020204" pitchFamily="34" charset="0"/>
              </a:rPr>
              <a:t>follows:</a:t>
            </a:r>
            <a:endParaRPr lang="en-US" sz="2000" dirty="0">
              <a:solidFill>
                <a:schemeClr val="bg1"/>
              </a:solidFill>
              <a:cs typeface="Arial" panose="020B0604020202020204" pitchFamily="34" charset="0"/>
            </a:endParaRPr>
          </a:p>
          <a:p>
            <a:pPr marL="755650" indent="-285750">
              <a:lnSpc>
                <a:spcPct val="100000"/>
              </a:lnSpc>
              <a:spcBef>
                <a:spcPts val="1570"/>
              </a:spcBef>
              <a:buFont typeface="Arial" panose="020B0604020202020204" pitchFamily="34" charset="0"/>
              <a:buChar char="•"/>
              <a:tabLst>
                <a:tab pos="756285" algn="l"/>
              </a:tabLst>
            </a:pPr>
            <a:r>
              <a:rPr lang="en-US" sz="2000" spc="-5" dirty="0" err="1">
                <a:solidFill>
                  <a:schemeClr val="bg1"/>
                </a:solidFill>
                <a:cs typeface="Arial" panose="020B0604020202020204" pitchFamily="34" charset="0"/>
              </a:rPr>
              <a:t>Web.config</a:t>
            </a:r>
            <a:endParaRPr lang="en-US" sz="2000" dirty="0">
              <a:solidFill>
                <a:schemeClr val="bg1"/>
              </a:solidFill>
              <a:cs typeface="Arial" panose="020B0604020202020204" pitchFamily="34" charset="0"/>
            </a:endParaRPr>
          </a:p>
          <a:p>
            <a:pPr marL="755650" indent="-285750">
              <a:lnSpc>
                <a:spcPct val="100000"/>
              </a:lnSpc>
              <a:spcBef>
                <a:spcPts val="1510"/>
              </a:spcBef>
              <a:buFont typeface="Arial" panose="020B0604020202020204" pitchFamily="34" charset="0"/>
              <a:buChar char="•"/>
              <a:tabLst>
                <a:tab pos="756285" algn="l"/>
              </a:tabLst>
            </a:pPr>
            <a:r>
              <a:rPr lang="en-US" sz="2000" dirty="0" err="1">
                <a:solidFill>
                  <a:schemeClr val="bg1"/>
                </a:solidFill>
                <a:cs typeface="Arial" panose="020B0604020202020204" pitchFamily="34" charset="0"/>
              </a:rPr>
              <a:t>Machine.config</a:t>
            </a:r>
            <a:endParaRPr lang="en-US" sz="2000" dirty="0">
              <a:solidFill>
                <a:schemeClr val="bg1"/>
              </a:solidFill>
              <a:cs typeface="Arial" panose="020B0604020202020204" pitchFamily="34" charset="0"/>
            </a:endParaRPr>
          </a:p>
          <a:p>
            <a:endParaRPr lang="en-US" sz="2000" dirty="0"/>
          </a:p>
        </p:txBody>
      </p:sp>
      <p:sp>
        <p:nvSpPr>
          <p:cNvPr id="4" name="object 4"/>
          <p:cNvSpPr txBox="1">
            <a:spLocks noGrp="1"/>
          </p:cNvSpPr>
          <p:nvPr>
            <p:ph type="sldNum" sz="quarter" idx="4294967295"/>
          </p:nvPr>
        </p:nvSpPr>
        <p:spPr>
          <a:xfrm>
            <a:off x="8763000" y="6492081"/>
            <a:ext cx="736600" cy="259686"/>
          </a:xfrm>
          <a:prstGeom prst="rect">
            <a:avLst/>
          </a:prstGeom>
        </p:spPr>
        <p:txBody>
          <a:bodyPr vert="horz" wrap="square" lIns="0" tIns="13335" rIns="0" bIns="0" rtlCol="0">
            <a:spAutoFit/>
          </a:bodyPr>
          <a:lstStyle/>
          <a:p>
            <a:pPr marL="25400">
              <a:lnSpc>
                <a:spcPct val="100000"/>
              </a:lnSpc>
              <a:spcBef>
                <a:spcPts val="105"/>
              </a:spcBef>
            </a:pPr>
            <a:fld id="{81D60167-4931-47E6-BA6A-407CBD079E47}" type="slidenum">
              <a:rPr dirty="0">
                <a:solidFill>
                  <a:schemeClr val="bg1"/>
                </a:solidFill>
              </a:rPr>
              <a:t>75</a:t>
            </a:fld>
            <a:endParaRPr dirty="0">
              <a:solidFill>
                <a:schemeClr val="bg1"/>
              </a:solidFill>
            </a:endParaRPr>
          </a:p>
        </p:txBody>
      </p:sp>
    </p:spTree>
    <p:extLst>
      <p:ext uri="{BB962C8B-B14F-4D97-AF65-F5344CB8AC3E}">
        <p14:creationId xmlns:p14="http://schemas.microsoft.com/office/powerpoint/2010/main" val="3073974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0" end="0"/>
                                            </p:txEl>
                                          </p:spTgt>
                                        </p:tgtEl>
                                        <p:attrNameLst>
                                          <p:attrName>ppt_c</p:attrName>
                                        </p:attrNameLst>
                                      </p:cBhvr>
                                      <p:to>
                                        <a:srgbClr val="DDDDDD"/>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1" end="1"/>
                                            </p:txEl>
                                          </p:spTgt>
                                        </p:tgtEl>
                                        <p:attrNameLst>
                                          <p:attrName>ppt_c</p:attrName>
                                        </p:attrNameLst>
                                      </p:cBhvr>
                                      <p:to>
                                        <a:srgbClr val="DDDDDD"/>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2" end="2"/>
                                            </p:txEl>
                                          </p:spTgt>
                                        </p:tgtEl>
                                        <p:attrNameLst>
                                          <p:attrName>ppt_c</p:attrName>
                                        </p:attrNameLst>
                                      </p:cBhvr>
                                      <p:to>
                                        <a:srgbClr val="DDDDDD"/>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3" end="3"/>
                                            </p:txEl>
                                          </p:spTgt>
                                        </p:tgtEl>
                                        <p:attrNameLst>
                                          <p:attrName>ppt_c</p:attrName>
                                        </p:attrNameLst>
                                      </p:cBhvr>
                                      <p:to>
                                        <a:srgbClr val="DDDDDD"/>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4" end="4"/>
                                            </p:txEl>
                                          </p:spTgt>
                                        </p:tgtEl>
                                        <p:attrNameLst>
                                          <p:attrName>ppt_c</p:attrName>
                                        </p:attrNameLst>
                                      </p:cBhvr>
                                      <p:to>
                                        <a:srgbClr val="DDDDDD"/>
                                      </p:to>
                                    </p:animClr>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5" end="5"/>
                                            </p:txEl>
                                          </p:spTgt>
                                        </p:tgtEl>
                                        <p:attrNameLst>
                                          <p:attrName>ppt_c</p:attrName>
                                        </p:attrNameLst>
                                      </p:cBhvr>
                                      <p:to>
                                        <a:srgbClr val="DDDDDD"/>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3339" y="330261"/>
            <a:ext cx="8389665" cy="430887"/>
          </a:xfrm>
          <a:prstGeom prst="rect">
            <a:avLst/>
          </a:prstGeom>
        </p:spPr>
        <p:txBody>
          <a:bodyPr vert="horz" wrap="square" lIns="0" tIns="0" rIns="0" bIns="0" rtlCol="0">
            <a:spAutoFit/>
          </a:bodyPr>
          <a:lstStyle/>
          <a:p>
            <a:pPr marL="12700" marR="5080">
              <a:lnSpc>
                <a:spcPct val="100000"/>
              </a:lnSpc>
            </a:pPr>
            <a:r>
              <a:rPr sz="2800" b="0" spc="-5" dirty="0">
                <a:solidFill>
                  <a:schemeClr val="bg1"/>
                </a:solidFill>
              </a:rPr>
              <a:t>Configuration Files Concept</a:t>
            </a:r>
            <a:endParaRPr sz="2800" b="0" dirty="0">
              <a:solidFill>
                <a:schemeClr val="bg1"/>
              </a:solidFill>
            </a:endParaRPr>
          </a:p>
        </p:txBody>
      </p:sp>
      <p:sp>
        <p:nvSpPr>
          <p:cNvPr id="5" name="Text Placeholder 4"/>
          <p:cNvSpPr>
            <a:spLocks noGrp="1"/>
          </p:cNvSpPr>
          <p:nvPr>
            <p:ph type="body" sz="quarter" idx="13"/>
          </p:nvPr>
        </p:nvSpPr>
        <p:spPr/>
        <p:txBody>
          <a:bodyPr>
            <a:normAutofit/>
          </a:bodyPr>
          <a:lstStyle/>
          <a:p>
            <a:pPr marL="12700" marR="5080">
              <a:lnSpc>
                <a:spcPct val="100000"/>
              </a:lnSpc>
              <a:tabLst>
                <a:tab pos="355600" algn="l"/>
                <a:tab pos="356235" algn="l"/>
              </a:tabLst>
            </a:pPr>
            <a:r>
              <a:rPr lang="en-US" sz="2000" spc="-5" dirty="0">
                <a:solidFill>
                  <a:schemeClr val="bg1"/>
                </a:solidFill>
                <a:cs typeface="Arial" panose="020B0604020202020204" pitchFamily="34" charset="0"/>
              </a:rPr>
              <a:t>In </a:t>
            </a:r>
            <a:r>
              <a:rPr lang="en-US" sz="2000" dirty="0">
                <a:solidFill>
                  <a:schemeClr val="bg1"/>
                </a:solidFill>
                <a:cs typeface="Arial" panose="020B0604020202020204" pitchFamily="34" charset="0"/>
              </a:rPr>
              <a:t>ASP.NET configuration</a:t>
            </a:r>
            <a:r>
              <a:rPr lang="en-US" sz="2000" spc="-175" dirty="0">
                <a:solidFill>
                  <a:schemeClr val="bg1"/>
                </a:solidFill>
                <a:cs typeface="Arial" panose="020B0604020202020204" pitchFamily="34" charset="0"/>
              </a:rPr>
              <a:t> </a:t>
            </a:r>
            <a:r>
              <a:rPr lang="en-US" sz="2000" dirty="0">
                <a:solidFill>
                  <a:schemeClr val="bg1"/>
                </a:solidFill>
                <a:cs typeface="Arial" panose="020B0604020202020204" pitchFamily="34" charset="0"/>
              </a:rPr>
              <a:t>system, you can</a:t>
            </a:r>
            <a:r>
              <a:rPr lang="en-US" sz="2000" spc="-125" dirty="0">
                <a:solidFill>
                  <a:schemeClr val="bg1"/>
                </a:solidFill>
                <a:cs typeface="Arial" panose="020B0604020202020204" pitchFamily="34" charset="0"/>
              </a:rPr>
              <a:t> </a:t>
            </a:r>
            <a:r>
              <a:rPr lang="en-US" sz="2000" dirty="0">
                <a:solidFill>
                  <a:schemeClr val="bg1"/>
                </a:solidFill>
                <a:cs typeface="Arial" panose="020B0604020202020204" pitchFamily="34" charset="0"/>
              </a:rPr>
              <a:t>configure:</a:t>
            </a:r>
          </a:p>
          <a:p>
            <a:pPr marL="755650" indent="-285750">
              <a:lnSpc>
                <a:spcPct val="100000"/>
              </a:lnSpc>
              <a:spcBef>
                <a:spcPts val="439"/>
              </a:spcBef>
              <a:buFont typeface="Arial" panose="020B0604020202020204" pitchFamily="34" charset="0"/>
              <a:buChar char="•"/>
              <a:tabLst>
                <a:tab pos="756285" algn="l"/>
              </a:tabLst>
            </a:pPr>
            <a:r>
              <a:rPr lang="en-US" sz="2000" dirty="0">
                <a:solidFill>
                  <a:schemeClr val="bg1"/>
                </a:solidFill>
                <a:cs typeface="Arial" panose="020B0604020202020204" pitchFamily="34" charset="0"/>
              </a:rPr>
              <a:t>All ASP.NET </a:t>
            </a:r>
            <a:r>
              <a:rPr lang="en-US" sz="2000" spc="-5" dirty="0">
                <a:solidFill>
                  <a:schemeClr val="bg1"/>
                </a:solidFill>
                <a:cs typeface="Arial" panose="020B0604020202020204" pitchFamily="34" charset="0"/>
              </a:rPr>
              <a:t>applications </a:t>
            </a:r>
            <a:r>
              <a:rPr lang="en-US" sz="2000" dirty="0">
                <a:solidFill>
                  <a:schemeClr val="bg1"/>
                </a:solidFill>
                <a:cs typeface="Arial" panose="020B0604020202020204" pitchFamily="34" charset="0"/>
              </a:rPr>
              <a:t>on a</a:t>
            </a:r>
            <a:r>
              <a:rPr lang="en-US" sz="2000" spc="-50" dirty="0">
                <a:solidFill>
                  <a:schemeClr val="bg1"/>
                </a:solidFill>
                <a:cs typeface="Arial" panose="020B0604020202020204" pitchFamily="34" charset="0"/>
              </a:rPr>
              <a:t> </a:t>
            </a:r>
            <a:r>
              <a:rPr lang="en-US" sz="2000" spc="-5" dirty="0">
                <a:solidFill>
                  <a:schemeClr val="bg1"/>
                </a:solidFill>
                <a:cs typeface="Arial" panose="020B0604020202020204" pitchFamily="34" charset="0"/>
              </a:rPr>
              <a:t>server</a:t>
            </a:r>
            <a:endParaRPr lang="en-US" sz="2000" dirty="0">
              <a:solidFill>
                <a:schemeClr val="bg1"/>
              </a:solidFill>
              <a:cs typeface="Arial" panose="020B0604020202020204" pitchFamily="34" charset="0"/>
            </a:endParaRPr>
          </a:p>
          <a:p>
            <a:pPr marL="755650" indent="-285750">
              <a:lnSpc>
                <a:spcPct val="100000"/>
              </a:lnSpc>
              <a:spcBef>
                <a:spcPts val="434"/>
              </a:spcBef>
              <a:buFont typeface="Arial" panose="020B0604020202020204" pitchFamily="34" charset="0"/>
              <a:buChar char="•"/>
              <a:tabLst>
                <a:tab pos="756285" algn="l"/>
              </a:tabLst>
            </a:pPr>
            <a:r>
              <a:rPr lang="en-US" sz="2000" dirty="0">
                <a:solidFill>
                  <a:schemeClr val="bg1"/>
                </a:solidFill>
                <a:cs typeface="Arial" panose="020B0604020202020204" pitchFamily="34" charset="0"/>
              </a:rPr>
              <a:t>A single ASP.NET</a:t>
            </a:r>
            <a:r>
              <a:rPr lang="en-US" sz="2000" spc="-80" dirty="0">
                <a:solidFill>
                  <a:schemeClr val="bg1"/>
                </a:solidFill>
                <a:cs typeface="Arial" panose="020B0604020202020204" pitchFamily="34" charset="0"/>
              </a:rPr>
              <a:t> </a:t>
            </a:r>
            <a:r>
              <a:rPr lang="en-US" sz="2000" spc="-5" dirty="0">
                <a:solidFill>
                  <a:schemeClr val="bg1"/>
                </a:solidFill>
                <a:cs typeface="Arial" panose="020B0604020202020204" pitchFamily="34" charset="0"/>
              </a:rPr>
              <a:t>application</a:t>
            </a:r>
            <a:endParaRPr lang="en-US" sz="2000" dirty="0">
              <a:solidFill>
                <a:schemeClr val="bg1"/>
              </a:solidFill>
              <a:cs typeface="Arial" panose="020B0604020202020204" pitchFamily="34" charset="0"/>
            </a:endParaRPr>
          </a:p>
          <a:p>
            <a:pPr marL="755650" indent="-285750">
              <a:lnSpc>
                <a:spcPct val="100000"/>
              </a:lnSpc>
              <a:spcBef>
                <a:spcPts val="430"/>
              </a:spcBef>
              <a:buFont typeface="Arial" panose="020B0604020202020204" pitchFamily="34" charset="0"/>
              <a:buChar char="•"/>
              <a:tabLst>
                <a:tab pos="756285" algn="l"/>
              </a:tabLst>
            </a:pPr>
            <a:r>
              <a:rPr lang="en-US" sz="2000" spc="-5" dirty="0">
                <a:solidFill>
                  <a:schemeClr val="bg1"/>
                </a:solidFill>
                <a:cs typeface="Arial" panose="020B0604020202020204" pitchFamily="34" charset="0"/>
              </a:rPr>
              <a:t>Individual</a:t>
            </a:r>
            <a:r>
              <a:rPr lang="en-US" sz="2000" spc="-55" dirty="0">
                <a:solidFill>
                  <a:schemeClr val="bg1"/>
                </a:solidFill>
                <a:cs typeface="Arial" panose="020B0604020202020204" pitchFamily="34" charset="0"/>
              </a:rPr>
              <a:t> </a:t>
            </a:r>
            <a:r>
              <a:rPr lang="en-US" sz="2000" spc="-5" dirty="0">
                <a:solidFill>
                  <a:schemeClr val="bg1"/>
                </a:solidFill>
                <a:cs typeface="Arial" panose="020B0604020202020204" pitchFamily="34" charset="0"/>
              </a:rPr>
              <a:t>pages</a:t>
            </a:r>
            <a:endParaRPr lang="en-US" sz="2000" dirty="0">
              <a:solidFill>
                <a:schemeClr val="bg1"/>
              </a:solidFill>
              <a:cs typeface="Arial" panose="020B0604020202020204" pitchFamily="34" charset="0"/>
            </a:endParaRPr>
          </a:p>
          <a:p>
            <a:pPr marL="755650" indent="-285750">
              <a:lnSpc>
                <a:spcPct val="100000"/>
              </a:lnSpc>
              <a:spcBef>
                <a:spcPts val="430"/>
              </a:spcBef>
              <a:buFont typeface="Arial" panose="020B0604020202020204" pitchFamily="34" charset="0"/>
              <a:buChar char="•"/>
              <a:tabLst>
                <a:tab pos="756285" algn="l"/>
              </a:tabLst>
            </a:pPr>
            <a:r>
              <a:rPr lang="en-US" sz="2000" dirty="0">
                <a:solidFill>
                  <a:schemeClr val="bg1"/>
                </a:solidFill>
                <a:cs typeface="Arial" panose="020B0604020202020204" pitchFamily="34" charset="0"/>
              </a:rPr>
              <a:t>Application</a:t>
            </a:r>
            <a:r>
              <a:rPr lang="en-US" sz="2000" spc="-70" dirty="0">
                <a:solidFill>
                  <a:schemeClr val="bg1"/>
                </a:solidFill>
                <a:cs typeface="Arial" panose="020B0604020202020204" pitchFamily="34" charset="0"/>
              </a:rPr>
              <a:t> </a:t>
            </a:r>
            <a:r>
              <a:rPr lang="en-US" sz="2000" spc="-5" dirty="0">
                <a:solidFill>
                  <a:schemeClr val="bg1"/>
                </a:solidFill>
                <a:cs typeface="Arial" panose="020B0604020202020204" pitchFamily="34" charset="0"/>
              </a:rPr>
              <a:t>subdirectories</a:t>
            </a:r>
            <a:endParaRPr lang="en-US" sz="2000" dirty="0">
              <a:solidFill>
                <a:schemeClr val="bg1"/>
              </a:solidFill>
              <a:cs typeface="Arial" panose="020B0604020202020204" pitchFamily="34" charset="0"/>
            </a:endParaRPr>
          </a:p>
          <a:p>
            <a:pPr marL="12700">
              <a:lnSpc>
                <a:spcPct val="100000"/>
              </a:lnSpc>
              <a:spcBef>
                <a:spcPts val="470"/>
              </a:spcBef>
              <a:tabLst>
                <a:tab pos="355600" algn="l"/>
                <a:tab pos="356235" algn="l"/>
              </a:tabLst>
            </a:pPr>
            <a:endParaRPr lang="en-US" sz="2000" spc="-5" dirty="0">
              <a:solidFill>
                <a:schemeClr val="bg1"/>
              </a:solidFill>
              <a:cs typeface="Arial" panose="020B0604020202020204" pitchFamily="34" charset="0"/>
            </a:endParaRPr>
          </a:p>
          <a:p>
            <a:endParaRPr lang="en-US" sz="2400" dirty="0"/>
          </a:p>
        </p:txBody>
      </p:sp>
      <p:sp>
        <p:nvSpPr>
          <p:cNvPr id="4" name="object 4"/>
          <p:cNvSpPr txBox="1">
            <a:spLocks noGrp="1"/>
          </p:cNvSpPr>
          <p:nvPr>
            <p:ph type="sldNum" sz="quarter" idx="4294967295"/>
          </p:nvPr>
        </p:nvSpPr>
        <p:spPr>
          <a:xfrm>
            <a:off x="8763000" y="6492081"/>
            <a:ext cx="736600" cy="259686"/>
          </a:xfrm>
          <a:prstGeom prst="rect">
            <a:avLst/>
          </a:prstGeom>
        </p:spPr>
        <p:txBody>
          <a:bodyPr vert="horz" wrap="square" lIns="0" tIns="13335" rIns="0" bIns="0" rtlCol="0">
            <a:spAutoFit/>
          </a:bodyPr>
          <a:lstStyle/>
          <a:p>
            <a:pPr marL="25400">
              <a:lnSpc>
                <a:spcPct val="100000"/>
              </a:lnSpc>
              <a:spcBef>
                <a:spcPts val="105"/>
              </a:spcBef>
            </a:pPr>
            <a:fld id="{81D60167-4931-47E6-BA6A-407CBD079E47}" type="slidenum">
              <a:rPr dirty="0">
                <a:solidFill>
                  <a:schemeClr val="bg1"/>
                </a:solidFill>
              </a:rPr>
              <a:t>76</a:t>
            </a:fld>
            <a:endParaRPr dirty="0">
              <a:solidFill>
                <a:schemeClr val="bg1"/>
              </a:solidFill>
            </a:endParaRPr>
          </a:p>
        </p:txBody>
      </p:sp>
    </p:spTree>
    <p:extLst>
      <p:ext uri="{BB962C8B-B14F-4D97-AF65-F5344CB8AC3E}">
        <p14:creationId xmlns:p14="http://schemas.microsoft.com/office/powerpoint/2010/main" val="827179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5">
                                            <p:txEl>
                                              <p:pRg st="0" end="0"/>
                                            </p:txEl>
                                          </p:spTgt>
                                        </p:tgtEl>
                                        <p:attrNameLst>
                                          <p:attrName>ppt_c</p:attrName>
                                        </p:attrNameLst>
                                      </p:cBhvr>
                                      <p:to>
                                        <a:srgbClr val="DDDDDD"/>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5">
                                            <p:txEl>
                                              <p:pRg st="1" end="1"/>
                                            </p:txEl>
                                          </p:spTgt>
                                        </p:tgtEl>
                                        <p:attrNameLst>
                                          <p:attrName>ppt_c</p:attrName>
                                        </p:attrNameLst>
                                      </p:cBhvr>
                                      <p:to>
                                        <a:srgbClr val="DDDDDD"/>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5">
                                            <p:txEl>
                                              <p:pRg st="2" end="2"/>
                                            </p:txEl>
                                          </p:spTgt>
                                        </p:tgtEl>
                                        <p:attrNameLst>
                                          <p:attrName>ppt_c</p:attrName>
                                        </p:attrNameLst>
                                      </p:cBhvr>
                                      <p:to>
                                        <a:srgbClr val="DDDDDD"/>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5">
                                            <p:txEl>
                                              <p:pRg st="3" end="3"/>
                                            </p:txEl>
                                          </p:spTgt>
                                        </p:tgtEl>
                                        <p:attrNameLst>
                                          <p:attrName>ppt_c</p:attrName>
                                        </p:attrNameLst>
                                      </p:cBhvr>
                                      <p:to>
                                        <a:srgbClr val="DDDDDD"/>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5">
                                            <p:txEl>
                                              <p:pRg st="4" end="4"/>
                                            </p:txEl>
                                          </p:spTgt>
                                        </p:tgtEl>
                                        <p:attrNameLst>
                                          <p:attrName>ppt_c</p:attrName>
                                        </p:attrNameLst>
                                      </p:cBhvr>
                                      <p:to>
                                        <a:srgbClr val="DDDDDD"/>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3339" y="330261"/>
            <a:ext cx="8389665" cy="430887"/>
          </a:xfrm>
          <a:prstGeom prst="rect">
            <a:avLst/>
          </a:prstGeom>
        </p:spPr>
        <p:txBody>
          <a:bodyPr vert="horz" wrap="square" lIns="0" tIns="0" rIns="0" bIns="0" rtlCol="0">
            <a:spAutoFit/>
          </a:bodyPr>
          <a:lstStyle/>
          <a:p>
            <a:pPr marL="12700">
              <a:lnSpc>
                <a:spcPct val="100000"/>
              </a:lnSpc>
            </a:pPr>
            <a:r>
              <a:rPr sz="2800" b="0" dirty="0">
                <a:solidFill>
                  <a:schemeClr val="bg1"/>
                </a:solidFill>
              </a:rPr>
              <a:t>Web.</a:t>
            </a:r>
            <a:r>
              <a:rPr sz="2800" b="0" spc="-15" dirty="0">
                <a:solidFill>
                  <a:schemeClr val="bg1"/>
                </a:solidFill>
              </a:rPr>
              <a:t>C</a:t>
            </a:r>
            <a:r>
              <a:rPr sz="2800" b="0" dirty="0">
                <a:solidFill>
                  <a:schemeClr val="bg1"/>
                </a:solidFill>
              </a:rPr>
              <a:t>onfig</a:t>
            </a:r>
          </a:p>
        </p:txBody>
      </p:sp>
      <p:sp>
        <p:nvSpPr>
          <p:cNvPr id="6" name="Text Placeholder 5"/>
          <p:cNvSpPr>
            <a:spLocks noGrp="1"/>
          </p:cNvSpPr>
          <p:nvPr>
            <p:ph type="body" sz="quarter" idx="13"/>
          </p:nvPr>
        </p:nvSpPr>
        <p:spPr>
          <a:xfrm>
            <a:off x="228600" y="1150114"/>
            <a:ext cx="5181600" cy="4622800"/>
          </a:xfrm>
        </p:spPr>
        <p:txBody>
          <a:bodyPr>
            <a:normAutofit/>
          </a:bodyPr>
          <a:lstStyle/>
          <a:p>
            <a:pPr marL="12700">
              <a:lnSpc>
                <a:spcPct val="100000"/>
              </a:lnSpc>
              <a:tabLst>
                <a:tab pos="354965" algn="l"/>
                <a:tab pos="355600" algn="l"/>
              </a:tabLst>
            </a:pPr>
            <a:r>
              <a:rPr lang="en-US" sz="2000" spc="-5" dirty="0">
                <a:solidFill>
                  <a:schemeClr val="bg1"/>
                </a:solidFill>
                <a:latin typeface="Arial" panose="020B0604020202020204" pitchFamily="34" charset="0"/>
                <a:cs typeface="Arial" panose="020B0604020202020204" pitchFamily="34" charset="0"/>
              </a:rPr>
              <a:t>The </a:t>
            </a:r>
            <a:r>
              <a:rPr lang="en-US" sz="2000" dirty="0" err="1">
                <a:solidFill>
                  <a:schemeClr val="bg1"/>
                </a:solidFill>
                <a:latin typeface="Arial" panose="020B0604020202020204" pitchFamily="34" charset="0"/>
                <a:cs typeface="Arial" panose="020B0604020202020204" pitchFamily="34" charset="0"/>
              </a:rPr>
              <a:t>Web.Config</a:t>
            </a:r>
            <a:r>
              <a:rPr lang="en-US" sz="2000" spc="-110" dirty="0">
                <a:solidFill>
                  <a:schemeClr val="bg1"/>
                </a:solidFill>
                <a:latin typeface="Arial" panose="020B0604020202020204" pitchFamily="34" charset="0"/>
                <a:cs typeface="Arial" panose="020B0604020202020204" pitchFamily="34" charset="0"/>
              </a:rPr>
              <a:t> </a:t>
            </a:r>
            <a:r>
              <a:rPr lang="en-US" sz="2000" spc="-10" dirty="0">
                <a:solidFill>
                  <a:schemeClr val="bg1"/>
                </a:solidFill>
                <a:latin typeface="Arial" panose="020B0604020202020204" pitchFamily="34" charset="0"/>
                <a:cs typeface="Arial" panose="020B0604020202020204" pitchFamily="34" charset="0"/>
              </a:rPr>
              <a:t>file:</a:t>
            </a:r>
            <a:endParaRPr lang="en-US" sz="2000" dirty="0">
              <a:solidFill>
                <a:schemeClr val="bg1"/>
              </a:solidFill>
              <a:latin typeface="Arial" panose="020B0604020202020204" pitchFamily="34" charset="0"/>
              <a:cs typeface="Arial" panose="020B0604020202020204" pitchFamily="34" charset="0"/>
            </a:endParaRPr>
          </a:p>
          <a:p>
            <a:pPr marL="755015" marR="181610" indent="-285750">
              <a:lnSpc>
                <a:spcPct val="100000"/>
              </a:lnSpc>
              <a:spcBef>
                <a:spcPts val="439"/>
              </a:spcBef>
              <a:buFont typeface="Arial" panose="020B0604020202020204" pitchFamily="34" charset="0"/>
              <a:buChar char="•"/>
              <a:tabLst>
                <a:tab pos="756285" algn="l"/>
              </a:tabLst>
            </a:pPr>
            <a:r>
              <a:rPr lang="en-US" sz="2000" spc="-5" dirty="0">
                <a:solidFill>
                  <a:schemeClr val="bg1"/>
                </a:solidFill>
                <a:latin typeface="Arial" panose="020B0604020202020204" pitchFamily="34" charset="0"/>
                <a:cs typeface="Arial" panose="020B0604020202020204" pitchFamily="34" charset="0"/>
              </a:rPr>
              <a:t>The </a:t>
            </a:r>
            <a:r>
              <a:rPr lang="en-US" sz="2000" spc="-5" dirty="0" err="1">
                <a:solidFill>
                  <a:schemeClr val="bg1"/>
                </a:solidFill>
                <a:latin typeface="Arial" panose="020B0604020202020204" pitchFamily="34" charset="0"/>
                <a:cs typeface="Arial" panose="020B0604020202020204" pitchFamily="34" charset="0"/>
              </a:rPr>
              <a:t>Web.config</a:t>
            </a:r>
            <a:r>
              <a:rPr lang="en-US" sz="2000" spc="-5" dirty="0">
                <a:solidFill>
                  <a:schemeClr val="bg1"/>
                </a:solidFill>
                <a:latin typeface="Arial" panose="020B0604020202020204" pitchFamily="34" charset="0"/>
                <a:cs typeface="Arial" panose="020B0604020202020204" pitchFamily="34" charset="0"/>
              </a:rPr>
              <a:t> </a:t>
            </a:r>
            <a:r>
              <a:rPr lang="en-US" sz="2000" dirty="0">
                <a:solidFill>
                  <a:schemeClr val="bg1"/>
                </a:solidFill>
                <a:latin typeface="Arial" panose="020B0604020202020204" pitchFamily="34" charset="0"/>
                <a:cs typeface="Arial" panose="020B0604020202020204" pitchFamily="34" charset="0"/>
              </a:rPr>
              <a:t>is an</a:t>
            </a:r>
            <a:r>
              <a:rPr lang="en-US" sz="2000" spc="-45" dirty="0">
                <a:solidFill>
                  <a:schemeClr val="bg1"/>
                </a:solidFill>
                <a:latin typeface="Arial" panose="020B0604020202020204" pitchFamily="34" charset="0"/>
                <a:cs typeface="Arial" panose="020B0604020202020204" pitchFamily="34" charset="0"/>
              </a:rPr>
              <a:t> </a:t>
            </a:r>
            <a:r>
              <a:rPr lang="en-US" sz="2000" spc="-5" dirty="0">
                <a:solidFill>
                  <a:schemeClr val="bg1"/>
                </a:solidFill>
                <a:latin typeface="Arial" panose="020B0604020202020204" pitchFamily="34" charset="0"/>
                <a:cs typeface="Arial" panose="020B0604020202020204" pitchFamily="34" charset="0"/>
              </a:rPr>
              <a:t>XML based </a:t>
            </a:r>
            <a:r>
              <a:rPr lang="en-US" sz="2000" dirty="0">
                <a:solidFill>
                  <a:schemeClr val="bg1"/>
                </a:solidFill>
                <a:latin typeface="Arial" panose="020B0604020202020204" pitchFamily="34" charset="0"/>
                <a:cs typeface="Arial" panose="020B0604020202020204" pitchFamily="34" charset="0"/>
              </a:rPr>
              <a:t> </a:t>
            </a:r>
            <a:r>
              <a:rPr lang="en-US" sz="2000" spc="-5" dirty="0">
                <a:solidFill>
                  <a:schemeClr val="bg1"/>
                </a:solidFill>
                <a:latin typeface="Arial" panose="020B0604020202020204" pitchFamily="34" charset="0"/>
                <a:cs typeface="Arial" panose="020B0604020202020204" pitchFamily="34" charset="0"/>
              </a:rPr>
              <a:t>configuration </a:t>
            </a:r>
            <a:r>
              <a:rPr lang="en-US" sz="2000" dirty="0">
                <a:solidFill>
                  <a:schemeClr val="bg1"/>
                </a:solidFill>
                <a:latin typeface="Arial" panose="020B0604020202020204" pitchFamily="34" charset="0"/>
                <a:cs typeface="Arial" panose="020B0604020202020204" pitchFamily="34" charset="0"/>
              </a:rPr>
              <a:t>file for </a:t>
            </a:r>
            <a:r>
              <a:rPr lang="en-US" sz="2000" spc="-5" dirty="0">
                <a:solidFill>
                  <a:schemeClr val="bg1"/>
                </a:solidFill>
                <a:latin typeface="Arial" panose="020B0604020202020204" pitchFamily="34" charset="0"/>
                <a:cs typeface="Arial" panose="020B0604020202020204" pitchFamily="34" charset="0"/>
              </a:rPr>
              <a:t>the entire application.</a:t>
            </a:r>
          </a:p>
          <a:p>
            <a:pPr marL="755015" marR="181610" indent="-285750">
              <a:lnSpc>
                <a:spcPct val="100000"/>
              </a:lnSpc>
              <a:spcBef>
                <a:spcPts val="439"/>
              </a:spcBef>
              <a:buFont typeface="Arial" panose="020B0604020202020204" pitchFamily="34" charset="0"/>
              <a:buChar char="•"/>
              <a:tabLst>
                <a:tab pos="756285" algn="l"/>
              </a:tabLst>
            </a:pPr>
            <a:endParaRPr lang="en-US" sz="2000" spc="-5" dirty="0">
              <a:solidFill>
                <a:schemeClr val="bg1"/>
              </a:solidFill>
              <a:latin typeface="Arial" panose="020B0604020202020204" pitchFamily="34" charset="0"/>
              <a:cs typeface="Arial" panose="020B0604020202020204" pitchFamily="34" charset="0"/>
            </a:endParaRPr>
          </a:p>
          <a:p>
            <a:pPr marL="755015" marR="181610" indent="-285750">
              <a:lnSpc>
                <a:spcPct val="100000"/>
              </a:lnSpc>
              <a:spcBef>
                <a:spcPts val="439"/>
              </a:spcBef>
              <a:buFont typeface="Arial" panose="020B0604020202020204" pitchFamily="34" charset="0"/>
              <a:buChar char="•"/>
              <a:tabLst>
                <a:tab pos="756285" algn="l"/>
              </a:tabLst>
            </a:pPr>
            <a:r>
              <a:rPr lang="en-US" sz="2000" spc="-5" dirty="0">
                <a:solidFill>
                  <a:schemeClr val="bg1"/>
                </a:solidFill>
                <a:latin typeface="Arial" panose="020B0604020202020204" pitchFamily="34" charset="0"/>
                <a:cs typeface="Arial" panose="020B0604020202020204" pitchFamily="34" charset="0"/>
              </a:rPr>
              <a:t>Resides </a:t>
            </a:r>
            <a:r>
              <a:rPr lang="en-US" sz="2000" dirty="0">
                <a:solidFill>
                  <a:schemeClr val="bg1"/>
                </a:solidFill>
                <a:latin typeface="Arial" panose="020B0604020202020204" pitchFamily="34" charset="0"/>
                <a:cs typeface="Arial" panose="020B0604020202020204" pitchFamily="34" charset="0"/>
              </a:rPr>
              <a:t>in </a:t>
            </a:r>
            <a:r>
              <a:rPr lang="en-US" sz="2000" spc="-5" dirty="0">
                <a:solidFill>
                  <a:schemeClr val="bg1"/>
                </a:solidFill>
                <a:latin typeface="Arial" panose="020B0604020202020204" pitchFamily="34" charset="0"/>
                <a:cs typeface="Arial" panose="020B0604020202020204" pitchFamily="34" charset="0"/>
              </a:rPr>
              <a:t>the application</a:t>
            </a:r>
            <a:r>
              <a:rPr lang="en-US" sz="2000" spc="-20" dirty="0">
                <a:solidFill>
                  <a:schemeClr val="bg1"/>
                </a:solidFill>
                <a:latin typeface="Arial" panose="020B0604020202020204" pitchFamily="34" charset="0"/>
                <a:cs typeface="Arial" panose="020B0604020202020204" pitchFamily="34" charset="0"/>
              </a:rPr>
              <a:t> </a:t>
            </a:r>
            <a:r>
              <a:rPr lang="en-US" sz="2000" dirty="0">
                <a:solidFill>
                  <a:schemeClr val="bg1"/>
                </a:solidFill>
                <a:latin typeface="Arial" panose="020B0604020202020204" pitchFamily="34" charset="0"/>
                <a:cs typeface="Arial" panose="020B0604020202020204" pitchFamily="34" charset="0"/>
              </a:rPr>
              <a:t>root.</a:t>
            </a:r>
          </a:p>
          <a:p>
            <a:pPr marL="755015" marR="181610" indent="-285750">
              <a:lnSpc>
                <a:spcPct val="100000"/>
              </a:lnSpc>
              <a:spcBef>
                <a:spcPts val="439"/>
              </a:spcBef>
              <a:buFont typeface="Arial" panose="020B0604020202020204" pitchFamily="34" charset="0"/>
              <a:buChar char="•"/>
              <a:tabLst>
                <a:tab pos="756285" algn="l"/>
              </a:tabLst>
            </a:pPr>
            <a:endParaRPr lang="en-US" sz="2000" dirty="0">
              <a:solidFill>
                <a:schemeClr val="bg1"/>
              </a:solidFill>
              <a:latin typeface="Arial" panose="020B0604020202020204" pitchFamily="34" charset="0"/>
              <a:cs typeface="Arial" panose="020B0604020202020204" pitchFamily="34" charset="0"/>
            </a:endParaRPr>
          </a:p>
          <a:p>
            <a:pPr marL="755650" indent="-285750">
              <a:lnSpc>
                <a:spcPct val="100000"/>
              </a:lnSpc>
              <a:spcBef>
                <a:spcPts val="434"/>
              </a:spcBef>
              <a:buFont typeface="Arial" panose="020B0604020202020204" pitchFamily="34" charset="0"/>
              <a:buChar char="•"/>
              <a:tabLst>
                <a:tab pos="756285" algn="l"/>
              </a:tabLst>
            </a:pPr>
            <a:r>
              <a:rPr lang="en-US" sz="2000" dirty="0">
                <a:solidFill>
                  <a:schemeClr val="bg1"/>
                </a:solidFill>
                <a:latin typeface="Arial" panose="020B0604020202020204" pitchFamily="34" charset="0"/>
                <a:cs typeface="Arial" panose="020B0604020202020204" pitchFamily="34" charset="0"/>
              </a:rPr>
              <a:t>It </a:t>
            </a:r>
            <a:r>
              <a:rPr lang="en-US" sz="2000" spc="-5" dirty="0">
                <a:solidFill>
                  <a:schemeClr val="bg1"/>
                </a:solidFill>
                <a:latin typeface="Arial" panose="020B0604020202020204" pitchFamily="34" charset="0"/>
                <a:cs typeface="Arial" panose="020B0604020202020204" pitchFamily="34" charset="0"/>
              </a:rPr>
              <a:t>provides </a:t>
            </a:r>
            <a:r>
              <a:rPr lang="en-US" sz="2000" dirty="0">
                <a:solidFill>
                  <a:schemeClr val="bg1"/>
                </a:solidFill>
                <a:latin typeface="Arial" panose="020B0604020202020204" pitchFamily="34" charset="0"/>
                <a:cs typeface="Arial" panose="020B0604020202020204" pitchFamily="34" charset="0"/>
              </a:rPr>
              <a:t>the </a:t>
            </a:r>
            <a:r>
              <a:rPr lang="en-US" sz="2000" spc="-5" dirty="0">
                <a:solidFill>
                  <a:schemeClr val="bg1"/>
                </a:solidFill>
                <a:latin typeface="Arial" panose="020B0604020202020204" pitchFamily="34" charset="0"/>
                <a:cs typeface="Arial" panose="020B0604020202020204" pitchFamily="34" charset="0"/>
              </a:rPr>
              <a:t>application </a:t>
            </a:r>
            <a:r>
              <a:rPr lang="en-US" sz="2000" dirty="0">
                <a:solidFill>
                  <a:schemeClr val="bg1"/>
                </a:solidFill>
                <a:latin typeface="Arial" panose="020B0604020202020204" pitchFamily="34" charset="0"/>
                <a:cs typeface="Arial" panose="020B0604020202020204" pitchFamily="34" charset="0"/>
              </a:rPr>
              <a:t>wide </a:t>
            </a:r>
            <a:r>
              <a:rPr lang="en-US" sz="2000" spc="-5" dirty="0">
                <a:solidFill>
                  <a:schemeClr val="bg1"/>
                </a:solidFill>
                <a:latin typeface="Arial" panose="020B0604020202020204" pitchFamily="34" charset="0"/>
                <a:cs typeface="Arial" panose="020B0604020202020204" pitchFamily="34" charset="0"/>
              </a:rPr>
              <a:t>settings</a:t>
            </a:r>
            <a:r>
              <a:rPr lang="en-US" sz="2000" spc="40" dirty="0">
                <a:solidFill>
                  <a:schemeClr val="bg1"/>
                </a:solidFill>
                <a:latin typeface="Arial" panose="020B0604020202020204" pitchFamily="34" charset="0"/>
                <a:cs typeface="Arial" panose="020B0604020202020204" pitchFamily="34" charset="0"/>
              </a:rPr>
              <a:t> </a:t>
            </a:r>
            <a:r>
              <a:rPr lang="en-US" sz="2000" dirty="0">
                <a:solidFill>
                  <a:schemeClr val="bg1"/>
                </a:solidFill>
                <a:latin typeface="Arial" panose="020B0604020202020204" pitchFamily="34" charset="0"/>
                <a:cs typeface="Arial" panose="020B0604020202020204" pitchFamily="34" charset="0"/>
              </a:rPr>
              <a:t>for </a:t>
            </a:r>
            <a:r>
              <a:rPr lang="en-US" sz="2000" spc="-5" dirty="0">
                <a:solidFill>
                  <a:schemeClr val="bg1"/>
                </a:solidFill>
                <a:latin typeface="Arial" panose="020B0604020202020204" pitchFamily="34" charset="0"/>
                <a:cs typeface="Arial" panose="020B0604020202020204" pitchFamily="34" charset="0"/>
              </a:rPr>
              <a:t>the entire</a:t>
            </a:r>
            <a:r>
              <a:rPr lang="en-US" sz="2000" spc="-10" dirty="0">
                <a:solidFill>
                  <a:schemeClr val="bg1"/>
                </a:solidFill>
                <a:latin typeface="Arial" panose="020B0604020202020204" pitchFamily="34" charset="0"/>
                <a:cs typeface="Arial" panose="020B0604020202020204" pitchFamily="34" charset="0"/>
              </a:rPr>
              <a:t> </a:t>
            </a:r>
            <a:r>
              <a:rPr lang="en-US" sz="2000" spc="-5" dirty="0">
                <a:solidFill>
                  <a:schemeClr val="bg1"/>
                </a:solidFill>
                <a:latin typeface="Arial" panose="020B0604020202020204" pitchFamily="34" charset="0"/>
                <a:cs typeface="Arial" panose="020B0604020202020204" pitchFamily="34" charset="0"/>
              </a:rPr>
              <a:t>application.</a:t>
            </a:r>
          </a:p>
          <a:p>
            <a:pPr marL="755650" indent="-285750">
              <a:lnSpc>
                <a:spcPct val="100000"/>
              </a:lnSpc>
              <a:spcBef>
                <a:spcPts val="434"/>
              </a:spcBef>
              <a:buFont typeface="Arial" panose="020B0604020202020204" pitchFamily="34" charset="0"/>
              <a:buChar char="•"/>
              <a:tabLst>
                <a:tab pos="756285" algn="l"/>
              </a:tabLst>
            </a:pPr>
            <a:endParaRPr lang="en-US" sz="2000" dirty="0">
              <a:solidFill>
                <a:schemeClr val="bg1"/>
              </a:solidFill>
              <a:latin typeface="Arial" panose="020B0604020202020204" pitchFamily="34" charset="0"/>
              <a:cs typeface="Arial" panose="020B0604020202020204" pitchFamily="34" charset="0"/>
            </a:endParaRPr>
          </a:p>
          <a:p>
            <a:pPr marL="755015" marR="374015" indent="-285750">
              <a:lnSpc>
                <a:spcPct val="100000"/>
              </a:lnSpc>
              <a:spcBef>
                <a:spcPts val="430"/>
              </a:spcBef>
              <a:buFont typeface="Arial" panose="020B0604020202020204" pitchFamily="34" charset="0"/>
              <a:buChar char="•"/>
              <a:tabLst>
                <a:tab pos="756285" algn="l"/>
              </a:tabLst>
            </a:pPr>
            <a:r>
              <a:rPr lang="en-US" sz="2000" dirty="0">
                <a:solidFill>
                  <a:schemeClr val="bg1"/>
                </a:solidFill>
                <a:latin typeface="Arial" panose="020B0604020202020204" pitchFamily="34" charset="0"/>
                <a:cs typeface="Arial" panose="020B0604020202020204" pitchFamily="34" charset="0"/>
              </a:rPr>
              <a:t>Multiple </a:t>
            </a:r>
            <a:r>
              <a:rPr lang="en-US" sz="2000" spc="-5" dirty="0" err="1">
                <a:solidFill>
                  <a:schemeClr val="bg1"/>
                </a:solidFill>
                <a:latin typeface="Arial" panose="020B0604020202020204" pitchFamily="34" charset="0"/>
                <a:cs typeface="Arial" panose="020B0604020202020204" pitchFamily="34" charset="0"/>
              </a:rPr>
              <a:t>web.config</a:t>
            </a:r>
            <a:r>
              <a:rPr lang="en-US" sz="2000" spc="-15" dirty="0">
                <a:solidFill>
                  <a:schemeClr val="bg1"/>
                </a:solidFill>
                <a:latin typeface="Arial" panose="020B0604020202020204" pitchFamily="34" charset="0"/>
                <a:cs typeface="Arial" panose="020B0604020202020204" pitchFamily="34" charset="0"/>
              </a:rPr>
              <a:t> </a:t>
            </a:r>
            <a:r>
              <a:rPr lang="en-US" sz="2000" dirty="0">
                <a:solidFill>
                  <a:schemeClr val="bg1"/>
                </a:solidFill>
                <a:latin typeface="Arial" panose="020B0604020202020204" pitchFamily="34" charset="0"/>
                <a:cs typeface="Arial" panose="020B0604020202020204" pitchFamily="34" charset="0"/>
              </a:rPr>
              <a:t>files</a:t>
            </a:r>
            <a:r>
              <a:rPr lang="en-US" sz="2000" spc="-20" dirty="0">
                <a:solidFill>
                  <a:schemeClr val="bg1"/>
                </a:solidFill>
                <a:latin typeface="Arial" panose="020B0604020202020204" pitchFamily="34" charset="0"/>
                <a:cs typeface="Arial" panose="020B0604020202020204" pitchFamily="34" charset="0"/>
              </a:rPr>
              <a:t> are  supported.</a:t>
            </a:r>
            <a:endParaRPr lang="en-US" sz="2000" spc="5" dirty="0">
              <a:solidFill>
                <a:schemeClr val="bg1"/>
              </a:solidFill>
              <a:latin typeface="Arial" panose="020B0604020202020204" pitchFamily="34" charset="0"/>
              <a:cs typeface="Arial" panose="020B0604020202020204" pitchFamily="34" charset="0"/>
            </a:endParaRPr>
          </a:p>
          <a:p>
            <a:endParaRPr lang="en-US" sz="2000" dirty="0">
              <a:solidFill>
                <a:schemeClr val="bg1"/>
              </a:solidFill>
            </a:endParaRPr>
          </a:p>
        </p:txBody>
      </p:sp>
      <p:sp>
        <p:nvSpPr>
          <p:cNvPr id="5" name="object 5"/>
          <p:cNvSpPr txBox="1">
            <a:spLocks noGrp="1"/>
          </p:cNvSpPr>
          <p:nvPr>
            <p:ph type="sldNum" sz="quarter" idx="4294967295"/>
          </p:nvPr>
        </p:nvSpPr>
        <p:spPr>
          <a:xfrm>
            <a:off x="8763000" y="6492081"/>
            <a:ext cx="736600" cy="259686"/>
          </a:xfrm>
          <a:prstGeom prst="rect">
            <a:avLst/>
          </a:prstGeom>
        </p:spPr>
        <p:txBody>
          <a:bodyPr vert="horz" wrap="square" lIns="0" tIns="13335" rIns="0" bIns="0" rtlCol="0">
            <a:spAutoFit/>
          </a:bodyPr>
          <a:lstStyle/>
          <a:p>
            <a:pPr marL="25400">
              <a:lnSpc>
                <a:spcPct val="100000"/>
              </a:lnSpc>
              <a:spcBef>
                <a:spcPts val="105"/>
              </a:spcBef>
            </a:pPr>
            <a:fld id="{81D60167-4931-47E6-BA6A-407CBD079E47}" type="slidenum">
              <a:rPr dirty="0">
                <a:solidFill>
                  <a:schemeClr val="bg1"/>
                </a:solidFill>
              </a:rPr>
              <a:t>77</a:t>
            </a:fld>
            <a:endParaRPr dirty="0">
              <a:solidFill>
                <a:schemeClr val="bg1"/>
              </a:solidFill>
            </a:endParaRPr>
          </a:p>
        </p:txBody>
      </p:sp>
      <p:sp>
        <p:nvSpPr>
          <p:cNvPr id="4" name="object 4"/>
          <p:cNvSpPr/>
          <p:nvPr/>
        </p:nvSpPr>
        <p:spPr>
          <a:xfrm>
            <a:off x="5638800" y="1150114"/>
            <a:ext cx="2664460" cy="4953000"/>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875325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0" end="0"/>
                                            </p:txEl>
                                          </p:spTgt>
                                        </p:tgtEl>
                                        <p:attrNameLst>
                                          <p:attrName>ppt_c</p:attrName>
                                        </p:attrNameLst>
                                      </p:cBhvr>
                                      <p:to>
                                        <a:srgbClr val="DDDDDD"/>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1" end="1"/>
                                            </p:txEl>
                                          </p:spTgt>
                                        </p:tgtEl>
                                        <p:attrNameLst>
                                          <p:attrName>ppt_c</p:attrName>
                                        </p:attrNameLst>
                                      </p:cBhvr>
                                      <p:to>
                                        <a:srgbClr val="DDDDDD"/>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3" end="3"/>
                                            </p:txEl>
                                          </p:spTgt>
                                        </p:tgtEl>
                                        <p:attrNameLst>
                                          <p:attrName>ppt_c</p:attrName>
                                        </p:attrNameLst>
                                      </p:cBhvr>
                                      <p:to>
                                        <a:srgbClr val="DDDDDD"/>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5" end="5"/>
                                            </p:txEl>
                                          </p:spTgt>
                                        </p:tgtEl>
                                        <p:attrNameLst>
                                          <p:attrName>ppt_c</p:attrName>
                                        </p:attrNameLst>
                                      </p:cBhvr>
                                      <p:to>
                                        <a:srgbClr val="DDDDDD"/>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7" end="7"/>
                                            </p:txEl>
                                          </p:spTgt>
                                        </p:tgtEl>
                                        <p:attrNameLst>
                                          <p:attrName>ppt_c</p:attrName>
                                        </p:attrNameLst>
                                      </p:cBhvr>
                                      <p:to>
                                        <a:srgbClr val="DDDDDD"/>
                                      </p:to>
                                    </p:animClr>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800" b="0" spc="-5" dirty="0">
                <a:solidFill>
                  <a:schemeClr val="bg1"/>
                </a:solidFill>
              </a:rPr>
              <a:t>The layout </a:t>
            </a:r>
            <a:r>
              <a:rPr lang="en-US" sz="2800" b="0" dirty="0">
                <a:solidFill>
                  <a:schemeClr val="bg1"/>
                </a:solidFill>
              </a:rPr>
              <a:t>of </a:t>
            </a:r>
            <a:r>
              <a:rPr lang="en-US" sz="2800" b="0" spc="-5" dirty="0">
                <a:solidFill>
                  <a:schemeClr val="bg1"/>
                </a:solidFill>
              </a:rPr>
              <a:t>the </a:t>
            </a:r>
            <a:r>
              <a:rPr lang="en-US" sz="2800" b="0" spc="-5" dirty="0" err="1">
                <a:solidFill>
                  <a:schemeClr val="bg1"/>
                </a:solidFill>
              </a:rPr>
              <a:t>web.config</a:t>
            </a:r>
            <a:r>
              <a:rPr lang="en-US" sz="2800" b="0" spc="-40" dirty="0">
                <a:solidFill>
                  <a:schemeClr val="bg1"/>
                </a:solidFill>
              </a:rPr>
              <a:t> </a:t>
            </a:r>
            <a:r>
              <a:rPr lang="en-US" sz="2800" b="0" dirty="0">
                <a:solidFill>
                  <a:schemeClr val="bg1"/>
                </a:solidFill>
              </a:rPr>
              <a:t>file</a:t>
            </a:r>
            <a:endParaRPr lang="en-US" sz="2800" b="0" dirty="0"/>
          </a:p>
        </p:txBody>
      </p:sp>
      <p:sp>
        <p:nvSpPr>
          <p:cNvPr id="2" name="Text Placeholder 1"/>
          <p:cNvSpPr>
            <a:spLocks noGrp="1"/>
          </p:cNvSpPr>
          <p:nvPr>
            <p:ph type="body" sz="quarter" idx="13"/>
          </p:nvPr>
        </p:nvSpPr>
        <p:spPr/>
        <p:txBody>
          <a:bodyPr/>
          <a:lstStyle/>
          <a:p>
            <a:endParaRPr lang="en-US"/>
          </a:p>
        </p:txBody>
      </p:sp>
      <p:sp>
        <p:nvSpPr>
          <p:cNvPr id="6" name="object 5"/>
          <p:cNvSpPr txBox="1">
            <a:spLocks noGrp="1"/>
          </p:cNvSpPr>
          <p:nvPr>
            <p:ph type="sldNum" sz="quarter" idx="4294967295"/>
          </p:nvPr>
        </p:nvSpPr>
        <p:spPr>
          <a:xfrm>
            <a:off x="8763000" y="6492081"/>
            <a:ext cx="736600" cy="259686"/>
          </a:xfrm>
          <a:prstGeom prst="rect">
            <a:avLst/>
          </a:prstGeom>
        </p:spPr>
        <p:txBody>
          <a:bodyPr vert="horz" wrap="square" lIns="0" tIns="13335" rIns="0" bIns="0" rtlCol="0">
            <a:spAutoFit/>
          </a:bodyPr>
          <a:lstStyle/>
          <a:p>
            <a:pPr marL="25400">
              <a:lnSpc>
                <a:spcPct val="100000"/>
              </a:lnSpc>
              <a:spcBef>
                <a:spcPts val="105"/>
              </a:spcBef>
            </a:pPr>
            <a:r>
              <a:rPr lang="en-US" dirty="0">
                <a:solidFill>
                  <a:schemeClr val="bg1"/>
                </a:solidFill>
              </a:rPr>
              <a:t>7</a:t>
            </a:r>
            <a:endParaRPr dirty="0">
              <a:solidFill>
                <a:schemeClr val="bg1"/>
              </a:solidFill>
            </a:endParaRPr>
          </a:p>
        </p:txBody>
      </p:sp>
      <p:pic>
        <p:nvPicPr>
          <p:cNvPr id="10" name="Picture 9"/>
          <p:cNvPicPr>
            <a:picLocks noChangeAspect="1"/>
          </p:cNvPicPr>
          <p:nvPr/>
        </p:nvPicPr>
        <p:blipFill rotWithShape="1">
          <a:blip r:embed="rId2"/>
          <a:srcRect b="5858"/>
          <a:stretch/>
        </p:blipFill>
        <p:spPr>
          <a:xfrm>
            <a:off x="304800" y="1066800"/>
            <a:ext cx="8637984" cy="4800599"/>
          </a:xfrm>
          <a:prstGeom prst="rect">
            <a:avLst/>
          </a:prstGeom>
        </p:spPr>
      </p:pic>
    </p:spTree>
    <p:extLst>
      <p:ext uri="{BB962C8B-B14F-4D97-AF65-F5344CB8AC3E}">
        <p14:creationId xmlns:p14="http://schemas.microsoft.com/office/powerpoint/2010/main" val="1136974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3339" y="330261"/>
            <a:ext cx="8389665" cy="430887"/>
          </a:xfrm>
          <a:prstGeom prst="rect">
            <a:avLst/>
          </a:prstGeom>
        </p:spPr>
        <p:txBody>
          <a:bodyPr vert="horz" wrap="square" lIns="0" tIns="0" rIns="0" bIns="0" rtlCol="0">
            <a:spAutoFit/>
          </a:bodyPr>
          <a:lstStyle/>
          <a:p>
            <a:pPr marL="12700">
              <a:lnSpc>
                <a:spcPct val="100000"/>
              </a:lnSpc>
            </a:pPr>
            <a:r>
              <a:rPr sz="2800" b="0" dirty="0" err="1">
                <a:solidFill>
                  <a:schemeClr val="bg1"/>
                </a:solidFill>
              </a:rPr>
              <a:t>Web.Config</a:t>
            </a:r>
            <a:r>
              <a:rPr sz="2800" b="0" dirty="0">
                <a:solidFill>
                  <a:schemeClr val="bg1"/>
                </a:solidFill>
              </a:rPr>
              <a:t> </a:t>
            </a:r>
            <a:r>
              <a:rPr sz="2800" b="0" spc="-5" dirty="0">
                <a:solidFill>
                  <a:schemeClr val="bg1"/>
                </a:solidFill>
              </a:rPr>
              <a:t>File</a:t>
            </a:r>
            <a:endParaRPr sz="2800" b="0" dirty="0">
              <a:solidFill>
                <a:schemeClr val="bg1"/>
              </a:solidFill>
            </a:endParaRPr>
          </a:p>
        </p:txBody>
      </p:sp>
      <p:sp>
        <p:nvSpPr>
          <p:cNvPr id="5" name="Text Placeholder 4"/>
          <p:cNvSpPr>
            <a:spLocks noGrp="1"/>
          </p:cNvSpPr>
          <p:nvPr>
            <p:ph type="body" sz="quarter" idx="13"/>
          </p:nvPr>
        </p:nvSpPr>
        <p:spPr/>
        <p:txBody>
          <a:bodyPr/>
          <a:lstStyle/>
          <a:p>
            <a:pPr marL="12700">
              <a:lnSpc>
                <a:spcPct val="100000"/>
              </a:lnSpc>
              <a:tabLst>
                <a:tab pos="355600" algn="l"/>
                <a:tab pos="356235" algn="l"/>
              </a:tabLst>
            </a:pPr>
            <a:r>
              <a:rPr lang="en-US" sz="2000" dirty="0">
                <a:latin typeface="Arial" panose="020B0604020202020204" pitchFamily="34" charset="0"/>
                <a:cs typeface="Arial" panose="020B0604020202020204" pitchFamily="34" charset="0"/>
              </a:rPr>
              <a:t>Some of the </a:t>
            </a:r>
            <a:r>
              <a:rPr lang="en-US" sz="2000" spc="-5" dirty="0">
                <a:latin typeface="Arial" panose="020B0604020202020204" pitchFamily="34" charset="0"/>
                <a:cs typeface="Arial" panose="020B0604020202020204" pitchFamily="34" charset="0"/>
              </a:rPr>
              <a:t>important </a:t>
            </a:r>
            <a:r>
              <a:rPr lang="en-US" sz="2000" dirty="0">
                <a:latin typeface="Arial" panose="020B0604020202020204" pitchFamily="34" charset="0"/>
                <a:cs typeface="Arial" panose="020B0604020202020204" pitchFamily="34" charset="0"/>
              </a:rPr>
              <a:t>settings </a:t>
            </a:r>
            <a:r>
              <a:rPr lang="en-US" sz="2000" spc="-5" dirty="0">
                <a:latin typeface="Arial" panose="020B0604020202020204" pitchFamily="34" charset="0"/>
                <a:cs typeface="Arial" panose="020B0604020202020204" pitchFamily="34" charset="0"/>
              </a:rPr>
              <a:t>are </a:t>
            </a:r>
            <a:r>
              <a:rPr lang="en-US" sz="2000" dirty="0">
                <a:latin typeface="Arial" panose="020B0604020202020204" pitchFamily="34" charset="0"/>
                <a:cs typeface="Arial" panose="020B0604020202020204" pitchFamily="34" charset="0"/>
              </a:rPr>
              <a:t>as</a:t>
            </a:r>
            <a:r>
              <a:rPr lang="en-US" sz="2000" spc="-25"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follows:</a:t>
            </a:r>
          </a:p>
          <a:p>
            <a:pPr marL="755650" indent="-285750">
              <a:lnSpc>
                <a:spcPct val="100000"/>
              </a:lnSpc>
              <a:spcBef>
                <a:spcPts val="470"/>
              </a:spcBef>
              <a:buClr>
                <a:schemeClr val="bg1"/>
              </a:buClr>
              <a:buFont typeface="Arial" panose="020B0604020202020204" pitchFamily="34" charset="0"/>
              <a:buChar char="•"/>
            </a:pPr>
            <a:r>
              <a:rPr lang="en-US" sz="2000" dirty="0">
                <a:solidFill>
                  <a:schemeClr val="bg1"/>
                </a:solidFill>
              </a:rPr>
              <a:t>&lt;</a:t>
            </a:r>
            <a:r>
              <a:rPr lang="en-US" sz="2000" dirty="0" err="1">
                <a:solidFill>
                  <a:schemeClr val="bg1"/>
                </a:solidFill>
              </a:rPr>
              <a:t>appSettings</a:t>
            </a:r>
            <a:r>
              <a:rPr lang="en-US" sz="2000" dirty="0">
                <a:solidFill>
                  <a:schemeClr val="bg1"/>
                </a:solidFill>
              </a:rPr>
              <a:t>&gt;</a:t>
            </a:r>
            <a:r>
              <a:rPr lang="en-US" sz="2000" spc="155" dirty="0">
                <a:solidFill>
                  <a:schemeClr val="bg1"/>
                </a:solidFill>
                <a:latin typeface="Arial" panose="020B0604020202020204" pitchFamily="34" charset="0"/>
                <a:cs typeface="Arial" panose="020B0604020202020204" pitchFamily="34" charset="0"/>
              </a:rPr>
              <a:t> </a:t>
            </a:r>
            <a:r>
              <a:rPr lang="en-US" sz="2000" spc="-5" dirty="0">
                <a:solidFill>
                  <a:schemeClr val="bg1"/>
                </a:solidFill>
                <a:latin typeface="Arial" panose="020B0604020202020204" pitchFamily="34" charset="0"/>
                <a:cs typeface="Arial" panose="020B0604020202020204" pitchFamily="34" charset="0"/>
              </a:rPr>
              <a:t>element</a:t>
            </a:r>
            <a:endParaRPr lang="en-US" sz="2000" dirty="0">
              <a:solidFill>
                <a:schemeClr val="bg1"/>
              </a:solidFill>
              <a:latin typeface="Arial" panose="020B0604020202020204" pitchFamily="34" charset="0"/>
              <a:cs typeface="Arial" panose="020B0604020202020204" pitchFamily="34" charset="0"/>
            </a:endParaRPr>
          </a:p>
          <a:p>
            <a:pPr marL="755650" indent="-285750">
              <a:lnSpc>
                <a:spcPct val="100000"/>
              </a:lnSpc>
              <a:spcBef>
                <a:spcPts val="470"/>
              </a:spcBef>
              <a:buClr>
                <a:schemeClr val="bg1"/>
              </a:buClr>
              <a:buFont typeface="Arial" panose="020B0604020202020204" pitchFamily="34" charset="0"/>
              <a:buChar char="•"/>
            </a:pPr>
            <a:r>
              <a:rPr lang="en-US" sz="2000" dirty="0">
                <a:solidFill>
                  <a:schemeClr val="bg1"/>
                </a:solidFill>
              </a:rPr>
              <a:t>&lt;</a:t>
            </a:r>
            <a:r>
              <a:rPr lang="en-US" sz="2000" dirty="0" err="1">
                <a:solidFill>
                  <a:schemeClr val="bg1"/>
                </a:solidFill>
              </a:rPr>
              <a:t>connectionStrings</a:t>
            </a:r>
            <a:r>
              <a:rPr lang="en-US" sz="2000" dirty="0">
                <a:solidFill>
                  <a:schemeClr val="bg1"/>
                </a:solidFill>
              </a:rPr>
              <a:t>&gt;</a:t>
            </a:r>
            <a:r>
              <a:rPr lang="en-US" sz="2000" spc="165" dirty="0">
                <a:solidFill>
                  <a:schemeClr val="bg1"/>
                </a:solidFill>
                <a:latin typeface="Arial" panose="020B0604020202020204" pitchFamily="34" charset="0"/>
                <a:cs typeface="Arial" panose="020B0604020202020204" pitchFamily="34" charset="0"/>
              </a:rPr>
              <a:t> </a:t>
            </a:r>
            <a:r>
              <a:rPr lang="en-US" sz="2000" spc="-5" dirty="0">
                <a:solidFill>
                  <a:schemeClr val="bg1"/>
                </a:solidFill>
                <a:latin typeface="Arial" panose="020B0604020202020204" pitchFamily="34" charset="0"/>
                <a:cs typeface="Arial" panose="020B0604020202020204" pitchFamily="34" charset="0"/>
              </a:rPr>
              <a:t>element</a:t>
            </a:r>
          </a:p>
          <a:p>
            <a:pPr marL="755650" indent="-285750">
              <a:lnSpc>
                <a:spcPct val="100000"/>
              </a:lnSpc>
              <a:spcBef>
                <a:spcPts val="470"/>
              </a:spcBef>
              <a:buClr>
                <a:schemeClr val="bg1"/>
              </a:buClr>
              <a:buFont typeface="Arial" panose="020B0604020202020204" pitchFamily="34" charset="0"/>
              <a:buChar char="•"/>
            </a:pPr>
            <a:r>
              <a:rPr lang="en-US" sz="2000" dirty="0">
                <a:solidFill>
                  <a:schemeClr val="bg1"/>
                </a:solidFill>
              </a:rPr>
              <a:t>&lt;</a:t>
            </a:r>
            <a:r>
              <a:rPr lang="en-US" sz="2000" dirty="0" err="1">
                <a:solidFill>
                  <a:schemeClr val="bg1"/>
                </a:solidFill>
              </a:rPr>
              <a:t>system.web</a:t>
            </a:r>
            <a:r>
              <a:rPr lang="en-US" sz="2000" dirty="0">
                <a:solidFill>
                  <a:schemeClr val="bg1"/>
                </a:solidFill>
              </a:rPr>
              <a:t>&gt; </a:t>
            </a:r>
            <a:r>
              <a:rPr lang="en-US" sz="2000" spc="-5" dirty="0">
                <a:solidFill>
                  <a:schemeClr val="bg1"/>
                </a:solidFill>
                <a:latin typeface="Arial" panose="020B0604020202020204" pitchFamily="34" charset="0"/>
                <a:cs typeface="Arial" panose="020B0604020202020204" pitchFamily="34" charset="0"/>
              </a:rPr>
              <a:t>element</a:t>
            </a:r>
          </a:p>
          <a:p>
            <a:pPr marL="1212850" lvl="1" indent="-285750">
              <a:spcBef>
                <a:spcPts val="475"/>
              </a:spcBef>
              <a:buClr>
                <a:schemeClr val="bg1"/>
              </a:buClr>
              <a:buFont typeface="Arial" panose="020B0604020202020204" pitchFamily="34" charset="0"/>
              <a:buChar char="•"/>
            </a:pPr>
            <a:r>
              <a:rPr lang="en-US" sz="2000" dirty="0">
                <a:solidFill>
                  <a:schemeClr val="bg1"/>
                </a:solidFill>
              </a:rPr>
              <a:t>&lt;authentication&gt;</a:t>
            </a:r>
            <a:r>
              <a:rPr lang="en-US" sz="2000" spc="180" dirty="0">
                <a:solidFill>
                  <a:schemeClr val="bg1"/>
                </a:solidFill>
                <a:latin typeface="Arial" panose="020B0604020202020204" pitchFamily="34" charset="0"/>
                <a:cs typeface="Arial" panose="020B0604020202020204" pitchFamily="34" charset="0"/>
              </a:rPr>
              <a:t> </a:t>
            </a:r>
            <a:r>
              <a:rPr lang="en-US" sz="2000" spc="-5" dirty="0">
                <a:solidFill>
                  <a:schemeClr val="bg1"/>
                </a:solidFill>
                <a:latin typeface="Arial" panose="020B0604020202020204" pitchFamily="34" charset="0"/>
                <a:cs typeface="Arial" panose="020B0604020202020204" pitchFamily="34" charset="0"/>
              </a:rPr>
              <a:t>element</a:t>
            </a:r>
          </a:p>
          <a:p>
            <a:pPr marL="1212850" lvl="1" indent="-285750">
              <a:spcBef>
                <a:spcPts val="475"/>
              </a:spcBef>
              <a:buClr>
                <a:schemeClr val="bg1"/>
              </a:buClr>
              <a:buFont typeface="Arial" panose="020B0604020202020204" pitchFamily="34" charset="0"/>
              <a:buChar char="•"/>
            </a:pPr>
            <a:r>
              <a:rPr lang="en-US" sz="2000" dirty="0">
                <a:solidFill>
                  <a:schemeClr val="bg1"/>
                </a:solidFill>
              </a:rPr>
              <a:t>&lt;authorization&gt;</a:t>
            </a:r>
            <a:r>
              <a:rPr lang="en-US" sz="2000" spc="170" dirty="0">
                <a:solidFill>
                  <a:schemeClr val="bg1"/>
                </a:solidFill>
                <a:latin typeface="Arial" panose="020B0604020202020204" pitchFamily="34" charset="0"/>
                <a:cs typeface="Arial" panose="020B0604020202020204" pitchFamily="34" charset="0"/>
              </a:rPr>
              <a:t> </a:t>
            </a:r>
            <a:r>
              <a:rPr lang="en-US" sz="2000" spc="-5" dirty="0">
                <a:solidFill>
                  <a:schemeClr val="bg1"/>
                </a:solidFill>
                <a:latin typeface="Arial" panose="020B0604020202020204" pitchFamily="34" charset="0"/>
                <a:cs typeface="Arial" panose="020B0604020202020204" pitchFamily="34" charset="0"/>
              </a:rPr>
              <a:t>element</a:t>
            </a:r>
            <a:endParaRPr lang="en-US" sz="2000" dirty="0">
              <a:solidFill>
                <a:schemeClr val="bg1"/>
              </a:solidFill>
              <a:latin typeface="Arial" panose="020B0604020202020204" pitchFamily="34" charset="0"/>
              <a:cs typeface="Arial" panose="020B0604020202020204" pitchFamily="34" charset="0"/>
            </a:endParaRPr>
          </a:p>
          <a:p>
            <a:pPr marL="1212850" lvl="1" indent="-285750">
              <a:spcBef>
                <a:spcPts val="475"/>
              </a:spcBef>
              <a:buClr>
                <a:schemeClr val="bg1"/>
              </a:buClr>
              <a:buFont typeface="Arial" panose="020B0604020202020204" pitchFamily="34" charset="0"/>
              <a:buChar char="•"/>
            </a:pPr>
            <a:r>
              <a:rPr lang="en-US" sz="2000" dirty="0">
                <a:solidFill>
                  <a:schemeClr val="bg1"/>
                </a:solidFill>
              </a:rPr>
              <a:t>&lt;</a:t>
            </a:r>
            <a:r>
              <a:rPr lang="en-US" sz="2000" dirty="0" err="1">
                <a:solidFill>
                  <a:schemeClr val="bg1"/>
                </a:solidFill>
              </a:rPr>
              <a:t>customErrors</a:t>
            </a:r>
            <a:r>
              <a:rPr lang="en-US" sz="2000" dirty="0">
                <a:solidFill>
                  <a:schemeClr val="bg1"/>
                </a:solidFill>
              </a:rPr>
              <a:t>&gt;</a:t>
            </a:r>
            <a:r>
              <a:rPr lang="en-US" sz="2000" spc="160" dirty="0">
                <a:solidFill>
                  <a:schemeClr val="bg1"/>
                </a:solidFill>
                <a:latin typeface="Arial" panose="020B0604020202020204" pitchFamily="34" charset="0"/>
                <a:cs typeface="Arial" panose="020B0604020202020204" pitchFamily="34" charset="0"/>
              </a:rPr>
              <a:t> </a:t>
            </a:r>
            <a:r>
              <a:rPr lang="en-US" sz="2000" spc="-5" dirty="0">
                <a:solidFill>
                  <a:schemeClr val="bg1"/>
                </a:solidFill>
                <a:latin typeface="Arial" panose="020B0604020202020204" pitchFamily="34" charset="0"/>
                <a:cs typeface="Arial" panose="020B0604020202020204" pitchFamily="34" charset="0"/>
              </a:rPr>
              <a:t>element</a:t>
            </a:r>
            <a:endParaRPr lang="en-US" sz="2000" dirty="0">
              <a:solidFill>
                <a:schemeClr val="bg1"/>
              </a:solidFill>
              <a:latin typeface="Arial" panose="020B0604020202020204" pitchFamily="34" charset="0"/>
              <a:cs typeface="Arial" panose="020B0604020202020204" pitchFamily="34" charset="0"/>
            </a:endParaRPr>
          </a:p>
          <a:p>
            <a:pPr marL="1212850" lvl="1" indent="-285750">
              <a:spcBef>
                <a:spcPts val="475"/>
              </a:spcBef>
              <a:buClr>
                <a:schemeClr val="bg1"/>
              </a:buClr>
              <a:buFont typeface="Arial" panose="020B0604020202020204" pitchFamily="34" charset="0"/>
              <a:buChar char="•"/>
            </a:pPr>
            <a:r>
              <a:rPr lang="en-US" sz="2000" dirty="0">
                <a:solidFill>
                  <a:schemeClr val="bg1"/>
                </a:solidFill>
              </a:rPr>
              <a:t>&lt;</a:t>
            </a:r>
            <a:r>
              <a:rPr lang="en-US" sz="2000" dirty="0" err="1">
                <a:solidFill>
                  <a:schemeClr val="bg1"/>
                </a:solidFill>
              </a:rPr>
              <a:t>sessionState</a:t>
            </a:r>
            <a:r>
              <a:rPr lang="en-US" sz="2000" dirty="0">
                <a:solidFill>
                  <a:schemeClr val="bg1"/>
                </a:solidFill>
              </a:rPr>
              <a:t>&gt;</a:t>
            </a:r>
            <a:r>
              <a:rPr lang="en-US" sz="2000" spc="155" dirty="0">
                <a:solidFill>
                  <a:schemeClr val="bg1"/>
                </a:solidFill>
                <a:latin typeface="Arial" panose="020B0604020202020204" pitchFamily="34" charset="0"/>
                <a:cs typeface="Arial" panose="020B0604020202020204" pitchFamily="34" charset="0"/>
              </a:rPr>
              <a:t> </a:t>
            </a:r>
            <a:r>
              <a:rPr lang="en-US" sz="2000" spc="-5" dirty="0">
                <a:solidFill>
                  <a:schemeClr val="bg1"/>
                </a:solidFill>
                <a:latin typeface="Arial" panose="020B0604020202020204" pitchFamily="34" charset="0"/>
                <a:cs typeface="Arial" panose="020B0604020202020204" pitchFamily="34" charset="0"/>
              </a:rPr>
              <a:t>element</a:t>
            </a:r>
            <a:endParaRPr lang="en-US" sz="2000" dirty="0">
              <a:solidFill>
                <a:schemeClr val="bg1"/>
              </a:solidFill>
              <a:latin typeface="Arial" panose="020B0604020202020204" pitchFamily="34" charset="0"/>
              <a:cs typeface="Arial" panose="020B0604020202020204" pitchFamily="34" charset="0"/>
            </a:endParaRPr>
          </a:p>
          <a:p>
            <a:pPr marL="1212850" lvl="1" indent="-285750">
              <a:spcBef>
                <a:spcPts val="475"/>
              </a:spcBef>
              <a:buClr>
                <a:schemeClr val="bg1"/>
              </a:buClr>
              <a:buFont typeface="Arial" panose="020B0604020202020204" pitchFamily="34" charset="0"/>
              <a:buChar char="•"/>
            </a:pPr>
            <a:r>
              <a:rPr lang="en-US" sz="2000" dirty="0">
                <a:solidFill>
                  <a:schemeClr val="bg1"/>
                </a:solidFill>
              </a:rPr>
              <a:t>&lt;trace/&gt; </a:t>
            </a:r>
            <a:r>
              <a:rPr lang="en-US" sz="2000" spc="-5" dirty="0">
                <a:solidFill>
                  <a:schemeClr val="bg1"/>
                </a:solidFill>
                <a:latin typeface="Arial" panose="020B0604020202020204" pitchFamily="34" charset="0"/>
                <a:cs typeface="Arial" panose="020B0604020202020204" pitchFamily="34" charset="0"/>
              </a:rPr>
              <a:t>element</a:t>
            </a:r>
            <a:endParaRPr lang="en-US" sz="2000" dirty="0">
              <a:solidFill>
                <a:schemeClr val="bg1"/>
              </a:solidFill>
              <a:latin typeface="Arial" panose="020B0604020202020204" pitchFamily="34" charset="0"/>
              <a:cs typeface="Arial" panose="020B0604020202020204" pitchFamily="34" charset="0"/>
            </a:endParaRPr>
          </a:p>
          <a:p>
            <a:endParaRPr lang="en-US" dirty="0"/>
          </a:p>
        </p:txBody>
      </p:sp>
      <p:sp>
        <p:nvSpPr>
          <p:cNvPr id="4" name="object 4"/>
          <p:cNvSpPr txBox="1">
            <a:spLocks noGrp="1"/>
          </p:cNvSpPr>
          <p:nvPr>
            <p:ph type="sldNum" sz="quarter" idx="4294967295"/>
          </p:nvPr>
        </p:nvSpPr>
        <p:spPr>
          <a:xfrm>
            <a:off x="8763000" y="6492081"/>
            <a:ext cx="736600" cy="259686"/>
          </a:xfrm>
          <a:prstGeom prst="rect">
            <a:avLst/>
          </a:prstGeom>
        </p:spPr>
        <p:txBody>
          <a:bodyPr vert="horz" wrap="square" lIns="0" tIns="13335" rIns="0" bIns="0" rtlCol="0">
            <a:spAutoFit/>
          </a:bodyPr>
          <a:lstStyle/>
          <a:p>
            <a:pPr marL="25400">
              <a:lnSpc>
                <a:spcPct val="100000"/>
              </a:lnSpc>
              <a:spcBef>
                <a:spcPts val="105"/>
              </a:spcBef>
            </a:pPr>
            <a:fld id="{81D60167-4931-47E6-BA6A-407CBD079E47}" type="slidenum">
              <a:rPr dirty="0">
                <a:solidFill>
                  <a:schemeClr val="bg1"/>
                </a:solidFill>
              </a:rPr>
              <a:t>79</a:t>
            </a:fld>
            <a:endParaRPr dirty="0">
              <a:solidFill>
                <a:schemeClr val="bg1"/>
              </a:solidFill>
            </a:endParaRPr>
          </a:p>
        </p:txBody>
      </p:sp>
    </p:spTree>
    <p:extLst>
      <p:ext uri="{BB962C8B-B14F-4D97-AF65-F5344CB8AC3E}">
        <p14:creationId xmlns:p14="http://schemas.microsoft.com/office/powerpoint/2010/main" val="2579049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5">
                                            <p:txEl>
                                              <p:pRg st="0" end="0"/>
                                            </p:txEl>
                                          </p:spTgt>
                                        </p:tgtEl>
                                        <p:attrNameLst>
                                          <p:attrName>ppt_c</p:attrName>
                                        </p:attrNameLst>
                                      </p:cBhvr>
                                      <p:to>
                                        <a:srgbClr val="DDDDDD"/>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5">
                                            <p:txEl>
                                              <p:pRg st="1" end="1"/>
                                            </p:txEl>
                                          </p:spTgt>
                                        </p:tgtEl>
                                        <p:attrNameLst>
                                          <p:attrName>ppt_c</p:attrName>
                                        </p:attrNameLst>
                                      </p:cBhvr>
                                      <p:to>
                                        <a:srgbClr val="DDDDDD"/>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5">
                                            <p:txEl>
                                              <p:pRg st="2" end="2"/>
                                            </p:txEl>
                                          </p:spTgt>
                                        </p:tgtEl>
                                        <p:attrNameLst>
                                          <p:attrName>ppt_c</p:attrName>
                                        </p:attrNameLst>
                                      </p:cBhvr>
                                      <p:to>
                                        <a:srgbClr val="DDDDDD"/>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5">
                                            <p:txEl>
                                              <p:pRg st="3" end="3"/>
                                            </p:txEl>
                                          </p:spTgt>
                                        </p:tgtEl>
                                        <p:attrNameLst>
                                          <p:attrName>ppt_c</p:attrName>
                                        </p:attrNameLst>
                                      </p:cBhvr>
                                      <p:to>
                                        <a:srgbClr val="DDDDDD"/>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5">
                                            <p:txEl>
                                              <p:pRg st="4" end="4"/>
                                            </p:txEl>
                                          </p:spTgt>
                                        </p:tgtEl>
                                        <p:attrNameLst>
                                          <p:attrName>ppt_c</p:attrName>
                                        </p:attrNameLst>
                                      </p:cBhvr>
                                      <p:to>
                                        <a:srgbClr val="DDDDDD"/>
                                      </p:to>
                                    </p:animClr>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5">
                                            <p:txEl>
                                              <p:pRg st="5" end="5"/>
                                            </p:txEl>
                                          </p:spTgt>
                                        </p:tgtEl>
                                        <p:attrNameLst>
                                          <p:attrName>ppt_c</p:attrName>
                                        </p:attrNameLst>
                                      </p:cBhvr>
                                      <p:to>
                                        <a:srgbClr val="DDDDDD"/>
                                      </p:to>
                                    </p:animClr>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5">
                                            <p:txEl>
                                              <p:pRg st="6" end="6"/>
                                            </p:txEl>
                                          </p:spTgt>
                                        </p:tgtEl>
                                        <p:attrNameLst>
                                          <p:attrName>ppt_c</p:attrName>
                                        </p:attrNameLst>
                                      </p:cBhvr>
                                      <p:to>
                                        <a:srgbClr val="DDDDDD"/>
                                      </p:to>
                                    </p:animClr>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subTnLst>
                                    <p:animClr clrSpc="rgb" dir="cw">
                                      <p:cBhvr override="childStyle">
                                        <p:cTn dur="1" fill="hold" display="0" masterRel="nextClick" afterEffect="1"/>
                                        <p:tgtEl>
                                          <p:spTgt spid="5">
                                            <p:txEl>
                                              <p:pRg st="7" end="7"/>
                                            </p:txEl>
                                          </p:spTgt>
                                        </p:tgtEl>
                                        <p:attrNameLst>
                                          <p:attrName>ppt_c</p:attrName>
                                        </p:attrNameLst>
                                      </p:cBhvr>
                                      <p:to>
                                        <a:srgbClr val="DDDDDD"/>
                                      </p:to>
                                    </p:animClr>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subTnLst>
                                    <p:animClr clrSpc="rgb" dir="cw">
                                      <p:cBhvr override="childStyle">
                                        <p:cTn dur="1" fill="hold" display="0" masterRel="nextClick" afterEffect="1"/>
                                        <p:tgtEl>
                                          <p:spTgt spid="5">
                                            <p:txEl>
                                              <p:pRg st="8" end="8"/>
                                            </p:txEl>
                                          </p:spTgt>
                                        </p:tgtEl>
                                        <p:attrNameLst>
                                          <p:attrName>ppt_c</p:attrName>
                                        </p:attrNameLst>
                                      </p:cBhvr>
                                      <p:to>
                                        <a:srgbClr val="DDDDDD"/>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75954" y="838200"/>
            <a:ext cx="8503920" cy="5410200"/>
          </a:xfrm>
          <a:noFill/>
          <a:ln w="9525">
            <a:noFill/>
            <a:miter lim="800000"/>
            <a:headEnd/>
            <a:tailEnd/>
          </a:ln>
        </p:spPr>
        <p:txBody>
          <a:bodyPr vert="horz" wrap="square" lIns="91440" tIns="45720" rIns="91440" bIns="45720" numCol="1" anchor="t" anchorCtr="0" compatLnSpc="1">
            <a:prstTxWarp prst="textNoShape">
              <a:avLst/>
            </a:prstTxWarp>
          </a:bodyPr>
          <a:lstStyle/>
          <a:p>
            <a:r>
              <a:rPr lang="en-US" sz="2000" dirty="0"/>
              <a:t>ASP.NET is part of the Microsoft.NET framework.</a:t>
            </a:r>
          </a:p>
          <a:p>
            <a:pPr marL="0" indent="0">
              <a:buNone/>
            </a:pPr>
            <a:endParaRPr lang="en-US" sz="2000" dirty="0"/>
          </a:p>
          <a:p>
            <a:r>
              <a:rPr lang="en-US" sz="2000" dirty="0"/>
              <a:t>Visual Studio is the recommended tool for developing ASP.NET applications.</a:t>
            </a:r>
          </a:p>
          <a:p>
            <a:pPr marL="0" indent="0">
              <a:buNone/>
            </a:pPr>
            <a:endParaRPr lang="en-US" sz="2000" dirty="0"/>
          </a:p>
          <a:p>
            <a:r>
              <a:rPr lang="en-US" sz="2000" dirty="0"/>
              <a:t>Visual Studio is multi-targeted which allows to create applications against the ASP.NET 2.0,3.5,4.0,4.5,4.7 frameworks.</a:t>
            </a:r>
          </a:p>
          <a:p>
            <a:endParaRPr lang="en-US" sz="2000" dirty="0"/>
          </a:p>
          <a:p>
            <a:r>
              <a:rPr lang="en-US" sz="2000" dirty="0"/>
              <a:t>To build an ASP.NET page, an application should take advantage of the features of the .NET Framework.</a:t>
            </a:r>
          </a:p>
          <a:p>
            <a:pPr marL="0" indent="0">
              <a:buNone/>
            </a:pPr>
            <a:endParaRPr lang="en-US" sz="2000" dirty="0"/>
          </a:p>
          <a:p>
            <a:r>
              <a:rPr lang="en-US" sz="2000" dirty="0"/>
              <a:t>ASP.NET Framework consists of two parts:</a:t>
            </a:r>
          </a:p>
          <a:p>
            <a:pPr marL="0" indent="0">
              <a:buNone/>
            </a:pPr>
            <a:r>
              <a:rPr lang="en-US" sz="2000" dirty="0"/>
              <a:t>	-Framework Class Library</a:t>
            </a:r>
          </a:p>
          <a:p>
            <a:pPr marL="0" indent="0">
              <a:buNone/>
            </a:pPr>
            <a:r>
              <a:rPr lang="en-US" sz="2000" dirty="0"/>
              <a:t>	-Common Language Runtime [CLR]</a:t>
            </a:r>
          </a:p>
          <a:p>
            <a:pPr marL="0" indent="0">
              <a:buNone/>
            </a:pPr>
            <a:endParaRPr lang="en-US" sz="2000" dirty="0"/>
          </a:p>
          <a:p>
            <a:pPr algn="just"/>
            <a:endParaRPr lang="en-US" sz="2000" dirty="0">
              <a:solidFill>
                <a:schemeClr val="tx1"/>
              </a:solidFill>
            </a:endParaRPr>
          </a:p>
          <a:p>
            <a:pPr algn="just"/>
            <a:endParaRPr lang="en-US" sz="2000" dirty="0">
              <a:solidFill>
                <a:schemeClr val="tx1"/>
              </a:solidFill>
            </a:endParaRPr>
          </a:p>
          <a:p>
            <a:pPr lvl="1" algn="just"/>
            <a:endParaRPr lang="en-US" sz="2000" dirty="0">
              <a:solidFill>
                <a:schemeClr val="tx1"/>
              </a:solidFill>
            </a:endParaRPr>
          </a:p>
        </p:txBody>
      </p:sp>
      <p:sp>
        <p:nvSpPr>
          <p:cNvPr id="4" name="Slide Number Placeholder 3"/>
          <p:cNvSpPr>
            <a:spLocks noGrp="1"/>
          </p:cNvSpPr>
          <p:nvPr>
            <p:ph type="sldNum" sz="quarter" idx="10"/>
          </p:nvPr>
        </p:nvSpPr>
        <p:spPr>
          <a:xfrm>
            <a:off x="8655756" y="6591476"/>
            <a:ext cx="457200" cy="277813"/>
          </a:xfrm>
        </p:spPr>
        <p:txBody>
          <a:bodyPr/>
          <a:lstStyle/>
          <a:p>
            <a:fld id="{47ED8886-DB3B-44F4-9A80-E6A224679F20}" type="slidenum">
              <a:rPr lang="en-US" smtClean="0">
                <a:solidFill>
                  <a:schemeClr val="bg1"/>
                </a:solidFill>
              </a:rPr>
              <a:pPr/>
              <a:t>8</a:t>
            </a:fld>
            <a:endParaRPr lang="en-US" dirty="0">
              <a:solidFill>
                <a:schemeClr val="bg1"/>
              </a:solidFill>
            </a:endParaRPr>
          </a:p>
        </p:txBody>
      </p:sp>
      <p:sp>
        <p:nvSpPr>
          <p:cNvPr id="3" name="Title 2"/>
          <p:cNvSpPr>
            <a:spLocks noGrp="1"/>
          </p:cNvSpPr>
          <p:nvPr>
            <p:ph type="title"/>
          </p:nvPr>
        </p:nvSpPr>
        <p:spPr>
          <a:xfrm>
            <a:off x="174696" y="30480"/>
            <a:ext cx="8450580" cy="1143000"/>
          </a:xfrm>
        </p:spPr>
        <p:txBody>
          <a:bodyPr/>
          <a:lstStyle/>
          <a:p>
            <a:r>
              <a:rPr lang="en-US" dirty="0"/>
              <a:t>Part of the Dot Net Framework</a:t>
            </a:r>
          </a:p>
        </p:txBody>
      </p:sp>
    </p:spTree>
    <p:extLst>
      <p:ext uri="{BB962C8B-B14F-4D97-AF65-F5344CB8AC3E}">
        <p14:creationId xmlns:p14="http://schemas.microsoft.com/office/powerpoint/2010/main" val="55846729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3339" y="330261"/>
            <a:ext cx="8389665" cy="430887"/>
          </a:xfrm>
          <a:prstGeom prst="rect">
            <a:avLst/>
          </a:prstGeom>
        </p:spPr>
        <p:txBody>
          <a:bodyPr vert="horz" wrap="square" lIns="0" tIns="0" rIns="0" bIns="0" rtlCol="0">
            <a:spAutoFit/>
          </a:bodyPr>
          <a:lstStyle/>
          <a:p>
            <a:pPr marL="12700">
              <a:lnSpc>
                <a:spcPct val="100000"/>
              </a:lnSpc>
            </a:pPr>
            <a:r>
              <a:rPr sz="2800" b="0" dirty="0" err="1">
                <a:solidFill>
                  <a:schemeClr val="bg1"/>
                </a:solidFill>
              </a:rPr>
              <a:t>Web.Config</a:t>
            </a:r>
            <a:r>
              <a:rPr sz="2800" b="0" dirty="0">
                <a:solidFill>
                  <a:schemeClr val="bg1"/>
                </a:solidFill>
              </a:rPr>
              <a:t> </a:t>
            </a:r>
            <a:r>
              <a:rPr sz="2800" b="0" spc="-5" dirty="0">
                <a:solidFill>
                  <a:schemeClr val="bg1"/>
                </a:solidFill>
              </a:rPr>
              <a:t>Fil</a:t>
            </a:r>
            <a:r>
              <a:rPr lang="en-US" sz="2800" b="0" spc="-5" dirty="0">
                <a:solidFill>
                  <a:schemeClr val="bg1"/>
                </a:solidFill>
              </a:rPr>
              <a:t>e</a:t>
            </a:r>
            <a:endParaRPr sz="2800" b="0" dirty="0">
              <a:solidFill>
                <a:schemeClr val="bg1"/>
              </a:solidFill>
            </a:endParaRPr>
          </a:p>
        </p:txBody>
      </p:sp>
      <p:sp>
        <p:nvSpPr>
          <p:cNvPr id="4" name="Text Placeholder 3"/>
          <p:cNvSpPr>
            <a:spLocks noGrp="1"/>
          </p:cNvSpPr>
          <p:nvPr>
            <p:ph type="body" sz="quarter" idx="13"/>
          </p:nvPr>
        </p:nvSpPr>
        <p:spPr>
          <a:xfrm>
            <a:off x="381000" y="990600"/>
            <a:ext cx="8382000" cy="4622800"/>
          </a:xfrm>
        </p:spPr>
        <p:txBody>
          <a:bodyPr/>
          <a:lstStyle/>
          <a:p>
            <a:pPr marL="298450" indent="-285750">
              <a:lnSpc>
                <a:spcPct val="100000"/>
              </a:lnSpc>
              <a:buClr>
                <a:schemeClr val="bg1"/>
              </a:buClr>
              <a:buFont typeface="Arial" panose="020B0604020202020204" pitchFamily="34" charset="0"/>
              <a:buChar char="•"/>
              <a:tabLst>
                <a:tab pos="355600" algn="l"/>
                <a:tab pos="356235" algn="l"/>
              </a:tabLst>
            </a:pPr>
            <a:r>
              <a:rPr lang="en-US" sz="2000" b="1" dirty="0">
                <a:solidFill>
                  <a:srgbClr val="0070C0"/>
                </a:solidFill>
              </a:rPr>
              <a:t>&lt;</a:t>
            </a:r>
            <a:r>
              <a:rPr lang="en-US" sz="2000" b="1" dirty="0" err="1">
                <a:solidFill>
                  <a:schemeClr val="accent6"/>
                </a:solidFill>
              </a:rPr>
              <a:t>appSettings</a:t>
            </a:r>
            <a:r>
              <a:rPr lang="en-US" sz="2000" b="1" dirty="0">
                <a:solidFill>
                  <a:srgbClr val="0070C0"/>
                </a:solidFill>
              </a:rPr>
              <a:t>&gt;</a:t>
            </a:r>
          </a:p>
          <a:p>
            <a:pPr marL="755650" lvl="1" indent="-285750">
              <a:buClr>
                <a:schemeClr val="bg1"/>
              </a:buClr>
              <a:buFont typeface="Arial" panose="020B0604020202020204" pitchFamily="34" charset="0"/>
              <a:buChar char="•"/>
              <a:tabLst>
                <a:tab pos="355600" algn="l"/>
                <a:tab pos="356235" algn="l"/>
              </a:tabLst>
            </a:pPr>
            <a:r>
              <a:rPr lang="en-US" sz="2000" spc="-5" dirty="0">
                <a:latin typeface="Arial" panose="020B0604020202020204" pitchFamily="34" charset="0"/>
                <a:ea typeface="Segoe UI Symbol" panose="020B0502040204020203" pitchFamily="34" charset="0"/>
                <a:cs typeface="Arial" panose="020B0604020202020204" pitchFamily="34" charset="0"/>
              </a:rPr>
              <a:t>This element stores </a:t>
            </a:r>
            <a:r>
              <a:rPr lang="en-US" sz="2000" dirty="0">
                <a:latin typeface="Arial" panose="020B0604020202020204" pitchFamily="34" charset="0"/>
                <a:ea typeface="Segoe UI Symbol" panose="020B0502040204020203" pitchFamily="34" charset="0"/>
                <a:cs typeface="Arial" panose="020B0604020202020204" pitchFamily="34" charset="0"/>
              </a:rPr>
              <a:t>custom </a:t>
            </a:r>
            <a:r>
              <a:rPr lang="en-US" sz="2000" spc="-5" dirty="0">
                <a:latin typeface="Arial" panose="020B0604020202020204" pitchFamily="34" charset="0"/>
                <a:ea typeface="Segoe UI Symbol" panose="020B0502040204020203" pitchFamily="34" charset="0"/>
                <a:cs typeface="Arial" panose="020B0604020202020204" pitchFamily="34" charset="0"/>
              </a:rPr>
              <a:t>application </a:t>
            </a:r>
            <a:r>
              <a:rPr lang="en-US" sz="2000" dirty="0">
                <a:latin typeface="Arial" panose="020B0604020202020204" pitchFamily="34" charset="0"/>
                <a:ea typeface="Segoe UI Symbol" panose="020B0502040204020203" pitchFamily="34" charset="0"/>
                <a:cs typeface="Arial" panose="020B0604020202020204" pitchFamily="34" charset="0"/>
              </a:rPr>
              <a:t>configuration </a:t>
            </a:r>
            <a:r>
              <a:rPr lang="en-US" sz="2000" spc="-5" dirty="0">
                <a:latin typeface="Arial" panose="020B0604020202020204" pitchFamily="34" charset="0"/>
                <a:ea typeface="Segoe UI Symbol" panose="020B0502040204020203" pitchFamily="34" charset="0"/>
                <a:cs typeface="Arial" panose="020B0604020202020204" pitchFamily="34" charset="0"/>
              </a:rPr>
              <a:t>information, s</a:t>
            </a:r>
            <a:r>
              <a:rPr lang="en-US" sz="2000" dirty="0">
                <a:latin typeface="Arial" panose="020B0604020202020204" pitchFamily="34" charset="0"/>
                <a:ea typeface="Segoe UI Symbol" panose="020B0502040204020203" pitchFamily="34" charset="0"/>
                <a:cs typeface="Arial" panose="020B0604020202020204" pitchFamily="34" charset="0"/>
              </a:rPr>
              <a:t>uch</a:t>
            </a:r>
            <a:r>
              <a:rPr lang="en-US" sz="2000" spc="-100" dirty="0">
                <a:latin typeface="Arial" panose="020B0604020202020204" pitchFamily="34" charset="0"/>
                <a:ea typeface="Segoe UI Symbol" panose="020B0502040204020203" pitchFamily="34" charset="0"/>
                <a:cs typeface="Arial" panose="020B0604020202020204" pitchFamily="34" charset="0"/>
              </a:rPr>
              <a:t> </a:t>
            </a:r>
            <a:r>
              <a:rPr lang="en-US" sz="2000" dirty="0">
                <a:latin typeface="Arial" panose="020B0604020202020204" pitchFamily="34" charset="0"/>
                <a:ea typeface="Segoe UI Symbol" panose="020B0502040204020203" pitchFamily="34" charset="0"/>
                <a:cs typeface="Arial" panose="020B0604020202020204" pitchFamily="34" charset="0"/>
              </a:rPr>
              <a:t>as:</a:t>
            </a:r>
          </a:p>
          <a:p>
            <a:pPr marL="1155700" lvl="1" indent="-228600">
              <a:spcBef>
                <a:spcPts val="480"/>
              </a:spcBef>
              <a:buClr>
                <a:schemeClr val="bg1"/>
              </a:buClr>
              <a:tabLst>
                <a:tab pos="1156335" algn="l"/>
              </a:tabLst>
            </a:pPr>
            <a:r>
              <a:rPr lang="en-US" sz="2000" spc="-5" dirty="0">
                <a:latin typeface="Arial" panose="020B0604020202020204" pitchFamily="34" charset="0"/>
                <a:ea typeface="Segoe UI Symbol" panose="020B0502040204020203" pitchFamily="34" charset="0"/>
                <a:cs typeface="Arial" panose="020B0604020202020204" pitchFamily="34" charset="0"/>
              </a:rPr>
              <a:t>file</a:t>
            </a:r>
            <a:r>
              <a:rPr lang="en-US" sz="2000" spc="-105" dirty="0">
                <a:latin typeface="Arial" panose="020B0604020202020204" pitchFamily="34" charset="0"/>
                <a:ea typeface="Segoe UI Symbol" panose="020B0502040204020203" pitchFamily="34" charset="0"/>
                <a:cs typeface="Arial" panose="020B0604020202020204" pitchFamily="34" charset="0"/>
              </a:rPr>
              <a:t> </a:t>
            </a:r>
            <a:r>
              <a:rPr lang="en-US" sz="2000" dirty="0">
                <a:latin typeface="Arial" panose="020B0604020202020204" pitchFamily="34" charset="0"/>
                <a:ea typeface="Segoe UI Symbol" panose="020B0502040204020203" pitchFamily="34" charset="0"/>
                <a:cs typeface="Arial" panose="020B0604020202020204" pitchFamily="34" charset="0"/>
              </a:rPr>
              <a:t>paths</a:t>
            </a:r>
          </a:p>
          <a:p>
            <a:pPr marL="1155700" lvl="1" indent="-228600">
              <a:spcBef>
                <a:spcPts val="480"/>
              </a:spcBef>
              <a:buClr>
                <a:schemeClr val="bg1"/>
              </a:buClr>
              <a:tabLst>
                <a:tab pos="1156335" algn="l"/>
              </a:tabLst>
            </a:pPr>
            <a:r>
              <a:rPr lang="en-US" sz="2000" spc="-5" dirty="0">
                <a:latin typeface="Arial" panose="020B0604020202020204" pitchFamily="34" charset="0"/>
                <a:ea typeface="Segoe UI Symbol" panose="020B0502040204020203" pitchFamily="34" charset="0"/>
                <a:cs typeface="Arial" panose="020B0604020202020204" pitchFamily="34" charset="0"/>
              </a:rPr>
              <a:t>XML Web service</a:t>
            </a:r>
            <a:r>
              <a:rPr lang="en-US" sz="2000" spc="-80" dirty="0">
                <a:latin typeface="Arial" panose="020B0604020202020204" pitchFamily="34" charset="0"/>
                <a:ea typeface="Segoe UI Symbol" panose="020B0502040204020203" pitchFamily="34" charset="0"/>
                <a:cs typeface="Arial" panose="020B0604020202020204" pitchFamily="34" charset="0"/>
              </a:rPr>
              <a:t> </a:t>
            </a:r>
            <a:r>
              <a:rPr lang="en-US" sz="2000" dirty="0">
                <a:latin typeface="Arial" panose="020B0604020202020204" pitchFamily="34" charset="0"/>
                <a:ea typeface="Segoe UI Symbol" panose="020B0502040204020203" pitchFamily="34" charset="0"/>
                <a:cs typeface="Arial" panose="020B0604020202020204" pitchFamily="34" charset="0"/>
              </a:rPr>
              <a:t>URLs</a:t>
            </a:r>
          </a:p>
          <a:p>
            <a:pPr marL="1155700" lvl="1" indent="-228600">
              <a:spcBef>
                <a:spcPts val="480"/>
              </a:spcBef>
              <a:buClr>
                <a:schemeClr val="bg1"/>
              </a:buClr>
              <a:tabLst>
                <a:tab pos="1156335" algn="l"/>
              </a:tabLst>
            </a:pPr>
            <a:r>
              <a:rPr lang="en-US" sz="2000" dirty="0">
                <a:latin typeface="Arial" panose="020B0604020202020204" pitchFamily="34" charset="0"/>
                <a:ea typeface="Segoe UI Symbol" panose="020B0502040204020203" pitchFamily="34" charset="0"/>
                <a:cs typeface="Arial" panose="020B0604020202020204" pitchFamily="34" charset="0"/>
              </a:rPr>
              <a:t>Any </a:t>
            </a:r>
            <a:r>
              <a:rPr lang="en-US" sz="2000" spc="-5" dirty="0">
                <a:latin typeface="Arial" panose="020B0604020202020204" pitchFamily="34" charset="0"/>
                <a:ea typeface="Segoe UI Symbol" panose="020B0502040204020203" pitchFamily="34" charset="0"/>
                <a:cs typeface="Arial" panose="020B0604020202020204" pitchFamily="34" charset="0"/>
              </a:rPr>
              <a:t>information that </a:t>
            </a:r>
            <a:r>
              <a:rPr lang="en-US" sz="2000" spc="-10" dirty="0">
                <a:latin typeface="Arial" panose="020B0604020202020204" pitchFamily="34" charset="0"/>
                <a:ea typeface="Segoe UI Symbol" panose="020B0502040204020203" pitchFamily="34" charset="0"/>
                <a:cs typeface="Arial" panose="020B0604020202020204" pitchFamily="34" charset="0"/>
              </a:rPr>
              <a:t>is </a:t>
            </a:r>
            <a:r>
              <a:rPr lang="en-US" sz="2000" spc="-5" dirty="0">
                <a:latin typeface="Arial" panose="020B0604020202020204" pitchFamily="34" charset="0"/>
                <a:ea typeface="Segoe UI Symbol" panose="020B0502040204020203" pitchFamily="34" charset="0"/>
                <a:cs typeface="Arial" panose="020B0604020202020204" pitchFamily="34" charset="0"/>
              </a:rPr>
              <a:t>stored </a:t>
            </a:r>
            <a:r>
              <a:rPr lang="en-US" sz="2000" spc="-10" dirty="0">
                <a:latin typeface="Arial" panose="020B0604020202020204" pitchFamily="34" charset="0"/>
                <a:ea typeface="Segoe UI Symbol" panose="020B0502040204020203" pitchFamily="34" charset="0"/>
                <a:cs typeface="Arial" panose="020B0604020202020204" pitchFamily="34" charset="0"/>
              </a:rPr>
              <a:t>in </a:t>
            </a:r>
            <a:r>
              <a:rPr lang="en-US" sz="2000" spc="-5" dirty="0">
                <a:latin typeface="Arial" panose="020B0604020202020204" pitchFamily="34" charset="0"/>
                <a:ea typeface="Segoe UI Symbol" panose="020B0502040204020203" pitchFamily="34" charset="0"/>
                <a:cs typeface="Arial" panose="020B0604020202020204" pitchFamily="34" charset="0"/>
              </a:rPr>
              <a:t>the .</a:t>
            </a:r>
            <a:r>
              <a:rPr lang="en-US" sz="2000" spc="-5" dirty="0" err="1">
                <a:latin typeface="Arial" panose="020B0604020202020204" pitchFamily="34" charset="0"/>
                <a:ea typeface="Segoe UI Symbol" panose="020B0502040204020203" pitchFamily="34" charset="0"/>
                <a:cs typeface="Arial" panose="020B0604020202020204" pitchFamily="34" charset="0"/>
              </a:rPr>
              <a:t>ini</a:t>
            </a:r>
            <a:r>
              <a:rPr lang="en-US" sz="2000" spc="-35" dirty="0">
                <a:latin typeface="Arial" panose="020B0604020202020204" pitchFamily="34" charset="0"/>
                <a:ea typeface="Segoe UI Symbol" panose="020B0502040204020203" pitchFamily="34" charset="0"/>
                <a:cs typeface="Arial" panose="020B0604020202020204" pitchFamily="34" charset="0"/>
              </a:rPr>
              <a:t> </a:t>
            </a:r>
            <a:r>
              <a:rPr lang="en-US" sz="2000" spc="-5" dirty="0">
                <a:latin typeface="Arial" panose="020B0604020202020204" pitchFamily="34" charset="0"/>
                <a:ea typeface="Segoe UI Symbol" panose="020B0502040204020203" pitchFamily="34" charset="0"/>
                <a:cs typeface="Arial" panose="020B0604020202020204" pitchFamily="34" charset="0"/>
              </a:rPr>
              <a:t>file</a:t>
            </a:r>
            <a:endParaRPr lang="en-US" sz="2000" dirty="0">
              <a:latin typeface="Arial" panose="020B0604020202020204" pitchFamily="34" charset="0"/>
              <a:ea typeface="Segoe UI Symbol" panose="020B0502040204020203" pitchFamily="34" charset="0"/>
              <a:cs typeface="Arial" panose="020B0604020202020204" pitchFamily="34" charset="0"/>
            </a:endParaRPr>
          </a:p>
          <a:p>
            <a:pPr marL="1155700" lvl="1" indent="-228600">
              <a:spcBef>
                <a:spcPts val="480"/>
              </a:spcBef>
              <a:buClr>
                <a:schemeClr val="bg1"/>
              </a:buClr>
              <a:tabLst>
                <a:tab pos="1156335" algn="l"/>
              </a:tabLst>
            </a:pPr>
            <a:r>
              <a:rPr lang="en-US" sz="2000" dirty="0">
                <a:latin typeface="Arial" panose="020B0604020202020204" pitchFamily="34" charset="0"/>
                <a:ea typeface="Segoe UI Symbol" panose="020B0502040204020203" pitchFamily="34" charset="0"/>
                <a:cs typeface="Arial" panose="020B0604020202020204" pitchFamily="34" charset="0"/>
              </a:rPr>
              <a:t>key/value </a:t>
            </a:r>
            <a:r>
              <a:rPr lang="en-US" sz="2000" spc="-5" dirty="0">
                <a:latin typeface="Arial" panose="020B0604020202020204" pitchFamily="34" charset="0"/>
                <a:ea typeface="Segoe UI Symbol" panose="020B0502040204020203" pitchFamily="34" charset="0"/>
                <a:cs typeface="Arial" panose="020B0604020202020204" pitchFamily="34" charset="0"/>
              </a:rPr>
              <a:t>pairs </a:t>
            </a:r>
            <a:r>
              <a:rPr lang="en-US" sz="2000" dirty="0">
                <a:latin typeface="Arial" panose="020B0604020202020204" pitchFamily="34" charset="0"/>
                <a:ea typeface="Segoe UI Symbol" panose="020B0502040204020203" pitchFamily="34" charset="0"/>
                <a:cs typeface="Arial" panose="020B0604020202020204" pitchFamily="34" charset="0"/>
              </a:rPr>
              <a:t>for an</a:t>
            </a:r>
            <a:r>
              <a:rPr lang="en-US" sz="2000" spc="-100" dirty="0">
                <a:latin typeface="Arial" panose="020B0604020202020204" pitchFamily="34" charset="0"/>
                <a:ea typeface="Segoe UI Symbol" panose="020B0502040204020203" pitchFamily="34" charset="0"/>
                <a:cs typeface="Arial" panose="020B0604020202020204" pitchFamily="34" charset="0"/>
              </a:rPr>
              <a:t> </a:t>
            </a:r>
            <a:r>
              <a:rPr lang="en-US" sz="2000" spc="-5" dirty="0">
                <a:latin typeface="Arial" panose="020B0604020202020204" pitchFamily="34" charset="0"/>
                <a:ea typeface="Segoe UI Symbol" panose="020B0502040204020203" pitchFamily="34" charset="0"/>
                <a:cs typeface="Arial" panose="020B0604020202020204" pitchFamily="34" charset="0"/>
              </a:rPr>
              <a:t>application</a:t>
            </a:r>
            <a:endParaRPr lang="en-US" sz="2000" dirty="0">
              <a:latin typeface="Arial" panose="020B0604020202020204" pitchFamily="34" charset="0"/>
              <a:ea typeface="Segoe UI Symbol" panose="020B0502040204020203" pitchFamily="34" charset="0"/>
              <a:cs typeface="Arial" panose="020B0604020202020204" pitchFamily="34" charset="0"/>
            </a:endParaRPr>
          </a:p>
          <a:p>
            <a:endParaRPr lang="en-US" dirty="0"/>
          </a:p>
        </p:txBody>
      </p:sp>
      <p:sp>
        <p:nvSpPr>
          <p:cNvPr id="5" name="object 5"/>
          <p:cNvSpPr txBox="1">
            <a:spLocks noGrp="1"/>
          </p:cNvSpPr>
          <p:nvPr>
            <p:ph type="sldNum" sz="quarter" idx="4294967295"/>
          </p:nvPr>
        </p:nvSpPr>
        <p:spPr>
          <a:xfrm>
            <a:off x="8763000" y="6492081"/>
            <a:ext cx="736600" cy="259686"/>
          </a:xfrm>
          <a:prstGeom prst="rect">
            <a:avLst/>
          </a:prstGeom>
        </p:spPr>
        <p:txBody>
          <a:bodyPr vert="horz" wrap="square" lIns="0" tIns="13335" rIns="0" bIns="0" rtlCol="0">
            <a:spAutoFit/>
          </a:bodyPr>
          <a:lstStyle/>
          <a:p>
            <a:pPr marL="25400">
              <a:lnSpc>
                <a:spcPct val="100000"/>
              </a:lnSpc>
              <a:spcBef>
                <a:spcPts val="105"/>
              </a:spcBef>
            </a:pPr>
            <a:fld id="{81D60167-4931-47E6-BA6A-407CBD079E47}" type="slidenum">
              <a:rPr dirty="0">
                <a:solidFill>
                  <a:schemeClr val="bg1"/>
                </a:solidFill>
              </a:rPr>
              <a:t>80</a:t>
            </a:fld>
            <a:endParaRPr dirty="0">
              <a:solidFill>
                <a:schemeClr val="bg1"/>
              </a:solidFill>
            </a:endParaRPr>
          </a:p>
        </p:txBody>
      </p:sp>
      <p:pic>
        <p:nvPicPr>
          <p:cNvPr id="7" name="Picture 6"/>
          <p:cNvPicPr>
            <a:picLocks noChangeAspect="1"/>
          </p:cNvPicPr>
          <p:nvPr/>
        </p:nvPicPr>
        <p:blipFill>
          <a:blip r:embed="rId2"/>
          <a:stretch>
            <a:fillRect/>
          </a:stretch>
        </p:blipFill>
        <p:spPr>
          <a:xfrm>
            <a:off x="1524000" y="4267200"/>
            <a:ext cx="5489444" cy="1111801"/>
          </a:xfrm>
          <a:prstGeom prst="rect">
            <a:avLst/>
          </a:prstGeom>
        </p:spPr>
      </p:pic>
    </p:spTree>
    <p:extLst>
      <p:ext uri="{BB962C8B-B14F-4D97-AF65-F5344CB8AC3E}">
        <p14:creationId xmlns:p14="http://schemas.microsoft.com/office/powerpoint/2010/main" val="2803802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1" end="1"/>
                                            </p:txEl>
                                          </p:spTgt>
                                        </p:tgtEl>
                                        <p:attrNameLst>
                                          <p:attrName>ppt_c</p:attrName>
                                        </p:attrNameLst>
                                      </p:cBhvr>
                                      <p:to>
                                        <a:srgbClr val="DDDDDD"/>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2" end="2"/>
                                            </p:txEl>
                                          </p:spTgt>
                                        </p:tgtEl>
                                        <p:attrNameLst>
                                          <p:attrName>ppt_c</p:attrName>
                                        </p:attrNameLst>
                                      </p:cBhvr>
                                      <p:to>
                                        <a:srgbClr val="DDDDDD"/>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3" end="3"/>
                                            </p:txEl>
                                          </p:spTgt>
                                        </p:tgtEl>
                                        <p:attrNameLst>
                                          <p:attrName>ppt_c</p:attrName>
                                        </p:attrNameLst>
                                      </p:cBhvr>
                                      <p:to>
                                        <a:srgbClr val="DDDDDD"/>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4" end="4"/>
                                            </p:txEl>
                                          </p:spTgt>
                                        </p:tgtEl>
                                        <p:attrNameLst>
                                          <p:attrName>ppt_c</p:attrName>
                                        </p:attrNameLst>
                                      </p:cBhvr>
                                      <p:to>
                                        <a:srgbClr val="DDDDDD"/>
                                      </p:to>
                                    </p:animClr>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5" end="5"/>
                                            </p:txEl>
                                          </p:spTgt>
                                        </p:tgtEl>
                                        <p:attrNameLst>
                                          <p:attrName>ppt_c</p:attrName>
                                        </p:attrNameLst>
                                      </p:cBhvr>
                                      <p:to>
                                        <a:srgbClr val="DDDDDD"/>
                                      </p:to>
                                    </p:animClr>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3339" y="330261"/>
            <a:ext cx="8389665" cy="430887"/>
          </a:xfrm>
          <a:prstGeom prst="rect">
            <a:avLst/>
          </a:prstGeom>
        </p:spPr>
        <p:txBody>
          <a:bodyPr vert="horz" wrap="square" lIns="0" tIns="0" rIns="0" bIns="0" rtlCol="0">
            <a:spAutoFit/>
          </a:bodyPr>
          <a:lstStyle/>
          <a:p>
            <a:pPr marL="12700">
              <a:lnSpc>
                <a:spcPct val="100000"/>
              </a:lnSpc>
            </a:pPr>
            <a:r>
              <a:rPr sz="2800" b="0" dirty="0" err="1">
                <a:solidFill>
                  <a:schemeClr val="bg1"/>
                </a:solidFill>
              </a:rPr>
              <a:t>Web.Config</a:t>
            </a:r>
            <a:r>
              <a:rPr sz="2800" b="0" dirty="0">
                <a:solidFill>
                  <a:schemeClr val="bg1"/>
                </a:solidFill>
              </a:rPr>
              <a:t> </a:t>
            </a:r>
            <a:r>
              <a:rPr lang="en-US" sz="2800" b="0" spc="-5" dirty="0">
                <a:solidFill>
                  <a:schemeClr val="bg1"/>
                </a:solidFill>
              </a:rPr>
              <a:t>File</a:t>
            </a:r>
            <a:endParaRPr sz="2800" b="0" dirty="0">
              <a:solidFill>
                <a:schemeClr val="bg1"/>
              </a:solidFill>
            </a:endParaRPr>
          </a:p>
        </p:txBody>
      </p:sp>
      <p:sp>
        <p:nvSpPr>
          <p:cNvPr id="9" name="Text Placeholder 8"/>
          <p:cNvSpPr>
            <a:spLocks noGrp="1"/>
          </p:cNvSpPr>
          <p:nvPr>
            <p:ph type="body" sz="quarter" idx="13"/>
          </p:nvPr>
        </p:nvSpPr>
        <p:spPr/>
        <p:txBody>
          <a:bodyPr/>
          <a:lstStyle/>
          <a:p>
            <a:pPr marL="355600" indent="-342900">
              <a:lnSpc>
                <a:spcPct val="100000"/>
              </a:lnSpc>
              <a:buClr>
                <a:schemeClr val="bg1"/>
              </a:buClr>
              <a:buFont typeface="Arial" panose="020B0604020202020204" pitchFamily="34" charset="0"/>
              <a:buChar char="•"/>
              <a:tabLst>
                <a:tab pos="355600" algn="l"/>
                <a:tab pos="356235" algn="l"/>
              </a:tabLst>
            </a:pPr>
            <a:r>
              <a:rPr lang="en-US" sz="2000" b="1" dirty="0">
                <a:solidFill>
                  <a:srgbClr val="0070C0"/>
                </a:solidFill>
              </a:rPr>
              <a:t>&lt;</a:t>
            </a:r>
            <a:r>
              <a:rPr lang="en-US" sz="2000" b="1" dirty="0" err="1">
                <a:solidFill>
                  <a:schemeClr val="accent6"/>
                </a:solidFill>
              </a:rPr>
              <a:t>customErrors</a:t>
            </a:r>
            <a:r>
              <a:rPr lang="en-US" sz="2000" b="1" dirty="0">
                <a:solidFill>
                  <a:srgbClr val="0070C0"/>
                </a:solidFill>
              </a:rPr>
              <a:t>&gt;</a:t>
            </a:r>
            <a:r>
              <a:rPr lang="en-US" sz="2000" b="1" spc="160" dirty="0">
                <a:solidFill>
                  <a:srgbClr val="006FC0"/>
                </a:solidFill>
                <a:latin typeface="Arial" panose="020B0604020202020204" pitchFamily="34" charset="0"/>
                <a:cs typeface="Arial" panose="020B0604020202020204" pitchFamily="34" charset="0"/>
              </a:rPr>
              <a:t> </a:t>
            </a:r>
            <a:endParaRPr lang="en-US" sz="2000" b="1" dirty="0">
              <a:latin typeface="Arial" panose="020B0604020202020204" pitchFamily="34" charset="0"/>
              <a:cs typeface="Arial" panose="020B0604020202020204" pitchFamily="34" charset="0"/>
            </a:endParaRPr>
          </a:p>
          <a:p>
            <a:pPr marL="755015" marR="5080" indent="-285750">
              <a:lnSpc>
                <a:spcPct val="100000"/>
              </a:lnSpc>
              <a:spcBef>
                <a:spcPts val="480"/>
              </a:spcBef>
              <a:buFont typeface="Arial" panose="020B0604020202020204" pitchFamily="34" charset="0"/>
              <a:buChar char="•"/>
            </a:pPr>
            <a:r>
              <a:rPr lang="en-US" sz="2000" spc="-5" dirty="0">
                <a:latin typeface="Arial" panose="020B0604020202020204" pitchFamily="34" charset="0"/>
                <a:cs typeface="Arial" panose="020B0604020202020204" pitchFamily="34" charset="0"/>
              </a:rPr>
              <a:t>This element provides information about </a:t>
            </a:r>
            <a:r>
              <a:rPr lang="en-US" sz="2000" dirty="0">
                <a:latin typeface="Arial" panose="020B0604020202020204" pitchFamily="34" charset="0"/>
                <a:cs typeface="Arial" panose="020B0604020202020204" pitchFamily="34" charset="0"/>
              </a:rPr>
              <a:t>custom  </a:t>
            </a:r>
            <a:r>
              <a:rPr lang="en-US" sz="2000" spc="-5" dirty="0">
                <a:latin typeface="Arial" panose="020B0604020202020204" pitchFamily="34" charset="0"/>
                <a:cs typeface="Arial" panose="020B0604020202020204" pitchFamily="34" charset="0"/>
              </a:rPr>
              <a:t>error messages </a:t>
            </a:r>
            <a:r>
              <a:rPr lang="en-US" sz="2000" dirty="0">
                <a:latin typeface="Arial" panose="020B0604020202020204" pitchFamily="34" charset="0"/>
                <a:cs typeface="Arial" panose="020B0604020202020204" pitchFamily="34" charset="0"/>
              </a:rPr>
              <a:t>for an ASP.NET</a:t>
            </a:r>
            <a:r>
              <a:rPr lang="en-US" sz="2000" spc="-120" dirty="0">
                <a:latin typeface="Arial" panose="020B0604020202020204" pitchFamily="34" charset="0"/>
                <a:cs typeface="Arial" panose="020B0604020202020204" pitchFamily="34" charset="0"/>
              </a:rPr>
              <a:t> </a:t>
            </a:r>
            <a:r>
              <a:rPr lang="en-US" sz="2000" spc="-5" dirty="0">
                <a:latin typeface="Arial" panose="020B0604020202020204" pitchFamily="34" charset="0"/>
                <a:cs typeface="Arial" panose="020B0604020202020204" pitchFamily="34" charset="0"/>
              </a:rPr>
              <a:t>application.</a:t>
            </a:r>
            <a:endParaRPr lang="en-US" sz="2000" dirty="0">
              <a:latin typeface="Arial" panose="020B0604020202020204" pitchFamily="34" charset="0"/>
              <a:cs typeface="Arial" panose="020B0604020202020204" pitchFamily="34" charset="0"/>
            </a:endParaRPr>
          </a:p>
          <a:p>
            <a:endParaRPr lang="en-US" dirty="0"/>
          </a:p>
        </p:txBody>
      </p:sp>
      <p:sp>
        <p:nvSpPr>
          <p:cNvPr id="5" name="object 5"/>
          <p:cNvSpPr txBox="1">
            <a:spLocks noGrp="1"/>
          </p:cNvSpPr>
          <p:nvPr>
            <p:ph type="sldNum" sz="quarter" idx="4294967295"/>
          </p:nvPr>
        </p:nvSpPr>
        <p:spPr>
          <a:xfrm>
            <a:off x="8763000" y="6492081"/>
            <a:ext cx="736600" cy="259686"/>
          </a:xfrm>
          <a:prstGeom prst="rect">
            <a:avLst/>
          </a:prstGeom>
        </p:spPr>
        <p:txBody>
          <a:bodyPr vert="horz" wrap="square" lIns="0" tIns="13335" rIns="0" bIns="0" rtlCol="0">
            <a:spAutoFit/>
          </a:bodyPr>
          <a:lstStyle/>
          <a:p>
            <a:pPr marL="25400">
              <a:lnSpc>
                <a:spcPct val="100000"/>
              </a:lnSpc>
              <a:spcBef>
                <a:spcPts val="105"/>
              </a:spcBef>
            </a:pPr>
            <a:fld id="{81D60167-4931-47E6-BA6A-407CBD079E47}" type="slidenum">
              <a:rPr smtClean="0">
                <a:solidFill>
                  <a:schemeClr val="bg1"/>
                </a:solidFill>
              </a:rPr>
              <a:t>81</a:t>
            </a:fld>
            <a:endParaRPr dirty="0">
              <a:solidFill>
                <a:schemeClr val="bg1"/>
              </a:solidFill>
            </a:endParaRPr>
          </a:p>
        </p:txBody>
      </p:sp>
      <p:pic>
        <p:nvPicPr>
          <p:cNvPr id="7" name="Picture 6"/>
          <p:cNvPicPr>
            <a:picLocks noChangeAspect="1"/>
          </p:cNvPicPr>
          <p:nvPr/>
        </p:nvPicPr>
        <p:blipFill>
          <a:blip r:embed="rId2"/>
          <a:stretch>
            <a:fillRect/>
          </a:stretch>
        </p:blipFill>
        <p:spPr>
          <a:xfrm>
            <a:off x="1838325" y="3009900"/>
            <a:ext cx="5744210" cy="1485900"/>
          </a:xfrm>
          <a:prstGeom prst="rect">
            <a:avLst/>
          </a:prstGeom>
        </p:spPr>
      </p:pic>
    </p:spTree>
    <p:extLst>
      <p:ext uri="{BB962C8B-B14F-4D97-AF65-F5344CB8AC3E}">
        <p14:creationId xmlns:p14="http://schemas.microsoft.com/office/powerpoint/2010/main" val="3222272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0" y="2819403"/>
            <a:ext cx="9133114" cy="584775"/>
          </a:xfrm>
        </p:spPr>
        <p:txBody>
          <a:bodyPr/>
          <a:lstStyle/>
          <a:p>
            <a:r>
              <a:rPr lang="en-US" b="0" spc="-10" dirty="0"/>
              <a:t>Publish </a:t>
            </a:r>
            <a:r>
              <a:rPr lang="en-US" b="0" spc="-10" dirty="0" err="1"/>
              <a:t>Asp.Net</a:t>
            </a:r>
            <a:r>
              <a:rPr lang="en-US" b="0" spc="-10" dirty="0"/>
              <a:t> Websites</a:t>
            </a:r>
            <a:endParaRPr lang="en-US" dirty="0"/>
          </a:p>
        </p:txBody>
      </p:sp>
    </p:spTree>
    <p:extLst>
      <p:ext uri="{BB962C8B-B14F-4D97-AF65-F5344CB8AC3E}">
        <p14:creationId xmlns:p14="http://schemas.microsoft.com/office/powerpoint/2010/main" val="164271612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3335" y="374417"/>
            <a:ext cx="8389665" cy="430887"/>
          </a:xfrm>
          <a:prstGeom prst="rect">
            <a:avLst/>
          </a:prstGeom>
        </p:spPr>
        <p:txBody>
          <a:bodyPr vert="horz" wrap="square" lIns="0" tIns="0" rIns="0" bIns="0" rtlCol="0">
            <a:spAutoFit/>
          </a:bodyPr>
          <a:lstStyle/>
          <a:p>
            <a:pPr marL="12700" marR="5080">
              <a:lnSpc>
                <a:spcPct val="100000"/>
              </a:lnSpc>
            </a:pPr>
            <a:r>
              <a:rPr sz="2800" b="0" spc="-5" dirty="0">
                <a:solidFill>
                  <a:schemeClr val="bg1"/>
                </a:solidFill>
              </a:rPr>
              <a:t>Steps to </a:t>
            </a:r>
            <a:r>
              <a:rPr sz="2800" b="0" spc="-10" dirty="0">
                <a:solidFill>
                  <a:schemeClr val="bg1"/>
                </a:solidFill>
              </a:rPr>
              <a:t>Publish Asp.Net Websites using  IIS</a:t>
            </a:r>
            <a:endParaRPr sz="2800" b="0" dirty="0">
              <a:solidFill>
                <a:schemeClr val="bg1"/>
              </a:solidFill>
            </a:endParaRPr>
          </a:p>
        </p:txBody>
      </p:sp>
      <p:sp>
        <p:nvSpPr>
          <p:cNvPr id="6" name="Text Placeholder 5"/>
          <p:cNvSpPr>
            <a:spLocks noGrp="1"/>
          </p:cNvSpPr>
          <p:nvPr>
            <p:ph type="body" sz="quarter" idx="13"/>
          </p:nvPr>
        </p:nvSpPr>
        <p:spPr>
          <a:xfrm>
            <a:off x="403815" y="1219200"/>
            <a:ext cx="4800600" cy="4622800"/>
          </a:xfrm>
        </p:spPr>
        <p:txBody>
          <a:bodyPr>
            <a:normAutofit/>
          </a:bodyPr>
          <a:lstStyle/>
          <a:p>
            <a:pPr marL="355600" indent="-342900">
              <a:lnSpc>
                <a:spcPct val="100000"/>
              </a:lnSpc>
              <a:buClr>
                <a:schemeClr val="bg1"/>
              </a:buClr>
              <a:buFont typeface="Wingdings"/>
              <a:buChar char=""/>
              <a:tabLst>
                <a:tab pos="355600" algn="l"/>
                <a:tab pos="356235" algn="l"/>
              </a:tabLst>
            </a:pPr>
            <a:r>
              <a:rPr lang="en-US" sz="2000" b="1" i="1" dirty="0">
                <a:latin typeface="Arial" panose="020B0604020202020204" pitchFamily="34" charset="0"/>
                <a:cs typeface="Arial" panose="020B0604020202020204" pitchFamily="34" charset="0"/>
              </a:rPr>
              <a:t>Step 1: </a:t>
            </a:r>
            <a:r>
              <a:rPr lang="en-US" sz="2000" dirty="0">
                <a:latin typeface="Arial" panose="020B0604020202020204" pitchFamily="34" charset="0"/>
                <a:cs typeface="Arial" panose="020B0604020202020204" pitchFamily="34" charset="0"/>
              </a:rPr>
              <a:t>From Visual Studio, </a:t>
            </a:r>
            <a:r>
              <a:rPr lang="en-US" sz="2000" spc="-5" dirty="0">
                <a:latin typeface="Arial" panose="020B0604020202020204" pitchFamily="34" charset="0"/>
                <a:cs typeface="Arial" panose="020B0604020202020204" pitchFamily="34" charset="0"/>
              </a:rPr>
              <a:t>publish </a:t>
            </a:r>
            <a:r>
              <a:rPr lang="en-US" sz="2000" dirty="0">
                <a:latin typeface="Arial" panose="020B0604020202020204" pitchFamily="34" charset="0"/>
                <a:cs typeface="Arial" panose="020B0604020202020204" pitchFamily="34" charset="0"/>
              </a:rPr>
              <a:t>your </a:t>
            </a:r>
            <a:r>
              <a:rPr lang="en-US" sz="2000" spc="-5" dirty="0">
                <a:latin typeface="Arial" panose="020B0604020202020204" pitchFamily="34" charset="0"/>
                <a:cs typeface="Arial" panose="020B0604020202020204" pitchFamily="34" charset="0"/>
              </a:rPr>
              <a:t>Web</a:t>
            </a:r>
            <a:r>
              <a:rPr lang="en-US" sz="2000" spc="190" dirty="0">
                <a:latin typeface="Arial" panose="020B0604020202020204" pitchFamily="34" charset="0"/>
                <a:cs typeface="Arial" panose="020B0604020202020204" pitchFamily="34" charset="0"/>
              </a:rPr>
              <a:t> </a:t>
            </a:r>
            <a:r>
              <a:rPr lang="en-US" sz="2000" spc="-5" dirty="0">
                <a:latin typeface="Arial" panose="020B0604020202020204" pitchFamily="34" charset="0"/>
                <a:cs typeface="Arial" panose="020B0604020202020204" pitchFamily="34" charset="0"/>
              </a:rPr>
              <a:t>application.</a:t>
            </a:r>
          </a:p>
          <a:p>
            <a:pPr marL="355600" indent="-342900">
              <a:lnSpc>
                <a:spcPct val="100000"/>
              </a:lnSpc>
              <a:buClr>
                <a:schemeClr val="bg1"/>
              </a:buClr>
              <a:buFont typeface="Wingdings"/>
              <a:buChar char=""/>
              <a:tabLst>
                <a:tab pos="355600" algn="l"/>
                <a:tab pos="356235" algn="l"/>
              </a:tabLst>
            </a:pPr>
            <a:endParaRPr lang="en-US" sz="2000" dirty="0">
              <a:latin typeface="Arial" panose="020B0604020202020204" pitchFamily="34" charset="0"/>
              <a:cs typeface="Arial" panose="020B0604020202020204" pitchFamily="34" charset="0"/>
            </a:endParaRPr>
          </a:p>
          <a:p>
            <a:pPr marL="355600" indent="-342900">
              <a:lnSpc>
                <a:spcPct val="100000"/>
              </a:lnSpc>
              <a:buClr>
                <a:schemeClr val="bg1"/>
              </a:buClr>
              <a:buFont typeface="Wingdings"/>
              <a:buChar char=""/>
              <a:tabLst>
                <a:tab pos="355600" algn="l"/>
                <a:tab pos="356235" algn="l"/>
              </a:tabLst>
            </a:pPr>
            <a:r>
              <a:rPr lang="en-US" sz="2000" b="1" i="1" dirty="0">
                <a:latin typeface="Arial" panose="020B0604020202020204" pitchFamily="34" charset="0"/>
                <a:cs typeface="Arial" panose="020B0604020202020204" pitchFamily="34" charset="0"/>
              </a:rPr>
              <a:t>Step 2: </a:t>
            </a:r>
            <a:r>
              <a:rPr lang="en-US" sz="2000" spc="-5" dirty="0">
                <a:latin typeface="Arial" panose="020B0604020202020204" pitchFamily="34" charset="0"/>
                <a:cs typeface="Arial" panose="020B0604020202020204" pitchFamily="34" charset="0"/>
              </a:rPr>
              <a:t>Copy the published application </a:t>
            </a:r>
            <a:r>
              <a:rPr lang="en-US" sz="2000" dirty="0">
                <a:latin typeface="Arial" panose="020B0604020202020204" pitchFamily="34" charset="0"/>
                <a:cs typeface="Arial" panose="020B0604020202020204" pitchFamily="34" charset="0"/>
              </a:rPr>
              <a:t>folder </a:t>
            </a:r>
            <a:r>
              <a:rPr lang="en-US" sz="2000" spc="-5" dirty="0">
                <a:latin typeface="Arial" panose="020B0604020202020204" pitchFamily="34" charset="0"/>
                <a:cs typeface="Arial" panose="020B0604020202020204" pitchFamily="34" charset="0"/>
              </a:rPr>
              <a:t>to  "C:\intepub\wwwroot" [default]</a:t>
            </a:r>
            <a:r>
              <a:rPr lang="en-US" sz="2000" spc="5" dirty="0">
                <a:latin typeface="Arial" panose="020B0604020202020204" pitchFamily="34" charset="0"/>
                <a:cs typeface="Arial" panose="020B0604020202020204" pitchFamily="34" charset="0"/>
              </a:rPr>
              <a:t> </a:t>
            </a:r>
            <a:r>
              <a:rPr lang="en-US" sz="2000" spc="-5" dirty="0">
                <a:latin typeface="Arial" panose="020B0604020202020204" pitchFamily="34" charset="0"/>
                <a:cs typeface="Arial" panose="020B0604020202020204" pitchFamily="34" charset="0"/>
              </a:rPr>
              <a:t>folder.</a:t>
            </a:r>
          </a:p>
          <a:p>
            <a:pPr marL="355600" indent="-342900">
              <a:lnSpc>
                <a:spcPct val="100000"/>
              </a:lnSpc>
              <a:buClr>
                <a:schemeClr val="bg1"/>
              </a:buClr>
              <a:buFont typeface="Wingdings"/>
              <a:buChar char=""/>
              <a:tabLst>
                <a:tab pos="355600" algn="l"/>
                <a:tab pos="356235" algn="l"/>
              </a:tabLst>
            </a:pPr>
            <a:endParaRPr lang="en-US" sz="2000" dirty="0">
              <a:latin typeface="Arial" panose="020B0604020202020204" pitchFamily="34" charset="0"/>
              <a:cs typeface="Arial" panose="020B0604020202020204" pitchFamily="34" charset="0"/>
            </a:endParaRPr>
          </a:p>
          <a:p>
            <a:pPr marL="355600" indent="-342900">
              <a:lnSpc>
                <a:spcPct val="100000"/>
              </a:lnSpc>
              <a:buClr>
                <a:schemeClr val="bg1"/>
              </a:buClr>
              <a:buFont typeface="Wingdings"/>
              <a:buChar char=""/>
              <a:tabLst>
                <a:tab pos="355600" algn="l"/>
                <a:tab pos="356235" algn="l"/>
              </a:tabLst>
            </a:pPr>
            <a:r>
              <a:rPr lang="en-US" sz="2000" b="1" i="1" spc="-5" dirty="0">
                <a:latin typeface="Arial" panose="020B0604020202020204" pitchFamily="34" charset="0"/>
                <a:cs typeface="Arial" panose="020B0604020202020204" pitchFamily="34" charset="0"/>
              </a:rPr>
              <a:t>Step </a:t>
            </a:r>
            <a:r>
              <a:rPr lang="en-US" sz="2000" b="1" i="1" dirty="0">
                <a:latin typeface="Arial" panose="020B0604020202020204" pitchFamily="34" charset="0"/>
                <a:cs typeface="Arial" panose="020B0604020202020204" pitchFamily="34" charset="0"/>
              </a:rPr>
              <a:t>3: </a:t>
            </a:r>
            <a:r>
              <a:rPr lang="en-US" sz="2000" dirty="0">
                <a:latin typeface="Arial" panose="020B0604020202020204" pitchFamily="34" charset="0"/>
                <a:cs typeface="Arial" panose="020B0604020202020204" pitchFamily="34" charset="0"/>
              </a:rPr>
              <a:t>From </a:t>
            </a:r>
            <a:r>
              <a:rPr lang="en-US" sz="2000" spc="-5" dirty="0">
                <a:latin typeface="Arial" panose="020B0604020202020204" pitchFamily="34" charset="0"/>
                <a:cs typeface="Arial" panose="020B0604020202020204" pitchFamily="34" charset="0"/>
              </a:rPr>
              <a:t>RUN </a:t>
            </a:r>
            <a:r>
              <a:rPr lang="en-US" sz="2000" dirty="0">
                <a:latin typeface="Arial" panose="020B0604020202020204" pitchFamily="34" charset="0"/>
                <a:cs typeface="Arial" panose="020B0604020202020204" pitchFamily="34" charset="0"/>
              </a:rPr>
              <a:t>- &gt; </a:t>
            </a:r>
            <a:r>
              <a:rPr lang="en-US" sz="2000" spc="-5" dirty="0" err="1">
                <a:latin typeface="Arial" panose="020B0604020202020204" pitchFamily="34" charset="0"/>
                <a:cs typeface="Arial" panose="020B0604020202020204" pitchFamily="34" charset="0"/>
              </a:rPr>
              <a:t>inetmgr</a:t>
            </a:r>
            <a:r>
              <a:rPr lang="en-US" sz="2000" spc="-5" dirty="0">
                <a:latin typeface="Arial" panose="020B0604020202020204" pitchFamily="34" charset="0"/>
                <a:cs typeface="Arial" panose="020B0604020202020204" pitchFamily="34" charset="0"/>
              </a:rPr>
              <a:t> -&gt;</a:t>
            </a:r>
            <a:r>
              <a:rPr lang="en-US" sz="2000" spc="195" dirty="0">
                <a:latin typeface="Arial" panose="020B0604020202020204" pitchFamily="34" charset="0"/>
                <a:cs typeface="Arial" panose="020B0604020202020204" pitchFamily="34" charset="0"/>
              </a:rPr>
              <a:t> </a:t>
            </a:r>
            <a:r>
              <a:rPr lang="en-US" sz="2000" spc="-5" dirty="0">
                <a:latin typeface="Arial" panose="020B0604020202020204" pitchFamily="34" charset="0"/>
                <a:cs typeface="Arial" panose="020B0604020202020204" pitchFamily="34" charset="0"/>
              </a:rPr>
              <a:t>OK</a:t>
            </a:r>
            <a:endParaRPr lang="en-US" sz="2000" dirty="0">
              <a:latin typeface="Arial" panose="020B0604020202020204" pitchFamily="34" charset="0"/>
              <a:cs typeface="Arial" panose="020B0604020202020204" pitchFamily="34" charset="0"/>
            </a:endParaRPr>
          </a:p>
          <a:p>
            <a:pPr marL="355600" indent="-342900">
              <a:lnSpc>
                <a:spcPct val="100000"/>
              </a:lnSpc>
              <a:buClr>
                <a:schemeClr val="bg1"/>
              </a:buClr>
              <a:buFont typeface="Wingdings"/>
              <a:buChar char=""/>
              <a:tabLst>
                <a:tab pos="355600" algn="l"/>
                <a:tab pos="356235" algn="l"/>
              </a:tabLst>
            </a:pPr>
            <a:endParaRPr lang="en-US" sz="2000" b="1" i="1" dirty="0">
              <a:latin typeface="Arial" panose="020B0604020202020204" pitchFamily="34" charset="0"/>
              <a:cs typeface="Arial" panose="020B0604020202020204" pitchFamily="34" charset="0"/>
            </a:endParaRPr>
          </a:p>
          <a:p>
            <a:pPr marL="355600" indent="-342900">
              <a:lnSpc>
                <a:spcPct val="100000"/>
              </a:lnSpc>
              <a:buClr>
                <a:schemeClr val="bg1"/>
              </a:buClr>
              <a:buFont typeface="Wingdings"/>
              <a:buChar char=""/>
              <a:tabLst>
                <a:tab pos="355600" algn="l"/>
                <a:tab pos="356235" algn="l"/>
              </a:tabLst>
            </a:pPr>
            <a:r>
              <a:rPr lang="en-US" sz="2000" b="1" i="1" dirty="0">
                <a:latin typeface="Arial" panose="020B0604020202020204" pitchFamily="34" charset="0"/>
                <a:cs typeface="Arial" panose="020B0604020202020204" pitchFamily="34" charset="0"/>
              </a:rPr>
              <a:t>Step 4:  </a:t>
            </a:r>
            <a:r>
              <a:rPr lang="en-US" sz="2000" dirty="0">
                <a:latin typeface="Arial" panose="020B0604020202020204" pitchFamily="34" charset="0"/>
                <a:cs typeface="Arial" panose="020B0604020202020204" pitchFamily="34" charset="0"/>
              </a:rPr>
              <a:t>S</a:t>
            </a:r>
            <a:r>
              <a:rPr lang="en-US" sz="2000" spc="-5" dirty="0">
                <a:latin typeface="Arial" panose="020B0604020202020204" pitchFamily="34" charset="0"/>
                <a:cs typeface="Arial" panose="020B0604020202020204" pitchFamily="34" charset="0"/>
              </a:rPr>
              <a:t>elect </a:t>
            </a:r>
            <a:r>
              <a:rPr lang="en-US" sz="2000" dirty="0">
                <a:latin typeface="Arial" panose="020B0604020202020204" pitchFamily="34" charset="0"/>
                <a:cs typeface="Arial" panose="020B0604020202020204" pitchFamily="34" charset="0"/>
              </a:rPr>
              <a:t>the </a:t>
            </a:r>
            <a:r>
              <a:rPr lang="en-US" sz="2000" spc="-5" dirty="0">
                <a:latin typeface="Arial" panose="020B0604020202020204" pitchFamily="34" charset="0"/>
                <a:cs typeface="Arial" panose="020B0604020202020204" pitchFamily="34" charset="0"/>
              </a:rPr>
              <a:t>application, right</a:t>
            </a:r>
            <a:r>
              <a:rPr lang="en-US" sz="2000" spc="5"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click</a:t>
            </a:r>
          </a:p>
          <a:p>
            <a:pPr marL="334010">
              <a:lnSpc>
                <a:spcPct val="100000"/>
              </a:lnSpc>
              <a:spcBef>
                <a:spcPts val="430"/>
              </a:spcBef>
            </a:pPr>
            <a:r>
              <a:rPr lang="en-US" sz="2000" dirty="0">
                <a:latin typeface="Arial" panose="020B0604020202020204" pitchFamily="34" charset="0"/>
                <a:cs typeface="Arial" panose="020B0604020202020204" pitchFamily="34" charset="0"/>
              </a:rPr>
              <a:t>and </a:t>
            </a:r>
            <a:r>
              <a:rPr lang="en-US" sz="2000" spc="-5" dirty="0">
                <a:latin typeface="Arial" panose="020B0604020202020204" pitchFamily="34" charset="0"/>
                <a:cs typeface="Arial" panose="020B0604020202020204" pitchFamily="34" charset="0"/>
              </a:rPr>
              <a:t>then </a:t>
            </a:r>
            <a:r>
              <a:rPr lang="en-US" sz="2000" dirty="0">
                <a:latin typeface="Arial" panose="020B0604020202020204" pitchFamily="34" charset="0"/>
                <a:cs typeface="Arial" panose="020B0604020202020204" pitchFamily="34" charset="0"/>
              </a:rPr>
              <a:t>Click</a:t>
            </a:r>
            <a:r>
              <a:rPr lang="en-US" sz="2000" spc="-75"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on</a:t>
            </a:r>
          </a:p>
          <a:p>
            <a:pPr marL="334010">
              <a:lnSpc>
                <a:spcPct val="100000"/>
              </a:lnSpc>
              <a:spcBef>
                <a:spcPts val="430"/>
              </a:spcBef>
            </a:pPr>
            <a:r>
              <a:rPr lang="en-US" sz="2000" spc="-5" dirty="0">
                <a:latin typeface="Arial" panose="020B0604020202020204" pitchFamily="34" charset="0"/>
                <a:cs typeface="Arial" panose="020B0604020202020204" pitchFamily="34" charset="0"/>
              </a:rPr>
              <a:t>"</a:t>
            </a:r>
            <a:r>
              <a:rPr lang="en-US" sz="2000" spc="-5" dirty="0" err="1">
                <a:latin typeface="Arial" panose="020B0604020202020204" pitchFamily="34" charset="0"/>
                <a:cs typeface="Arial" panose="020B0604020202020204" pitchFamily="34" charset="0"/>
              </a:rPr>
              <a:t>ConvertToApplication</a:t>
            </a:r>
            <a:r>
              <a:rPr lang="en-US" sz="2000" spc="-5"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as shown.</a:t>
            </a:r>
          </a:p>
          <a:p>
            <a:endParaRPr lang="en-US" sz="2000" dirty="0"/>
          </a:p>
        </p:txBody>
      </p:sp>
      <p:sp>
        <p:nvSpPr>
          <p:cNvPr id="4" name="object 4"/>
          <p:cNvSpPr/>
          <p:nvPr/>
        </p:nvSpPr>
        <p:spPr>
          <a:xfrm>
            <a:off x="5334000" y="1219200"/>
            <a:ext cx="3581400" cy="46228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541900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0" end="0"/>
                                            </p:txEl>
                                          </p:spTgt>
                                        </p:tgtEl>
                                        <p:attrNameLst>
                                          <p:attrName>ppt_c</p:attrName>
                                        </p:attrNameLst>
                                      </p:cBhvr>
                                      <p:to>
                                        <a:srgbClr val="DDDDDD"/>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2" end="2"/>
                                            </p:txEl>
                                          </p:spTgt>
                                        </p:tgtEl>
                                        <p:attrNameLst>
                                          <p:attrName>ppt_c</p:attrName>
                                        </p:attrNameLst>
                                      </p:cBhvr>
                                      <p:to>
                                        <a:srgbClr val="DDDDDD"/>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4" end="4"/>
                                            </p:txEl>
                                          </p:spTgt>
                                        </p:tgtEl>
                                        <p:attrNameLst>
                                          <p:attrName>ppt_c</p:attrName>
                                        </p:attrNameLst>
                                      </p:cBhvr>
                                      <p:to>
                                        <a:srgbClr val="DDDDDD"/>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6" end="6"/>
                                            </p:txEl>
                                          </p:spTgt>
                                        </p:tgtEl>
                                        <p:attrNameLst>
                                          <p:attrName>ppt_c</p:attrName>
                                        </p:attrNameLst>
                                      </p:cBhvr>
                                      <p:to>
                                        <a:srgbClr val="DDDDDD"/>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7" end="7"/>
                                            </p:txEl>
                                          </p:spTgt>
                                        </p:tgtEl>
                                        <p:attrNameLst>
                                          <p:attrName>ppt_c</p:attrName>
                                        </p:attrNameLst>
                                      </p:cBhvr>
                                      <p:to>
                                        <a:srgbClr val="DDDDDD"/>
                                      </p:to>
                                    </p:animClr>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8" end="8"/>
                                            </p:txEl>
                                          </p:spTgt>
                                        </p:tgtEl>
                                        <p:attrNameLst>
                                          <p:attrName>ppt_c</p:attrName>
                                        </p:attrNameLst>
                                      </p:cBhvr>
                                      <p:to>
                                        <a:srgbClr val="DDDDDD"/>
                                      </p:to>
                                    </p:animClr>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73339" y="330261"/>
            <a:ext cx="8389665" cy="430887"/>
          </a:xfrm>
          <a:prstGeom prst="rect">
            <a:avLst/>
          </a:prstGeom>
        </p:spPr>
        <p:txBody>
          <a:bodyPr vert="horz" wrap="square" lIns="0" tIns="0" rIns="0" bIns="0" rtlCol="0">
            <a:spAutoFit/>
          </a:bodyPr>
          <a:lstStyle/>
          <a:p>
            <a:pPr marL="12700" marR="5080">
              <a:lnSpc>
                <a:spcPct val="100000"/>
              </a:lnSpc>
            </a:pPr>
            <a:r>
              <a:rPr sz="2800" b="0" spc="-5" dirty="0">
                <a:solidFill>
                  <a:schemeClr val="bg1"/>
                </a:solidFill>
              </a:rPr>
              <a:t>Steps to </a:t>
            </a:r>
            <a:r>
              <a:rPr sz="2800" b="0" spc="-10" dirty="0">
                <a:solidFill>
                  <a:schemeClr val="bg1"/>
                </a:solidFill>
              </a:rPr>
              <a:t>Publish Asp.Net Websites using IIS</a:t>
            </a:r>
            <a:endParaRPr sz="2800" b="0" dirty="0">
              <a:solidFill>
                <a:schemeClr val="bg1"/>
              </a:solidFill>
            </a:endParaRPr>
          </a:p>
        </p:txBody>
      </p:sp>
      <p:sp>
        <p:nvSpPr>
          <p:cNvPr id="6" name="Text Placeholder 5"/>
          <p:cNvSpPr>
            <a:spLocks noGrp="1"/>
          </p:cNvSpPr>
          <p:nvPr>
            <p:ph type="body" sz="quarter" idx="13"/>
          </p:nvPr>
        </p:nvSpPr>
        <p:spPr>
          <a:xfrm>
            <a:off x="381000" y="1193800"/>
            <a:ext cx="8382000" cy="4622800"/>
          </a:xfrm>
        </p:spPr>
        <p:txBody>
          <a:bodyPr>
            <a:normAutofit/>
          </a:bodyPr>
          <a:lstStyle/>
          <a:p>
            <a:r>
              <a:rPr lang="en-US" sz="2000" dirty="0">
                <a:latin typeface="Arial" panose="020B0604020202020204" pitchFamily="34" charset="0"/>
                <a:cs typeface="Arial" panose="020B0604020202020204" pitchFamily="34" charset="0"/>
              </a:rPr>
              <a:t>After converting it </a:t>
            </a:r>
            <a:r>
              <a:rPr lang="en-US" sz="2000" spc="-5" dirty="0">
                <a:latin typeface="Arial" panose="020B0604020202020204" pitchFamily="34" charset="0"/>
                <a:cs typeface="Arial" panose="020B0604020202020204" pitchFamily="34" charset="0"/>
              </a:rPr>
              <a:t>to application, its </a:t>
            </a:r>
            <a:r>
              <a:rPr lang="en-US" sz="2000" dirty="0">
                <a:latin typeface="Arial" panose="020B0604020202020204" pitchFamily="34" charset="0"/>
                <a:cs typeface="Arial" panose="020B0604020202020204" pitchFamily="34" charset="0"/>
              </a:rPr>
              <a:t>icon will </a:t>
            </a:r>
            <a:r>
              <a:rPr lang="en-US" sz="2000" spc="-5" dirty="0">
                <a:latin typeface="Arial" panose="020B0604020202020204" pitchFamily="34" charset="0"/>
                <a:cs typeface="Arial" panose="020B0604020202020204" pitchFamily="34" charset="0"/>
              </a:rPr>
              <a:t>be changed </a:t>
            </a:r>
            <a:r>
              <a:rPr lang="en-US" sz="2000" dirty="0">
                <a:latin typeface="Arial" panose="020B0604020202020204" pitchFamily="34" charset="0"/>
                <a:cs typeface="Arial" panose="020B0604020202020204" pitchFamily="34" charset="0"/>
              </a:rPr>
              <a:t>and  </a:t>
            </a:r>
            <a:r>
              <a:rPr lang="en-US" sz="2000" spc="-5" dirty="0">
                <a:latin typeface="Arial" panose="020B0604020202020204" pitchFamily="34" charset="0"/>
                <a:cs typeface="Arial" panose="020B0604020202020204" pitchFamily="34" charset="0"/>
              </a:rPr>
              <a:t>then </a:t>
            </a:r>
            <a:r>
              <a:rPr lang="en-US" sz="2000" dirty="0">
                <a:latin typeface="Arial" panose="020B0604020202020204" pitchFamily="34" charset="0"/>
                <a:cs typeface="Arial" panose="020B0604020202020204" pitchFamily="34" charset="0"/>
              </a:rPr>
              <a:t>you can </a:t>
            </a:r>
            <a:r>
              <a:rPr lang="en-US" sz="2000" spc="-5" dirty="0">
                <a:latin typeface="Arial" panose="020B0604020202020204" pitchFamily="34" charset="0"/>
                <a:cs typeface="Arial" panose="020B0604020202020204" pitchFamily="34" charset="0"/>
              </a:rPr>
              <a:t>set the property </a:t>
            </a:r>
            <a:r>
              <a:rPr lang="en-US" sz="2000" dirty="0">
                <a:latin typeface="Arial" panose="020B0604020202020204" pitchFamily="34" charset="0"/>
                <a:cs typeface="Arial" panose="020B0604020202020204" pitchFamily="34" charset="0"/>
              </a:rPr>
              <a:t>for your </a:t>
            </a:r>
            <a:r>
              <a:rPr lang="en-US" sz="2000" spc="-5" dirty="0">
                <a:latin typeface="Arial" panose="020B0604020202020204" pitchFamily="34" charset="0"/>
                <a:cs typeface="Arial" panose="020B0604020202020204" pitchFamily="34" charset="0"/>
              </a:rPr>
              <a:t>web application </a:t>
            </a:r>
            <a:r>
              <a:rPr lang="en-US" sz="2000" dirty="0">
                <a:latin typeface="Arial" panose="020B0604020202020204" pitchFamily="34" charset="0"/>
                <a:cs typeface="Arial" panose="020B0604020202020204" pitchFamily="34" charset="0"/>
              </a:rPr>
              <a:t>from  </a:t>
            </a:r>
            <a:r>
              <a:rPr lang="en-US" sz="2000" spc="-5" dirty="0">
                <a:latin typeface="Arial" panose="020B0604020202020204" pitchFamily="34" charset="0"/>
                <a:cs typeface="Arial" panose="020B0604020202020204" pitchFamily="34" charset="0"/>
              </a:rPr>
              <a:t>the middle</a:t>
            </a:r>
            <a:r>
              <a:rPr lang="en-US" sz="2000" spc="-60" dirty="0">
                <a:latin typeface="Arial" panose="020B0604020202020204" pitchFamily="34" charset="0"/>
                <a:cs typeface="Arial" panose="020B0604020202020204" pitchFamily="34" charset="0"/>
              </a:rPr>
              <a:t> </a:t>
            </a:r>
            <a:r>
              <a:rPr lang="en-US" sz="2000" spc="-5" dirty="0">
                <a:latin typeface="Arial" panose="020B0604020202020204" pitchFamily="34" charset="0"/>
                <a:cs typeface="Arial" panose="020B0604020202020204" pitchFamily="34" charset="0"/>
              </a:rPr>
              <a:t>pane.</a:t>
            </a:r>
            <a:endParaRPr lang="en-US" sz="2000" dirty="0">
              <a:latin typeface="Arial" panose="020B0604020202020204" pitchFamily="34" charset="0"/>
              <a:cs typeface="Arial" panose="020B0604020202020204" pitchFamily="34" charset="0"/>
            </a:endParaRPr>
          </a:p>
          <a:p>
            <a:endParaRPr lang="en-US" sz="2000" dirty="0"/>
          </a:p>
        </p:txBody>
      </p:sp>
      <p:sp>
        <p:nvSpPr>
          <p:cNvPr id="5" name="object 5"/>
          <p:cNvSpPr txBox="1">
            <a:spLocks noGrp="1"/>
          </p:cNvSpPr>
          <p:nvPr>
            <p:ph type="sldNum" sz="quarter" idx="4294967295"/>
          </p:nvPr>
        </p:nvSpPr>
        <p:spPr>
          <a:xfrm>
            <a:off x="8763000" y="6553199"/>
            <a:ext cx="304800" cy="259686"/>
          </a:xfrm>
          <a:prstGeom prst="rect">
            <a:avLst/>
          </a:prstGeom>
        </p:spPr>
        <p:txBody>
          <a:bodyPr vert="horz" wrap="square" lIns="0" tIns="13335" rIns="0" bIns="0" rtlCol="0">
            <a:spAutoFit/>
          </a:bodyPr>
          <a:lstStyle/>
          <a:p>
            <a:pPr marL="25400">
              <a:lnSpc>
                <a:spcPct val="100000"/>
              </a:lnSpc>
              <a:spcBef>
                <a:spcPts val="105"/>
              </a:spcBef>
            </a:pPr>
            <a:fld id="{81D60167-4931-47E6-BA6A-407CBD079E47}" type="slidenum">
              <a:rPr dirty="0">
                <a:solidFill>
                  <a:schemeClr val="bg1"/>
                </a:solidFill>
              </a:rPr>
              <a:t>84</a:t>
            </a:fld>
            <a:endParaRPr dirty="0">
              <a:solidFill>
                <a:schemeClr val="bg1"/>
              </a:solidFill>
            </a:endParaRPr>
          </a:p>
        </p:txBody>
      </p:sp>
      <p:sp>
        <p:nvSpPr>
          <p:cNvPr id="4" name="object 4"/>
          <p:cNvSpPr/>
          <p:nvPr/>
        </p:nvSpPr>
        <p:spPr>
          <a:xfrm>
            <a:off x="2125008" y="2212975"/>
            <a:ext cx="4886325" cy="360362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40242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73339" y="330261"/>
            <a:ext cx="8389665" cy="430887"/>
          </a:xfrm>
          <a:prstGeom prst="rect">
            <a:avLst/>
          </a:prstGeom>
        </p:spPr>
        <p:txBody>
          <a:bodyPr vert="horz" wrap="square" lIns="0" tIns="0" rIns="0" bIns="0" rtlCol="0">
            <a:spAutoFit/>
          </a:bodyPr>
          <a:lstStyle/>
          <a:p>
            <a:pPr marL="12700" marR="5080">
              <a:lnSpc>
                <a:spcPct val="100000"/>
              </a:lnSpc>
            </a:pPr>
            <a:r>
              <a:rPr sz="2800" b="0" spc="-5" dirty="0">
                <a:solidFill>
                  <a:schemeClr val="bg1"/>
                </a:solidFill>
              </a:rPr>
              <a:t>Steps to </a:t>
            </a:r>
            <a:r>
              <a:rPr sz="2800" b="0" spc="-10" dirty="0">
                <a:solidFill>
                  <a:schemeClr val="bg1"/>
                </a:solidFill>
              </a:rPr>
              <a:t>Publish Asp.Net Websites using  IIS</a:t>
            </a:r>
            <a:endParaRPr sz="2800" b="0" dirty="0">
              <a:solidFill>
                <a:schemeClr val="bg1"/>
              </a:solidFill>
            </a:endParaRPr>
          </a:p>
        </p:txBody>
      </p:sp>
      <p:sp>
        <p:nvSpPr>
          <p:cNvPr id="6" name="Text Placeholder 5"/>
          <p:cNvSpPr>
            <a:spLocks noGrp="1"/>
          </p:cNvSpPr>
          <p:nvPr>
            <p:ph type="body" sz="quarter" idx="13"/>
          </p:nvPr>
        </p:nvSpPr>
        <p:spPr>
          <a:xfrm>
            <a:off x="152400" y="990600"/>
            <a:ext cx="8382000" cy="1828800"/>
          </a:xfrm>
        </p:spPr>
        <p:txBody>
          <a:bodyPr>
            <a:normAutofit/>
          </a:bodyPr>
          <a:lstStyle/>
          <a:p>
            <a:pPr marL="355600" marR="104139" indent="-342900">
              <a:lnSpc>
                <a:spcPct val="100000"/>
              </a:lnSpc>
              <a:buFont typeface="Wingdings"/>
              <a:buChar char=""/>
              <a:tabLst>
                <a:tab pos="355600" algn="l"/>
                <a:tab pos="356235" algn="l"/>
              </a:tabLst>
            </a:pPr>
            <a:r>
              <a:rPr lang="en-US" sz="2000" spc="-5" dirty="0">
                <a:latin typeface="Arial" panose="020B0604020202020204" pitchFamily="34" charset="0"/>
                <a:cs typeface="Arial" panose="020B0604020202020204" pitchFamily="34" charset="0"/>
              </a:rPr>
              <a:t>Security </a:t>
            </a:r>
            <a:r>
              <a:rPr lang="en-US" sz="2000" dirty="0">
                <a:latin typeface="Arial" panose="020B0604020202020204" pitchFamily="34" charset="0"/>
                <a:cs typeface="Arial" panose="020B0604020202020204" pitchFamily="34" charset="0"/>
              </a:rPr>
              <a:t>Settings can be changed on Authentication Section.  By </a:t>
            </a:r>
            <a:r>
              <a:rPr lang="en-US" sz="2000" spc="-5" dirty="0">
                <a:latin typeface="Arial" panose="020B0604020202020204" pitchFamily="34" charset="0"/>
                <a:cs typeface="Arial" panose="020B0604020202020204" pitchFamily="34" charset="0"/>
              </a:rPr>
              <a:t>default </a:t>
            </a:r>
            <a:r>
              <a:rPr lang="en-US" sz="2000" dirty="0">
                <a:latin typeface="Arial" panose="020B0604020202020204" pitchFamily="34" charset="0"/>
                <a:cs typeface="Arial" panose="020B0604020202020204" pitchFamily="34" charset="0"/>
              </a:rPr>
              <a:t>Setting will </a:t>
            </a:r>
            <a:r>
              <a:rPr lang="en-US" sz="2000" spc="-5" dirty="0">
                <a:latin typeface="Arial" panose="020B0604020202020204" pitchFamily="34" charset="0"/>
                <a:cs typeface="Arial" panose="020B0604020202020204" pitchFamily="34" charset="0"/>
              </a:rPr>
              <a:t>be set </a:t>
            </a:r>
            <a:r>
              <a:rPr lang="en-US" sz="2000" dirty="0">
                <a:latin typeface="Arial" panose="020B0604020202020204" pitchFamily="34" charset="0"/>
                <a:cs typeface="Arial" panose="020B0604020202020204" pitchFamily="34" charset="0"/>
              </a:rPr>
              <a:t>from the </a:t>
            </a:r>
            <a:r>
              <a:rPr lang="en-US" sz="2000" spc="-5" dirty="0" err="1">
                <a:latin typeface="Arial" panose="020B0604020202020204" pitchFamily="34" charset="0"/>
                <a:cs typeface="Arial" panose="020B0604020202020204" pitchFamily="34" charset="0"/>
              </a:rPr>
              <a:t>web.config</a:t>
            </a:r>
            <a:r>
              <a:rPr lang="en-US" sz="2000" spc="5"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itself.</a:t>
            </a:r>
          </a:p>
          <a:p>
            <a:pPr marL="355600" marR="104139" indent="-342900">
              <a:lnSpc>
                <a:spcPct val="100000"/>
              </a:lnSpc>
              <a:buFont typeface="Wingdings"/>
              <a:buChar char=""/>
              <a:tabLst>
                <a:tab pos="355600" algn="l"/>
                <a:tab pos="356235" algn="l"/>
              </a:tabLst>
            </a:pPr>
            <a:endParaRPr lang="en-US" sz="2000" dirty="0">
              <a:latin typeface="Arial" panose="020B0604020202020204" pitchFamily="34" charset="0"/>
              <a:cs typeface="Arial" panose="020B0604020202020204" pitchFamily="34" charset="0"/>
            </a:endParaRPr>
          </a:p>
          <a:p>
            <a:pPr marL="355600" marR="5080" indent="-342900">
              <a:lnSpc>
                <a:spcPct val="100000"/>
              </a:lnSpc>
              <a:spcBef>
                <a:spcPts val="430"/>
              </a:spcBef>
              <a:buFont typeface="Wingdings"/>
              <a:buChar char=""/>
              <a:tabLst>
                <a:tab pos="355600" algn="l"/>
                <a:tab pos="356235" algn="l"/>
              </a:tabLst>
            </a:pPr>
            <a:r>
              <a:rPr lang="en-US" sz="2000" dirty="0">
                <a:latin typeface="Arial" panose="020B0604020202020204" pitchFamily="34" charset="0"/>
                <a:cs typeface="Arial" panose="020B0604020202020204" pitchFamily="34" charset="0"/>
              </a:rPr>
              <a:t>To</a:t>
            </a:r>
            <a:r>
              <a:rPr lang="en-US" sz="2000" spc="-5" dirty="0">
                <a:latin typeface="Arial" panose="020B0604020202020204" pitchFamily="34" charset="0"/>
                <a:cs typeface="Arial" panose="020B0604020202020204" pitchFamily="34" charset="0"/>
              </a:rPr>
              <a:t> change the status, just </a:t>
            </a:r>
            <a:r>
              <a:rPr lang="en-US" sz="2000" dirty="0">
                <a:latin typeface="Arial" panose="020B0604020202020204" pitchFamily="34" charset="0"/>
                <a:cs typeface="Arial" panose="020B0604020202020204" pitchFamily="34" charset="0"/>
              </a:rPr>
              <a:t>double click and </a:t>
            </a:r>
            <a:r>
              <a:rPr lang="en-US" sz="2000" spc="-5" dirty="0">
                <a:latin typeface="Arial" panose="020B0604020202020204" pitchFamily="34" charset="0"/>
                <a:cs typeface="Arial" panose="020B0604020202020204" pitchFamily="34" charset="0"/>
              </a:rPr>
              <a:t>update  status to Enabled to </a:t>
            </a:r>
            <a:r>
              <a:rPr lang="en-US" sz="2000" dirty="0">
                <a:latin typeface="Arial" panose="020B0604020202020204" pitchFamily="34" charset="0"/>
                <a:cs typeface="Arial" panose="020B0604020202020204" pitchFamily="34" charset="0"/>
              </a:rPr>
              <a:t>Disabled or Vice</a:t>
            </a:r>
            <a:r>
              <a:rPr lang="en-US" sz="2000" spc="-35"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Versa.</a:t>
            </a:r>
          </a:p>
          <a:p>
            <a:endParaRPr lang="en-US" sz="2000" dirty="0"/>
          </a:p>
        </p:txBody>
      </p:sp>
      <p:sp>
        <p:nvSpPr>
          <p:cNvPr id="4" name="object 4"/>
          <p:cNvSpPr/>
          <p:nvPr/>
        </p:nvSpPr>
        <p:spPr>
          <a:xfrm>
            <a:off x="1558271" y="3048000"/>
            <a:ext cx="6019799" cy="2976959"/>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203952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73339" y="330261"/>
            <a:ext cx="8389665" cy="430887"/>
          </a:xfrm>
          <a:prstGeom prst="rect">
            <a:avLst/>
          </a:prstGeom>
        </p:spPr>
        <p:txBody>
          <a:bodyPr vert="horz" wrap="square" lIns="0" tIns="0" rIns="0" bIns="0" rtlCol="0">
            <a:spAutoFit/>
          </a:bodyPr>
          <a:lstStyle/>
          <a:p>
            <a:pPr marL="12700" marR="5080">
              <a:lnSpc>
                <a:spcPct val="100000"/>
              </a:lnSpc>
            </a:pPr>
            <a:r>
              <a:rPr sz="2800" b="0" spc="-5" dirty="0">
                <a:solidFill>
                  <a:schemeClr val="bg1"/>
                </a:solidFill>
              </a:rPr>
              <a:t>Steps to </a:t>
            </a:r>
            <a:r>
              <a:rPr sz="2800" b="0" spc="-10" dirty="0">
                <a:solidFill>
                  <a:schemeClr val="bg1"/>
                </a:solidFill>
              </a:rPr>
              <a:t>Publish Asp.Net Websites using  IIS</a:t>
            </a:r>
            <a:endParaRPr sz="2800" b="0" dirty="0">
              <a:solidFill>
                <a:schemeClr val="bg1"/>
              </a:solidFill>
            </a:endParaRPr>
          </a:p>
        </p:txBody>
      </p:sp>
      <p:sp>
        <p:nvSpPr>
          <p:cNvPr id="6" name="Text Placeholder 5"/>
          <p:cNvSpPr>
            <a:spLocks noGrp="1"/>
          </p:cNvSpPr>
          <p:nvPr>
            <p:ph type="body" sz="quarter" idx="13"/>
          </p:nvPr>
        </p:nvSpPr>
        <p:spPr>
          <a:xfrm>
            <a:off x="373339" y="990600"/>
            <a:ext cx="8382000" cy="2362200"/>
          </a:xfrm>
        </p:spPr>
        <p:txBody>
          <a:bodyPr>
            <a:normAutofit lnSpcReduction="10000"/>
          </a:bodyPr>
          <a:lstStyle/>
          <a:p>
            <a:pPr marL="298450" marR="5080" indent="-285750">
              <a:lnSpc>
                <a:spcPct val="100000"/>
              </a:lnSpc>
              <a:buFont typeface="Arial" panose="020B0604020202020204" pitchFamily="34" charset="0"/>
              <a:buChar char="•"/>
              <a:tabLst>
                <a:tab pos="355600" algn="l"/>
                <a:tab pos="356235" algn="l"/>
              </a:tabLst>
            </a:pPr>
            <a:r>
              <a:rPr lang="en-US" sz="2000" spc="-5" dirty="0">
                <a:latin typeface="Arial" panose="020B0604020202020204" pitchFamily="34" charset="0"/>
                <a:cs typeface="Arial" panose="020B0604020202020204" pitchFamily="34" charset="0"/>
              </a:rPr>
              <a:t>The </a:t>
            </a:r>
            <a:r>
              <a:rPr lang="en-US" sz="2000" dirty="0">
                <a:latin typeface="Arial" panose="020B0604020202020204" pitchFamily="34" charset="0"/>
                <a:cs typeface="Arial" panose="020B0604020202020204" pitchFamily="34" charset="0"/>
              </a:rPr>
              <a:t>most </a:t>
            </a:r>
            <a:r>
              <a:rPr lang="en-US" sz="2000" spc="-5" dirty="0">
                <a:latin typeface="Arial" panose="020B0604020202020204" pitchFamily="34" charset="0"/>
                <a:cs typeface="Arial" panose="020B0604020202020204" pitchFamily="34" charset="0"/>
              </a:rPr>
              <a:t>important part </a:t>
            </a:r>
            <a:r>
              <a:rPr lang="en-US" sz="2000" dirty="0">
                <a:latin typeface="Arial" panose="020B0604020202020204" pitchFamily="34" charset="0"/>
                <a:cs typeface="Arial" panose="020B0604020202020204" pitchFamily="34" charset="0"/>
              </a:rPr>
              <a:t>is </a:t>
            </a:r>
            <a:r>
              <a:rPr lang="en-US" sz="2000" spc="-5" dirty="0">
                <a:latin typeface="Arial" panose="020B0604020202020204" pitchFamily="34" charset="0"/>
                <a:cs typeface="Arial" panose="020B0604020202020204" pitchFamily="34" charset="0"/>
              </a:rPr>
              <a:t>to </a:t>
            </a:r>
            <a:r>
              <a:rPr lang="en-US" sz="2000" dirty="0">
                <a:latin typeface="Arial" panose="020B0604020202020204" pitchFamily="34" charset="0"/>
                <a:cs typeface="Arial" panose="020B0604020202020204" pitchFamily="34" charset="0"/>
              </a:rPr>
              <a:t>set </a:t>
            </a:r>
            <a:r>
              <a:rPr lang="en-US" sz="2000" spc="-5" dirty="0">
                <a:latin typeface="Arial" panose="020B0604020202020204" pitchFamily="34" charset="0"/>
                <a:cs typeface="Arial" panose="020B0604020202020204" pitchFamily="34" charset="0"/>
              </a:rPr>
              <a:t>the </a:t>
            </a:r>
            <a:r>
              <a:rPr lang="en-US" sz="2000" dirty="0">
                <a:latin typeface="Arial" panose="020B0604020202020204" pitchFamily="34" charset="0"/>
                <a:cs typeface="Arial" panose="020B0604020202020204" pitchFamily="34" charset="0"/>
              </a:rPr>
              <a:t>Application </a:t>
            </a:r>
            <a:r>
              <a:rPr lang="en-US" sz="2000" spc="-5" dirty="0">
                <a:latin typeface="Arial" panose="020B0604020202020204" pitchFamily="34" charset="0"/>
                <a:cs typeface="Arial" panose="020B0604020202020204" pitchFamily="34" charset="0"/>
              </a:rPr>
              <a:t>Pool </a:t>
            </a:r>
            <a:r>
              <a:rPr lang="en-US" sz="2000" dirty="0">
                <a:latin typeface="Arial" panose="020B0604020202020204" pitchFamily="34" charset="0"/>
                <a:cs typeface="Arial" panose="020B0604020202020204" pitchFamily="34" charset="0"/>
              </a:rPr>
              <a:t>for  your</a:t>
            </a:r>
            <a:r>
              <a:rPr lang="en-US" sz="2000" spc="-70" dirty="0">
                <a:latin typeface="Arial" panose="020B0604020202020204" pitchFamily="34" charset="0"/>
                <a:cs typeface="Arial" panose="020B0604020202020204" pitchFamily="34" charset="0"/>
              </a:rPr>
              <a:t> </a:t>
            </a:r>
            <a:r>
              <a:rPr lang="en-US" sz="2000" spc="-5" dirty="0">
                <a:latin typeface="Arial" panose="020B0604020202020204" pitchFamily="34" charset="0"/>
                <a:cs typeface="Arial" panose="020B0604020202020204" pitchFamily="34" charset="0"/>
              </a:rPr>
              <a:t>application.</a:t>
            </a:r>
            <a:endParaRPr lang="en-US" sz="2000" dirty="0">
              <a:latin typeface="Arial" panose="020B0604020202020204" pitchFamily="34" charset="0"/>
              <a:cs typeface="Arial" panose="020B0604020202020204" pitchFamily="34" charset="0"/>
            </a:endParaRPr>
          </a:p>
          <a:p>
            <a:pPr marL="298450" indent="-285750">
              <a:lnSpc>
                <a:spcPct val="100000"/>
              </a:lnSpc>
              <a:spcBef>
                <a:spcPts val="430"/>
              </a:spcBef>
              <a:buClr>
                <a:schemeClr val="bg1"/>
              </a:buClr>
              <a:buFont typeface="Arial" panose="020B0604020202020204" pitchFamily="34" charset="0"/>
              <a:buChar char="•"/>
              <a:tabLst>
                <a:tab pos="355600" algn="l"/>
                <a:tab pos="356235" algn="l"/>
              </a:tabLst>
            </a:pPr>
            <a:r>
              <a:rPr lang="en-US" sz="2000" dirty="0">
                <a:latin typeface="Arial" panose="020B0604020202020204" pitchFamily="34" charset="0"/>
                <a:cs typeface="Arial" panose="020B0604020202020204" pitchFamily="34" charset="0"/>
              </a:rPr>
              <a:t>How to </a:t>
            </a:r>
            <a:r>
              <a:rPr lang="en-US" sz="2000" spc="-5" dirty="0">
                <a:latin typeface="Arial" panose="020B0604020202020204" pitchFamily="34" charset="0"/>
                <a:cs typeface="Arial" panose="020B0604020202020204" pitchFamily="34" charset="0"/>
              </a:rPr>
              <a:t>Create Application</a:t>
            </a:r>
            <a:r>
              <a:rPr lang="en-US" sz="2000" spc="-50"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Pool?</a:t>
            </a:r>
          </a:p>
          <a:p>
            <a:pPr marL="755650" indent="-285750">
              <a:lnSpc>
                <a:spcPct val="100000"/>
              </a:lnSpc>
              <a:spcBef>
                <a:spcPts val="340"/>
              </a:spcBef>
              <a:buFont typeface="Arial" panose="020B0604020202020204" pitchFamily="34" charset="0"/>
              <a:buChar char="•"/>
              <a:tabLst>
                <a:tab pos="756285" algn="l"/>
              </a:tabLst>
            </a:pPr>
            <a:r>
              <a:rPr lang="en-US" sz="2000" b="1" dirty="0">
                <a:latin typeface="Arial" panose="020B0604020202020204" pitchFamily="34" charset="0"/>
                <a:cs typeface="Arial" panose="020B0604020202020204" pitchFamily="34" charset="0"/>
              </a:rPr>
              <a:t>Step </a:t>
            </a:r>
            <a:r>
              <a:rPr lang="en-US" sz="2000" b="1" spc="-5" dirty="0">
                <a:latin typeface="Arial" panose="020B0604020202020204" pitchFamily="34" charset="0"/>
                <a:cs typeface="Arial" panose="020B0604020202020204" pitchFamily="34" charset="0"/>
              </a:rPr>
              <a:t>1</a:t>
            </a:r>
            <a:r>
              <a:rPr lang="en-US" sz="2000" spc="-5" dirty="0">
                <a:solidFill>
                  <a:srgbClr val="00AF50"/>
                </a:solidFill>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Right Click on Application Pool and give </a:t>
            </a:r>
            <a:r>
              <a:rPr lang="en-US" sz="2000" spc="-5" dirty="0">
                <a:latin typeface="Arial" panose="020B0604020202020204" pitchFamily="34" charset="0"/>
                <a:cs typeface="Arial" panose="020B0604020202020204" pitchFamily="34" charset="0"/>
              </a:rPr>
              <a:t>the </a:t>
            </a:r>
            <a:r>
              <a:rPr lang="en-US" sz="2000" dirty="0">
                <a:latin typeface="Arial" panose="020B0604020202020204" pitchFamily="34" charset="0"/>
                <a:cs typeface="Arial" panose="020B0604020202020204" pitchFamily="34" charset="0"/>
              </a:rPr>
              <a:t>name of your</a:t>
            </a:r>
            <a:r>
              <a:rPr lang="en-US" sz="2000" spc="-190"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pool.</a:t>
            </a:r>
          </a:p>
          <a:p>
            <a:pPr marL="1042035" indent="-285750">
              <a:lnSpc>
                <a:spcPct val="100000"/>
              </a:lnSpc>
              <a:buFont typeface="Arial" panose="020B0604020202020204" pitchFamily="34" charset="0"/>
              <a:buChar char="•"/>
            </a:pPr>
            <a:r>
              <a:rPr lang="en-US" sz="2000" dirty="0">
                <a:latin typeface="Arial" panose="020B0604020202020204" pitchFamily="34" charset="0"/>
                <a:cs typeface="Arial" panose="020B0604020202020204" pitchFamily="34" charset="0"/>
              </a:rPr>
              <a:t>Here, I have given "pool" and select </a:t>
            </a:r>
            <a:r>
              <a:rPr lang="en-US" sz="2000" spc="-5" dirty="0">
                <a:latin typeface="Arial" panose="020B0604020202020204" pitchFamily="34" charset="0"/>
                <a:cs typeface="Arial" panose="020B0604020202020204" pitchFamily="34" charset="0"/>
              </a:rPr>
              <a:t>Framework </a:t>
            </a:r>
            <a:r>
              <a:rPr lang="en-US" sz="2000" dirty="0">
                <a:latin typeface="Arial" panose="020B0604020202020204" pitchFamily="34" charset="0"/>
                <a:cs typeface="Arial" panose="020B0604020202020204" pitchFamily="34" charset="0"/>
              </a:rPr>
              <a:t>and click on</a:t>
            </a:r>
            <a:r>
              <a:rPr lang="en-US" sz="2000" spc="-180" dirty="0">
                <a:latin typeface="Arial" panose="020B0604020202020204" pitchFamily="34" charset="0"/>
                <a:cs typeface="Arial" panose="020B0604020202020204" pitchFamily="34" charset="0"/>
              </a:rPr>
              <a:t> </a:t>
            </a:r>
            <a:r>
              <a:rPr lang="en-US" sz="2000" spc="-5" dirty="0">
                <a:latin typeface="Arial" panose="020B0604020202020204" pitchFamily="34" charset="0"/>
                <a:cs typeface="Arial" panose="020B0604020202020204" pitchFamily="34" charset="0"/>
              </a:rPr>
              <a:t>OK:</a:t>
            </a:r>
            <a:endParaRPr lang="en-US" sz="2000" dirty="0">
              <a:latin typeface="Arial" panose="020B0604020202020204" pitchFamily="34" charset="0"/>
              <a:cs typeface="Arial" panose="020B0604020202020204" pitchFamily="34" charset="0"/>
            </a:endParaRPr>
          </a:p>
          <a:p>
            <a:endParaRPr lang="en-US" sz="2000" dirty="0"/>
          </a:p>
        </p:txBody>
      </p:sp>
      <p:sp>
        <p:nvSpPr>
          <p:cNvPr id="5" name="object 5"/>
          <p:cNvSpPr txBox="1">
            <a:spLocks noGrp="1"/>
          </p:cNvSpPr>
          <p:nvPr>
            <p:ph type="sldNum" sz="quarter" idx="4294967295"/>
          </p:nvPr>
        </p:nvSpPr>
        <p:spPr>
          <a:xfrm>
            <a:off x="8755339" y="6477000"/>
            <a:ext cx="304800" cy="259686"/>
          </a:xfrm>
          <a:prstGeom prst="rect">
            <a:avLst/>
          </a:prstGeom>
        </p:spPr>
        <p:txBody>
          <a:bodyPr vert="horz" wrap="square" lIns="0" tIns="13335" rIns="0" bIns="0" rtlCol="0">
            <a:spAutoFit/>
          </a:bodyPr>
          <a:lstStyle/>
          <a:p>
            <a:pPr marL="25400">
              <a:lnSpc>
                <a:spcPct val="100000"/>
              </a:lnSpc>
              <a:spcBef>
                <a:spcPts val="105"/>
              </a:spcBef>
            </a:pPr>
            <a:fld id="{81D60167-4931-47E6-BA6A-407CBD079E47}" type="slidenum">
              <a:rPr dirty="0">
                <a:solidFill>
                  <a:schemeClr val="bg1"/>
                </a:solidFill>
              </a:rPr>
              <a:t>86</a:t>
            </a:fld>
            <a:endParaRPr dirty="0">
              <a:solidFill>
                <a:schemeClr val="bg1"/>
              </a:solidFill>
            </a:endParaRPr>
          </a:p>
        </p:txBody>
      </p:sp>
      <p:sp>
        <p:nvSpPr>
          <p:cNvPr id="4" name="object 4"/>
          <p:cNvSpPr/>
          <p:nvPr/>
        </p:nvSpPr>
        <p:spPr>
          <a:xfrm>
            <a:off x="2133600" y="3542489"/>
            <a:ext cx="5334000" cy="2401111"/>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22158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73339" y="330261"/>
            <a:ext cx="8389665" cy="430887"/>
          </a:xfrm>
          <a:prstGeom prst="rect">
            <a:avLst/>
          </a:prstGeom>
        </p:spPr>
        <p:txBody>
          <a:bodyPr vert="horz" wrap="square" lIns="0" tIns="0" rIns="0" bIns="0" rtlCol="0">
            <a:spAutoFit/>
          </a:bodyPr>
          <a:lstStyle/>
          <a:p>
            <a:pPr marL="12700" marR="5080">
              <a:lnSpc>
                <a:spcPct val="100000"/>
              </a:lnSpc>
            </a:pPr>
            <a:r>
              <a:rPr sz="2800" b="0" spc="-5" dirty="0">
                <a:solidFill>
                  <a:schemeClr val="bg1"/>
                </a:solidFill>
              </a:rPr>
              <a:t>Steps to </a:t>
            </a:r>
            <a:r>
              <a:rPr sz="2800" b="0" spc="-10" dirty="0">
                <a:solidFill>
                  <a:schemeClr val="bg1"/>
                </a:solidFill>
              </a:rPr>
              <a:t>Publish Asp.Net Websites using  IIS</a:t>
            </a:r>
            <a:endParaRPr sz="2800" b="0" dirty="0">
              <a:solidFill>
                <a:schemeClr val="bg1"/>
              </a:solidFill>
            </a:endParaRPr>
          </a:p>
        </p:txBody>
      </p:sp>
      <p:sp>
        <p:nvSpPr>
          <p:cNvPr id="6" name="Text Placeholder 5"/>
          <p:cNvSpPr>
            <a:spLocks noGrp="1"/>
          </p:cNvSpPr>
          <p:nvPr>
            <p:ph type="body" sz="quarter" idx="13"/>
          </p:nvPr>
        </p:nvSpPr>
        <p:spPr>
          <a:xfrm>
            <a:off x="152400" y="937520"/>
            <a:ext cx="8382000" cy="3024880"/>
          </a:xfrm>
        </p:spPr>
        <p:txBody>
          <a:bodyPr/>
          <a:lstStyle/>
          <a:p>
            <a:pPr marL="298450" indent="-285750">
              <a:lnSpc>
                <a:spcPct val="100000"/>
              </a:lnSpc>
              <a:spcBef>
                <a:spcPts val="100"/>
              </a:spcBef>
              <a:buClr>
                <a:schemeClr val="bg1"/>
              </a:buClr>
              <a:buFont typeface="Arial" panose="020B0604020202020204" pitchFamily="34" charset="0"/>
              <a:buChar char="•"/>
              <a:tabLst>
                <a:tab pos="355600" algn="l"/>
                <a:tab pos="356235" algn="l"/>
              </a:tabLst>
            </a:pPr>
            <a:r>
              <a:rPr lang="en-US" sz="2000" b="1" dirty="0">
                <a:latin typeface="Arial" panose="020B0604020202020204" pitchFamily="34" charset="0"/>
                <a:cs typeface="Arial" panose="020B0604020202020204" pitchFamily="34" charset="0"/>
              </a:rPr>
              <a:t>Step 2:  </a:t>
            </a:r>
            <a:r>
              <a:rPr lang="en-US" sz="2000" dirty="0">
                <a:latin typeface="Arial" panose="020B0604020202020204" pitchFamily="34" charset="0"/>
                <a:cs typeface="Arial" panose="020B0604020202020204" pitchFamily="34" charset="0"/>
              </a:rPr>
              <a:t>If </a:t>
            </a:r>
            <a:r>
              <a:rPr lang="en-US" sz="2000" spc="-5" dirty="0">
                <a:latin typeface="Arial" panose="020B0604020202020204" pitchFamily="34" charset="0"/>
                <a:cs typeface="Arial" panose="020B0604020202020204" pitchFamily="34" charset="0"/>
              </a:rPr>
              <a:t>you </a:t>
            </a:r>
            <a:r>
              <a:rPr lang="en-US" sz="2000" dirty="0">
                <a:latin typeface="Arial" panose="020B0604020202020204" pitchFamily="34" charset="0"/>
                <a:cs typeface="Arial" panose="020B0604020202020204" pitchFamily="34" charset="0"/>
              </a:rPr>
              <a:t>are writing some thing on </a:t>
            </a:r>
            <a:r>
              <a:rPr lang="en-US" sz="2000" spc="-5" dirty="0">
                <a:latin typeface="Arial" panose="020B0604020202020204" pitchFamily="34" charset="0"/>
                <a:cs typeface="Arial" panose="020B0604020202020204" pitchFamily="34" charset="0"/>
              </a:rPr>
              <a:t>the </a:t>
            </a:r>
            <a:r>
              <a:rPr lang="en-US" sz="2000" dirty="0">
                <a:latin typeface="Arial" panose="020B0604020202020204" pitchFamily="34" charset="0"/>
                <a:cs typeface="Arial" panose="020B0604020202020204" pitchFamily="34" charset="0"/>
              </a:rPr>
              <a:t>server </a:t>
            </a:r>
            <a:r>
              <a:rPr lang="en-US" sz="2000" spc="-5" dirty="0">
                <a:latin typeface="Arial" panose="020B0604020202020204" pitchFamily="34" charset="0"/>
                <a:cs typeface="Arial" panose="020B0604020202020204" pitchFamily="34" charset="0"/>
              </a:rPr>
              <a:t>[may </a:t>
            </a:r>
            <a:r>
              <a:rPr lang="en-US" sz="2000" dirty="0">
                <a:latin typeface="Arial" panose="020B0604020202020204" pitchFamily="34" charset="0"/>
                <a:cs typeface="Arial" panose="020B0604020202020204" pitchFamily="34" charset="0"/>
              </a:rPr>
              <a:t>be writes</a:t>
            </a:r>
            <a:r>
              <a:rPr lang="en-US" sz="2000" spc="-280" dirty="0">
                <a:latin typeface="Arial" panose="020B0604020202020204" pitchFamily="34" charset="0"/>
                <a:cs typeface="Arial" panose="020B0604020202020204" pitchFamily="34" charset="0"/>
              </a:rPr>
              <a:t> </a:t>
            </a:r>
            <a:r>
              <a:rPr lang="en-US" sz="2000" spc="-5" dirty="0">
                <a:latin typeface="Arial" panose="020B0604020202020204" pitchFamily="34" charset="0"/>
                <a:cs typeface="Arial" panose="020B0604020202020204" pitchFamily="34" charset="0"/>
              </a:rPr>
              <a:t>Error Events </a:t>
            </a:r>
            <a:r>
              <a:rPr lang="en-US" sz="2000" dirty="0">
                <a:latin typeface="Arial" panose="020B0604020202020204" pitchFamily="34" charset="0"/>
                <a:cs typeface="Arial" panose="020B0604020202020204" pitchFamily="34" charset="0"/>
              </a:rPr>
              <a:t>Logs], you need </a:t>
            </a:r>
            <a:r>
              <a:rPr lang="en-US" sz="2000" spc="-5" dirty="0">
                <a:latin typeface="Arial" panose="020B0604020202020204" pitchFamily="34" charset="0"/>
                <a:cs typeface="Arial" panose="020B0604020202020204" pitchFamily="34" charset="0"/>
              </a:rPr>
              <a:t>to </a:t>
            </a:r>
            <a:r>
              <a:rPr lang="en-US" sz="2000" dirty="0">
                <a:latin typeface="Arial" panose="020B0604020202020204" pitchFamily="34" charset="0"/>
                <a:cs typeface="Arial" panose="020B0604020202020204" pitchFamily="34" charset="0"/>
              </a:rPr>
              <a:t>change </a:t>
            </a:r>
            <a:r>
              <a:rPr lang="en-US" sz="2000" spc="-5" dirty="0">
                <a:latin typeface="Arial" panose="020B0604020202020204" pitchFamily="34" charset="0"/>
                <a:cs typeface="Arial" panose="020B0604020202020204" pitchFamily="34" charset="0"/>
              </a:rPr>
              <a:t>the </a:t>
            </a:r>
            <a:r>
              <a:rPr lang="en-US" sz="2000" dirty="0">
                <a:latin typeface="Arial" panose="020B0604020202020204" pitchFamily="34" charset="0"/>
                <a:cs typeface="Arial" panose="020B0604020202020204" pitchFamily="34" charset="0"/>
              </a:rPr>
              <a:t>Pool Identity </a:t>
            </a:r>
            <a:r>
              <a:rPr lang="en-US" sz="2000" spc="-5" dirty="0">
                <a:latin typeface="Arial" panose="020B0604020202020204" pitchFamily="34" charset="0"/>
                <a:cs typeface="Arial" panose="020B0604020202020204" pitchFamily="34" charset="0"/>
              </a:rPr>
              <a:t>to </a:t>
            </a:r>
            <a:r>
              <a:rPr lang="en-US" sz="2000" dirty="0">
                <a:latin typeface="Arial" panose="020B0604020202020204" pitchFamily="34" charset="0"/>
                <a:cs typeface="Arial" panose="020B0604020202020204" pitchFamily="34" charset="0"/>
              </a:rPr>
              <a:t>Local System. Right</a:t>
            </a:r>
            <a:r>
              <a:rPr lang="en-US" sz="2000" spc="-175"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click  on Pool Identity setting as shown in </a:t>
            </a:r>
            <a:r>
              <a:rPr lang="en-US" sz="2000" spc="-5" dirty="0">
                <a:latin typeface="Arial" panose="020B0604020202020204" pitchFamily="34" charset="0"/>
                <a:cs typeface="Arial" panose="020B0604020202020204" pitchFamily="34" charset="0"/>
              </a:rPr>
              <a:t>the </a:t>
            </a:r>
            <a:r>
              <a:rPr lang="en-US" sz="2000" dirty="0">
                <a:latin typeface="Arial" panose="020B0604020202020204" pitchFamily="34" charset="0"/>
                <a:cs typeface="Arial" panose="020B0604020202020204" pitchFamily="34" charset="0"/>
              </a:rPr>
              <a:t>following</a:t>
            </a:r>
            <a:r>
              <a:rPr lang="en-US" sz="2000" spc="-140"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image:</a:t>
            </a:r>
          </a:p>
          <a:p>
            <a:pPr marL="12700">
              <a:lnSpc>
                <a:spcPct val="100000"/>
              </a:lnSpc>
              <a:spcBef>
                <a:spcPts val="334"/>
              </a:spcBef>
              <a:tabLst>
                <a:tab pos="355600" algn="l"/>
                <a:tab pos="356235" algn="l"/>
              </a:tabLst>
            </a:pPr>
            <a:r>
              <a:rPr lang="en-US" sz="2000" spc="-5" dirty="0">
                <a:latin typeface="Arial" panose="020B0604020202020204" pitchFamily="34" charset="0"/>
                <a:cs typeface="Arial" panose="020B0604020202020204" pitchFamily="34" charset="0"/>
              </a:rPr>
              <a:t>		There </a:t>
            </a:r>
            <a:r>
              <a:rPr lang="en-US" sz="2000" dirty="0">
                <a:latin typeface="Arial" panose="020B0604020202020204" pitchFamily="34" charset="0"/>
                <a:cs typeface="Arial" panose="020B0604020202020204" pitchFamily="34" charset="0"/>
              </a:rPr>
              <a:t>are three identities of Application</a:t>
            </a:r>
            <a:r>
              <a:rPr lang="en-US" sz="2000" spc="-120"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Pool:</a:t>
            </a:r>
          </a:p>
          <a:p>
            <a:pPr marL="755650" indent="-285750">
              <a:lnSpc>
                <a:spcPct val="100000"/>
              </a:lnSpc>
              <a:spcBef>
                <a:spcPts val="245"/>
              </a:spcBef>
              <a:buFont typeface="Arial" panose="020B0604020202020204" pitchFamily="34" charset="0"/>
              <a:buChar char="•"/>
              <a:tabLst>
                <a:tab pos="756285" algn="l"/>
              </a:tabLst>
            </a:pPr>
            <a:r>
              <a:rPr lang="en-US" sz="2000" spc="-10" dirty="0">
                <a:latin typeface="Arial" panose="020B0604020202020204" pitchFamily="34" charset="0"/>
                <a:cs typeface="Arial" panose="020B0604020202020204" pitchFamily="34" charset="0"/>
              </a:rPr>
              <a:t>Network</a:t>
            </a:r>
            <a:r>
              <a:rPr lang="en-US" sz="2000" spc="-40" dirty="0">
                <a:latin typeface="Arial" panose="020B0604020202020204" pitchFamily="34" charset="0"/>
                <a:cs typeface="Arial" panose="020B0604020202020204" pitchFamily="34" charset="0"/>
              </a:rPr>
              <a:t> </a:t>
            </a:r>
            <a:r>
              <a:rPr lang="en-US" sz="2000" spc="-5" dirty="0">
                <a:latin typeface="Arial" panose="020B0604020202020204" pitchFamily="34" charset="0"/>
                <a:cs typeface="Arial" panose="020B0604020202020204" pitchFamily="34" charset="0"/>
              </a:rPr>
              <a:t>Service</a:t>
            </a:r>
            <a:endParaRPr lang="en-US" sz="2000" dirty="0">
              <a:latin typeface="Arial" panose="020B0604020202020204" pitchFamily="34" charset="0"/>
              <a:cs typeface="Arial" panose="020B0604020202020204" pitchFamily="34" charset="0"/>
            </a:endParaRPr>
          </a:p>
          <a:p>
            <a:pPr marL="755650" indent="-285750">
              <a:lnSpc>
                <a:spcPct val="100000"/>
              </a:lnSpc>
              <a:spcBef>
                <a:spcPts val="235"/>
              </a:spcBef>
              <a:buFont typeface="Arial" panose="020B0604020202020204" pitchFamily="34" charset="0"/>
              <a:buChar char="•"/>
              <a:tabLst>
                <a:tab pos="756285" algn="l"/>
              </a:tabLst>
            </a:pPr>
            <a:r>
              <a:rPr lang="en-US" sz="2000" spc="-5" dirty="0">
                <a:latin typeface="Arial" panose="020B0604020202020204" pitchFamily="34" charset="0"/>
                <a:cs typeface="Arial" panose="020B0604020202020204" pitchFamily="34" charset="0"/>
              </a:rPr>
              <a:t>Local</a:t>
            </a:r>
            <a:r>
              <a:rPr lang="en-US" sz="2000" spc="-55" dirty="0">
                <a:latin typeface="Arial" panose="020B0604020202020204" pitchFamily="34" charset="0"/>
                <a:cs typeface="Arial" panose="020B0604020202020204" pitchFamily="34" charset="0"/>
              </a:rPr>
              <a:t> </a:t>
            </a:r>
            <a:r>
              <a:rPr lang="en-US" sz="2000" spc="-5" dirty="0">
                <a:latin typeface="Arial" panose="020B0604020202020204" pitchFamily="34" charset="0"/>
                <a:cs typeface="Arial" panose="020B0604020202020204" pitchFamily="34" charset="0"/>
              </a:rPr>
              <a:t>Service</a:t>
            </a:r>
            <a:endParaRPr lang="en-US" sz="2000" dirty="0">
              <a:latin typeface="Arial" panose="020B0604020202020204" pitchFamily="34" charset="0"/>
              <a:cs typeface="Arial" panose="020B0604020202020204" pitchFamily="34" charset="0"/>
            </a:endParaRPr>
          </a:p>
          <a:p>
            <a:pPr marL="755650" indent="-285750">
              <a:lnSpc>
                <a:spcPct val="100000"/>
              </a:lnSpc>
              <a:spcBef>
                <a:spcPts val="235"/>
              </a:spcBef>
              <a:buFont typeface="Arial" panose="020B0604020202020204" pitchFamily="34" charset="0"/>
              <a:buChar char="•"/>
              <a:tabLst>
                <a:tab pos="756285" algn="l"/>
              </a:tabLst>
            </a:pPr>
            <a:r>
              <a:rPr lang="en-US" sz="2000" spc="-5" dirty="0">
                <a:latin typeface="Arial" panose="020B0604020202020204" pitchFamily="34" charset="0"/>
                <a:cs typeface="Arial" panose="020B0604020202020204" pitchFamily="34" charset="0"/>
              </a:rPr>
              <a:t>Local</a:t>
            </a:r>
            <a:r>
              <a:rPr lang="en-US" sz="2000" spc="-70" dirty="0">
                <a:latin typeface="Arial" panose="020B0604020202020204" pitchFamily="34" charset="0"/>
                <a:cs typeface="Arial" panose="020B0604020202020204" pitchFamily="34" charset="0"/>
              </a:rPr>
              <a:t> </a:t>
            </a:r>
            <a:r>
              <a:rPr lang="en-US" sz="2000" spc="-5" dirty="0">
                <a:latin typeface="Arial" panose="020B0604020202020204" pitchFamily="34" charset="0"/>
                <a:cs typeface="Arial" panose="020B0604020202020204" pitchFamily="34" charset="0"/>
              </a:rPr>
              <a:t>System</a:t>
            </a:r>
            <a:endParaRPr lang="en-US" sz="2000" dirty="0">
              <a:latin typeface="Arial" panose="020B0604020202020204" pitchFamily="34" charset="0"/>
              <a:cs typeface="Arial" panose="020B0604020202020204" pitchFamily="34" charset="0"/>
            </a:endParaRPr>
          </a:p>
          <a:p>
            <a:endParaRPr lang="en-US" dirty="0"/>
          </a:p>
        </p:txBody>
      </p:sp>
      <p:sp>
        <p:nvSpPr>
          <p:cNvPr id="4" name="object 4"/>
          <p:cNvSpPr/>
          <p:nvPr/>
        </p:nvSpPr>
        <p:spPr>
          <a:xfrm>
            <a:off x="3505200" y="2935347"/>
            <a:ext cx="4953000" cy="3160653"/>
          </a:xfrm>
          <a:prstGeom prst="rect">
            <a:avLst/>
          </a:prstGeom>
          <a:blipFill>
            <a:blip r:embed="rId2" cstate="print"/>
            <a:stretch>
              <a:fillRect/>
            </a:stretch>
          </a:blipFill>
        </p:spPr>
        <p:txBody>
          <a:bodyPr wrap="square" lIns="0" tIns="0" rIns="0" bIns="0" rtlCol="0"/>
          <a:lstStyle/>
          <a:p>
            <a:endParaRPr/>
          </a:p>
        </p:txBody>
      </p:sp>
      <p:sp>
        <p:nvSpPr>
          <p:cNvPr id="2" name="Rectangle 1"/>
          <p:cNvSpPr/>
          <p:nvPr/>
        </p:nvSpPr>
        <p:spPr>
          <a:xfrm>
            <a:off x="8650377" y="6351072"/>
            <a:ext cx="441146" cy="369332"/>
          </a:xfrm>
          <a:prstGeom prst="rect">
            <a:avLst/>
          </a:prstGeom>
        </p:spPr>
        <p:txBody>
          <a:bodyPr wrap="none">
            <a:spAutoFit/>
          </a:bodyPr>
          <a:lstStyle/>
          <a:p>
            <a:fld id="{81D60167-4931-47E6-BA6A-407CBD079E47}" type="slidenum">
              <a:rPr lang="en-US">
                <a:solidFill>
                  <a:schemeClr val="bg1"/>
                </a:solidFill>
              </a:rPr>
              <a:pPr/>
              <a:t>87</a:t>
            </a:fld>
            <a:endParaRPr lang="en-US" dirty="0">
              <a:solidFill>
                <a:schemeClr val="bg1"/>
              </a:solidFill>
            </a:endParaRPr>
          </a:p>
        </p:txBody>
      </p:sp>
    </p:spTree>
    <p:extLst>
      <p:ext uri="{BB962C8B-B14F-4D97-AF65-F5344CB8AC3E}">
        <p14:creationId xmlns:p14="http://schemas.microsoft.com/office/powerpoint/2010/main" val="1502315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73339" y="330261"/>
            <a:ext cx="8389665" cy="430887"/>
          </a:xfrm>
          <a:prstGeom prst="rect">
            <a:avLst/>
          </a:prstGeom>
        </p:spPr>
        <p:txBody>
          <a:bodyPr vert="horz" wrap="square" lIns="0" tIns="0" rIns="0" bIns="0" rtlCol="0">
            <a:spAutoFit/>
          </a:bodyPr>
          <a:lstStyle/>
          <a:p>
            <a:pPr marL="12700" marR="5080">
              <a:lnSpc>
                <a:spcPct val="100000"/>
              </a:lnSpc>
            </a:pPr>
            <a:r>
              <a:rPr sz="2800" b="0" spc="-5" dirty="0">
                <a:solidFill>
                  <a:schemeClr val="bg1"/>
                </a:solidFill>
              </a:rPr>
              <a:t>Steps to </a:t>
            </a:r>
            <a:r>
              <a:rPr sz="2800" b="0" spc="-10" dirty="0">
                <a:solidFill>
                  <a:schemeClr val="bg1"/>
                </a:solidFill>
              </a:rPr>
              <a:t>Publish Asp.Net Websites using  IIS</a:t>
            </a:r>
            <a:endParaRPr sz="2800" b="0" dirty="0">
              <a:solidFill>
                <a:schemeClr val="bg1"/>
              </a:solidFill>
            </a:endParaRPr>
          </a:p>
        </p:txBody>
      </p:sp>
      <p:sp>
        <p:nvSpPr>
          <p:cNvPr id="6" name="Text Placeholder 5"/>
          <p:cNvSpPr>
            <a:spLocks noGrp="1"/>
          </p:cNvSpPr>
          <p:nvPr>
            <p:ph type="body" sz="quarter" idx="13"/>
          </p:nvPr>
        </p:nvSpPr>
        <p:spPr>
          <a:xfrm>
            <a:off x="373339" y="914400"/>
            <a:ext cx="8610600" cy="1219200"/>
          </a:xfrm>
        </p:spPr>
        <p:txBody>
          <a:bodyPr/>
          <a:lstStyle/>
          <a:p>
            <a:pPr marL="12700" marR="5080">
              <a:lnSpc>
                <a:spcPct val="100000"/>
              </a:lnSpc>
              <a:tabLst>
                <a:tab pos="355600" algn="l"/>
                <a:tab pos="356235" algn="l"/>
              </a:tabLst>
            </a:pPr>
            <a:r>
              <a:rPr lang="en-US" sz="2000" dirty="0">
                <a:latin typeface="Arial" panose="020B0604020202020204" pitchFamily="34" charset="0"/>
                <a:cs typeface="Arial" panose="020B0604020202020204" pitchFamily="34" charset="0"/>
              </a:rPr>
              <a:t>Now, </a:t>
            </a:r>
            <a:r>
              <a:rPr lang="en-US" sz="2000" spc="-5" dirty="0">
                <a:latin typeface="Arial" panose="020B0604020202020204" pitchFamily="34" charset="0"/>
                <a:cs typeface="Arial" panose="020B0604020202020204" pitchFamily="34" charset="0"/>
              </a:rPr>
              <a:t>we need </a:t>
            </a:r>
            <a:r>
              <a:rPr lang="en-US" sz="2000" dirty="0">
                <a:latin typeface="Arial" panose="020B0604020202020204" pitchFamily="34" charset="0"/>
                <a:cs typeface="Arial" panose="020B0604020202020204" pitchFamily="34" charset="0"/>
              </a:rPr>
              <a:t>to assign the </a:t>
            </a:r>
            <a:r>
              <a:rPr lang="en-US" sz="2000" spc="-5" dirty="0">
                <a:latin typeface="Arial" panose="020B0604020202020204" pitchFamily="34" charset="0"/>
                <a:cs typeface="Arial" panose="020B0604020202020204" pitchFamily="34" charset="0"/>
              </a:rPr>
              <a:t>Application </a:t>
            </a:r>
            <a:r>
              <a:rPr lang="en-US" sz="2000" dirty="0">
                <a:latin typeface="Arial" panose="020B0604020202020204" pitchFamily="34" charset="0"/>
                <a:cs typeface="Arial" panose="020B0604020202020204" pitchFamily="34" charset="0"/>
              </a:rPr>
              <a:t>Pool to </a:t>
            </a:r>
            <a:r>
              <a:rPr lang="en-US" sz="2000" spc="-5" dirty="0">
                <a:latin typeface="Arial" panose="020B0604020202020204" pitchFamily="34" charset="0"/>
                <a:cs typeface="Arial" panose="020B0604020202020204" pitchFamily="34" charset="0"/>
              </a:rPr>
              <a:t>the </a:t>
            </a:r>
            <a:r>
              <a:rPr lang="en-US" sz="2000" dirty="0">
                <a:latin typeface="Arial" panose="020B0604020202020204" pitchFamily="34" charset="0"/>
                <a:cs typeface="Arial" panose="020B0604020202020204" pitchFamily="34" charset="0"/>
              </a:rPr>
              <a:t>web  </a:t>
            </a:r>
            <a:r>
              <a:rPr lang="en-US" sz="2000" spc="-5" dirty="0">
                <a:latin typeface="Arial" panose="020B0604020202020204" pitchFamily="34" charset="0"/>
                <a:cs typeface="Arial" panose="020B0604020202020204" pitchFamily="34" charset="0"/>
              </a:rPr>
              <a:t>application.</a:t>
            </a:r>
            <a:endParaRPr lang="en-US" sz="2000" dirty="0">
              <a:latin typeface="Arial" panose="020B0604020202020204" pitchFamily="34" charset="0"/>
              <a:cs typeface="Arial" panose="020B0604020202020204" pitchFamily="34" charset="0"/>
            </a:endParaRPr>
          </a:p>
          <a:p>
            <a:pPr marL="298450" indent="-285750">
              <a:lnSpc>
                <a:spcPct val="100000"/>
              </a:lnSpc>
              <a:spcBef>
                <a:spcPts val="430"/>
              </a:spcBef>
              <a:buFont typeface="Arial" panose="020B0604020202020204" pitchFamily="34" charset="0"/>
              <a:buChar char="•"/>
              <a:tabLst>
                <a:tab pos="355600" algn="l"/>
                <a:tab pos="356235" algn="l"/>
              </a:tabLst>
            </a:pPr>
            <a:r>
              <a:rPr lang="en-US" sz="2000" b="1" dirty="0">
                <a:latin typeface="Arial" panose="020B0604020202020204" pitchFamily="34" charset="0"/>
                <a:cs typeface="Arial" panose="020B0604020202020204" pitchFamily="34" charset="0"/>
              </a:rPr>
              <a:t>Step 1: </a:t>
            </a:r>
            <a:r>
              <a:rPr lang="en-US" sz="2000" spc="-5" dirty="0">
                <a:latin typeface="Arial" panose="020B0604020202020204" pitchFamily="34" charset="0"/>
                <a:cs typeface="Arial" panose="020B0604020202020204" pitchFamily="34" charset="0"/>
              </a:rPr>
              <a:t>Right </a:t>
            </a:r>
            <a:r>
              <a:rPr lang="en-US" sz="2000" dirty="0">
                <a:latin typeface="Arial" panose="020B0604020202020204" pitchFamily="34" charset="0"/>
                <a:cs typeface="Arial" panose="020B0604020202020204" pitchFamily="34" charset="0"/>
              </a:rPr>
              <a:t>Click on </a:t>
            </a:r>
            <a:r>
              <a:rPr lang="en-US" sz="2000" spc="-5" dirty="0">
                <a:latin typeface="Arial" panose="020B0604020202020204" pitchFamily="34" charset="0"/>
                <a:cs typeface="Arial" panose="020B0604020202020204" pitchFamily="34" charset="0"/>
              </a:rPr>
              <a:t>"</a:t>
            </a:r>
            <a:r>
              <a:rPr lang="en-US" sz="2000" spc="-5" dirty="0" err="1">
                <a:latin typeface="Arial" panose="020B0604020202020204" pitchFamily="34" charset="0"/>
                <a:cs typeface="Arial" panose="020B0604020202020204" pitchFamily="34" charset="0"/>
              </a:rPr>
              <a:t>TestWeb</a:t>
            </a:r>
            <a:r>
              <a:rPr lang="en-US" sz="2000" spc="-5"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Application and</a:t>
            </a:r>
            <a:r>
              <a:rPr lang="en-US" sz="2000" spc="-40" dirty="0">
                <a:latin typeface="Arial" panose="020B0604020202020204" pitchFamily="34" charset="0"/>
                <a:cs typeface="Arial" panose="020B0604020202020204" pitchFamily="34" charset="0"/>
              </a:rPr>
              <a:t> </a:t>
            </a:r>
            <a:r>
              <a:rPr lang="en-US" sz="2000" spc="-5" dirty="0">
                <a:latin typeface="Arial" panose="020B0604020202020204" pitchFamily="34" charset="0"/>
                <a:cs typeface="Arial" panose="020B0604020202020204" pitchFamily="34" charset="0"/>
              </a:rPr>
              <a:t>Select</a:t>
            </a:r>
            <a:r>
              <a:rPr lang="en-US" sz="2000" dirty="0">
                <a:latin typeface="Arial" panose="020B0604020202020204" pitchFamily="34" charset="0"/>
                <a:cs typeface="Arial" panose="020B0604020202020204" pitchFamily="34" charset="0"/>
              </a:rPr>
              <a:t> </a:t>
            </a:r>
            <a:r>
              <a:rPr lang="en-US" sz="2000" spc="-5" dirty="0">
                <a:latin typeface="Arial" panose="020B0604020202020204" pitchFamily="34" charset="0"/>
                <a:cs typeface="Arial" panose="020B0604020202020204" pitchFamily="34" charset="0"/>
              </a:rPr>
              <a:t>"Advanced</a:t>
            </a:r>
            <a:r>
              <a:rPr lang="en-US" sz="2000" spc="-30" dirty="0">
                <a:latin typeface="Arial" panose="020B0604020202020204" pitchFamily="34" charset="0"/>
                <a:cs typeface="Arial" panose="020B0604020202020204" pitchFamily="34" charset="0"/>
              </a:rPr>
              <a:t> </a:t>
            </a:r>
            <a:r>
              <a:rPr lang="en-US" sz="2000" spc="-5" dirty="0">
                <a:latin typeface="Arial" panose="020B0604020202020204" pitchFamily="34" charset="0"/>
                <a:cs typeface="Arial" panose="020B0604020202020204" pitchFamily="34" charset="0"/>
              </a:rPr>
              <a:t>Settings":</a:t>
            </a:r>
            <a:endParaRPr lang="en-US" sz="2000" dirty="0">
              <a:latin typeface="Arial" panose="020B0604020202020204" pitchFamily="34" charset="0"/>
              <a:cs typeface="Arial" panose="020B0604020202020204" pitchFamily="34" charset="0"/>
            </a:endParaRPr>
          </a:p>
          <a:p>
            <a:endParaRPr lang="en-US" dirty="0"/>
          </a:p>
        </p:txBody>
      </p:sp>
      <p:sp>
        <p:nvSpPr>
          <p:cNvPr id="4" name="object 4"/>
          <p:cNvSpPr/>
          <p:nvPr/>
        </p:nvSpPr>
        <p:spPr>
          <a:xfrm>
            <a:off x="1447800" y="2133600"/>
            <a:ext cx="6781800" cy="3886200"/>
          </a:xfrm>
          <a:prstGeom prst="rect">
            <a:avLst/>
          </a:prstGeom>
          <a:blipFill>
            <a:blip r:embed="rId2" cstate="print"/>
            <a:stretch>
              <a:fillRect/>
            </a:stretch>
          </a:blipFill>
        </p:spPr>
        <p:txBody>
          <a:bodyPr wrap="square" lIns="0" tIns="0" rIns="0" bIns="0" rtlCol="0"/>
          <a:lstStyle/>
          <a:p>
            <a:endParaRPr/>
          </a:p>
        </p:txBody>
      </p:sp>
      <p:sp>
        <p:nvSpPr>
          <p:cNvPr id="2" name="Rectangle 1"/>
          <p:cNvSpPr/>
          <p:nvPr/>
        </p:nvSpPr>
        <p:spPr>
          <a:xfrm>
            <a:off x="8677206" y="6472455"/>
            <a:ext cx="437940" cy="338554"/>
          </a:xfrm>
          <a:prstGeom prst="rect">
            <a:avLst/>
          </a:prstGeom>
        </p:spPr>
        <p:txBody>
          <a:bodyPr wrap="none">
            <a:spAutoFit/>
          </a:bodyPr>
          <a:lstStyle/>
          <a:p>
            <a:pPr marL="25400">
              <a:lnSpc>
                <a:spcPct val="100000"/>
              </a:lnSpc>
              <a:spcBef>
                <a:spcPts val="105"/>
              </a:spcBef>
            </a:pPr>
            <a:fld id="{81D60167-4931-47E6-BA6A-407CBD079E47}" type="slidenum">
              <a:rPr lang="en-US" sz="1600">
                <a:solidFill>
                  <a:schemeClr val="bg1"/>
                </a:solidFill>
              </a:rPr>
              <a:pPr marL="25400">
                <a:lnSpc>
                  <a:spcPct val="100000"/>
                </a:lnSpc>
                <a:spcBef>
                  <a:spcPts val="105"/>
                </a:spcBef>
              </a:pPr>
              <a:t>88</a:t>
            </a:fld>
            <a:endParaRPr lang="en-US" sz="1600" dirty="0">
              <a:solidFill>
                <a:schemeClr val="bg1"/>
              </a:solidFill>
            </a:endParaRPr>
          </a:p>
        </p:txBody>
      </p:sp>
    </p:spTree>
    <p:extLst>
      <p:ext uri="{BB962C8B-B14F-4D97-AF65-F5344CB8AC3E}">
        <p14:creationId xmlns:p14="http://schemas.microsoft.com/office/powerpoint/2010/main" val="1711408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73339" y="330261"/>
            <a:ext cx="8389665" cy="430887"/>
          </a:xfrm>
          <a:prstGeom prst="rect">
            <a:avLst/>
          </a:prstGeom>
        </p:spPr>
        <p:txBody>
          <a:bodyPr vert="horz" wrap="square" lIns="0" tIns="0" rIns="0" bIns="0" rtlCol="0">
            <a:spAutoFit/>
          </a:bodyPr>
          <a:lstStyle/>
          <a:p>
            <a:pPr marL="12700" marR="5080">
              <a:lnSpc>
                <a:spcPct val="100000"/>
              </a:lnSpc>
            </a:pPr>
            <a:r>
              <a:rPr sz="2800" b="0" spc="-5" dirty="0">
                <a:solidFill>
                  <a:schemeClr val="bg1"/>
                </a:solidFill>
              </a:rPr>
              <a:t>Steps to </a:t>
            </a:r>
            <a:r>
              <a:rPr sz="2800" b="0" spc="-10" dirty="0">
                <a:solidFill>
                  <a:schemeClr val="bg1"/>
                </a:solidFill>
              </a:rPr>
              <a:t>Publish Asp.Net Websites using  IIS</a:t>
            </a:r>
            <a:endParaRPr sz="2800" b="0" dirty="0">
              <a:solidFill>
                <a:schemeClr val="bg1"/>
              </a:solidFill>
            </a:endParaRPr>
          </a:p>
        </p:txBody>
      </p:sp>
      <p:sp>
        <p:nvSpPr>
          <p:cNvPr id="6" name="Text Placeholder 5"/>
          <p:cNvSpPr>
            <a:spLocks noGrp="1"/>
          </p:cNvSpPr>
          <p:nvPr>
            <p:ph type="body" sz="quarter" idx="13"/>
          </p:nvPr>
        </p:nvSpPr>
        <p:spPr>
          <a:xfrm>
            <a:off x="381000" y="914400"/>
            <a:ext cx="8382000" cy="914400"/>
          </a:xfrm>
        </p:spPr>
        <p:txBody>
          <a:bodyPr/>
          <a:lstStyle/>
          <a:p>
            <a:r>
              <a:rPr lang="en-US" sz="2000" b="1" dirty="0">
                <a:latin typeface="Arial" panose="020B0604020202020204" pitchFamily="34" charset="0"/>
                <a:cs typeface="Arial" panose="020B0604020202020204" pitchFamily="34" charset="0"/>
              </a:rPr>
              <a:t>Step 2: </a:t>
            </a:r>
            <a:r>
              <a:rPr lang="en-US" sz="2000" dirty="0">
                <a:latin typeface="Arial" panose="020B0604020202020204" pitchFamily="34" charset="0"/>
                <a:cs typeface="Arial" panose="020B0604020202020204" pitchFamily="34" charset="0"/>
              </a:rPr>
              <a:t>Finally </a:t>
            </a:r>
            <a:r>
              <a:rPr lang="en-US" sz="2000" spc="-5" dirty="0">
                <a:latin typeface="Arial" panose="020B0604020202020204" pitchFamily="34" charset="0"/>
                <a:cs typeface="Arial" panose="020B0604020202020204" pitchFamily="34" charset="0"/>
              </a:rPr>
              <a:t>assign </a:t>
            </a:r>
            <a:r>
              <a:rPr lang="en-US" sz="2000" dirty="0">
                <a:latin typeface="Arial" panose="020B0604020202020204" pitchFamily="34" charset="0"/>
                <a:cs typeface="Arial" panose="020B0604020202020204" pitchFamily="34" charset="0"/>
              </a:rPr>
              <a:t>your </a:t>
            </a:r>
            <a:r>
              <a:rPr lang="en-US" sz="2000" spc="-5" dirty="0">
                <a:latin typeface="Arial" panose="020B0604020202020204" pitchFamily="34" charset="0"/>
                <a:cs typeface="Arial" panose="020B0604020202020204" pitchFamily="34" charset="0"/>
              </a:rPr>
              <a:t>created </a:t>
            </a:r>
            <a:r>
              <a:rPr lang="en-US" sz="2000" dirty="0">
                <a:latin typeface="Arial" panose="020B0604020202020204" pitchFamily="34" charset="0"/>
                <a:cs typeface="Arial" panose="020B0604020202020204" pitchFamily="34" charset="0"/>
              </a:rPr>
              <a:t>Application </a:t>
            </a:r>
            <a:r>
              <a:rPr lang="en-US" sz="2000" spc="-5" dirty="0">
                <a:latin typeface="Arial" panose="020B0604020202020204" pitchFamily="34" charset="0"/>
                <a:cs typeface="Arial" panose="020B0604020202020204" pitchFamily="34" charset="0"/>
              </a:rPr>
              <a:t>Pool </a:t>
            </a:r>
            <a:r>
              <a:rPr lang="en-US" sz="2000" dirty="0">
                <a:latin typeface="Arial" panose="020B0604020202020204" pitchFamily="34" charset="0"/>
                <a:cs typeface="Arial" panose="020B0604020202020204" pitchFamily="34" charset="0"/>
              </a:rPr>
              <a:t>"pool" </a:t>
            </a:r>
            <a:r>
              <a:rPr lang="en-US" sz="2000" spc="-5" dirty="0">
                <a:latin typeface="Arial" panose="020B0604020202020204" pitchFamily="34" charset="0"/>
                <a:cs typeface="Arial" panose="020B0604020202020204" pitchFamily="34" charset="0"/>
              </a:rPr>
              <a:t>to  "</a:t>
            </a:r>
            <a:r>
              <a:rPr lang="en-US" sz="2000" spc="-5" dirty="0" err="1">
                <a:latin typeface="Arial" panose="020B0604020202020204" pitchFamily="34" charset="0"/>
                <a:cs typeface="Arial" panose="020B0604020202020204" pitchFamily="34" charset="0"/>
              </a:rPr>
              <a:t>TestWeb</a:t>
            </a:r>
            <a:r>
              <a:rPr lang="en-US" sz="2000" spc="-5" dirty="0">
                <a:latin typeface="Arial" panose="020B0604020202020204" pitchFamily="34" charset="0"/>
                <a:cs typeface="Arial" panose="020B0604020202020204" pitchFamily="34" charset="0"/>
              </a:rPr>
              <a:t>"</a:t>
            </a:r>
            <a:r>
              <a:rPr lang="en-US" sz="2000" spc="-65"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Application.</a:t>
            </a:r>
          </a:p>
          <a:p>
            <a:endParaRPr lang="en-US" dirty="0"/>
          </a:p>
        </p:txBody>
      </p:sp>
      <p:sp>
        <p:nvSpPr>
          <p:cNvPr id="4" name="object 4"/>
          <p:cNvSpPr/>
          <p:nvPr/>
        </p:nvSpPr>
        <p:spPr>
          <a:xfrm>
            <a:off x="1371600" y="1828800"/>
            <a:ext cx="6324600" cy="4267200"/>
          </a:xfrm>
          <a:prstGeom prst="rect">
            <a:avLst/>
          </a:prstGeom>
          <a:blipFill>
            <a:blip r:embed="rId2" cstate="print"/>
            <a:stretch>
              <a:fillRect/>
            </a:stretch>
          </a:blipFill>
        </p:spPr>
        <p:txBody>
          <a:bodyPr wrap="square" lIns="0" tIns="0" rIns="0" bIns="0" rtlCol="0"/>
          <a:lstStyle/>
          <a:p>
            <a:endParaRPr/>
          </a:p>
        </p:txBody>
      </p:sp>
      <p:sp>
        <p:nvSpPr>
          <p:cNvPr id="2" name="Rectangle 1"/>
          <p:cNvSpPr/>
          <p:nvPr/>
        </p:nvSpPr>
        <p:spPr>
          <a:xfrm>
            <a:off x="8610690" y="6400284"/>
            <a:ext cx="441146" cy="369332"/>
          </a:xfrm>
          <a:prstGeom prst="rect">
            <a:avLst/>
          </a:prstGeom>
        </p:spPr>
        <p:txBody>
          <a:bodyPr wrap="none">
            <a:spAutoFit/>
          </a:bodyPr>
          <a:lstStyle/>
          <a:p>
            <a:fld id="{81D60167-4931-47E6-BA6A-407CBD079E47}" type="slidenum">
              <a:rPr lang="en-US">
                <a:solidFill>
                  <a:schemeClr val="bg1"/>
                </a:solidFill>
              </a:rPr>
              <a:pPr/>
              <a:t>89</a:t>
            </a:fld>
            <a:endParaRPr lang="en-US" dirty="0">
              <a:solidFill>
                <a:schemeClr val="bg1"/>
              </a:solidFill>
            </a:endParaRPr>
          </a:p>
        </p:txBody>
      </p:sp>
    </p:spTree>
    <p:extLst>
      <p:ext uri="{BB962C8B-B14F-4D97-AF65-F5344CB8AC3E}">
        <p14:creationId xmlns:p14="http://schemas.microsoft.com/office/powerpoint/2010/main" val="224824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ASP.Net and its Framework</a:t>
            </a:r>
          </a:p>
        </p:txBody>
      </p:sp>
      <p:sp>
        <p:nvSpPr>
          <p:cNvPr id="4" name="Slide Number Placeholder 3"/>
          <p:cNvSpPr>
            <a:spLocks noGrp="1"/>
          </p:cNvSpPr>
          <p:nvPr>
            <p:ph type="sldNum" sz="quarter" idx="4294967295"/>
          </p:nvPr>
        </p:nvSpPr>
        <p:spPr>
          <a:xfrm>
            <a:off x="8407400" y="6629400"/>
            <a:ext cx="736600" cy="228600"/>
          </a:xfrm>
          <a:prstGeom prst="rect">
            <a:avLst/>
          </a:prstGeom>
        </p:spPr>
        <p:txBody>
          <a:bodyPr/>
          <a:lstStyle/>
          <a:p>
            <a:pPr>
              <a:defRPr/>
            </a:pPr>
            <a:fld id="{2477BD3A-29CC-40F2-A7CA-C5475BAFE576}" type="slidenum">
              <a:rPr lang="en-US" altLang="en-US" smtClean="0"/>
              <a:pPr>
                <a:defRPr/>
              </a:pPr>
              <a:t>9</a:t>
            </a:fld>
            <a:endParaRPr lang="en-US" altLang="en-US" dirty="0"/>
          </a:p>
        </p:txBody>
      </p:sp>
    </p:spTree>
    <p:extLst>
      <p:ext uri="{BB962C8B-B14F-4D97-AF65-F5344CB8AC3E}">
        <p14:creationId xmlns:p14="http://schemas.microsoft.com/office/powerpoint/2010/main" val="204628933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73339" y="330261"/>
            <a:ext cx="8389665" cy="430887"/>
          </a:xfrm>
          <a:prstGeom prst="rect">
            <a:avLst/>
          </a:prstGeom>
        </p:spPr>
        <p:txBody>
          <a:bodyPr vert="horz" wrap="square" lIns="0" tIns="0" rIns="0" bIns="0" rtlCol="0">
            <a:spAutoFit/>
          </a:bodyPr>
          <a:lstStyle/>
          <a:p>
            <a:pPr marL="12700" marR="5080">
              <a:lnSpc>
                <a:spcPct val="100000"/>
              </a:lnSpc>
            </a:pPr>
            <a:r>
              <a:rPr sz="2800" b="0" spc="-5" dirty="0">
                <a:solidFill>
                  <a:schemeClr val="bg1"/>
                </a:solidFill>
              </a:rPr>
              <a:t>Steps to </a:t>
            </a:r>
            <a:r>
              <a:rPr sz="2800" b="0" spc="-10" dirty="0">
                <a:solidFill>
                  <a:schemeClr val="bg1"/>
                </a:solidFill>
              </a:rPr>
              <a:t>Publish Asp.Net Websites using  IIS</a:t>
            </a:r>
            <a:endParaRPr sz="2800" b="0" dirty="0">
              <a:solidFill>
                <a:schemeClr val="bg1"/>
              </a:solidFill>
            </a:endParaRPr>
          </a:p>
        </p:txBody>
      </p:sp>
      <p:sp>
        <p:nvSpPr>
          <p:cNvPr id="5" name="Text Placeholder 4"/>
          <p:cNvSpPr>
            <a:spLocks noGrp="1"/>
          </p:cNvSpPr>
          <p:nvPr>
            <p:ph type="body" sz="quarter" idx="13"/>
          </p:nvPr>
        </p:nvSpPr>
        <p:spPr/>
        <p:txBody>
          <a:bodyPr>
            <a:normAutofit/>
          </a:bodyPr>
          <a:lstStyle/>
          <a:p>
            <a:r>
              <a:rPr lang="en-US" sz="2000" spc="-5" dirty="0">
                <a:solidFill>
                  <a:schemeClr val="bg1"/>
                </a:solidFill>
                <a:latin typeface="Arial" panose="020B0604020202020204" pitchFamily="34" charset="0"/>
                <a:cs typeface="Arial" panose="020B0604020202020204" pitchFamily="34" charset="0"/>
              </a:rPr>
              <a:t>Now you </a:t>
            </a:r>
            <a:r>
              <a:rPr lang="en-US" sz="2000" dirty="0">
                <a:solidFill>
                  <a:schemeClr val="bg1"/>
                </a:solidFill>
                <a:latin typeface="Arial" panose="020B0604020202020204" pitchFamily="34" charset="0"/>
                <a:cs typeface="Arial" panose="020B0604020202020204" pitchFamily="34" charset="0"/>
              </a:rPr>
              <a:t>can </a:t>
            </a:r>
            <a:r>
              <a:rPr lang="en-US" sz="2000" spc="-5" dirty="0">
                <a:solidFill>
                  <a:schemeClr val="bg1"/>
                </a:solidFill>
                <a:latin typeface="Arial" panose="020B0604020202020204" pitchFamily="34" charset="0"/>
                <a:cs typeface="Arial" panose="020B0604020202020204" pitchFamily="34" charset="0"/>
              </a:rPr>
              <a:t>run </a:t>
            </a:r>
            <a:r>
              <a:rPr lang="en-US" sz="2000" dirty="0">
                <a:solidFill>
                  <a:schemeClr val="bg1"/>
                </a:solidFill>
                <a:latin typeface="Arial" panose="020B0604020202020204" pitchFamily="34" charset="0"/>
                <a:cs typeface="Arial" panose="020B0604020202020204" pitchFamily="34" charset="0"/>
              </a:rPr>
              <a:t>your </a:t>
            </a:r>
            <a:r>
              <a:rPr lang="en-US" sz="2000" spc="-5" dirty="0">
                <a:solidFill>
                  <a:schemeClr val="bg1"/>
                </a:solidFill>
                <a:latin typeface="Arial" panose="020B0604020202020204" pitchFamily="34" charset="0"/>
                <a:cs typeface="Arial" panose="020B0604020202020204" pitchFamily="34" charset="0"/>
              </a:rPr>
              <a:t>application by just typing  </a:t>
            </a:r>
            <a:r>
              <a:rPr lang="en-US" sz="2000" b="1" i="1" spc="-55" dirty="0">
                <a:solidFill>
                  <a:schemeClr val="bg1"/>
                </a:solidFill>
                <a:latin typeface="Arial" panose="020B0604020202020204" pitchFamily="34" charset="0"/>
                <a:cs typeface="Arial" panose="020B0604020202020204" pitchFamily="34" charset="0"/>
              </a:rPr>
              <a:t>http://localhost/testweb </a:t>
            </a:r>
            <a:r>
              <a:rPr lang="en-US" sz="2000" dirty="0">
                <a:solidFill>
                  <a:schemeClr val="bg1"/>
                </a:solidFill>
                <a:latin typeface="Arial" panose="020B0604020202020204" pitchFamily="34" charset="0"/>
                <a:cs typeface="Arial" panose="020B0604020202020204" pitchFamily="34" charset="0"/>
              </a:rPr>
              <a:t>and </a:t>
            </a:r>
            <a:r>
              <a:rPr lang="en-US" sz="2000" spc="-5" dirty="0">
                <a:solidFill>
                  <a:schemeClr val="bg1"/>
                </a:solidFill>
                <a:latin typeface="Arial" panose="020B0604020202020204" pitchFamily="34" charset="0"/>
                <a:cs typeface="Arial" panose="020B0604020202020204" pitchFamily="34" charset="0"/>
              </a:rPr>
              <a:t>it </a:t>
            </a:r>
            <a:r>
              <a:rPr lang="en-US" sz="2000" dirty="0">
                <a:solidFill>
                  <a:schemeClr val="bg1"/>
                </a:solidFill>
                <a:latin typeface="Arial" panose="020B0604020202020204" pitchFamily="34" charset="0"/>
                <a:cs typeface="Arial" panose="020B0604020202020204" pitchFamily="34" charset="0"/>
              </a:rPr>
              <a:t>can be</a:t>
            </a:r>
            <a:r>
              <a:rPr lang="en-US" sz="2000" spc="-370" dirty="0">
                <a:solidFill>
                  <a:schemeClr val="bg1"/>
                </a:solidFill>
                <a:latin typeface="Arial" panose="020B0604020202020204" pitchFamily="34" charset="0"/>
                <a:cs typeface="Arial" panose="020B0604020202020204" pitchFamily="34" charset="0"/>
              </a:rPr>
              <a:t> </a:t>
            </a:r>
            <a:r>
              <a:rPr lang="en-US" sz="2000" spc="-5" dirty="0">
                <a:solidFill>
                  <a:schemeClr val="bg1"/>
                </a:solidFill>
                <a:latin typeface="Arial" panose="020B0604020202020204" pitchFamily="34" charset="0"/>
                <a:cs typeface="Arial" panose="020B0604020202020204" pitchFamily="34" charset="0"/>
              </a:rPr>
              <a:t>accessible </a:t>
            </a:r>
            <a:r>
              <a:rPr lang="en-US" sz="2000" dirty="0">
                <a:solidFill>
                  <a:schemeClr val="bg1"/>
                </a:solidFill>
                <a:latin typeface="Arial" panose="020B0604020202020204" pitchFamily="34" charset="0"/>
                <a:cs typeface="Arial" panose="020B0604020202020204" pitchFamily="34" charset="0"/>
              </a:rPr>
              <a:t>on </a:t>
            </a:r>
            <a:r>
              <a:rPr lang="en-US" sz="2000" spc="-5" dirty="0">
                <a:solidFill>
                  <a:schemeClr val="bg1"/>
                </a:solidFill>
                <a:latin typeface="Arial" panose="020B0604020202020204" pitchFamily="34" charset="0"/>
                <a:cs typeface="Arial" panose="020B0604020202020204" pitchFamily="34" charset="0"/>
              </a:rPr>
              <a:t>network by IP</a:t>
            </a:r>
            <a:r>
              <a:rPr lang="en-US" sz="2000" spc="-95" dirty="0">
                <a:solidFill>
                  <a:schemeClr val="bg1"/>
                </a:solidFill>
                <a:latin typeface="Arial" panose="020B0604020202020204" pitchFamily="34" charset="0"/>
                <a:cs typeface="Arial" panose="020B0604020202020204" pitchFamily="34" charset="0"/>
              </a:rPr>
              <a:t> </a:t>
            </a:r>
            <a:r>
              <a:rPr lang="en-US" sz="2000" dirty="0">
                <a:solidFill>
                  <a:schemeClr val="bg1"/>
                </a:solidFill>
                <a:latin typeface="Arial" panose="020B0604020202020204" pitchFamily="34" charset="0"/>
                <a:cs typeface="Arial" panose="020B0604020202020204" pitchFamily="34" charset="0"/>
              </a:rPr>
              <a:t>also!!!!!!!</a:t>
            </a:r>
          </a:p>
          <a:p>
            <a:endParaRPr lang="en-US" sz="2000" dirty="0">
              <a:solidFill>
                <a:schemeClr val="bg1"/>
              </a:solidFill>
              <a:latin typeface="Arial" panose="020B0604020202020204" pitchFamily="34" charset="0"/>
              <a:cs typeface="Arial" panose="020B0604020202020204" pitchFamily="34" charset="0"/>
            </a:endParaRPr>
          </a:p>
        </p:txBody>
      </p:sp>
      <p:sp>
        <p:nvSpPr>
          <p:cNvPr id="4" name="object 4"/>
          <p:cNvSpPr txBox="1">
            <a:spLocks noGrp="1"/>
          </p:cNvSpPr>
          <p:nvPr>
            <p:ph type="sldNum" sz="quarter" idx="4294967295"/>
          </p:nvPr>
        </p:nvSpPr>
        <p:spPr>
          <a:xfrm>
            <a:off x="8763000" y="6553199"/>
            <a:ext cx="304800" cy="259686"/>
          </a:xfrm>
          <a:prstGeom prst="rect">
            <a:avLst/>
          </a:prstGeom>
        </p:spPr>
        <p:txBody>
          <a:bodyPr vert="horz" wrap="square" lIns="0" tIns="13335" rIns="0" bIns="0" rtlCol="0">
            <a:spAutoFit/>
          </a:bodyPr>
          <a:lstStyle/>
          <a:p>
            <a:pPr marL="25400">
              <a:lnSpc>
                <a:spcPct val="100000"/>
              </a:lnSpc>
              <a:spcBef>
                <a:spcPts val="105"/>
              </a:spcBef>
            </a:pPr>
            <a:fld id="{81D60167-4931-47E6-BA6A-407CBD079E47}" type="slidenum">
              <a:rPr dirty="0">
                <a:solidFill>
                  <a:schemeClr val="bg1"/>
                </a:solidFill>
              </a:rPr>
              <a:t>90</a:t>
            </a:fld>
            <a:endParaRPr dirty="0">
              <a:solidFill>
                <a:schemeClr val="bg1"/>
              </a:solidFill>
            </a:endParaRPr>
          </a:p>
        </p:txBody>
      </p:sp>
    </p:spTree>
    <p:extLst>
      <p:ext uri="{BB962C8B-B14F-4D97-AF65-F5344CB8AC3E}">
        <p14:creationId xmlns:p14="http://schemas.microsoft.com/office/powerpoint/2010/main" val="3729873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t>Authentication &amp; Authorization</a:t>
            </a:r>
          </a:p>
        </p:txBody>
      </p:sp>
    </p:spTree>
    <p:extLst>
      <p:ext uri="{BB962C8B-B14F-4D97-AF65-F5344CB8AC3E}">
        <p14:creationId xmlns:p14="http://schemas.microsoft.com/office/powerpoint/2010/main" val="1085938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44739" y="304800"/>
            <a:ext cx="8389665" cy="607259"/>
          </a:xfrm>
        </p:spPr>
        <p:txBody>
          <a:bodyPr/>
          <a:lstStyle/>
          <a:p>
            <a:r>
              <a:rPr lang="en-IN" altLang="en-US" sz="2800" b="0" dirty="0"/>
              <a:t>What is Authentication &amp; Authorization?</a:t>
            </a:r>
            <a:endParaRPr lang="en-US" sz="2800" b="0" dirty="0"/>
          </a:p>
        </p:txBody>
      </p:sp>
      <p:sp>
        <p:nvSpPr>
          <p:cNvPr id="3" name="Text Placeholder 2"/>
          <p:cNvSpPr>
            <a:spLocks noGrp="1"/>
          </p:cNvSpPr>
          <p:nvPr>
            <p:ph type="body" sz="quarter" idx="13"/>
          </p:nvPr>
        </p:nvSpPr>
        <p:spPr>
          <a:xfrm>
            <a:off x="144739" y="1066800"/>
            <a:ext cx="8999261" cy="4622800"/>
          </a:xfrm>
        </p:spPr>
        <p:txBody>
          <a:bodyPr>
            <a:normAutofit/>
          </a:bodyPr>
          <a:lstStyle/>
          <a:p>
            <a:pPr lvl="1">
              <a:lnSpc>
                <a:spcPct val="130000"/>
              </a:lnSpc>
              <a:buClr>
                <a:schemeClr val="bg1"/>
              </a:buClr>
            </a:pPr>
            <a:r>
              <a:rPr lang="en-IN" altLang="en-US" sz="2000" dirty="0">
                <a:solidFill>
                  <a:schemeClr val="bg1"/>
                </a:solidFill>
              </a:rPr>
              <a:t>Authentication is the process to check if a user is allowed to access the application or not</a:t>
            </a:r>
          </a:p>
          <a:p>
            <a:pPr lvl="1">
              <a:lnSpc>
                <a:spcPct val="130000"/>
              </a:lnSpc>
              <a:buClr>
                <a:schemeClr val="bg1"/>
              </a:buClr>
            </a:pPr>
            <a:endParaRPr lang="en-IN" altLang="en-US" sz="2000" dirty="0">
              <a:solidFill>
                <a:schemeClr val="bg1"/>
              </a:solidFill>
            </a:endParaRPr>
          </a:p>
          <a:p>
            <a:pPr lvl="1">
              <a:lnSpc>
                <a:spcPct val="130000"/>
              </a:lnSpc>
              <a:buClr>
                <a:schemeClr val="bg1"/>
              </a:buClr>
            </a:pPr>
            <a:r>
              <a:rPr lang="en-IN" altLang="en-US" sz="2000" dirty="0">
                <a:solidFill>
                  <a:schemeClr val="bg1"/>
                </a:solidFill>
              </a:rPr>
              <a:t>Authorization is the process to check the role the user has in the application once the authenticated to access the application</a:t>
            </a:r>
          </a:p>
          <a:p>
            <a:endParaRPr lang="en-US" sz="2000" dirty="0">
              <a:solidFill>
                <a:schemeClr val="bg1"/>
              </a:solidFill>
            </a:endParaRPr>
          </a:p>
        </p:txBody>
      </p:sp>
      <p:sp>
        <p:nvSpPr>
          <p:cNvPr id="4" name="Slide Number Placeholder 3"/>
          <p:cNvSpPr>
            <a:spLocks noGrp="1"/>
          </p:cNvSpPr>
          <p:nvPr>
            <p:ph type="sldNum" sz="quarter" idx="4294967295"/>
          </p:nvPr>
        </p:nvSpPr>
        <p:spPr/>
        <p:txBody>
          <a:bodyPr/>
          <a:lstStyle/>
          <a:p>
            <a:fld id="{53671CF1-1B30-4A4A-921D-716B95219BF2}" type="slidenum">
              <a:rPr lang="en-US" smtClean="0"/>
              <a:t>92</a:t>
            </a:fld>
            <a:endParaRPr lang="en-US"/>
          </a:p>
        </p:txBody>
      </p:sp>
    </p:spTree>
    <p:extLst>
      <p:ext uri="{BB962C8B-B14F-4D97-AF65-F5344CB8AC3E}">
        <p14:creationId xmlns:p14="http://schemas.microsoft.com/office/powerpoint/2010/main" val="53356422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44739" y="304800"/>
            <a:ext cx="8389665" cy="607259"/>
          </a:xfrm>
        </p:spPr>
        <p:txBody>
          <a:bodyPr/>
          <a:lstStyle/>
          <a:p>
            <a:r>
              <a:rPr lang="en-IN" altLang="en-US" sz="2800" b="0" dirty="0"/>
              <a:t>Types of Authentication</a:t>
            </a:r>
            <a:endParaRPr lang="en-US" sz="2800" b="0" dirty="0"/>
          </a:p>
        </p:txBody>
      </p:sp>
      <p:sp>
        <p:nvSpPr>
          <p:cNvPr id="3" name="Text Placeholder 2"/>
          <p:cNvSpPr>
            <a:spLocks noGrp="1"/>
          </p:cNvSpPr>
          <p:nvPr>
            <p:ph type="body" sz="quarter" idx="13"/>
          </p:nvPr>
        </p:nvSpPr>
        <p:spPr>
          <a:xfrm>
            <a:off x="144739" y="1066800"/>
            <a:ext cx="8999261" cy="4622800"/>
          </a:xfrm>
        </p:spPr>
        <p:txBody>
          <a:bodyPr>
            <a:normAutofit/>
          </a:bodyPr>
          <a:lstStyle/>
          <a:p>
            <a:pPr lvl="1">
              <a:lnSpc>
                <a:spcPct val="130000"/>
              </a:lnSpc>
              <a:buClr>
                <a:schemeClr val="bg1"/>
              </a:buClr>
            </a:pPr>
            <a:r>
              <a:rPr lang="en-IN" altLang="en-US" sz="2000" dirty="0">
                <a:solidFill>
                  <a:schemeClr val="bg1"/>
                </a:solidFill>
              </a:rPr>
              <a:t>Windows authentication</a:t>
            </a:r>
          </a:p>
          <a:p>
            <a:pPr lvl="4">
              <a:lnSpc>
                <a:spcPct val="130000"/>
              </a:lnSpc>
              <a:buClr>
                <a:schemeClr val="bg1"/>
              </a:buClr>
            </a:pPr>
            <a:r>
              <a:rPr lang="en-IN" altLang="en-US" sz="2000" dirty="0">
                <a:solidFill>
                  <a:schemeClr val="bg1"/>
                </a:solidFill>
              </a:rPr>
              <a:t>Authentication based on user credential presence on to the Windows Active Directory system</a:t>
            </a:r>
          </a:p>
          <a:p>
            <a:pPr lvl="1">
              <a:lnSpc>
                <a:spcPct val="130000"/>
              </a:lnSpc>
              <a:buClr>
                <a:schemeClr val="bg1"/>
              </a:buClr>
            </a:pPr>
            <a:r>
              <a:rPr lang="en-IN" altLang="en-US" sz="2000" dirty="0">
                <a:solidFill>
                  <a:schemeClr val="bg1"/>
                </a:solidFill>
              </a:rPr>
              <a:t>Forms authentication</a:t>
            </a:r>
          </a:p>
          <a:p>
            <a:pPr lvl="4">
              <a:lnSpc>
                <a:spcPct val="130000"/>
              </a:lnSpc>
              <a:buClr>
                <a:schemeClr val="bg1"/>
              </a:buClr>
            </a:pPr>
            <a:r>
              <a:rPr lang="en-IN" altLang="en-US" sz="2000" dirty="0">
                <a:solidFill>
                  <a:schemeClr val="bg1"/>
                </a:solidFill>
              </a:rPr>
              <a:t>Custom logic to authenticate user based on Username and password combination</a:t>
            </a:r>
          </a:p>
          <a:p>
            <a:pPr lvl="1">
              <a:lnSpc>
                <a:spcPct val="130000"/>
              </a:lnSpc>
              <a:buClr>
                <a:schemeClr val="bg1"/>
              </a:buClr>
            </a:pPr>
            <a:r>
              <a:rPr lang="en-IN" altLang="en-US" sz="2000" dirty="0">
                <a:solidFill>
                  <a:schemeClr val="bg1"/>
                </a:solidFill>
              </a:rPr>
              <a:t>Anonymous authentication</a:t>
            </a:r>
          </a:p>
          <a:p>
            <a:pPr lvl="4">
              <a:lnSpc>
                <a:spcPct val="130000"/>
              </a:lnSpc>
              <a:buClr>
                <a:schemeClr val="bg1"/>
              </a:buClr>
            </a:pPr>
            <a:r>
              <a:rPr lang="en-IN" altLang="en-US" sz="2000" dirty="0">
                <a:solidFill>
                  <a:schemeClr val="bg1"/>
                </a:solidFill>
              </a:rPr>
              <a:t>No authentication required to access the application</a:t>
            </a:r>
          </a:p>
          <a:p>
            <a:endParaRPr lang="en-US" sz="2000" dirty="0">
              <a:solidFill>
                <a:schemeClr val="bg1"/>
              </a:solidFill>
            </a:endParaRPr>
          </a:p>
        </p:txBody>
      </p:sp>
      <p:sp>
        <p:nvSpPr>
          <p:cNvPr id="4" name="Slide Number Placeholder 3"/>
          <p:cNvSpPr>
            <a:spLocks noGrp="1"/>
          </p:cNvSpPr>
          <p:nvPr>
            <p:ph type="sldNum" sz="quarter" idx="4294967295"/>
          </p:nvPr>
        </p:nvSpPr>
        <p:spPr/>
        <p:txBody>
          <a:bodyPr/>
          <a:lstStyle/>
          <a:p>
            <a:fld id="{53671CF1-1B30-4A4A-921D-716B95219BF2}" type="slidenum">
              <a:rPr lang="en-US" smtClean="0"/>
              <a:t>93</a:t>
            </a:fld>
            <a:endParaRPr lang="en-US"/>
          </a:p>
        </p:txBody>
      </p:sp>
    </p:spTree>
    <p:extLst>
      <p:ext uri="{BB962C8B-B14F-4D97-AF65-F5344CB8AC3E}">
        <p14:creationId xmlns:p14="http://schemas.microsoft.com/office/powerpoint/2010/main" val="108774020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44739" y="304800"/>
            <a:ext cx="8389665" cy="607259"/>
          </a:xfrm>
        </p:spPr>
        <p:txBody>
          <a:bodyPr/>
          <a:lstStyle/>
          <a:p>
            <a:r>
              <a:rPr lang="en-IN" altLang="en-US" sz="2800" b="0" dirty="0"/>
              <a:t>Forms Authentication</a:t>
            </a:r>
            <a:endParaRPr lang="en-US" sz="2800" b="0" dirty="0"/>
          </a:p>
        </p:txBody>
      </p:sp>
      <p:sp>
        <p:nvSpPr>
          <p:cNvPr id="3" name="Text Placeholder 2"/>
          <p:cNvSpPr>
            <a:spLocks noGrp="1"/>
          </p:cNvSpPr>
          <p:nvPr>
            <p:ph type="body" sz="quarter" idx="13"/>
          </p:nvPr>
        </p:nvSpPr>
        <p:spPr>
          <a:xfrm>
            <a:off x="144739" y="1066800"/>
            <a:ext cx="8999261" cy="4622800"/>
          </a:xfrm>
        </p:spPr>
        <p:txBody>
          <a:bodyPr>
            <a:normAutofit/>
          </a:bodyPr>
          <a:lstStyle/>
          <a:p>
            <a:pPr lvl="1">
              <a:lnSpc>
                <a:spcPct val="130000"/>
              </a:lnSpc>
              <a:buClr>
                <a:schemeClr val="bg1"/>
              </a:buClr>
            </a:pPr>
            <a:r>
              <a:rPr lang="en-IN" altLang="en-US" sz="2000" dirty="0">
                <a:solidFill>
                  <a:schemeClr val="bg1"/>
                </a:solidFill>
              </a:rPr>
              <a:t>Authenticates by using user defined code.</a:t>
            </a:r>
          </a:p>
          <a:p>
            <a:pPr lvl="1">
              <a:lnSpc>
                <a:spcPct val="130000"/>
              </a:lnSpc>
              <a:buClr>
                <a:schemeClr val="bg1"/>
              </a:buClr>
            </a:pPr>
            <a:endParaRPr lang="en-IN" altLang="en-US" sz="2000" dirty="0">
              <a:solidFill>
                <a:schemeClr val="bg1"/>
              </a:solidFill>
            </a:endParaRPr>
          </a:p>
          <a:p>
            <a:pPr lvl="1">
              <a:lnSpc>
                <a:spcPct val="130000"/>
              </a:lnSpc>
              <a:buClr>
                <a:schemeClr val="bg1"/>
              </a:buClr>
            </a:pPr>
            <a:r>
              <a:rPr lang="en-IN" altLang="en-US" sz="2000" dirty="0">
                <a:solidFill>
                  <a:schemeClr val="bg1"/>
                </a:solidFill>
              </a:rPr>
              <a:t>The code maintains an authentication token in a cookie or in the page URL.</a:t>
            </a:r>
          </a:p>
          <a:p>
            <a:pPr lvl="1">
              <a:lnSpc>
                <a:spcPct val="130000"/>
              </a:lnSpc>
              <a:buClr>
                <a:schemeClr val="bg1"/>
              </a:buClr>
            </a:pPr>
            <a:endParaRPr lang="en-IN" altLang="en-US" sz="2000" dirty="0">
              <a:solidFill>
                <a:schemeClr val="bg1"/>
              </a:solidFill>
            </a:endParaRPr>
          </a:p>
          <a:p>
            <a:pPr lvl="1">
              <a:lnSpc>
                <a:spcPct val="130000"/>
              </a:lnSpc>
              <a:buClr>
                <a:schemeClr val="bg1"/>
              </a:buClr>
            </a:pPr>
            <a:r>
              <a:rPr lang="en-IN" altLang="en-US" sz="2000" dirty="0">
                <a:solidFill>
                  <a:schemeClr val="bg1"/>
                </a:solidFill>
              </a:rPr>
              <a:t>Login page can be created which collects credentials from the user that are authenticated with code. </a:t>
            </a:r>
          </a:p>
          <a:p>
            <a:pPr lvl="1">
              <a:lnSpc>
                <a:spcPct val="130000"/>
              </a:lnSpc>
              <a:buClr>
                <a:schemeClr val="bg1"/>
              </a:buClr>
            </a:pPr>
            <a:endParaRPr lang="en-IN" altLang="en-US" sz="2000" dirty="0">
              <a:solidFill>
                <a:schemeClr val="bg1"/>
              </a:solidFill>
            </a:endParaRPr>
          </a:p>
          <a:p>
            <a:pPr lvl="1">
              <a:lnSpc>
                <a:spcPct val="130000"/>
              </a:lnSpc>
              <a:buClr>
                <a:schemeClr val="bg1"/>
              </a:buClr>
            </a:pPr>
            <a:r>
              <a:rPr lang="en-IN" altLang="en-US" sz="2000" dirty="0">
                <a:solidFill>
                  <a:schemeClr val="bg1"/>
                </a:solidFill>
              </a:rPr>
              <a:t>Application is configured to redirect the requests to login page when users try to access a protected resource, such as a page that requires authentication. </a:t>
            </a:r>
          </a:p>
          <a:p>
            <a:endParaRPr lang="en-US" sz="2000" dirty="0">
              <a:solidFill>
                <a:schemeClr val="bg1"/>
              </a:solidFill>
            </a:endParaRPr>
          </a:p>
        </p:txBody>
      </p:sp>
      <p:sp>
        <p:nvSpPr>
          <p:cNvPr id="4" name="Slide Number Placeholder 3"/>
          <p:cNvSpPr>
            <a:spLocks noGrp="1"/>
          </p:cNvSpPr>
          <p:nvPr>
            <p:ph type="sldNum" sz="quarter" idx="4294967295"/>
          </p:nvPr>
        </p:nvSpPr>
        <p:spPr/>
        <p:txBody>
          <a:bodyPr/>
          <a:lstStyle/>
          <a:p>
            <a:fld id="{53671CF1-1B30-4A4A-921D-716B95219BF2}" type="slidenum">
              <a:rPr lang="en-US" smtClean="0"/>
              <a:t>94</a:t>
            </a:fld>
            <a:endParaRPr lang="en-US"/>
          </a:p>
        </p:txBody>
      </p:sp>
    </p:spTree>
    <p:extLst>
      <p:ext uri="{BB962C8B-B14F-4D97-AF65-F5344CB8AC3E}">
        <p14:creationId xmlns:p14="http://schemas.microsoft.com/office/powerpoint/2010/main" val="391853768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28600" y="326849"/>
            <a:ext cx="8389665" cy="607259"/>
          </a:xfrm>
        </p:spPr>
        <p:txBody>
          <a:bodyPr>
            <a:normAutofit/>
          </a:bodyPr>
          <a:lstStyle/>
          <a:p>
            <a:r>
              <a:rPr lang="en-IN" altLang="en-US" sz="2800" b="0" dirty="0"/>
              <a:t>Forms Authentication Provider</a:t>
            </a:r>
            <a:endParaRPr lang="en-US" sz="2800" b="0" dirty="0"/>
          </a:p>
        </p:txBody>
      </p:sp>
      <p:sp>
        <p:nvSpPr>
          <p:cNvPr id="3" name="Text Placeholder 2"/>
          <p:cNvSpPr>
            <a:spLocks noGrp="1"/>
          </p:cNvSpPr>
          <p:nvPr>
            <p:ph type="body" sz="quarter" idx="13"/>
          </p:nvPr>
        </p:nvSpPr>
        <p:spPr>
          <a:xfrm>
            <a:off x="228600" y="934108"/>
            <a:ext cx="8382000" cy="4622800"/>
          </a:xfrm>
        </p:spPr>
        <p:txBody>
          <a:bodyPr>
            <a:noAutofit/>
          </a:bodyPr>
          <a:lstStyle/>
          <a:p>
            <a:pPr>
              <a:lnSpc>
                <a:spcPct val="130000"/>
              </a:lnSpc>
            </a:pPr>
            <a:r>
              <a:rPr lang="en-IN" altLang="en-US" sz="2000" dirty="0">
                <a:solidFill>
                  <a:schemeClr val="bg1"/>
                </a:solidFill>
                <a:latin typeface="Arial" panose="020B0604020202020204" pitchFamily="34" charset="0"/>
                <a:cs typeface="Arial" panose="020B0604020202020204" pitchFamily="34" charset="0"/>
              </a:rPr>
              <a:t>To configure the application for forms authentication </a:t>
            </a:r>
            <a:r>
              <a:rPr lang="en-US" altLang="en-US" sz="2000" dirty="0">
                <a:solidFill>
                  <a:schemeClr val="bg1"/>
                </a:solidFill>
                <a:latin typeface="Arial" panose="020B0604020202020204" pitchFamily="34" charset="0"/>
                <a:cs typeface="Arial" panose="020B0604020202020204" pitchFamily="34" charset="0"/>
              </a:rPr>
              <a:t>specify the below changes in the </a:t>
            </a:r>
            <a:r>
              <a:rPr lang="en-US" altLang="en-US" sz="2000" dirty="0" err="1">
                <a:solidFill>
                  <a:schemeClr val="bg1"/>
                </a:solidFill>
                <a:latin typeface="Arial" panose="020B0604020202020204" pitchFamily="34" charset="0"/>
                <a:cs typeface="Arial" panose="020B0604020202020204" pitchFamily="34" charset="0"/>
              </a:rPr>
              <a:t>web.config</a:t>
            </a:r>
            <a:endParaRPr lang="en-US" altLang="en-US" sz="2000" dirty="0">
              <a:solidFill>
                <a:schemeClr val="bg1"/>
              </a:solidFill>
              <a:latin typeface="Arial" panose="020B0604020202020204" pitchFamily="34" charset="0"/>
              <a:cs typeface="Arial" panose="020B0604020202020204" pitchFamily="34" charset="0"/>
            </a:endParaRPr>
          </a:p>
          <a:p>
            <a:pPr marL="857250" lvl="3" indent="0">
              <a:lnSpc>
                <a:spcPct val="130000"/>
              </a:lnSpc>
              <a:buClr>
                <a:schemeClr val="tx1"/>
              </a:buClr>
              <a:buFontTx/>
              <a:buNone/>
            </a:pPr>
            <a:r>
              <a:rPr lang="en-IN" altLang="en-US" sz="2000" dirty="0">
                <a:solidFill>
                  <a:schemeClr val="bg1"/>
                </a:solidFill>
                <a:latin typeface="Arial" panose="020B0604020202020204" pitchFamily="34" charset="0"/>
                <a:cs typeface="Arial" panose="020B0604020202020204" pitchFamily="34" charset="0"/>
              </a:rPr>
              <a:t>&lt;</a:t>
            </a:r>
            <a:r>
              <a:rPr lang="en-IN" altLang="en-US" sz="2000" dirty="0" err="1">
                <a:solidFill>
                  <a:schemeClr val="bg1"/>
                </a:solidFill>
                <a:latin typeface="Arial" panose="020B0604020202020204" pitchFamily="34" charset="0"/>
                <a:cs typeface="Arial" panose="020B0604020202020204" pitchFamily="34" charset="0"/>
              </a:rPr>
              <a:t>system.web</a:t>
            </a:r>
            <a:r>
              <a:rPr lang="en-IN" altLang="en-US" sz="2000" dirty="0">
                <a:solidFill>
                  <a:schemeClr val="bg1"/>
                </a:solidFill>
                <a:latin typeface="Arial" panose="020B0604020202020204" pitchFamily="34" charset="0"/>
                <a:cs typeface="Arial" panose="020B0604020202020204" pitchFamily="34" charset="0"/>
              </a:rPr>
              <a:t>&gt; </a:t>
            </a:r>
          </a:p>
          <a:p>
            <a:pPr marL="1314450" lvl="4" indent="0">
              <a:lnSpc>
                <a:spcPct val="130000"/>
              </a:lnSpc>
              <a:buClr>
                <a:schemeClr val="tx1"/>
              </a:buClr>
              <a:buFontTx/>
              <a:buNone/>
            </a:pPr>
            <a:r>
              <a:rPr lang="en-IN" altLang="en-US" sz="2000" dirty="0">
                <a:solidFill>
                  <a:schemeClr val="bg1"/>
                </a:solidFill>
                <a:latin typeface="Arial" panose="020B0604020202020204" pitchFamily="34" charset="0"/>
                <a:cs typeface="Arial" panose="020B0604020202020204" pitchFamily="34" charset="0"/>
              </a:rPr>
              <a:t>&lt;authentication mode="Forms"&gt; </a:t>
            </a:r>
          </a:p>
          <a:p>
            <a:pPr marL="1771650" lvl="5" indent="0">
              <a:lnSpc>
                <a:spcPct val="130000"/>
              </a:lnSpc>
              <a:buClr>
                <a:schemeClr val="tx1"/>
              </a:buClr>
              <a:buFontTx/>
              <a:buNone/>
            </a:pPr>
            <a:r>
              <a:rPr lang="en-IN" altLang="en-US" dirty="0">
                <a:solidFill>
                  <a:schemeClr val="bg1"/>
                </a:solidFill>
                <a:latin typeface="Arial" pitchFamily="34" charset="0"/>
                <a:ea typeface="Arial Unicode MS" pitchFamily="34" charset="-128"/>
                <a:cs typeface="Arial" pitchFamily="34" charset="0"/>
              </a:rPr>
              <a:t>&lt;forms </a:t>
            </a:r>
            <a:r>
              <a:rPr lang="en-IN" altLang="en-US" dirty="0" err="1">
                <a:solidFill>
                  <a:schemeClr val="bg1"/>
                </a:solidFill>
                <a:latin typeface="Arial" pitchFamily="34" charset="0"/>
                <a:ea typeface="Arial Unicode MS" pitchFamily="34" charset="-128"/>
                <a:cs typeface="Arial" pitchFamily="34" charset="0"/>
              </a:rPr>
              <a:t>loginUrl</a:t>
            </a:r>
            <a:r>
              <a:rPr lang="en-IN" altLang="en-US" dirty="0">
                <a:solidFill>
                  <a:schemeClr val="bg1"/>
                </a:solidFill>
                <a:latin typeface="Arial" pitchFamily="34" charset="0"/>
                <a:ea typeface="Arial Unicode MS" pitchFamily="34" charset="-128"/>
                <a:cs typeface="Arial" pitchFamily="34" charset="0"/>
              </a:rPr>
              <a:t>="</a:t>
            </a:r>
            <a:r>
              <a:rPr lang="en-IN" altLang="en-US" dirty="0" err="1">
                <a:solidFill>
                  <a:schemeClr val="bg1"/>
                </a:solidFill>
                <a:latin typeface="Arial" pitchFamily="34" charset="0"/>
                <a:ea typeface="Arial Unicode MS" pitchFamily="34" charset="-128"/>
                <a:cs typeface="Arial" pitchFamily="34" charset="0"/>
              </a:rPr>
              <a:t>Logon.aspx</a:t>
            </a:r>
            <a:r>
              <a:rPr lang="en-IN" altLang="en-US" dirty="0">
                <a:solidFill>
                  <a:schemeClr val="bg1"/>
                </a:solidFill>
                <a:latin typeface="Arial" pitchFamily="34" charset="0"/>
                <a:ea typeface="Arial Unicode MS" pitchFamily="34" charset="-128"/>
                <a:cs typeface="Arial" pitchFamily="34" charset="0"/>
              </a:rPr>
              <a:t>" name=".ASPXFORMSAUTH"&gt; </a:t>
            </a:r>
          </a:p>
          <a:p>
            <a:pPr marL="1771650" lvl="5" indent="0">
              <a:lnSpc>
                <a:spcPct val="130000"/>
              </a:lnSpc>
              <a:buClr>
                <a:schemeClr val="tx1"/>
              </a:buClr>
              <a:buFontTx/>
              <a:buNone/>
            </a:pPr>
            <a:r>
              <a:rPr lang="en-IN" altLang="en-US" dirty="0">
                <a:solidFill>
                  <a:schemeClr val="bg1"/>
                </a:solidFill>
                <a:latin typeface="Arial" pitchFamily="34" charset="0"/>
                <a:ea typeface="Arial Unicode MS" pitchFamily="34" charset="-128"/>
                <a:cs typeface="Arial" pitchFamily="34" charset="0"/>
              </a:rPr>
              <a:t>&lt;/forms&gt; </a:t>
            </a:r>
          </a:p>
          <a:p>
            <a:pPr marL="1314450" lvl="4" indent="0">
              <a:lnSpc>
                <a:spcPct val="130000"/>
              </a:lnSpc>
              <a:buClr>
                <a:schemeClr val="tx1"/>
              </a:buClr>
              <a:buFontTx/>
              <a:buNone/>
            </a:pPr>
            <a:r>
              <a:rPr lang="en-IN" altLang="en-US" sz="2000" dirty="0">
                <a:solidFill>
                  <a:schemeClr val="bg1"/>
                </a:solidFill>
                <a:latin typeface="Arial" panose="020B0604020202020204" pitchFamily="34" charset="0"/>
                <a:cs typeface="Arial" panose="020B0604020202020204" pitchFamily="34" charset="0"/>
              </a:rPr>
              <a:t>&lt;/authentication&gt;</a:t>
            </a:r>
          </a:p>
          <a:p>
            <a:pPr marL="1314450" lvl="4" indent="0">
              <a:lnSpc>
                <a:spcPct val="130000"/>
              </a:lnSpc>
              <a:buClr>
                <a:schemeClr val="tx1"/>
              </a:buClr>
              <a:buFontTx/>
              <a:buNone/>
            </a:pPr>
            <a:r>
              <a:rPr lang="en-IN" altLang="en-US" sz="2000" dirty="0">
                <a:solidFill>
                  <a:schemeClr val="bg1"/>
                </a:solidFill>
                <a:latin typeface="Arial" panose="020B0604020202020204" pitchFamily="34" charset="0"/>
                <a:cs typeface="Arial" panose="020B0604020202020204" pitchFamily="34" charset="0"/>
              </a:rPr>
              <a:t> &lt;authorization&gt; &lt;deny users="?" /&gt; &lt;/authorization&gt;</a:t>
            </a:r>
          </a:p>
          <a:p>
            <a:pPr marL="857250" lvl="3" indent="0">
              <a:lnSpc>
                <a:spcPct val="130000"/>
              </a:lnSpc>
              <a:buClr>
                <a:schemeClr val="tx1"/>
              </a:buClr>
              <a:buFontTx/>
              <a:buNone/>
            </a:pPr>
            <a:r>
              <a:rPr lang="en-IN" altLang="en-US" sz="2000" dirty="0">
                <a:solidFill>
                  <a:schemeClr val="bg1"/>
                </a:solidFill>
                <a:latin typeface="Arial" panose="020B0604020202020204" pitchFamily="34" charset="0"/>
                <a:cs typeface="Arial" panose="020B0604020202020204" pitchFamily="34" charset="0"/>
              </a:rPr>
              <a:t> &lt;/</a:t>
            </a:r>
            <a:r>
              <a:rPr lang="en-IN" altLang="en-US" sz="2000" dirty="0" err="1">
                <a:solidFill>
                  <a:schemeClr val="bg1"/>
                </a:solidFill>
                <a:latin typeface="Arial" panose="020B0604020202020204" pitchFamily="34" charset="0"/>
                <a:cs typeface="Arial" panose="020B0604020202020204" pitchFamily="34" charset="0"/>
              </a:rPr>
              <a:t>system.web</a:t>
            </a:r>
            <a:r>
              <a:rPr lang="en-IN" altLang="en-US" sz="2000" dirty="0">
                <a:solidFill>
                  <a:schemeClr val="bg1"/>
                </a:solidFill>
                <a:latin typeface="Arial" panose="020B0604020202020204" pitchFamily="34" charset="0"/>
                <a:cs typeface="Arial" panose="020B0604020202020204" pitchFamily="34" charset="0"/>
              </a:rPr>
              <a:t>&gt;</a:t>
            </a:r>
          </a:p>
          <a:p>
            <a:endParaRPr lang="en-US" sz="2000" dirty="0">
              <a:solidFill>
                <a:schemeClr val="bg1"/>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4294967295"/>
          </p:nvPr>
        </p:nvSpPr>
        <p:spPr/>
        <p:txBody>
          <a:bodyPr/>
          <a:lstStyle/>
          <a:p>
            <a:fld id="{53671CF1-1B30-4A4A-921D-716B95219BF2}" type="slidenum">
              <a:rPr lang="en-US" smtClean="0"/>
              <a:t>95</a:t>
            </a:fld>
            <a:endParaRPr lang="en-US"/>
          </a:p>
        </p:txBody>
      </p:sp>
    </p:spTree>
    <p:extLst>
      <p:ext uri="{BB962C8B-B14F-4D97-AF65-F5344CB8AC3E}">
        <p14:creationId xmlns:p14="http://schemas.microsoft.com/office/powerpoint/2010/main" val="200183688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76200" y="152400"/>
            <a:ext cx="8389665" cy="607259"/>
          </a:xfrm>
        </p:spPr>
        <p:txBody>
          <a:bodyPr>
            <a:normAutofit/>
          </a:bodyPr>
          <a:lstStyle/>
          <a:p>
            <a:r>
              <a:rPr lang="en-IN" altLang="en-US" sz="2800" b="0" dirty="0"/>
              <a:t>Forms Authentication Provider</a:t>
            </a:r>
            <a:endParaRPr lang="en-US" sz="2800" b="0" dirty="0"/>
          </a:p>
        </p:txBody>
      </p:sp>
      <p:sp>
        <p:nvSpPr>
          <p:cNvPr id="3" name="Text Placeholder 2"/>
          <p:cNvSpPr>
            <a:spLocks noGrp="1"/>
          </p:cNvSpPr>
          <p:nvPr>
            <p:ph type="body" sz="quarter" idx="13"/>
          </p:nvPr>
        </p:nvSpPr>
        <p:spPr>
          <a:xfrm>
            <a:off x="228600" y="934108"/>
            <a:ext cx="8763000" cy="4622800"/>
          </a:xfrm>
        </p:spPr>
        <p:txBody>
          <a:bodyPr>
            <a:noAutofit/>
          </a:bodyPr>
          <a:lstStyle/>
          <a:p>
            <a:pPr marL="0" lvl="1" indent="0">
              <a:lnSpc>
                <a:spcPct val="130000"/>
              </a:lnSpc>
              <a:buClr>
                <a:schemeClr val="tx1"/>
              </a:buClr>
              <a:buNone/>
            </a:pPr>
            <a:r>
              <a:rPr lang="en-IN" altLang="en-US" sz="2000" dirty="0">
                <a:solidFill>
                  <a:schemeClr val="bg1"/>
                </a:solidFill>
                <a:latin typeface="Arial" panose="020B0604020202020204" pitchFamily="34" charset="0"/>
                <a:cs typeface="Arial" panose="020B0604020202020204" pitchFamily="34" charset="0"/>
              </a:rPr>
              <a:t>In Code Behind</a:t>
            </a:r>
          </a:p>
          <a:p>
            <a:pPr marL="857250" lvl="3" indent="0">
              <a:lnSpc>
                <a:spcPct val="130000"/>
              </a:lnSpc>
              <a:buClr>
                <a:schemeClr val="tx1"/>
              </a:buClr>
              <a:buFontTx/>
              <a:buNone/>
              <a:defRPr/>
            </a:pPr>
            <a:endParaRPr lang="en-IN" sz="2000" dirty="0">
              <a:solidFill>
                <a:schemeClr val="bg1"/>
              </a:solidFill>
              <a:latin typeface="Arial" panose="020B0604020202020204" pitchFamily="34" charset="0"/>
              <a:cs typeface="Arial" panose="020B0604020202020204" pitchFamily="34" charset="0"/>
            </a:endParaRPr>
          </a:p>
          <a:p>
            <a:pPr marL="857250" lvl="3" indent="0">
              <a:lnSpc>
                <a:spcPct val="130000"/>
              </a:lnSpc>
              <a:buClr>
                <a:schemeClr val="tx1"/>
              </a:buClr>
              <a:buFontTx/>
              <a:buNone/>
              <a:defRPr/>
            </a:pPr>
            <a:r>
              <a:rPr lang="en-IN" dirty="0">
                <a:solidFill>
                  <a:schemeClr val="bg1"/>
                </a:solidFill>
                <a:latin typeface="Arial" panose="020B0604020202020204" pitchFamily="34" charset="0"/>
                <a:cs typeface="Arial" panose="020B0604020202020204" pitchFamily="34" charset="0"/>
              </a:rPr>
              <a:t>if ((</a:t>
            </a:r>
            <a:r>
              <a:rPr lang="en-IN" dirty="0" err="1">
                <a:solidFill>
                  <a:schemeClr val="bg1"/>
                </a:solidFill>
                <a:latin typeface="Arial" panose="020B0604020202020204" pitchFamily="34" charset="0"/>
                <a:cs typeface="Arial" panose="020B0604020202020204" pitchFamily="34" charset="0"/>
              </a:rPr>
              <a:t>UserEmail.Text</a:t>
            </a:r>
            <a:r>
              <a:rPr lang="en-IN" dirty="0">
                <a:solidFill>
                  <a:schemeClr val="bg1"/>
                </a:solidFill>
                <a:latin typeface="Arial" panose="020B0604020202020204" pitchFamily="34" charset="0"/>
                <a:cs typeface="Arial" panose="020B0604020202020204" pitchFamily="34" charset="0"/>
              </a:rPr>
              <a:t> == "jchen@contoso.com") </a:t>
            </a:r>
          </a:p>
          <a:p>
            <a:pPr marL="857250" lvl="3" indent="0">
              <a:lnSpc>
                <a:spcPct val="130000"/>
              </a:lnSpc>
              <a:buClr>
                <a:schemeClr val="tx1"/>
              </a:buClr>
              <a:buFontTx/>
              <a:buNone/>
              <a:defRPr/>
            </a:pPr>
            <a:r>
              <a:rPr lang="en-IN" dirty="0">
                <a:solidFill>
                  <a:schemeClr val="bg1"/>
                </a:solidFill>
                <a:latin typeface="Arial" panose="020B0604020202020204" pitchFamily="34" charset="0"/>
                <a:cs typeface="Arial" panose="020B0604020202020204" pitchFamily="34" charset="0"/>
              </a:rPr>
              <a:t>		&amp;&amp; (</a:t>
            </a:r>
            <a:r>
              <a:rPr lang="en-IN" dirty="0" err="1">
                <a:solidFill>
                  <a:schemeClr val="bg1"/>
                </a:solidFill>
                <a:latin typeface="Arial" panose="020B0604020202020204" pitchFamily="34" charset="0"/>
                <a:cs typeface="Arial" panose="020B0604020202020204" pitchFamily="34" charset="0"/>
              </a:rPr>
              <a:t>UserPass.Text</a:t>
            </a:r>
            <a:r>
              <a:rPr lang="en-IN" dirty="0">
                <a:solidFill>
                  <a:schemeClr val="bg1"/>
                </a:solidFill>
                <a:latin typeface="Arial" panose="020B0604020202020204" pitchFamily="34" charset="0"/>
                <a:cs typeface="Arial" panose="020B0604020202020204" pitchFamily="34" charset="0"/>
              </a:rPr>
              <a:t> == "37Yj*99Ps")) </a:t>
            </a:r>
          </a:p>
          <a:p>
            <a:pPr marL="857250" lvl="3" indent="0">
              <a:lnSpc>
                <a:spcPct val="130000"/>
              </a:lnSpc>
              <a:buClr>
                <a:schemeClr val="tx1"/>
              </a:buClr>
              <a:buFontTx/>
              <a:buNone/>
              <a:defRPr/>
            </a:pPr>
            <a:r>
              <a:rPr lang="en-IN" dirty="0">
                <a:solidFill>
                  <a:schemeClr val="bg1"/>
                </a:solidFill>
                <a:latin typeface="Arial" panose="020B0604020202020204" pitchFamily="34" charset="0"/>
                <a:cs typeface="Arial" panose="020B0604020202020204" pitchFamily="34" charset="0"/>
              </a:rPr>
              <a:t>		</a:t>
            </a:r>
            <a:r>
              <a:rPr lang="en-IN" dirty="0" err="1">
                <a:solidFill>
                  <a:schemeClr val="bg1"/>
                </a:solidFill>
                <a:latin typeface="Arial" panose="020B0604020202020204" pitchFamily="34" charset="0"/>
                <a:cs typeface="Arial" panose="020B0604020202020204" pitchFamily="34" charset="0"/>
              </a:rPr>
              <a:t>FormsAuthentication.RedirectFromLoginPage</a:t>
            </a:r>
            <a:r>
              <a:rPr lang="en-IN" dirty="0">
                <a:solidFill>
                  <a:schemeClr val="bg1"/>
                </a:solidFill>
                <a:latin typeface="Arial" panose="020B0604020202020204" pitchFamily="34" charset="0"/>
                <a:cs typeface="Arial" panose="020B0604020202020204" pitchFamily="34" charset="0"/>
              </a:rPr>
              <a:t>(</a:t>
            </a:r>
            <a:r>
              <a:rPr lang="en-IN" dirty="0" err="1">
                <a:solidFill>
                  <a:schemeClr val="bg1"/>
                </a:solidFill>
                <a:latin typeface="Arial" panose="020B0604020202020204" pitchFamily="34" charset="0"/>
                <a:cs typeface="Arial" panose="020B0604020202020204" pitchFamily="34" charset="0"/>
              </a:rPr>
              <a:t>UserEmail.Text</a:t>
            </a:r>
            <a:r>
              <a:rPr lang="en-IN" dirty="0">
                <a:solidFill>
                  <a:schemeClr val="bg1"/>
                </a:solidFill>
                <a:latin typeface="Arial" panose="020B0604020202020204" pitchFamily="34" charset="0"/>
                <a:cs typeface="Arial" panose="020B0604020202020204" pitchFamily="34" charset="0"/>
              </a:rPr>
              <a:t>, 		</a:t>
            </a:r>
            <a:r>
              <a:rPr lang="en-IN" dirty="0" err="1">
                <a:solidFill>
                  <a:schemeClr val="bg1"/>
                </a:solidFill>
                <a:latin typeface="Arial" panose="020B0604020202020204" pitchFamily="34" charset="0"/>
                <a:cs typeface="Arial" panose="020B0604020202020204" pitchFamily="34" charset="0"/>
              </a:rPr>
              <a:t>Persist.Checked</a:t>
            </a:r>
            <a:r>
              <a:rPr lang="en-IN" dirty="0">
                <a:solidFill>
                  <a:schemeClr val="bg1"/>
                </a:solidFill>
                <a:latin typeface="Arial" panose="020B0604020202020204" pitchFamily="34" charset="0"/>
                <a:cs typeface="Arial" panose="020B0604020202020204" pitchFamily="34" charset="0"/>
              </a:rPr>
              <a:t>); </a:t>
            </a:r>
          </a:p>
          <a:p>
            <a:pPr marL="857250" lvl="3" indent="0">
              <a:lnSpc>
                <a:spcPct val="130000"/>
              </a:lnSpc>
              <a:buClr>
                <a:schemeClr val="tx1"/>
              </a:buClr>
              <a:buFontTx/>
              <a:buNone/>
              <a:defRPr/>
            </a:pPr>
            <a:r>
              <a:rPr lang="en-IN" dirty="0">
                <a:solidFill>
                  <a:schemeClr val="bg1"/>
                </a:solidFill>
                <a:latin typeface="Arial" panose="020B0604020202020204" pitchFamily="34" charset="0"/>
                <a:cs typeface="Arial" panose="020B0604020202020204" pitchFamily="34" charset="0"/>
              </a:rPr>
              <a:t>Else </a:t>
            </a:r>
          </a:p>
          <a:p>
            <a:pPr marL="857250" lvl="3" indent="0">
              <a:lnSpc>
                <a:spcPct val="130000"/>
              </a:lnSpc>
              <a:buClr>
                <a:schemeClr val="tx1"/>
              </a:buClr>
              <a:buFontTx/>
              <a:buNone/>
              <a:defRPr/>
            </a:pPr>
            <a:r>
              <a:rPr lang="en-IN" dirty="0">
                <a:solidFill>
                  <a:schemeClr val="bg1"/>
                </a:solidFill>
                <a:latin typeface="Arial" panose="020B0604020202020204" pitchFamily="34" charset="0"/>
                <a:cs typeface="Arial" panose="020B0604020202020204" pitchFamily="34" charset="0"/>
              </a:rPr>
              <a:t>		</a:t>
            </a:r>
            <a:r>
              <a:rPr lang="en-IN" dirty="0" err="1">
                <a:solidFill>
                  <a:schemeClr val="bg1"/>
                </a:solidFill>
                <a:latin typeface="Arial" panose="020B0604020202020204" pitchFamily="34" charset="0"/>
                <a:cs typeface="Arial" panose="020B0604020202020204" pitchFamily="34" charset="0"/>
              </a:rPr>
              <a:t>Msg.Text</a:t>
            </a:r>
            <a:r>
              <a:rPr lang="en-IN" dirty="0">
                <a:solidFill>
                  <a:schemeClr val="bg1"/>
                </a:solidFill>
                <a:latin typeface="Arial" panose="020B0604020202020204" pitchFamily="34" charset="0"/>
                <a:cs typeface="Arial" panose="020B0604020202020204" pitchFamily="34" charset="0"/>
              </a:rPr>
              <a:t> = "Invalid credentials. Please try again."; </a:t>
            </a:r>
          </a:p>
          <a:p>
            <a:endParaRPr lang="en-US" sz="2000" dirty="0">
              <a:solidFill>
                <a:schemeClr val="bg1"/>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4294967295"/>
          </p:nvPr>
        </p:nvSpPr>
        <p:spPr>
          <a:xfrm>
            <a:off x="8763000" y="6492081"/>
            <a:ext cx="736600" cy="228600"/>
          </a:xfrm>
          <a:prstGeom prst="rect">
            <a:avLst/>
          </a:prstGeom>
        </p:spPr>
        <p:txBody>
          <a:bodyPr/>
          <a:lstStyle/>
          <a:p>
            <a:fld id="{53671CF1-1B30-4A4A-921D-716B95219BF2}" type="slidenum">
              <a:rPr lang="en-US" smtClean="0"/>
              <a:t>96</a:t>
            </a:fld>
            <a:endParaRPr lang="en-US"/>
          </a:p>
        </p:txBody>
      </p:sp>
    </p:spTree>
    <p:extLst>
      <p:ext uri="{BB962C8B-B14F-4D97-AF65-F5344CB8AC3E}">
        <p14:creationId xmlns:p14="http://schemas.microsoft.com/office/powerpoint/2010/main" val="21019192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3339" y="330261"/>
            <a:ext cx="8389665" cy="430887"/>
          </a:xfrm>
          <a:prstGeom prst="rect">
            <a:avLst/>
          </a:prstGeom>
        </p:spPr>
        <p:txBody>
          <a:bodyPr vert="horz" wrap="square" lIns="0" tIns="0" rIns="0" bIns="0" rtlCol="0">
            <a:spAutoFit/>
          </a:bodyPr>
          <a:lstStyle/>
          <a:p>
            <a:pPr marL="12700">
              <a:lnSpc>
                <a:spcPct val="100000"/>
              </a:lnSpc>
            </a:pPr>
            <a:r>
              <a:rPr sz="2800" b="0" dirty="0" err="1">
                <a:solidFill>
                  <a:schemeClr val="bg1"/>
                </a:solidFill>
              </a:rPr>
              <a:t>Web.Config</a:t>
            </a:r>
            <a:r>
              <a:rPr sz="2800" b="0" dirty="0">
                <a:solidFill>
                  <a:schemeClr val="bg1"/>
                </a:solidFill>
              </a:rPr>
              <a:t> </a:t>
            </a:r>
            <a:r>
              <a:rPr sz="2800" b="0" spc="-5" dirty="0">
                <a:solidFill>
                  <a:schemeClr val="bg1"/>
                </a:solidFill>
              </a:rPr>
              <a:t>File</a:t>
            </a:r>
            <a:endParaRPr sz="2800" b="0" dirty="0">
              <a:solidFill>
                <a:schemeClr val="bg1"/>
              </a:solidFill>
            </a:endParaRPr>
          </a:p>
        </p:txBody>
      </p:sp>
      <p:sp>
        <p:nvSpPr>
          <p:cNvPr id="5" name="Text Placeholder 4"/>
          <p:cNvSpPr>
            <a:spLocks noGrp="1"/>
          </p:cNvSpPr>
          <p:nvPr>
            <p:ph type="body" sz="quarter" idx="13"/>
          </p:nvPr>
        </p:nvSpPr>
        <p:spPr/>
        <p:txBody>
          <a:bodyPr/>
          <a:lstStyle/>
          <a:p>
            <a:pPr marL="355600" indent="-342900">
              <a:lnSpc>
                <a:spcPct val="100000"/>
              </a:lnSpc>
              <a:buClr>
                <a:schemeClr val="bg1"/>
              </a:buClr>
              <a:buFont typeface="Arial" panose="020B0604020202020204" pitchFamily="34" charset="0"/>
              <a:buChar char="•"/>
              <a:tabLst>
                <a:tab pos="355600" algn="l"/>
                <a:tab pos="356235" algn="l"/>
              </a:tabLst>
            </a:pPr>
            <a:r>
              <a:rPr lang="en-US" sz="2000" b="1" dirty="0">
                <a:solidFill>
                  <a:srgbClr val="0070C0"/>
                </a:solidFill>
              </a:rPr>
              <a:t>&lt;</a:t>
            </a:r>
            <a:r>
              <a:rPr lang="en-US" sz="2000" b="1" dirty="0">
                <a:solidFill>
                  <a:schemeClr val="accent6"/>
                </a:solidFill>
                <a:latin typeface="Arial" panose="020B0604020202020204" pitchFamily="34" charset="0"/>
                <a:cs typeface="Arial" panose="020B0604020202020204" pitchFamily="34" charset="0"/>
              </a:rPr>
              <a:t>authentication</a:t>
            </a:r>
            <a:r>
              <a:rPr lang="en-US" sz="2000" b="1" dirty="0">
                <a:solidFill>
                  <a:srgbClr val="0070C0"/>
                </a:solidFill>
                <a:latin typeface="Arial" panose="020B0604020202020204" pitchFamily="34" charset="0"/>
                <a:cs typeface="Arial" panose="020B0604020202020204" pitchFamily="34" charset="0"/>
              </a:rPr>
              <a:t>&gt;</a:t>
            </a:r>
          </a:p>
          <a:p>
            <a:pPr marL="355600" indent="-342900">
              <a:lnSpc>
                <a:spcPct val="100000"/>
              </a:lnSpc>
              <a:buClr>
                <a:schemeClr val="bg1"/>
              </a:buClr>
              <a:buFont typeface="Arial" panose="020B0604020202020204" pitchFamily="34" charset="0"/>
              <a:buChar char="•"/>
              <a:tabLst>
                <a:tab pos="355600" algn="l"/>
                <a:tab pos="356235" algn="l"/>
              </a:tabLst>
            </a:pPr>
            <a:r>
              <a:rPr lang="en-US" sz="2000" spc="-5" dirty="0">
                <a:latin typeface="Arial" panose="020B0604020202020204" pitchFamily="34" charset="0"/>
                <a:cs typeface="Arial" panose="020B0604020202020204" pitchFamily="34" charset="0"/>
              </a:rPr>
              <a:t>This element configures the </a:t>
            </a:r>
            <a:r>
              <a:rPr lang="en-US" sz="2000" dirty="0">
                <a:latin typeface="Arial" panose="020B0604020202020204" pitchFamily="34" charset="0"/>
                <a:cs typeface="Arial" panose="020B0604020202020204" pitchFamily="34" charset="0"/>
              </a:rPr>
              <a:t>ASP.NET authentication  scheme </a:t>
            </a:r>
            <a:r>
              <a:rPr lang="en-US" sz="2000" spc="-5" dirty="0">
                <a:latin typeface="Arial" panose="020B0604020202020204" pitchFamily="34" charset="0"/>
                <a:cs typeface="Arial" panose="020B0604020202020204" pitchFamily="34" charset="0"/>
              </a:rPr>
              <a:t>that </a:t>
            </a:r>
            <a:r>
              <a:rPr lang="en-US" sz="2000" spc="-10" dirty="0">
                <a:latin typeface="Arial" panose="020B0604020202020204" pitchFamily="34" charset="0"/>
                <a:cs typeface="Arial" panose="020B0604020202020204" pitchFamily="34" charset="0"/>
              </a:rPr>
              <a:t>is </a:t>
            </a:r>
            <a:r>
              <a:rPr lang="en-US" sz="2000" dirty="0">
                <a:latin typeface="Arial" panose="020B0604020202020204" pitchFamily="34" charset="0"/>
                <a:cs typeface="Arial" panose="020B0604020202020204" pitchFamily="34" charset="0"/>
              </a:rPr>
              <a:t>used </a:t>
            </a:r>
            <a:r>
              <a:rPr lang="en-US" sz="2000" spc="-5" dirty="0">
                <a:latin typeface="Arial" panose="020B0604020202020204" pitchFamily="34" charset="0"/>
                <a:cs typeface="Arial" panose="020B0604020202020204" pitchFamily="34" charset="0"/>
              </a:rPr>
              <a:t>to identify </a:t>
            </a:r>
            <a:r>
              <a:rPr lang="en-US" sz="2000" dirty="0">
                <a:latin typeface="Arial" panose="020B0604020202020204" pitchFamily="34" charset="0"/>
                <a:cs typeface="Arial" panose="020B0604020202020204" pitchFamily="34" charset="0"/>
              </a:rPr>
              <a:t>users who </a:t>
            </a:r>
            <a:r>
              <a:rPr lang="en-US" sz="2000" spc="-5" dirty="0">
                <a:latin typeface="Arial" panose="020B0604020202020204" pitchFamily="34" charset="0"/>
                <a:cs typeface="Arial" panose="020B0604020202020204" pitchFamily="34" charset="0"/>
              </a:rPr>
              <a:t>view </a:t>
            </a:r>
            <a:r>
              <a:rPr lang="en-US" sz="2000" dirty="0">
                <a:latin typeface="Arial" panose="020B0604020202020204" pitchFamily="34" charset="0"/>
                <a:cs typeface="Arial" panose="020B0604020202020204" pitchFamily="34" charset="0"/>
              </a:rPr>
              <a:t>an  ASP.NET</a:t>
            </a:r>
            <a:r>
              <a:rPr lang="en-US" sz="2000" spc="-105" dirty="0">
                <a:latin typeface="Arial" panose="020B0604020202020204" pitchFamily="34" charset="0"/>
                <a:cs typeface="Arial" panose="020B0604020202020204" pitchFamily="34" charset="0"/>
              </a:rPr>
              <a:t> </a:t>
            </a:r>
            <a:r>
              <a:rPr lang="en-US" sz="2000" spc="-5" dirty="0">
                <a:latin typeface="Arial" panose="020B0604020202020204" pitchFamily="34" charset="0"/>
                <a:cs typeface="Arial" panose="020B0604020202020204" pitchFamily="34" charset="0"/>
              </a:rPr>
              <a:t>application.</a:t>
            </a:r>
            <a:endParaRPr lang="en-US" sz="2000" dirty="0">
              <a:latin typeface="Arial" panose="020B0604020202020204" pitchFamily="34" charset="0"/>
              <a:cs typeface="Arial" panose="020B0604020202020204" pitchFamily="34" charset="0"/>
            </a:endParaRPr>
          </a:p>
          <a:p>
            <a:endParaRPr lang="en-US" dirty="0"/>
          </a:p>
        </p:txBody>
      </p:sp>
      <p:sp>
        <p:nvSpPr>
          <p:cNvPr id="6" name="object 6"/>
          <p:cNvSpPr txBox="1">
            <a:spLocks noGrp="1"/>
          </p:cNvSpPr>
          <p:nvPr>
            <p:ph type="sldNum" sz="quarter" idx="4294967295"/>
          </p:nvPr>
        </p:nvSpPr>
        <p:spPr>
          <a:xfrm>
            <a:off x="8763000" y="6492081"/>
            <a:ext cx="736600" cy="259686"/>
          </a:xfrm>
          <a:prstGeom prst="rect">
            <a:avLst/>
          </a:prstGeom>
        </p:spPr>
        <p:txBody>
          <a:bodyPr vert="horz" wrap="square" lIns="0" tIns="13335" rIns="0" bIns="0" rtlCol="0">
            <a:spAutoFit/>
          </a:bodyPr>
          <a:lstStyle/>
          <a:p>
            <a:pPr marL="25400">
              <a:lnSpc>
                <a:spcPct val="100000"/>
              </a:lnSpc>
              <a:spcBef>
                <a:spcPts val="105"/>
              </a:spcBef>
            </a:pPr>
            <a:fld id="{81D60167-4931-47E6-BA6A-407CBD079E47}" type="slidenum">
              <a:rPr dirty="0">
                <a:solidFill>
                  <a:schemeClr val="bg1"/>
                </a:solidFill>
              </a:rPr>
              <a:t>97</a:t>
            </a:fld>
            <a:endParaRPr dirty="0">
              <a:solidFill>
                <a:schemeClr val="bg1"/>
              </a:solidFill>
            </a:endParaRPr>
          </a:p>
        </p:txBody>
      </p:sp>
      <p:sp>
        <p:nvSpPr>
          <p:cNvPr id="4" name="object 4"/>
          <p:cNvSpPr txBox="1"/>
          <p:nvPr/>
        </p:nvSpPr>
        <p:spPr>
          <a:xfrm>
            <a:off x="1222044" y="4067429"/>
            <a:ext cx="6933565" cy="276999"/>
          </a:xfrm>
          <a:prstGeom prst="rect">
            <a:avLst/>
          </a:prstGeom>
        </p:spPr>
        <p:txBody>
          <a:bodyPr vert="horz" wrap="square" lIns="0" tIns="0" rIns="0" bIns="0" rtlCol="0">
            <a:spAutoFit/>
          </a:bodyPr>
          <a:lstStyle/>
          <a:p>
            <a:pPr marL="299085" marR="5080" indent="-287020">
              <a:lnSpc>
                <a:spcPct val="100000"/>
              </a:lnSpc>
              <a:buFont typeface="Arial" panose="020B0604020202020204" pitchFamily="34" charset="0"/>
              <a:buChar char="•"/>
            </a:pPr>
            <a:endParaRPr dirty="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3"/>
          <a:stretch>
            <a:fillRect/>
          </a:stretch>
        </p:blipFill>
        <p:spPr>
          <a:xfrm>
            <a:off x="1752600" y="2468951"/>
            <a:ext cx="5486400" cy="1264849"/>
          </a:xfrm>
          <a:prstGeom prst="rect">
            <a:avLst/>
          </a:prstGeom>
        </p:spPr>
      </p:pic>
    </p:spTree>
    <p:extLst>
      <p:ext uri="{BB962C8B-B14F-4D97-AF65-F5344CB8AC3E}">
        <p14:creationId xmlns:p14="http://schemas.microsoft.com/office/powerpoint/2010/main" val="4238053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Web services</a:t>
            </a:r>
          </a:p>
        </p:txBody>
      </p:sp>
      <p:sp>
        <p:nvSpPr>
          <p:cNvPr id="4" name="Slide Number Placeholder 3"/>
          <p:cNvSpPr>
            <a:spLocks noGrp="1"/>
          </p:cNvSpPr>
          <p:nvPr>
            <p:ph type="sldNum" sz="quarter" idx="4294967295"/>
          </p:nvPr>
        </p:nvSpPr>
        <p:spPr>
          <a:xfrm>
            <a:off x="8610600" y="6491288"/>
            <a:ext cx="533400" cy="214312"/>
          </a:xfrm>
          <a:prstGeom prst="rect">
            <a:avLst/>
          </a:prstGeom>
        </p:spPr>
        <p:txBody>
          <a:bodyPr/>
          <a:lstStyle/>
          <a:p>
            <a:fld id="{47ED8886-DB3B-44F4-9A80-E6A224679F20}" type="slidenum">
              <a:rPr lang="en-US" smtClean="0"/>
              <a:pPr/>
              <a:t>98</a:t>
            </a:fld>
            <a:endParaRPr lang="en-US" dirty="0"/>
          </a:p>
        </p:txBody>
      </p:sp>
    </p:spTree>
    <p:extLst>
      <p:ext uri="{BB962C8B-B14F-4D97-AF65-F5344CB8AC3E}">
        <p14:creationId xmlns:p14="http://schemas.microsoft.com/office/powerpoint/2010/main" val="324755018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What is a Web Service?</a:t>
            </a:r>
          </a:p>
        </p:txBody>
      </p:sp>
      <p:sp>
        <p:nvSpPr>
          <p:cNvPr id="3" name="Text Placeholder 2"/>
          <p:cNvSpPr>
            <a:spLocks noGrp="1"/>
          </p:cNvSpPr>
          <p:nvPr>
            <p:ph type="body" sz="quarter" idx="13"/>
          </p:nvPr>
        </p:nvSpPr>
        <p:spPr/>
        <p:txBody>
          <a:bodyPr>
            <a:normAutofit/>
          </a:bodyPr>
          <a:lstStyle/>
          <a:p>
            <a:endParaRPr lang="en-US" sz="2000" dirty="0"/>
          </a:p>
          <a:p>
            <a:pPr marL="342900" indent="-342900">
              <a:buFont typeface="Arial" panose="020B0604020202020204" pitchFamily="34" charset="0"/>
              <a:buChar char="•"/>
            </a:pPr>
            <a:r>
              <a:rPr lang="en-US" sz="2000" dirty="0"/>
              <a:t>Any application logic that is available over internet, exposed as a service for consumption</a:t>
            </a:r>
          </a:p>
          <a:p>
            <a:pPr marL="342900" indent="-342900">
              <a:buFont typeface="Arial" panose="020B0604020202020204" pitchFamily="34" charset="0"/>
              <a:buChar char="•"/>
            </a:pPr>
            <a:r>
              <a:rPr lang="en-US" sz="2000" dirty="0"/>
              <a:t>Application logic exposed thru web methods</a:t>
            </a:r>
          </a:p>
          <a:p>
            <a:pPr marL="342900" indent="-342900">
              <a:buFont typeface="Arial" panose="020B0604020202020204" pitchFamily="34" charset="0"/>
              <a:buChar char="•"/>
            </a:pPr>
            <a:r>
              <a:rPr lang="en-US" sz="2000" dirty="0"/>
              <a:t>Web service can be referenced in web applications or windows applications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r>
              <a:rPr lang="en-US" sz="2000" dirty="0"/>
              <a:t>Reference link: https://www.tutorialspoint.com/asp.net/asp.net_web_services.htm </a:t>
            </a:r>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99</a:t>
            </a:fld>
            <a:endParaRPr lang="en-US" dirty="0"/>
          </a:p>
        </p:txBody>
      </p:sp>
    </p:spTree>
    <p:extLst>
      <p:ext uri="{BB962C8B-B14F-4D97-AF65-F5344CB8AC3E}">
        <p14:creationId xmlns:p14="http://schemas.microsoft.com/office/powerpoint/2010/main" val="121917475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Academy LCD Compliant Template">
  <a:themeElements>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A9C735C9F3CD54A948D0AD38DF112BF" ma:contentTypeVersion="11" ma:contentTypeDescription="Create a new document." ma:contentTypeScope="" ma:versionID="21d22ff45c5bcee3e13d2da0d2eaf86f">
  <xsd:schema xmlns:xsd="http://www.w3.org/2001/XMLSchema" xmlns:xs="http://www.w3.org/2001/XMLSchema" xmlns:p="http://schemas.microsoft.com/office/2006/metadata/properties" xmlns:ns2="eac52b12-2228-488c-9d59-8a93d308b64e" xmlns:ns3="951c5514-b77c-4532-82d5-a05f2f7d58e2" targetNamespace="http://schemas.microsoft.com/office/2006/metadata/properties" ma:root="true" ma:fieldsID="8b7f95d062efb1de1c26afcaa392f390" ns2:_="" ns3:_="">
    <xsd:import namespace="eac52b12-2228-488c-9d59-8a93d308b64e"/>
    <xsd:import namespace="951c5514-b77c-4532-82d5-a05f2f7d58e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ac52b12-2228-488c-9d59-8a93d308b64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51c5514-b77c-4532-82d5-a05f2f7d58e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7C481EB-8F30-4DBE-97E4-C47F16554C60}">
  <ds:schemaRefs>
    <ds:schemaRef ds:uri="http://www.w3.org/XML/1998/namespace"/>
    <ds:schemaRef ds:uri="http://schemas.microsoft.com/office/infopath/2007/PartnerControls"/>
    <ds:schemaRef ds:uri="http://schemas.openxmlformats.org/package/2006/metadata/core-properties"/>
    <ds:schemaRef ds:uri="http://purl.org/dc/terms/"/>
    <ds:schemaRef ds:uri="http://schemas.microsoft.com/office/2006/metadata/properties"/>
    <ds:schemaRef ds:uri="http://schemas.microsoft.com/office/2006/documentManagement/types"/>
    <ds:schemaRef ds:uri="9f50c8a6-e5a4-43ce-b67f-ee4bc8ad8584"/>
    <ds:schemaRef ds:uri="951c5514-b77c-4532-82d5-a05f2f7d58e2"/>
    <ds:schemaRef ds:uri="http://purl.org/dc/dcmitype/"/>
    <ds:schemaRef ds:uri="http://purl.org/dc/elements/1.1/"/>
  </ds:schemaRefs>
</ds:datastoreItem>
</file>

<file path=customXml/itemProps2.xml><?xml version="1.0" encoding="utf-8"?>
<ds:datastoreItem xmlns:ds="http://schemas.openxmlformats.org/officeDocument/2006/customXml" ds:itemID="{4587111D-7DFB-442C-9FE3-44380E208E2D}">
  <ds:schemaRefs>
    <ds:schemaRef ds:uri="http://schemas.microsoft.com/sharepoint/v3/contenttype/forms"/>
  </ds:schemaRefs>
</ds:datastoreItem>
</file>

<file path=customXml/itemProps3.xml><?xml version="1.0" encoding="utf-8"?>
<ds:datastoreItem xmlns:ds="http://schemas.openxmlformats.org/officeDocument/2006/customXml" ds:itemID="{A622A5BD-FC04-44F5-B2BB-7142947D28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ac52b12-2228-488c-9d59-8a93d308b64e"/>
    <ds:schemaRef ds:uri="951c5514-b77c-4532-82d5-a05f2f7d58e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24417</TotalTime>
  <Words>8376</Words>
  <Application>Microsoft Office PowerPoint</Application>
  <PresentationFormat>On-screen Show (4:3)</PresentationFormat>
  <Paragraphs>1161</Paragraphs>
  <Slides>114</Slides>
  <Notes>40</Notes>
  <HiddenSlides>0</HiddenSlides>
  <MMClips>0</MMClips>
  <ScaleCrop>false</ScaleCrop>
  <HeadingPairs>
    <vt:vector size="4" baseType="variant">
      <vt:variant>
        <vt:lpstr>Theme</vt:lpstr>
      </vt:variant>
      <vt:variant>
        <vt:i4>1</vt:i4>
      </vt:variant>
      <vt:variant>
        <vt:lpstr>Slide Titles</vt:lpstr>
      </vt:variant>
      <vt:variant>
        <vt:i4>114</vt:i4>
      </vt:variant>
    </vt:vector>
  </HeadingPairs>
  <TitlesOfParts>
    <vt:vector size="115" baseType="lpstr">
      <vt:lpstr>Academy LCD Compliant Template</vt:lpstr>
      <vt:lpstr>PowerPoint Presentation</vt:lpstr>
      <vt:lpstr>Enabling Objectives</vt:lpstr>
      <vt:lpstr>Key Topics</vt:lpstr>
      <vt:lpstr>PowerPoint Presentation</vt:lpstr>
      <vt:lpstr>Web Applications</vt:lpstr>
      <vt:lpstr>Web Applications</vt:lpstr>
      <vt:lpstr>Web Application Architecture</vt:lpstr>
      <vt:lpstr>Part of the Dot Net Framework</vt:lpstr>
      <vt:lpstr>PowerPoint Presentation</vt:lpstr>
      <vt:lpstr>What is ASP? </vt:lpstr>
      <vt:lpstr>What is ASP.NET?</vt:lpstr>
      <vt:lpstr>Framework, Languages, And Tools</vt:lpstr>
      <vt:lpstr>Need for ASP.NET</vt:lpstr>
      <vt:lpstr>Difference between ASP.NET and ASP</vt:lpstr>
      <vt:lpstr>Features of ASP.NET</vt:lpstr>
      <vt:lpstr>Internet Information Services - IIS</vt:lpstr>
      <vt:lpstr>ASP.NET Application Life Cycle</vt:lpstr>
      <vt:lpstr>ASP.NET Page Life Cycle </vt:lpstr>
      <vt:lpstr>Recap</vt:lpstr>
      <vt:lpstr>PowerPoint Presentation</vt:lpstr>
      <vt:lpstr>ASP.NET Web Forms</vt:lpstr>
      <vt:lpstr>ASP.NET Controls</vt:lpstr>
      <vt:lpstr>ASP.NET Server Controls</vt:lpstr>
      <vt:lpstr>HTML Server Controls</vt:lpstr>
      <vt:lpstr>HTML Server Controls: Types</vt:lpstr>
      <vt:lpstr>HTML Server Controls: Types</vt:lpstr>
      <vt:lpstr>Validation Controls</vt:lpstr>
      <vt:lpstr>PowerPoint Presentation</vt:lpstr>
      <vt:lpstr>PowerPoint Presentation</vt:lpstr>
      <vt:lpstr>Need of State Management</vt:lpstr>
      <vt:lpstr>Different types of State Management</vt:lpstr>
      <vt:lpstr>Server Side State Management-Session</vt:lpstr>
      <vt:lpstr>Server Side State Management-Session</vt:lpstr>
      <vt:lpstr>Server Side State Management-Session</vt:lpstr>
      <vt:lpstr>Server Side State Management-Session</vt:lpstr>
      <vt:lpstr>Server Side State Management-Session</vt:lpstr>
      <vt:lpstr>Server Side State Management-Session</vt:lpstr>
      <vt:lpstr>Server Side State Management-Session</vt:lpstr>
      <vt:lpstr>Client Side State Management- View State</vt:lpstr>
      <vt:lpstr>Client Side State Management-  Hidden Field</vt:lpstr>
      <vt:lpstr>ASP.NET Master Pages</vt:lpstr>
      <vt:lpstr>ASP.Net Web User Control</vt:lpstr>
      <vt:lpstr>PowerPoint Presentation</vt:lpstr>
      <vt:lpstr>PowerPoint Presentation</vt:lpstr>
      <vt:lpstr>DataBound Controls </vt:lpstr>
      <vt:lpstr>Types of DataBound Controls </vt:lpstr>
      <vt:lpstr>List Controls </vt:lpstr>
      <vt:lpstr>Types of List Controls  </vt:lpstr>
      <vt:lpstr>Tabular DataBound Controls</vt:lpstr>
      <vt:lpstr>Types of Tabular DataBound Controls</vt:lpstr>
      <vt:lpstr>PowerPoint Presentation</vt:lpstr>
      <vt:lpstr>DataSource Controls </vt:lpstr>
      <vt:lpstr>DataSource Controls </vt:lpstr>
      <vt:lpstr>Types of DataSource Controls </vt:lpstr>
      <vt:lpstr>Databinding </vt:lpstr>
      <vt:lpstr>Programmatic Databinding</vt:lpstr>
      <vt:lpstr>Using Templates</vt:lpstr>
      <vt:lpstr>Using Databinding Expressions</vt:lpstr>
      <vt:lpstr>Using Databinding Expressions</vt:lpstr>
      <vt:lpstr>PowerPoint Presentation</vt:lpstr>
      <vt:lpstr>Strongly Typed Data Controls</vt:lpstr>
      <vt:lpstr>Strongly Typed Data Controls</vt:lpstr>
      <vt:lpstr>Model Binding- selecting data</vt:lpstr>
      <vt:lpstr>Model Binding- selecting data</vt:lpstr>
      <vt:lpstr>Model Binding- selecting data </vt:lpstr>
      <vt:lpstr>Model Binding- selecting data</vt:lpstr>
      <vt:lpstr>PowerPoint Presentation</vt:lpstr>
      <vt:lpstr>Creating Database Connections</vt:lpstr>
      <vt:lpstr>Connecting to Microsoft SQL Server</vt:lpstr>
      <vt:lpstr>PowerPoint Presentation</vt:lpstr>
      <vt:lpstr>Connecting to Other Databases </vt:lpstr>
      <vt:lpstr>Connecting to Other Databases</vt:lpstr>
      <vt:lpstr>Strategies to improve application performance</vt:lpstr>
      <vt:lpstr>PowerPoint Presentation</vt:lpstr>
      <vt:lpstr>Configuration Files</vt:lpstr>
      <vt:lpstr>Configuration Files Concept</vt:lpstr>
      <vt:lpstr>Web.Config</vt:lpstr>
      <vt:lpstr>The layout of the web.config file</vt:lpstr>
      <vt:lpstr>Web.Config File</vt:lpstr>
      <vt:lpstr>Web.Config File</vt:lpstr>
      <vt:lpstr>Web.Config File</vt:lpstr>
      <vt:lpstr>PowerPoint Presentation</vt:lpstr>
      <vt:lpstr>Steps to Publish Asp.Net Websites using  IIS</vt:lpstr>
      <vt:lpstr>Steps to Publish Asp.Net Websites using IIS</vt:lpstr>
      <vt:lpstr>Steps to Publish Asp.Net Websites using  IIS</vt:lpstr>
      <vt:lpstr>Steps to Publish Asp.Net Websites using  IIS</vt:lpstr>
      <vt:lpstr>Steps to Publish Asp.Net Websites using  IIS</vt:lpstr>
      <vt:lpstr>Steps to Publish Asp.Net Websites using  IIS</vt:lpstr>
      <vt:lpstr>Steps to Publish Asp.Net Websites using  IIS</vt:lpstr>
      <vt:lpstr>Steps to Publish Asp.Net Websites using  IIS</vt:lpstr>
      <vt:lpstr>PowerPoint Presentation</vt:lpstr>
      <vt:lpstr>What is Authentication &amp; Authorization?</vt:lpstr>
      <vt:lpstr>Types of Authentication</vt:lpstr>
      <vt:lpstr>Forms Authentication</vt:lpstr>
      <vt:lpstr>Forms Authentication Provider</vt:lpstr>
      <vt:lpstr>Forms Authentication Provider</vt:lpstr>
      <vt:lpstr>Web.Config File</vt:lpstr>
      <vt:lpstr>PowerPoint Presentation</vt:lpstr>
      <vt:lpstr>What is a Web Service?</vt:lpstr>
      <vt:lpstr>WSDL</vt:lpstr>
      <vt:lpstr>WSDL</vt:lpstr>
      <vt:lpstr>PowerPoint Presentation</vt:lpstr>
      <vt:lpstr>What is a Unit Test?</vt:lpstr>
      <vt:lpstr>What is a Unit Test? (Contd.)</vt:lpstr>
      <vt:lpstr>Generating unit test from source code</vt:lpstr>
      <vt:lpstr>Generating unit test from source code</vt:lpstr>
      <vt:lpstr>Generating unit test from source code</vt:lpstr>
      <vt:lpstr>Generating unit test from source code</vt:lpstr>
      <vt:lpstr>Authoring a Unit Test</vt:lpstr>
      <vt:lpstr>Authoring a Unit Test</vt:lpstr>
      <vt:lpstr>Authoring a Unit Test</vt:lpstr>
      <vt:lpstr>Arrange/Assert</vt:lpstr>
      <vt:lpstr>Recap</vt:lpstr>
      <vt:lpstr>PowerPoint Presentation</vt:lpstr>
    </vt:vector>
  </TitlesOfParts>
  <Company>CTS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Cognizant Technology Solutions</dc:title>
  <dc:creator>176361</dc:creator>
  <cp:lastModifiedBy>Ramasubramanian, Seshadri (Cognizant)</cp:lastModifiedBy>
  <cp:revision>1196</cp:revision>
  <dcterms:created xsi:type="dcterms:W3CDTF">2011-06-15T11:24:59Z</dcterms:created>
  <dcterms:modified xsi:type="dcterms:W3CDTF">2020-03-12T09:30:48Z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0x0101007A9C735C9F3CD54A948D0AD38DF112BF</vt:lpwstr>
  </property>
</Properties>
</file>