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notesMasterIdLst>
    <p:notesMasterId r:id="rId21"/>
  </p:notesMasterIdLst>
  <p:sldIdLst>
    <p:sldId id="326" r:id="rId2"/>
    <p:sldId id="285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1" r:id="rId12"/>
    <p:sldId id="310" r:id="rId13"/>
    <p:sldId id="312" r:id="rId14"/>
    <p:sldId id="313" r:id="rId15"/>
    <p:sldId id="314" r:id="rId16"/>
    <p:sldId id="315" r:id="rId17"/>
    <p:sldId id="316" r:id="rId18"/>
    <p:sldId id="318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52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orient="horz" pos="1128" userDrawn="1">
          <p15:clr>
            <a:srgbClr val="A4A3A4"/>
          </p15:clr>
        </p15:guide>
        <p15:guide id="5" orient="horz" pos="1560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7" orient="horz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E70C48"/>
    <a:srgbClr val="EB1947"/>
    <a:srgbClr val="FE4A00"/>
    <a:srgbClr val="EB0045"/>
    <a:srgbClr val="FD585F"/>
    <a:srgbClr val="F6428B"/>
    <a:srgbClr val="DE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4392" autoAdjust="0"/>
  </p:normalViewPr>
  <p:slideViewPr>
    <p:cSldViewPr snapToGrid="0" snapToObjects="1">
      <p:cViewPr>
        <p:scale>
          <a:sx n="80" d="100"/>
          <a:sy n="80" d="100"/>
        </p:scale>
        <p:origin x="-739" y="-58"/>
      </p:cViewPr>
      <p:guideLst>
        <p:guide orient="horz" pos="552"/>
        <p:guide orient="horz" pos="1128"/>
        <p:guide orient="horz" pos="1560"/>
        <p:guide orient="horz" pos="1272"/>
        <p:guide orient="horz" pos="2448"/>
        <p:guide pos="408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E741-A0E7-F84B-81AF-B68C59C5152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93B9-56DC-C540-A130-066E4EB4D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Visual-Studio-Test-Generato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it/docs/wiki/Visual-Studio-Test-Generator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https://github.com/nunit/docs/wiki/Visual-Studio-Test-Generator</a:t>
            </a: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</a:t>
            </a:r>
          </a:p>
          <a:p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https://github.com/nunit/docs/wiki/NUnit-Documentation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https://github.com/nunit/nunit-csharp-samples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https://github.com/nunit/docs/wiki/Visual-Studio-Test-Generator</a:t>
            </a:r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sng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993B9-56DC-C540-A130-066E4EB4DF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ol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52" y="1271016"/>
            <a:ext cx="10515600" cy="742458"/>
          </a:xfrm>
          <a:prstGeom prst="rect">
            <a:avLst/>
          </a:prstGeom>
        </p:spPr>
        <p:txBody>
          <a:bodyPr/>
          <a:lstStyle>
            <a:lvl1pPr>
              <a:defRPr sz="2500" b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Bold Slide Heading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587" y="2152302"/>
            <a:ext cx="9144000" cy="5578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Sub-Heading</a:t>
            </a:r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11658156" y="152270"/>
            <a:ext cx="363024" cy="36302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46A-EEF2-4447-9B63-1093335E8C99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B6E0F8-7268-48F5-93E5-DA1946BAF0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E00E3DC-ED14-4ED2-9927-B1FDC4F9F551}" type="datetimeFigureOut">
              <a:rPr lang="en-US" smtClean="0"/>
              <a:t>7/18/2021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</a:t>
            </a:r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do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ttps://lh6.googleusercontent.com/l-9qaHZflCK5jeiS21sTbMOZg3G82qr92CEJ8nEjVgDWYyJs2hee9cOdQj7yvsSRHJY7THoKi1KM0zJKdnQu-L2k_61_rasn7VkPaiNit7o0VOnkNxXnu6uokzeIQ4lqlWok37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97" y="1732432"/>
            <a:ext cx="4387212" cy="28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Xut8it4YtBMp6olcAML11AY-lbM7LsCA6az7k75ehRs6AVhBX5dP10noT2kgcLlKfdUkjr38B5qvW0CpGt50AKGL1vjt1jSbu6A95zgdIJ8qZJCXW_HJt2QrY9w-p0g3M0_TfEv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" y="2407049"/>
            <a:ext cx="6125093" cy="15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Prerequisites: </a:t>
            </a:r>
            <a:r>
              <a:rPr lang="en-US" sz="2400" b="1" dirty="0"/>
              <a:t>Visual Studio </a:t>
            </a:r>
            <a:r>
              <a:rPr lang="en-US" sz="2400" b="1" dirty="0" smtClean="0"/>
              <a:t>2015 + .NET Framework 4.5 will be used.</a:t>
            </a:r>
            <a:endParaRPr lang="en-US" sz="2400" b="1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Automated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Unit Tests (code) are written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Now those can be executed without human interaction.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Think about hundreds of test cases. Executing &amp; verifying manually if “units” are working fine or executing &amp; verifying them automatically.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But how to manage hundreds of Test cases? We need some </a:t>
            </a:r>
            <a:r>
              <a:rPr lang="en-US" sz="2400" dirty="0" smtClean="0">
                <a:solidFill>
                  <a:srgbClr val="FF0000"/>
                </a:solidFill>
              </a:rPr>
              <a:t>tool or framework</a:t>
            </a:r>
            <a:r>
              <a:rPr lang="en-US" sz="2400" dirty="0" smtClean="0"/>
              <a:t> to ease (automate) our work.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source </a:t>
            </a:r>
            <a:r>
              <a:rPr lang="en-US" sz="2400" dirty="0">
                <a:solidFill>
                  <a:srgbClr val="FF0000"/>
                </a:solidFill>
              </a:rPr>
              <a:t>unit testing framework</a:t>
            </a:r>
            <a:r>
              <a:rPr lang="en-US" sz="2400" dirty="0"/>
              <a:t> for .NET </a:t>
            </a:r>
            <a:r>
              <a:rPr lang="en-US" sz="2400" dirty="0" smtClean="0"/>
              <a:t>applications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It is one of many programs in the </a:t>
            </a:r>
            <a:r>
              <a:rPr lang="en-US" sz="2400" dirty="0" err="1">
                <a:solidFill>
                  <a:srgbClr val="FF0000"/>
                </a:solidFill>
              </a:rPr>
              <a:t>xUnit</a:t>
            </a:r>
            <a:r>
              <a:rPr lang="en-US" sz="2400" dirty="0"/>
              <a:t> </a:t>
            </a:r>
            <a:r>
              <a:rPr lang="en-US" sz="2400" dirty="0" smtClean="0"/>
              <a:t>family</a:t>
            </a:r>
            <a:r>
              <a:rPr lang="en-US" sz="2400" dirty="0"/>
              <a:t> </a:t>
            </a:r>
            <a:r>
              <a:rPr lang="en-US" sz="2400" dirty="0" smtClean="0"/>
              <a:t>(e.g. </a:t>
            </a:r>
            <a:r>
              <a:rPr lang="en-US" sz="2400" dirty="0" err="1" smtClean="0"/>
              <a:t>jUnit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Move to DEMO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Demo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Sample1 -&gt;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a new Class Library Project (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Reference of “</a:t>
            </a:r>
            <a:r>
              <a:rPr lang="en-US" sz="2400" dirty="0" err="1" smtClean="0"/>
              <a:t>AppBAL</a:t>
            </a:r>
            <a:r>
              <a:rPr lang="en-US" sz="2400" dirty="0" smtClean="0"/>
              <a:t>” project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to “Tools” -&gt; “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 Manager” -&gt; “Package Manager Console”. Select “</a:t>
            </a:r>
            <a:r>
              <a:rPr lang="en-US" sz="2400" dirty="0" err="1" smtClean="0"/>
              <a:t>AppBAL.Tests</a:t>
            </a:r>
            <a:r>
              <a:rPr lang="en-US" sz="2400" dirty="0" smtClean="0"/>
              <a:t>” from dropdown.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Install </a:t>
            </a:r>
            <a:r>
              <a:rPr lang="en-US" sz="2400" dirty="0" err="1" smtClean="0"/>
              <a:t>N</a:t>
            </a:r>
            <a:r>
              <a:rPr lang="en-US" sz="2400" dirty="0" err="1"/>
              <a:t>U</a:t>
            </a:r>
            <a:r>
              <a:rPr lang="en-US" sz="2400" dirty="0" err="1" smtClean="0"/>
              <a:t>nit</a:t>
            </a:r>
            <a:r>
              <a:rPr lang="en-US" sz="2400" dirty="0" smtClean="0"/>
              <a:t> </a:t>
            </a:r>
            <a:r>
              <a:rPr lang="en-US" sz="2400" dirty="0"/>
              <a:t>Package (current is 3.11.0) </a:t>
            </a:r>
            <a:r>
              <a:rPr lang="en-US" sz="2400" dirty="0" smtClean="0"/>
              <a:t>by executing following command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Install-Package </a:t>
            </a:r>
            <a:r>
              <a:rPr lang="en-US" dirty="0" err="1">
                <a:solidFill>
                  <a:srgbClr val="FF0000"/>
                </a:solidFill>
              </a:rPr>
              <a:t>NUnit</a:t>
            </a:r>
            <a:r>
              <a:rPr lang="en-US" dirty="0">
                <a:solidFill>
                  <a:srgbClr val="FF0000"/>
                </a:solidFill>
              </a:rPr>
              <a:t> -Version 3.11.0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Check &amp; Install “</a:t>
            </a:r>
            <a:r>
              <a:rPr lang="en-US" sz="2400" b="1" dirty="0" err="1"/>
              <a:t>NUnit</a:t>
            </a:r>
            <a:r>
              <a:rPr lang="en-US" sz="2400" b="1" dirty="0"/>
              <a:t> Test Adapter 3</a:t>
            </a:r>
            <a:r>
              <a:rPr lang="en-US" sz="2400" dirty="0"/>
              <a:t>” </a:t>
            </a:r>
            <a:r>
              <a:rPr lang="en-US" sz="2400" dirty="0" smtClean="0"/>
              <a:t>Extension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Go to Tools -&gt; Extensions &amp; Updates -&gt; Click “Online” and search for “</a:t>
            </a:r>
            <a:r>
              <a:rPr lang="en-US" dirty="0" err="1" smtClean="0">
                <a:solidFill>
                  <a:srgbClr val="FF0000"/>
                </a:solidFill>
              </a:rPr>
              <a:t>Nunit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245685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a new class in </a:t>
            </a:r>
            <a:r>
              <a:rPr lang="en-US" sz="2400" dirty="0" err="1" smtClean="0"/>
              <a:t>AppBAL.Test</a:t>
            </a:r>
            <a:r>
              <a:rPr lang="en-US" sz="2400" dirty="0" smtClean="0"/>
              <a:t> Project (e.g. </a:t>
            </a:r>
            <a:r>
              <a:rPr lang="en-US" sz="2400" dirty="0" err="1" smtClean="0"/>
              <a:t>MagicianTesting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/>
              <a:t>[</a:t>
            </a:r>
            <a:r>
              <a:rPr lang="en-US" sz="2400" dirty="0" err="1" smtClean="0">
                <a:solidFill>
                  <a:srgbClr val="FF0000"/>
                </a:solidFill>
              </a:rPr>
              <a:t>TestFixture</a:t>
            </a:r>
            <a:r>
              <a:rPr lang="en-US" sz="2400" dirty="0" smtClean="0"/>
              <a:t>] attribute on class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Write a </a:t>
            </a:r>
            <a:r>
              <a:rPr lang="en-US" sz="2400" dirty="0" smtClean="0">
                <a:solidFill>
                  <a:srgbClr val="FF0000"/>
                </a:solidFill>
              </a:rPr>
              <a:t>Test method</a:t>
            </a:r>
            <a:r>
              <a:rPr lang="en-US" sz="2400" dirty="0" smtClean="0"/>
              <a:t> with attribute [</a:t>
            </a:r>
            <a:r>
              <a:rPr lang="en-US" sz="2400" dirty="0" smtClean="0">
                <a:solidFill>
                  <a:srgbClr val="FF0000"/>
                </a:solidFill>
              </a:rPr>
              <a:t>Test</a:t>
            </a:r>
            <a:r>
              <a:rPr lang="en-US" sz="2400" dirty="0" smtClean="0"/>
              <a:t>] or [</a:t>
            </a:r>
            <a:r>
              <a:rPr lang="en-US" sz="2400" dirty="0" err="1" smtClean="0">
                <a:solidFill>
                  <a:srgbClr val="FF0000"/>
                </a:solidFill>
              </a:rPr>
              <a:t>TestCase</a:t>
            </a:r>
            <a:r>
              <a:rPr lang="en-US" sz="2400" dirty="0" smtClean="0"/>
              <a:t>]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normally do three things (</a:t>
            </a:r>
            <a:r>
              <a:rPr lang="en-US" sz="2400" dirty="0">
                <a:solidFill>
                  <a:srgbClr val="FF0000"/>
                </a:solidFill>
              </a:rPr>
              <a:t>AAA</a:t>
            </a:r>
            <a:r>
              <a:rPr lang="en-US" sz="2400" dirty="0"/>
              <a:t>) in your Test method</a:t>
            </a: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Arrange (Prepare </a:t>
            </a:r>
            <a:r>
              <a:rPr lang="en-US" dirty="0" smtClean="0"/>
              <a:t>result &amp; objects)</a:t>
            </a:r>
            <a:endParaRPr lang="en-US" dirty="0"/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Act (Call method to be tested)</a:t>
            </a:r>
          </a:p>
          <a:p>
            <a:pPr marL="800100" lvl="1" indent="-342900" algn="l" fontAlgn="base">
              <a:buFont typeface="Arial" pitchFamily="34" charset="0"/>
              <a:buChar char="•"/>
            </a:pPr>
            <a:r>
              <a:rPr lang="en-US" dirty="0"/>
              <a:t>Assert (Check result with expected value)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what is </a:t>
            </a:r>
            <a:r>
              <a:rPr lang="en-US" sz="2400" dirty="0" smtClean="0">
                <a:solidFill>
                  <a:srgbClr val="FF0000"/>
                </a:solidFill>
              </a:rPr>
              <a:t>Text Explorer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Check how to execute a test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Discussion on Code Coverage</a:t>
            </a:r>
          </a:p>
          <a:p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3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Unit Testing is that Easy?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Answer is</a:t>
            </a:r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94" y="2530516"/>
            <a:ext cx="5879922" cy="284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11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Open </a:t>
            </a:r>
            <a:r>
              <a:rPr lang="en-US" sz="2400" dirty="0" smtClean="0">
                <a:solidFill>
                  <a:srgbClr val="FF0000"/>
                </a:solidFill>
              </a:rPr>
              <a:t>Sample2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MainConsoleApp.sln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Go to </a:t>
            </a:r>
            <a:r>
              <a:rPr lang="en-US" sz="2400" dirty="0" err="1" smtClean="0"/>
              <a:t>AppBAL</a:t>
            </a:r>
            <a:r>
              <a:rPr lang="en-US" sz="2400" dirty="0" smtClean="0"/>
              <a:t> -&gt; Magician -&gt; </a:t>
            </a:r>
            <a:r>
              <a:rPr lang="en-US" sz="2400" dirty="0" err="1" smtClean="0"/>
              <a:t>CalculateMagicCost</a:t>
            </a:r>
            <a:r>
              <a:rPr lang="en-US" sz="2400" dirty="0" smtClean="0"/>
              <a:t> Method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Write Test Cases for this method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But What is the problem with this method?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Remember: “</a:t>
            </a:r>
            <a:r>
              <a:rPr lang="en-US" sz="2400" dirty="0" smtClean="0">
                <a:solidFill>
                  <a:srgbClr val="FF0000"/>
                </a:solidFill>
              </a:rPr>
              <a:t>No External Dependency</a:t>
            </a:r>
            <a:r>
              <a:rPr lang="en-US" sz="2400" dirty="0" smtClean="0"/>
              <a:t>” &amp; Testing of “</a:t>
            </a:r>
            <a:r>
              <a:rPr lang="en-US" sz="2400" dirty="0" smtClean="0">
                <a:solidFill>
                  <a:srgbClr val="FF0000"/>
                </a:solidFill>
              </a:rPr>
              <a:t>Unit</a:t>
            </a:r>
            <a:r>
              <a:rPr lang="en-US" sz="2400" dirty="0" smtClean="0"/>
              <a:t>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Unit Testable Code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Our code should have loose coupling with “external dependencies”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Dependencies should be injected from outside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</a:t>
            </a:r>
            <a:r>
              <a:rPr lang="en-US" sz="2400" dirty="0"/>
              <a:t>Dependency </a:t>
            </a:r>
            <a:r>
              <a:rPr lang="en-US" sz="2400" dirty="0" smtClean="0"/>
              <a:t>Injection?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Different Dimensions for Unit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Logic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UI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Desktop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Mobile App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Web Application Testing (Web Forms, MVC, PHP, </a:t>
            </a:r>
            <a:r>
              <a:rPr lang="en-US" sz="2400" dirty="0" err="1" smtClean="0"/>
              <a:t>NodeJS</a:t>
            </a:r>
            <a:r>
              <a:rPr lang="en-US" sz="2400" dirty="0" smtClean="0"/>
              <a:t> etc.)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JavaScript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Database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Web APIs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Using Understanding of Unit Testing for Integration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Software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White Box vs. Black Box  vs. Grey Box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Manual vs. Automated 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Unit Testing?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Playing with </a:t>
            </a:r>
            <a:r>
              <a:rPr lang="en-US" sz="2400" dirty="0" err="1" smtClean="0"/>
              <a:t>NUnit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Dependency Injection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Role of Unit Testing in CI/CD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What is next?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Software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testing is a process of executing a program or application with the intent of finding the software bugs</a:t>
            </a:r>
            <a:r>
              <a:rPr lang="en-US" sz="2400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testing is an investigation conducted to provide stakeholders with information about the quality of the software product or service under test. 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And many other definitions.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Internal </a:t>
            </a:r>
            <a:r>
              <a:rPr lang="en-US" sz="3000" dirty="0"/>
              <a:t>structure/design/implementation of the item being tested </a:t>
            </a:r>
            <a:r>
              <a:rPr lang="en-US" sz="3000" dirty="0">
                <a:solidFill>
                  <a:srgbClr val="FF0000"/>
                </a:solidFill>
              </a:rPr>
              <a:t>is not known</a:t>
            </a:r>
            <a:r>
              <a:rPr lang="en-US" sz="3000" dirty="0"/>
              <a:t> to the </a:t>
            </a:r>
            <a:r>
              <a:rPr lang="en-US" sz="3000" dirty="0" smtClean="0"/>
              <a:t>tester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Also </a:t>
            </a:r>
            <a:r>
              <a:rPr lang="en-US" sz="2400" dirty="0"/>
              <a:t>known as Behavioral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lh4.googleusercontent.com/AGDlroRDKtnzWehCuKzgQWb2rOjtJqswPTMqNP04dyDw5uQrt40TjTMydemLqv82nSStVTZKVKqb1yEyB1jySq3Xsu1LpowXHavp1V2ANZ-bZPznyO0SlHRsN9Cn_k1Bnz_EzFS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24" y="3685413"/>
            <a:ext cx="4645924" cy="23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Internal </a:t>
            </a:r>
            <a:r>
              <a:rPr lang="en-US" sz="3000" dirty="0"/>
              <a:t>structure/design/implementation of the item being tested </a:t>
            </a:r>
            <a:r>
              <a:rPr lang="en-US" sz="3000" dirty="0">
                <a:solidFill>
                  <a:srgbClr val="FF0000"/>
                </a:solidFill>
              </a:rPr>
              <a:t>is </a:t>
            </a:r>
            <a:r>
              <a:rPr lang="en-US" sz="3000" dirty="0" smtClean="0">
                <a:solidFill>
                  <a:srgbClr val="FF0000"/>
                </a:solidFill>
              </a:rPr>
              <a:t>known</a:t>
            </a:r>
            <a:r>
              <a:rPr lang="en-US" sz="3000" dirty="0" smtClean="0"/>
              <a:t> </a:t>
            </a:r>
            <a:r>
              <a:rPr lang="en-US" sz="3000" dirty="0"/>
              <a:t>to the tester.</a:t>
            </a: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Also </a:t>
            </a:r>
            <a:r>
              <a:rPr lang="en-US" sz="2400" dirty="0"/>
              <a:t>known as Clear Box Testing, Open Box Testing, Glass Box Testing, Transparent Box Testing, Code-Based Testing or Structural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You analyze code and </a:t>
            </a:r>
            <a:r>
              <a:rPr lang="en-US" sz="2400" dirty="0" smtClean="0"/>
              <a:t>write/prepare </a:t>
            </a:r>
            <a:r>
              <a:rPr lang="en-US" sz="2400" dirty="0"/>
              <a:t>your “test cases” by checking logic &amp; conditioning etc.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0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 Box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3000" dirty="0" smtClean="0"/>
              <a:t>It is </a:t>
            </a:r>
            <a:r>
              <a:rPr lang="en-US" sz="3000" dirty="0"/>
              <a:t>a combination of white-box testing and black-box testing.</a:t>
            </a:r>
            <a:endParaRPr lang="en-US" sz="3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A gray-box tester </a:t>
            </a:r>
            <a:r>
              <a:rPr lang="en-US" sz="2400" dirty="0">
                <a:solidFill>
                  <a:srgbClr val="FF0000"/>
                </a:solidFill>
              </a:rPr>
              <a:t>partially</a:t>
            </a:r>
            <a:r>
              <a:rPr lang="en-US" sz="2400" dirty="0"/>
              <a:t> knows the internal structure, which includes access to the </a:t>
            </a:r>
            <a:r>
              <a:rPr lang="en-US" sz="2400" dirty="0">
                <a:solidFill>
                  <a:srgbClr val="FF0000"/>
                </a:solidFill>
              </a:rPr>
              <a:t>documentation of internal data structures</a:t>
            </a:r>
            <a:r>
              <a:rPr lang="en-US" sz="2400" dirty="0"/>
              <a:t> as well as the </a:t>
            </a:r>
            <a:r>
              <a:rPr lang="en-US" sz="2400" dirty="0">
                <a:solidFill>
                  <a:srgbClr val="FF0000"/>
                </a:solidFill>
              </a:rPr>
              <a:t>algorithms</a:t>
            </a:r>
            <a:r>
              <a:rPr lang="en-US" sz="2400" dirty="0"/>
              <a:t> used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vs. Automated Testing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 smtClean="0"/>
              <a:t>Manual: </a:t>
            </a:r>
            <a:r>
              <a:rPr lang="en-US" sz="2400" dirty="0"/>
              <a:t>Testing features or test cases manually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b="1" dirty="0" smtClean="0"/>
              <a:t>Automated: </a:t>
            </a:r>
            <a:r>
              <a:rPr lang="en-US" sz="2400" dirty="0"/>
              <a:t>Testing features or test cases of an application by writing </a:t>
            </a:r>
            <a:r>
              <a:rPr lang="en-US" sz="2400" dirty="0" smtClean="0"/>
              <a:t>code or by using a software. </a:t>
            </a:r>
            <a:r>
              <a:rPr lang="en-US" sz="2400" dirty="0">
                <a:solidFill>
                  <a:srgbClr val="FF0000"/>
                </a:solidFill>
              </a:rPr>
              <a:t>Write code to test </a:t>
            </a:r>
            <a:r>
              <a:rPr lang="en-US" sz="2400" dirty="0" smtClean="0">
                <a:solidFill>
                  <a:srgbClr val="FF0000"/>
                </a:solidFill>
              </a:rPr>
              <a:t>code</a:t>
            </a:r>
            <a:r>
              <a:rPr lang="en-US" sz="2400" dirty="0" smtClean="0"/>
              <a:t>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Automation Testing Tools</a:t>
            </a:r>
            <a:endParaRPr lang="en-US" sz="24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Katalon</a:t>
            </a:r>
            <a:r>
              <a:rPr lang="en-US" dirty="0" smtClean="0"/>
              <a:t> Studio, Selenium</a:t>
            </a:r>
            <a:r>
              <a:rPr lang="en-US" dirty="0"/>
              <a:t>, </a:t>
            </a:r>
            <a:r>
              <a:rPr lang="en-US" dirty="0" err="1" smtClean="0"/>
              <a:t>TestComplete</a:t>
            </a:r>
            <a:r>
              <a:rPr lang="en-US" dirty="0"/>
              <a:t>, </a:t>
            </a:r>
            <a:r>
              <a:rPr lang="en-US" dirty="0" err="1" smtClean="0"/>
              <a:t>SoapUI</a:t>
            </a:r>
            <a:r>
              <a:rPr lang="en-US" dirty="0" smtClean="0"/>
              <a:t>, </a:t>
            </a:r>
            <a:r>
              <a:rPr lang="en-US" dirty="0" err="1" smtClean="0"/>
              <a:t>Jmeter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/>
              <a:t>, Jasmine,</a:t>
            </a:r>
            <a:r>
              <a:rPr lang="en-US" dirty="0" smtClean="0"/>
              <a:t> etc.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White Box </a:t>
            </a:r>
            <a:r>
              <a:rPr lang="en-US" sz="2400" dirty="0" smtClean="0"/>
              <a:t>Testing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Testing each “</a:t>
            </a:r>
            <a:r>
              <a:rPr lang="en-US" sz="2400" dirty="0">
                <a:solidFill>
                  <a:srgbClr val="FF0000"/>
                </a:solidFill>
              </a:rPr>
              <a:t>unit</a:t>
            </a:r>
            <a:r>
              <a:rPr lang="en-US" sz="2400" dirty="0"/>
              <a:t>” of the </a:t>
            </a:r>
            <a:r>
              <a:rPr lang="en-US" sz="2400" dirty="0" smtClean="0"/>
              <a:t>application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We normally </a:t>
            </a:r>
            <a:r>
              <a:rPr lang="en-US" sz="2400" dirty="0">
                <a:solidFill>
                  <a:srgbClr val="FF0000"/>
                </a:solidFill>
              </a:rPr>
              <a:t>write code</a:t>
            </a:r>
            <a:r>
              <a:rPr lang="en-US" sz="2400" dirty="0"/>
              <a:t> to test “</a:t>
            </a:r>
            <a:r>
              <a:rPr lang="en-US" sz="2400" b="1" dirty="0"/>
              <a:t>units</a:t>
            </a:r>
            <a:r>
              <a:rPr lang="en-US" sz="2400" dirty="0"/>
              <a:t>” (code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It can be done manually but Normally it is “automated</a:t>
            </a:r>
            <a:r>
              <a:rPr lang="en-US" sz="2400" dirty="0" smtClean="0"/>
              <a:t>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Testing </a:t>
            </a: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FF0000"/>
                </a:solidFill>
              </a:rPr>
              <a:t>without external</a:t>
            </a:r>
            <a:r>
              <a:rPr lang="en-US" sz="2400" dirty="0"/>
              <a:t>” dependencies (e.g. Databases, File Systems</a:t>
            </a:r>
            <a:r>
              <a:rPr lang="en-US" sz="2400" dirty="0" smtClean="0"/>
              <a:t>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Now when you talk about “</a:t>
            </a:r>
            <a:r>
              <a:rPr lang="en-US" sz="2400" dirty="0">
                <a:solidFill>
                  <a:srgbClr val="FF0000"/>
                </a:solidFill>
              </a:rPr>
              <a:t>without external</a:t>
            </a:r>
            <a:r>
              <a:rPr lang="en-US" sz="2400" dirty="0"/>
              <a:t>” dependencies, you have to write code which is not directly “dependent” on external things.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do Unit Testing?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86" y="2011680"/>
            <a:ext cx="9199063" cy="4060239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Ever tested by your Stored Procedure by providing required input and checking if it is returning required values?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Ever tested by calling a function by providing some inputs and checking if function is returning required outputs? (Even in some cases hard coding some values)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Yes, All developers do unit testing partially.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4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10681</TotalTime>
  <Words>902</Words>
  <Application>Microsoft Office PowerPoint</Application>
  <PresentationFormat>Custom</PresentationFormat>
  <Paragraphs>202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Unit Testing with NUnit</vt:lpstr>
      <vt:lpstr>Agenda</vt:lpstr>
      <vt:lpstr>What is Software Testing?</vt:lpstr>
      <vt:lpstr>Black Box Testing</vt:lpstr>
      <vt:lpstr>White Box Testing</vt:lpstr>
      <vt:lpstr>Grey Box Testing</vt:lpstr>
      <vt:lpstr>Manual vs. Automated Testing</vt:lpstr>
      <vt:lpstr>What is Unit Testing?</vt:lpstr>
      <vt:lpstr>Do you do Unit Testing?</vt:lpstr>
      <vt:lpstr>Do you do Unit Testing?</vt:lpstr>
      <vt:lpstr>Demo 1</vt:lpstr>
      <vt:lpstr>What is Automated Unit Testing?</vt:lpstr>
      <vt:lpstr>NUnit</vt:lpstr>
      <vt:lpstr>Nunit Demo</vt:lpstr>
      <vt:lpstr>Demo 2</vt:lpstr>
      <vt:lpstr>So Unit Testing is that Easy?</vt:lpstr>
      <vt:lpstr>Demo 3</vt:lpstr>
      <vt:lpstr>Writing Unit Testable Code</vt:lpstr>
      <vt:lpstr>Different Dimensions for 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Bram Wigzell</dc:creator>
  <cp:lastModifiedBy>Anamika</cp:lastModifiedBy>
  <cp:revision>535</cp:revision>
  <dcterms:created xsi:type="dcterms:W3CDTF">2017-12-01T16:42:01Z</dcterms:created>
  <dcterms:modified xsi:type="dcterms:W3CDTF">2021-07-18T14:32:38Z</dcterms:modified>
</cp:coreProperties>
</file>