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70" r:id="rId5"/>
    <p:sldId id="258" r:id="rId6"/>
    <p:sldId id="271" r:id="rId7"/>
    <p:sldId id="260" r:id="rId8"/>
    <p:sldId id="259" r:id="rId9"/>
    <p:sldId id="261" r:id="rId10"/>
    <p:sldId id="262" r:id="rId11"/>
    <p:sldId id="276" r:id="rId12"/>
    <p:sldId id="277" r:id="rId13"/>
    <p:sldId id="274" r:id="rId14"/>
    <p:sldId id="275" r:id="rId15"/>
    <p:sldId id="27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2386" y="-79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0AF8B1-991F-413A-8EEB-31FD92FF0EBF}"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0E026-6B68-439C-81AC-FD5ABF3AE4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AF8B1-991F-413A-8EEB-31FD92FF0EBF}"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0E026-6B68-439C-81AC-FD5ABF3AE4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AF8B1-991F-413A-8EEB-31FD92FF0EBF}"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0E026-6B68-439C-81AC-FD5ABF3AE4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AF8B1-991F-413A-8EEB-31FD92FF0EBF}"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0E026-6B68-439C-81AC-FD5ABF3AE4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AF8B1-991F-413A-8EEB-31FD92FF0EBF}"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0E026-6B68-439C-81AC-FD5ABF3AE4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0AF8B1-991F-413A-8EEB-31FD92FF0EBF}"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0E026-6B68-439C-81AC-FD5ABF3AE4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0AF8B1-991F-413A-8EEB-31FD92FF0EBF}" type="datetimeFigureOut">
              <a:rPr lang="en-US" smtClean="0"/>
              <a:t>4/18/2021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0E026-6B68-439C-81AC-FD5ABF3AE4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0AF8B1-991F-413A-8EEB-31FD92FF0EBF}" type="datetimeFigureOut">
              <a:rPr lang="en-US" smtClean="0"/>
              <a:t>4/18/2021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0E026-6B68-439C-81AC-FD5ABF3AE4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AF8B1-991F-413A-8EEB-31FD92FF0EBF}" type="datetimeFigureOut">
              <a:rPr lang="en-US" smtClean="0"/>
              <a:t>4/18/2021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F0E026-6B68-439C-81AC-FD5ABF3AE4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AF8B1-991F-413A-8EEB-31FD92FF0EBF}"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0E026-6B68-439C-81AC-FD5ABF3AE4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AF8B1-991F-413A-8EEB-31FD92FF0EBF}"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0E026-6B68-439C-81AC-FD5ABF3AE4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AF8B1-991F-413A-8EEB-31FD92FF0EBF}" type="datetimeFigureOut">
              <a:rPr lang="en-US" smtClean="0"/>
              <a:t>4/18/2021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0E026-6B68-439C-81AC-FD5ABF3AE4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ndex.php?title=Fulcro_(web_framework)&amp;action=edit&amp;redlink=1" TargetMode="External"/><Relationship Id="rId3" Type="http://schemas.openxmlformats.org/officeDocument/2006/relationships/hyperlink" Target="https://en.wikipedia.org/wiki/Ember.js" TargetMode="External"/><Relationship Id="rId7" Type="http://schemas.openxmlformats.org/officeDocument/2006/relationships/hyperlink" Target="https://en.wikipedia.org/wiki/React_(JavaScript_library)" TargetMode="External"/><Relationship Id="rId2" Type="http://schemas.openxmlformats.org/officeDocument/2006/relationships/hyperlink" Target="https://en.wikipedia.org/wiki/AngularJS" TargetMode="External"/><Relationship Id="rId1" Type="http://schemas.openxmlformats.org/officeDocument/2006/relationships/slideLayout" Target="../slideLayouts/slideLayout2.xml"/><Relationship Id="rId6" Type="http://schemas.openxmlformats.org/officeDocument/2006/relationships/hyperlink" Target="https://en.wikipedia.org/wiki/Vue.js" TargetMode="External"/><Relationship Id="rId5" Type="http://schemas.openxmlformats.org/officeDocument/2006/relationships/hyperlink" Target="http://aurelia.io/" TargetMode="External"/><Relationship Id="rId4" Type="http://schemas.openxmlformats.org/officeDocument/2006/relationships/hyperlink" Target="https://en.wikipedia.org/wiki/Meteor_(web_framewor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CSS" TargetMode="External"/><Relationship Id="rId3" Type="http://schemas.openxmlformats.org/officeDocument/2006/relationships/hyperlink" Target="https://en.wikipedia.org/wiki/Web_site" TargetMode="External"/><Relationship Id="rId7" Type="http://schemas.openxmlformats.org/officeDocument/2006/relationships/hyperlink" Target="https://en.wikipedia.org/wiki/JavaScript" TargetMode="External"/><Relationship Id="rId2" Type="http://schemas.openxmlformats.org/officeDocument/2006/relationships/hyperlink" Target="https://en.wikipedia.org/wiki/Web_application" TargetMode="External"/><Relationship Id="rId1" Type="http://schemas.openxmlformats.org/officeDocument/2006/relationships/slideLayout" Target="../slideLayouts/slideLayout2.xml"/><Relationship Id="rId6" Type="http://schemas.openxmlformats.org/officeDocument/2006/relationships/hyperlink" Target="https://en.wikipedia.org/wiki/HTML" TargetMode="External"/><Relationship Id="rId5" Type="http://schemas.openxmlformats.org/officeDocument/2006/relationships/hyperlink" Target="https://en.wikipedia.org/wiki/Desktop_application" TargetMode="External"/><Relationship Id="rId4" Type="http://schemas.openxmlformats.org/officeDocument/2006/relationships/hyperlink" Target="https://en.wikipedia.org/wiki/User_experience" TargetMode="External"/><Relationship Id="rId9" Type="http://schemas.openxmlformats.org/officeDocument/2006/relationships/hyperlink" Target="https://en.wikipedia.org/wiki/Dynamic_load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Single Page Application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a:hlinkClick r:id="rId2" tooltip="AngularJS"/>
              </a:rPr>
              <a:t>AngularJS</a:t>
            </a:r>
            <a:r>
              <a:rPr lang="en-US" dirty="0"/>
              <a:t> </a:t>
            </a:r>
            <a:r>
              <a:rPr lang="en-US" dirty="0" smtClean="0"/>
              <a:t> </a:t>
            </a:r>
          </a:p>
          <a:p>
            <a:r>
              <a:rPr lang="en-US" u="sng" dirty="0" smtClean="0">
                <a:hlinkClick r:id="rId3" tooltip="Ember.js"/>
              </a:rPr>
              <a:t>Ember.js</a:t>
            </a:r>
            <a:endParaRPr lang="en-US" u="sng" dirty="0" smtClean="0"/>
          </a:p>
          <a:p>
            <a:r>
              <a:rPr lang="en-US" u="sng" dirty="0" smtClean="0">
                <a:hlinkClick r:id="rId4" tooltip="Meteor (web framework)"/>
              </a:rPr>
              <a:t>Meteor.js</a:t>
            </a:r>
            <a:endParaRPr lang="en-US" u="sng" dirty="0" smtClean="0"/>
          </a:p>
          <a:p>
            <a:r>
              <a:rPr lang="en-US" u="sng" dirty="0" smtClean="0">
                <a:hlinkClick r:id="rId5"/>
              </a:rPr>
              <a:t>Aurelia</a:t>
            </a:r>
            <a:endParaRPr lang="en-US" u="sng" dirty="0" smtClean="0"/>
          </a:p>
          <a:p>
            <a:r>
              <a:rPr lang="en-US" dirty="0" smtClean="0">
                <a:hlinkClick r:id="rId6" tooltip="Vue.js"/>
              </a:rPr>
              <a:t>Vue.js</a:t>
            </a:r>
            <a:endParaRPr lang="en-US" dirty="0" smtClean="0"/>
          </a:p>
          <a:p>
            <a:r>
              <a:rPr lang="en-US" dirty="0" smtClean="0">
                <a:hlinkClick r:id="rId7" tooltip="React (JavaScript library)"/>
              </a:rPr>
              <a:t>React</a:t>
            </a:r>
            <a:endParaRPr lang="en-US" dirty="0" smtClean="0"/>
          </a:p>
          <a:p>
            <a:r>
              <a:rPr lang="en-US" dirty="0" err="1">
                <a:hlinkClick r:id="rId8" tooltip="Fulcro (web framework) (page does not exist)"/>
              </a:rPr>
              <a:t>Fulcro</a:t>
            </a:r>
            <a:r>
              <a:rPr lang="en-US" dirty="0"/>
              <a:t> </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US" dirty="0"/>
              <a:t>Pros of the Multiple-Page Application:</a:t>
            </a:r>
            <a:br>
              <a:rPr lang="en-US" dirty="0"/>
            </a:br>
            <a:r>
              <a:rPr lang="en-US" dirty="0"/>
              <a:t/>
            </a:r>
            <a:br>
              <a:rPr lang="en-US"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a:t>It’s the perfect approach for users who need a visual map of where to go in the application. Solid, few level menu navigation is an essential part of traditional Multi-Page Application</a:t>
            </a:r>
            <a:r>
              <a:rPr lang="en-US" dirty="0" smtClean="0"/>
              <a:t>.</a:t>
            </a:r>
          </a:p>
          <a:p>
            <a:pPr marL="0" indent="0">
              <a:buNone/>
            </a:pPr>
            <a:endParaRPr lang="en-US" dirty="0"/>
          </a:p>
          <a:p>
            <a:r>
              <a:rPr lang="en-US" dirty="0"/>
              <a:t>Very good and easy for proper SEO management. It gives better chances to rank for different keywords since an application can be optimized for one keyword per page.</a:t>
            </a:r>
          </a:p>
          <a:p>
            <a:pPr marL="0" indent="0">
              <a:buNone/>
            </a:pPr>
            <a:r>
              <a:rPr lang="en-US" dirty="0"/>
              <a:t/>
            </a:r>
            <a:br>
              <a:rPr lang="en-US" dirty="0"/>
            </a:br>
            <a:endParaRPr lang="en-IN" dirty="0"/>
          </a:p>
        </p:txBody>
      </p:sp>
    </p:spTree>
    <p:extLst>
      <p:ext uri="{BB962C8B-B14F-4D97-AF65-F5344CB8AC3E}">
        <p14:creationId xmlns:p14="http://schemas.microsoft.com/office/powerpoint/2010/main" val="1042425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 of Multi-Page Application</a:t>
            </a:r>
            <a:endParaRPr lang="en-IN" dirty="0"/>
          </a:p>
        </p:txBody>
      </p:sp>
      <p:sp>
        <p:nvSpPr>
          <p:cNvPr id="3" name="Content Placeholder 2"/>
          <p:cNvSpPr>
            <a:spLocks noGrp="1"/>
          </p:cNvSpPr>
          <p:nvPr>
            <p:ph idx="1"/>
          </p:nvPr>
        </p:nvSpPr>
        <p:spPr/>
        <p:txBody>
          <a:bodyPr>
            <a:normAutofit lnSpcReduction="10000"/>
          </a:bodyPr>
          <a:lstStyle/>
          <a:p>
            <a:r>
              <a:rPr lang="en-US" dirty="0"/>
              <a:t>Frontend and backend development are tightly coupled</a:t>
            </a:r>
            <a:r>
              <a:rPr lang="en-US" dirty="0" smtClean="0"/>
              <a:t>.</a:t>
            </a:r>
          </a:p>
          <a:p>
            <a:endParaRPr lang="en-US" dirty="0"/>
          </a:p>
          <a:p>
            <a:r>
              <a:rPr lang="en-US" dirty="0"/>
              <a:t>The development becomes quite complex. The developer needs to use frameworks for either client and server side. This results in the longer time of application development.</a:t>
            </a:r>
          </a:p>
          <a:p>
            <a:pPr marL="0" indent="0">
              <a:buNone/>
            </a:pPr>
            <a:r>
              <a:rPr lang="en-US" dirty="0"/>
              <a:t/>
            </a:r>
            <a:br>
              <a:rPr lang="en-US" dirty="0"/>
            </a:br>
            <a:endParaRPr lang="en-IN" dirty="0"/>
          </a:p>
        </p:txBody>
      </p:sp>
    </p:spTree>
    <p:extLst>
      <p:ext uri="{BB962C8B-B14F-4D97-AF65-F5344CB8AC3E}">
        <p14:creationId xmlns:p14="http://schemas.microsoft.com/office/powerpoint/2010/main" val="1211198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of SPA</a:t>
            </a:r>
            <a:endParaRPr lang="en-IN" dirty="0"/>
          </a:p>
        </p:txBody>
      </p:sp>
      <p:sp>
        <p:nvSpPr>
          <p:cNvPr id="3" name="Content Placeholder 2"/>
          <p:cNvSpPr>
            <a:spLocks noGrp="1"/>
          </p:cNvSpPr>
          <p:nvPr>
            <p:ph idx="1"/>
          </p:nvPr>
        </p:nvSpPr>
        <p:spPr/>
        <p:txBody>
          <a:bodyPr>
            <a:normAutofit fontScale="70000" lnSpcReduction="20000"/>
          </a:bodyPr>
          <a:lstStyle/>
          <a:p>
            <a:r>
              <a:rPr lang="en-US" dirty="0"/>
              <a:t>SPA is fast, as most resources (</a:t>
            </a:r>
            <a:r>
              <a:rPr lang="en-US" dirty="0" err="1"/>
              <a:t>HTML+CSS+Scripts</a:t>
            </a:r>
            <a:r>
              <a:rPr lang="en-US" dirty="0"/>
              <a:t>) are only loaded once throughout the lifespan of application. Only data is transmitted back and forth.</a:t>
            </a:r>
          </a:p>
          <a:p>
            <a:r>
              <a:rPr lang="en-US" dirty="0"/>
              <a:t>The development is simplified and streamlined. There is no need to write code to render pages on the server. It is much easier to get started because you can usually kick off development from a file file://URI, without using any server at all.</a:t>
            </a:r>
          </a:p>
          <a:p>
            <a:r>
              <a:rPr lang="en-US" dirty="0"/>
              <a:t>SPAs are easy to debug with Chrome, as you can monitor network operations, investigate page elements and data associated with it.</a:t>
            </a:r>
          </a:p>
          <a:p>
            <a:r>
              <a:rPr lang="en-US" dirty="0"/>
              <a:t>It’s easier to make a mobile application because the developer can reuse the same backend code for web application and native mobile application.</a:t>
            </a:r>
          </a:p>
          <a:p>
            <a:r>
              <a:rPr lang="en-US" dirty="0"/>
              <a:t>SPA can cache any local storage effectively. An application sends only one request, store all data, then it can use this data and works even offline.</a:t>
            </a:r>
          </a:p>
          <a:p>
            <a:endParaRPr lang="en-IN" dirty="0"/>
          </a:p>
        </p:txBody>
      </p:sp>
    </p:spTree>
    <p:extLst>
      <p:ext uri="{BB962C8B-B14F-4D97-AF65-F5344CB8AC3E}">
        <p14:creationId xmlns:p14="http://schemas.microsoft.com/office/powerpoint/2010/main" val="2399280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 of SPA</a:t>
            </a:r>
            <a:endParaRPr lang="en-IN" dirty="0"/>
          </a:p>
        </p:txBody>
      </p:sp>
      <p:sp>
        <p:nvSpPr>
          <p:cNvPr id="3" name="Content Placeholder 2"/>
          <p:cNvSpPr>
            <a:spLocks noGrp="1"/>
          </p:cNvSpPr>
          <p:nvPr>
            <p:ph idx="1"/>
          </p:nvPr>
        </p:nvSpPr>
        <p:spPr/>
        <p:txBody>
          <a:bodyPr>
            <a:normAutofit fontScale="62500" lnSpcReduction="20000"/>
          </a:bodyPr>
          <a:lstStyle/>
          <a:p>
            <a:r>
              <a:rPr lang="en-US" dirty="0"/>
              <a:t>It is very tricky and not an easy task to make SEO optimization of a Single-Page Application. Its content is loaded by AJAX (Asynchronous JavaScript and XML) — a method of exchanging data and updating in the application without refreshing the page.</a:t>
            </a:r>
            <a:br>
              <a:rPr lang="en-US" dirty="0"/>
            </a:br>
            <a:endParaRPr lang="en-US" b="1" dirty="0" smtClean="0"/>
          </a:p>
          <a:p>
            <a:r>
              <a:rPr lang="en-US" dirty="0" smtClean="0"/>
              <a:t>It </a:t>
            </a:r>
            <a:r>
              <a:rPr lang="en-US" dirty="0"/>
              <a:t>is slow to download because heavy client frameworks are required to be loaded to the client.</a:t>
            </a:r>
          </a:p>
          <a:p>
            <a:r>
              <a:rPr lang="en-US" dirty="0"/>
              <a:t>It requires JavaScript to be present and enabled. If any user disables JavaScript in his or her browser, it won’t be possible to present application and its actions in a correct way.</a:t>
            </a:r>
            <a:br>
              <a:rPr lang="en-US" dirty="0"/>
            </a:br>
            <a:endParaRPr lang="en-US" b="1" dirty="0" smtClean="0"/>
          </a:p>
          <a:p>
            <a:r>
              <a:rPr lang="en-US" dirty="0" smtClean="0"/>
              <a:t>Compared </a:t>
            </a:r>
            <a:r>
              <a:rPr lang="en-US" dirty="0"/>
              <a:t>to the “traditional” application, SPA is less secure. Due to Cross-Site Scripting (XSS), it enables attackers to inject client-side scripts into web application by other users.</a:t>
            </a:r>
          </a:p>
          <a:p>
            <a:endParaRPr lang="en-US" dirty="0" smtClean="0"/>
          </a:p>
          <a:p>
            <a:r>
              <a:rPr lang="en-US" dirty="0" smtClean="0"/>
              <a:t>Memory </a:t>
            </a:r>
            <a:r>
              <a:rPr lang="en-US" dirty="0"/>
              <a:t>leak in JavaScript can even cause powerful system to slow down</a:t>
            </a:r>
          </a:p>
          <a:p>
            <a:endParaRPr lang="en-IN" dirty="0"/>
          </a:p>
        </p:txBody>
      </p:sp>
    </p:spTree>
    <p:extLst>
      <p:ext uri="{BB962C8B-B14F-4D97-AF65-F5344CB8AC3E}">
        <p14:creationId xmlns:p14="http://schemas.microsoft.com/office/powerpoint/2010/main" val="1441649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dirty="0"/>
              <a:t>A </a:t>
            </a:r>
            <a:r>
              <a:rPr lang="en-US" b="1" dirty="0"/>
              <a:t>memory leak</a:t>
            </a:r>
            <a:r>
              <a:rPr lang="en-US" dirty="0"/>
              <a:t> reduces the performance of the computer by reducing the amount of available </a:t>
            </a:r>
            <a:r>
              <a:rPr lang="en-US" b="1" dirty="0"/>
              <a:t>memory</a:t>
            </a:r>
            <a:r>
              <a:rPr lang="en-US" dirty="0"/>
              <a:t>. Eventually, in the worst case, too much of the available </a:t>
            </a:r>
            <a:r>
              <a:rPr lang="en-US" b="1" dirty="0"/>
              <a:t>memory</a:t>
            </a:r>
            <a:r>
              <a:rPr lang="en-US" dirty="0"/>
              <a:t> may become allocated and all or part of the system or device stops working correctly, the application fails, or the system slows down vastly due to thrashing.</a:t>
            </a:r>
          </a:p>
          <a:p>
            <a:pPr marL="0" indent="0">
              <a:buNone/>
            </a:pPr>
            <a:r>
              <a:rPr lang="en-US" dirty="0"/>
              <a:t/>
            </a:r>
            <a:br>
              <a:rPr lang="en-US" dirty="0"/>
            </a:br>
            <a:endParaRPr lang="en-IN" dirty="0"/>
          </a:p>
        </p:txBody>
      </p:sp>
    </p:spTree>
    <p:extLst>
      <p:ext uri="{BB962C8B-B14F-4D97-AF65-F5344CB8AC3E}">
        <p14:creationId xmlns:p14="http://schemas.microsoft.com/office/powerpoint/2010/main" val="3431062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dirty="0"/>
              <a:t>Multi page web applications vs. single page web </a:t>
            </a:r>
            <a:r>
              <a:rPr lang="en-US" dirty="0" smtClean="0"/>
              <a:t>applications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MPA is a traditional kind of web application. </a:t>
            </a:r>
            <a:endParaRPr lang="en-US" dirty="0" smtClean="0"/>
          </a:p>
          <a:p>
            <a:endParaRPr lang="en-US" dirty="0" smtClean="0"/>
          </a:p>
          <a:p>
            <a:r>
              <a:rPr lang="en-US" dirty="0"/>
              <a:t>every time the application needs to display the data or submit data back to server it has to request a new page from the server and then render it in the web browser. </a:t>
            </a:r>
            <a:endParaRPr lang="en-US" dirty="0" smtClean="0"/>
          </a:p>
          <a:p>
            <a:endParaRPr lang="en-US" dirty="0" smtClean="0"/>
          </a:p>
          <a:p>
            <a:r>
              <a:rPr lang="en-US" dirty="0"/>
              <a:t>SPA is essentially an evolution of the MPA+AJAX design </a:t>
            </a:r>
            <a:r>
              <a:rPr lang="en-US" dirty="0" smtClean="0"/>
              <a:t>pattern</a:t>
            </a:r>
          </a:p>
          <a:p>
            <a:endParaRPr lang="en-US" dirty="0" smtClean="0"/>
          </a:p>
          <a:p>
            <a:r>
              <a:rPr lang="en-US" dirty="0"/>
              <a:t>SPA requests the markup and data separately, and renders pages directly in browser</a:t>
            </a:r>
          </a:p>
        </p:txBody>
      </p:sp>
    </p:spTree>
    <p:extLst>
      <p:ext uri="{BB962C8B-B14F-4D97-AF65-F5344CB8AC3E}">
        <p14:creationId xmlns:p14="http://schemas.microsoft.com/office/powerpoint/2010/main" val="2629731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t"/>
            <a:endParaRPr lang="en-US" dirty="0"/>
          </a:p>
          <a:p>
            <a:r>
              <a:rPr lang="en-US" b="1" dirty="0"/>
              <a:t>Single</a:t>
            </a:r>
            <a:r>
              <a:rPr lang="en-US" dirty="0"/>
              <a:t>-</a:t>
            </a:r>
            <a:r>
              <a:rPr lang="en-US" b="1" dirty="0"/>
              <a:t>Page Applications</a:t>
            </a:r>
            <a:r>
              <a:rPr lang="en-US" dirty="0"/>
              <a:t> (SPAs) are Web </a:t>
            </a:r>
            <a:r>
              <a:rPr lang="en-US" b="1" dirty="0"/>
              <a:t>apps</a:t>
            </a:r>
            <a:r>
              <a:rPr lang="en-US" dirty="0"/>
              <a:t> that load </a:t>
            </a:r>
            <a:r>
              <a:rPr lang="en-US" dirty="0" smtClean="0"/>
              <a:t>a </a:t>
            </a:r>
            <a:r>
              <a:rPr lang="en-US" b="1" dirty="0" smtClean="0"/>
              <a:t>single</a:t>
            </a:r>
            <a:r>
              <a:rPr lang="en-US" dirty="0"/>
              <a:t> HTML </a:t>
            </a:r>
            <a:r>
              <a:rPr lang="en-US" b="1" dirty="0"/>
              <a:t>page</a:t>
            </a:r>
            <a:r>
              <a:rPr lang="en-US" dirty="0"/>
              <a:t> and dynamically update that </a:t>
            </a:r>
            <a:r>
              <a:rPr lang="en-US" b="1" dirty="0"/>
              <a:t>page</a:t>
            </a:r>
            <a:r>
              <a:rPr lang="en-US" dirty="0"/>
              <a:t> as the user interacts with the </a:t>
            </a:r>
            <a:r>
              <a:rPr lang="en-US" b="1" dirty="0"/>
              <a:t>app</a:t>
            </a:r>
            <a:r>
              <a:rPr lang="en-US" dirty="0"/>
              <a:t>. SPAs use AJAX and HTML5 to create fluid and responsive Web </a:t>
            </a:r>
            <a:r>
              <a:rPr lang="en-US" b="1" dirty="0"/>
              <a:t>apps</a:t>
            </a:r>
            <a:r>
              <a:rPr lang="en-US" dirty="0"/>
              <a:t>, without constant </a:t>
            </a:r>
            <a:r>
              <a:rPr lang="en-US" b="1" dirty="0" smtClean="0"/>
              <a:t>page </a:t>
            </a:r>
            <a:r>
              <a:rPr lang="en-US" dirty="0" smtClean="0"/>
              <a:t>reloads</a:t>
            </a:r>
            <a:r>
              <a:rPr lang="en-US" dirty="0"/>
              <a:t>. However, this means much of the work happens on the client side, in JavaScript.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A </a:t>
            </a:r>
            <a:r>
              <a:rPr lang="en-US" b="1" dirty="0"/>
              <a:t>single-page application</a:t>
            </a:r>
            <a:r>
              <a:rPr lang="en-US" dirty="0"/>
              <a:t> (</a:t>
            </a:r>
            <a:r>
              <a:rPr lang="en-US" b="1" dirty="0"/>
              <a:t>SPA</a:t>
            </a:r>
            <a:r>
              <a:rPr lang="en-US" dirty="0"/>
              <a:t>) is </a:t>
            </a:r>
            <a:r>
              <a:rPr lang="en-US" sz="3100" dirty="0"/>
              <a:t>a </a:t>
            </a:r>
            <a:r>
              <a:rPr lang="en-US" sz="3100" dirty="0">
                <a:hlinkClick r:id="rId2" tooltip="Web application"/>
              </a:rPr>
              <a:t>web application</a:t>
            </a:r>
            <a:r>
              <a:rPr lang="en-US" sz="3100" dirty="0"/>
              <a:t> or </a:t>
            </a:r>
            <a:r>
              <a:rPr lang="en-US" sz="3100" dirty="0">
                <a:hlinkClick r:id="rId3" tooltip="Web site"/>
              </a:rPr>
              <a:t>web site</a:t>
            </a:r>
            <a:r>
              <a:rPr lang="en-US" sz="3100" dirty="0"/>
              <a:t> that interacts with the user by dynamically rewriting the current page rather than loading entire new pages from a server. </a:t>
            </a:r>
            <a:endParaRPr lang="en-US" sz="3100" dirty="0"/>
          </a:p>
          <a:p>
            <a:endParaRPr lang="en-US" sz="3100" dirty="0"/>
          </a:p>
          <a:p>
            <a:r>
              <a:rPr lang="en-US" sz="3100" dirty="0"/>
              <a:t>This </a:t>
            </a:r>
            <a:r>
              <a:rPr lang="en-US" sz="3100" dirty="0"/>
              <a:t>approach avoids interruption of the </a:t>
            </a:r>
            <a:r>
              <a:rPr lang="en-US" sz="3100" dirty="0">
                <a:hlinkClick r:id="rId4" tooltip="User experience"/>
              </a:rPr>
              <a:t>user </a:t>
            </a:r>
            <a:r>
              <a:rPr lang="en-US" sz="3100" dirty="0">
                <a:hlinkClick r:id="rId4" tooltip="User experience"/>
              </a:rPr>
              <a:t>experience</a:t>
            </a:r>
            <a:r>
              <a:rPr lang="en-US" sz="3100" dirty="0"/>
              <a:t> between </a:t>
            </a:r>
            <a:r>
              <a:rPr lang="en-US" sz="3100" dirty="0"/>
              <a:t>successive pages, making the application behave more like a </a:t>
            </a:r>
            <a:r>
              <a:rPr lang="en-US" sz="3100" dirty="0">
                <a:hlinkClick r:id="rId5" tooltip="Desktop application"/>
              </a:rPr>
              <a:t>desktop application</a:t>
            </a:r>
            <a:r>
              <a:rPr lang="en-US" sz="3100" dirty="0"/>
              <a:t>. </a:t>
            </a:r>
            <a:endParaRPr lang="en-US" sz="3100" dirty="0"/>
          </a:p>
          <a:p>
            <a:endParaRPr lang="en-US" sz="3100" dirty="0"/>
          </a:p>
          <a:p>
            <a:r>
              <a:rPr lang="en-US" sz="3100" dirty="0"/>
              <a:t>In </a:t>
            </a:r>
            <a:r>
              <a:rPr lang="en-US" sz="3100" dirty="0"/>
              <a:t>a SPA, either all necessary code – </a:t>
            </a:r>
            <a:r>
              <a:rPr lang="en-US" sz="3100" dirty="0">
                <a:hlinkClick r:id="rId6" tooltip="HTML"/>
              </a:rPr>
              <a:t>HTML</a:t>
            </a:r>
            <a:r>
              <a:rPr lang="en-US" sz="3100" dirty="0"/>
              <a:t>, </a:t>
            </a:r>
            <a:r>
              <a:rPr lang="en-US" sz="3100" dirty="0">
                <a:hlinkClick r:id="rId7" tooltip="JavaScript"/>
              </a:rPr>
              <a:t>JavaScript</a:t>
            </a:r>
            <a:r>
              <a:rPr lang="en-US" sz="3100" dirty="0"/>
              <a:t>, and </a:t>
            </a:r>
            <a:r>
              <a:rPr lang="en-US" sz="3100" dirty="0">
                <a:hlinkClick r:id="rId8" tooltip="CSS"/>
              </a:rPr>
              <a:t>CSS</a:t>
            </a:r>
            <a:r>
              <a:rPr lang="en-US" sz="3100" dirty="0"/>
              <a:t> – is retrieved with a single page load</a:t>
            </a:r>
            <a:r>
              <a:rPr lang="en-US" sz="3100" dirty="0"/>
              <a:t>,[or </a:t>
            </a:r>
            <a:r>
              <a:rPr lang="en-US" sz="3100" dirty="0"/>
              <a:t>the appropriate resources are </a:t>
            </a:r>
            <a:r>
              <a:rPr lang="en-US" sz="3100" dirty="0">
                <a:hlinkClick r:id="rId9" tooltip="Dynamic loading"/>
              </a:rPr>
              <a:t>dynamically loaded</a:t>
            </a:r>
            <a:r>
              <a:rPr lang="en-US" sz="3100" dirty="0"/>
              <a:t> and added to the page as necessary, usually in response to user actions. </a:t>
            </a:r>
            <a:endParaRPr lang="en-US" sz="3100" dirty="0"/>
          </a:p>
          <a:p>
            <a:endParaRPr lang="en-US" sz="3100" dirty="0"/>
          </a:p>
          <a:p>
            <a:r>
              <a:rPr lang="en-US" sz="3100" dirty="0"/>
              <a:t>The </a:t>
            </a:r>
            <a:r>
              <a:rPr lang="en-US" sz="3100" dirty="0"/>
              <a:t>page does not reload at any point in the process, nor does control transfer to another </a:t>
            </a:r>
            <a:r>
              <a:rPr lang="en-US" sz="3100" dirty="0"/>
              <a:t>page</a:t>
            </a:r>
            <a:endParaRPr lang="en-US" sz="31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Best example of a </a:t>
            </a:r>
            <a:r>
              <a:rPr lang="en-US" b="1" dirty="0"/>
              <a:t>Single Page Application is Gmail</a:t>
            </a:r>
            <a:r>
              <a:rPr lang="en-US" dirty="0"/>
              <a:t>. That is the reason before loading </a:t>
            </a:r>
            <a:r>
              <a:rPr lang="en-US" b="1" dirty="0"/>
              <a:t>Gmail</a:t>
            </a:r>
            <a:r>
              <a:rPr lang="en-US" dirty="0"/>
              <a:t> you see a progress bar, as it fetches everything from server once and then all the rendering is done on the client side with calls to server only for fetching data and not the DOM.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C690875.png"/>
          <p:cNvPicPr>
            <a:picLocks noGrp="1" noChangeAspect="1"/>
          </p:cNvPicPr>
          <p:nvPr>
            <p:ph idx="1"/>
          </p:nvPr>
        </p:nvPicPr>
        <p:blipFill>
          <a:blip r:embed="rId2" cstate="print"/>
          <a:stretch>
            <a:fillRect/>
          </a:stretch>
        </p:blipFill>
        <p:spPr>
          <a:xfrm>
            <a:off x="1752600" y="1600200"/>
            <a:ext cx="5410200" cy="4525963"/>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Apart from Gmail, other services in the suite like Google Calendar, Google Drive etc. are also Single Page Applications.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 </a:t>
            </a:r>
            <a:r>
              <a:rPr lang="en-US" dirty="0"/>
              <a:t>framework?</a:t>
            </a:r>
          </a:p>
        </p:txBody>
      </p:sp>
      <p:sp>
        <p:nvSpPr>
          <p:cNvPr id="3" name="Content Placeholder 2"/>
          <p:cNvSpPr>
            <a:spLocks noGrp="1"/>
          </p:cNvSpPr>
          <p:nvPr>
            <p:ph idx="1"/>
          </p:nvPr>
        </p:nvSpPr>
        <p:spPr/>
        <p:txBody>
          <a:bodyPr/>
          <a:lstStyle/>
          <a:p>
            <a:r>
              <a:rPr lang="en-US" dirty="0"/>
              <a:t>Web browser JavaScript </a:t>
            </a:r>
            <a:r>
              <a:rPr lang="en-US" b="1" dirty="0"/>
              <a:t>frameworks</a:t>
            </a:r>
            <a:r>
              <a:rPr lang="en-US" dirty="0"/>
              <a:t>, such as </a:t>
            </a:r>
            <a:r>
              <a:rPr lang="en-US" dirty="0" err="1"/>
              <a:t>AngularJS</a:t>
            </a:r>
            <a:r>
              <a:rPr lang="en-US" dirty="0"/>
              <a:t>, Ember.js, Meteor.js, </a:t>
            </a:r>
            <a:r>
              <a:rPr lang="en-US" dirty="0" err="1"/>
              <a:t>ExtJS</a:t>
            </a:r>
            <a:r>
              <a:rPr lang="en-US" dirty="0"/>
              <a:t> and React have adopted </a:t>
            </a:r>
            <a:r>
              <a:rPr lang="en-US" b="1" dirty="0"/>
              <a:t>SPA</a:t>
            </a:r>
            <a:r>
              <a:rPr lang="en-US" dirty="0"/>
              <a:t> principles. </a:t>
            </a:r>
            <a:r>
              <a:rPr lang="en-US" dirty="0" err="1"/>
              <a:t>AngularJS</a:t>
            </a:r>
            <a:r>
              <a:rPr lang="en-US" dirty="0"/>
              <a:t> is a fully client-</a:t>
            </a:r>
            <a:r>
              <a:rPr lang="en-US" dirty="0" err="1"/>
              <a:t>side</a:t>
            </a:r>
            <a:r>
              <a:rPr lang="en-US" b="1" dirty="0" err="1"/>
              <a:t>framework</a:t>
            </a:r>
            <a:r>
              <a:rPr lang="en-US" dirty="0"/>
              <a:t>. </a:t>
            </a:r>
            <a:r>
              <a:rPr lang="en-US" dirty="0" err="1"/>
              <a:t>AngularJS's</a:t>
            </a:r>
            <a:r>
              <a:rPr lang="en-US" dirty="0"/>
              <a:t> </a:t>
            </a:r>
            <a:r>
              <a:rPr lang="en-US" dirty="0" err="1"/>
              <a:t>templating</a:t>
            </a:r>
            <a:r>
              <a:rPr lang="en-US" dirty="0"/>
              <a:t> is based on bidirectional UI data binding.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143000"/>
          </a:xfrm>
        </p:spPr>
        <p:txBody>
          <a:bodyPr>
            <a:normAutofit fontScale="90000"/>
          </a:bodyPr>
          <a:lstStyle/>
          <a:p>
            <a:r>
              <a:rPr lang="en-US" dirty="0"/>
              <a:t>Technical approaches</a:t>
            </a:r>
            <a:br>
              <a:rPr lang="en-US" dirty="0"/>
            </a:br>
            <a:endParaRPr lang="en-US" dirty="0"/>
          </a:p>
        </p:txBody>
      </p:sp>
      <p:sp>
        <p:nvSpPr>
          <p:cNvPr id="3" name="Content Placeholder 2"/>
          <p:cNvSpPr>
            <a:spLocks noGrp="1"/>
          </p:cNvSpPr>
          <p:nvPr>
            <p:ph idx="1"/>
          </p:nvPr>
        </p:nvSpPr>
        <p:spPr/>
        <p:txBody>
          <a:bodyPr/>
          <a:lstStyle/>
          <a:p>
            <a:r>
              <a:rPr lang="en-US" dirty="0"/>
              <a:t>There are various techniques available that enable the browser to retain a single page even when the application requires server communication.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5067449</TotalTime>
  <Words>460</Words>
  <Application>Microsoft Office PowerPoint</Application>
  <PresentationFormat>On-screen Show (4:3)</PresentationFormat>
  <Paragraphs>56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Single Page Application</vt:lpstr>
      <vt:lpstr>Multi page web applications vs. single page web applications </vt:lpstr>
      <vt:lpstr>PowerPoint Presentation</vt:lpstr>
      <vt:lpstr>PowerPoint Presentation</vt:lpstr>
      <vt:lpstr>PowerPoint Presentation</vt:lpstr>
      <vt:lpstr>PowerPoint Presentation</vt:lpstr>
      <vt:lpstr>PowerPoint Presentation</vt:lpstr>
      <vt:lpstr>spa framework?</vt:lpstr>
      <vt:lpstr>Technical approaches </vt:lpstr>
      <vt:lpstr>PowerPoint Presentation</vt:lpstr>
      <vt:lpstr>Pros of the Multiple-Page Application:  </vt:lpstr>
      <vt:lpstr>Cons of Multi-Page Application</vt:lpstr>
      <vt:lpstr>Pros of SPA</vt:lpstr>
      <vt:lpstr>Cons of SPA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Page Application</dc:title>
  <dc:creator>SA</dc:creator>
  <cp:lastModifiedBy>Anamika</cp:lastModifiedBy>
  <cp:revision>106</cp:revision>
  <dcterms:created xsi:type="dcterms:W3CDTF">2008-04-07T18:44:56Z</dcterms:created>
  <dcterms:modified xsi:type="dcterms:W3CDTF">2021-04-18T15:44:19Z</dcterms:modified>
</cp:coreProperties>
</file>