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Gentium Book Basic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EB Garamond"/>
      <p:regular r:id="rId36"/>
      <p:bold r:id="rId37"/>
      <p:italic r:id="rId38"/>
      <p:boldItalic r:id="rId39"/>
    </p:embeddedFont>
    <p:embeddedFont>
      <p:font typeface="Josefin Sans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20" Type="http://schemas.openxmlformats.org/officeDocument/2006/relationships/slide" Target="slides/slide16.xml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22" Type="http://schemas.openxmlformats.org/officeDocument/2006/relationships/font" Target="fonts/GentiumBookBasic-regular.fntdata"/><Relationship Id="rId44" Type="http://schemas.openxmlformats.org/officeDocument/2006/relationships/font" Target="fonts/GillSans-regular.fntdata"/><Relationship Id="rId21" Type="http://schemas.openxmlformats.org/officeDocument/2006/relationships/slide" Target="slides/slide17.xml"/><Relationship Id="rId43" Type="http://schemas.openxmlformats.org/officeDocument/2006/relationships/font" Target="fonts/JosefinSans-boldItalic.fntdata"/><Relationship Id="rId24" Type="http://schemas.openxmlformats.org/officeDocument/2006/relationships/font" Target="fonts/GentiumBookBasic-italic.fntdata"/><Relationship Id="rId23" Type="http://schemas.openxmlformats.org/officeDocument/2006/relationships/font" Target="fonts/GentiumBookBasic-bold.fntdata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veat-regular.fntdata"/><Relationship Id="rId25" Type="http://schemas.openxmlformats.org/officeDocument/2006/relationships/font" Target="fonts/GentiumBookBasic-boldItalic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Cave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37" Type="http://schemas.openxmlformats.org/officeDocument/2006/relationships/font" Target="fonts/EBGaramond-bold.fntdata"/><Relationship Id="rId14" Type="http://schemas.openxmlformats.org/officeDocument/2006/relationships/slide" Target="slides/slide10.xml"/><Relationship Id="rId36" Type="http://schemas.openxmlformats.org/officeDocument/2006/relationships/font" Target="fonts/EBGaramond-regular.fntdata"/><Relationship Id="rId17" Type="http://schemas.openxmlformats.org/officeDocument/2006/relationships/slide" Target="slides/slide13.xml"/><Relationship Id="rId39" Type="http://schemas.openxmlformats.org/officeDocument/2006/relationships/font" Target="fonts/EBGaramond-boldItalic.fntdata"/><Relationship Id="rId16" Type="http://schemas.openxmlformats.org/officeDocument/2006/relationships/slide" Target="slides/slide12.xml"/><Relationship Id="rId38" Type="http://schemas.openxmlformats.org/officeDocument/2006/relationships/font" Target="fonts/EBGaramon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0c059b1d_0_5:notes"/>
          <p:cNvSpPr txBox="1"/>
          <p:nvPr/>
        </p:nvSpPr>
        <p:spPr>
          <a:xfrm>
            <a:off x="3882648" y="8686471"/>
            <a:ext cx="2965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57" name="Google Shape;57;g4c0c059b1d_0_5:notes"/>
          <p:cNvSpPr txBox="1"/>
          <p:nvPr/>
        </p:nvSpPr>
        <p:spPr>
          <a:xfrm>
            <a:off x="3881207" y="8686471"/>
            <a:ext cx="2975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58" name="Google Shape;58;g4c0c059b1d_0_5:notes"/>
          <p:cNvSpPr/>
          <p:nvPr>
            <p:ph idx="2" type="sldImg"/>
          </p:nvPr>
        </p:nvSpPr>
        <p:spPr>
          <a:xfrm>
            <a:off x="195961" y="695135"/>
            <a:ext cx="64647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g4c0c059b1d_0_5:notes"/>
          <p:cNvSpPr/>
          <p:nvPr/>
        </p:nvSpPr>
        <p:spPr>
          <a:xfrm>
            <a:off x="685512" y="4343235"/>
            <a:ext cx="54870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75" lIns="81350" spcFirstLastPara="1" rIns="81350" wrap="square" tIns="40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4c0c059b1d_0_5:notes"/>
          <p:cNvSpPr txBox="1"/>
          <p:nvPr>
            <p:ph idx="1" type="body"/>
          </p:nvPr>
        </p:nvSpPr>
        <p:spPr>
          <a:xfrm>
            <a:off x="653829" y="4002456"/>
            <a:ext cx="55302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12eb89f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12eb89f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1494ca7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1494ca7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1494ca72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1494ca7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0d3283fe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0d3283fe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0d3283f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0d3283f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br>
              <a:rPr lang="en"/>
            </a:br>
            <a:r>
              <a:rPr lang="en"/>
              <a:t>Less Precision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0d3283fe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0d3283fe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11232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11232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c0d3283fe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c0d3283fe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0c059b1d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0c059b1d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0d328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0d328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0d3283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0d3283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0d3283fe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0d3283fe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1 billion people in the world This corresponds to about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0d3283fe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0d3283fe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0d3283fe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0d3283fe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0d3283fe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c0d3283fe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12eb89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12eb89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has four stages:</a:t>
            </a:r>
            <a:br>
              <a:rPr lang="en"/>
            </a:br>
            <a:br>
              <a:rPr lang="en"/>
            </a:br>
            <a:r>
              <a:rPr lang="en"/>
              <a:t>Haar Feature Selection</a:t>
            </a:r>
            <a:br>
              <a:rPr lang="en"/>
            </a:br>
            <a:r>
              <a:rPr lang="en"/>
              <a:t>Creating an Integral Image</a:t>
            </a:r>
            <a:br>
              <a:rPr lang="en"/>
            </a:br>
            <a:r>
              <a:rPr lang="en"/>
              <a:t>Adaboost Training</a:t>
            </a:r>
            <a:br>
              <a:rPr lang="en"/>
            </a:br>
            <a:r>
              <a:rPr lang="en"/>
              <a:t>Cascading Classifiers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443999" y="4531075"/>
            <a:ext cx="512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5" lIns="74825" spcFirstLastPara="1" rIns="74825" wrap="square" tIns="38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700"/>
              <a:buFont typeface="Arial"/>
              <a:buNone/>
            </a:pPr>
            <a:fld id="{00000000-1234-1234-1234-123412341234}" type="slidenum">
              <a:rPr b="0" i="0" lang="en" sz="700" u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/>
          </a:p>
        </p:txBody>
      </p:sp>
      <p:sp>
        <p:nvSpPr>
          <p:cNvPr id="64" name="Google Shape;64;p13"/>
          <p:cNvSpPr txBox="1"/>
          <p:nvPr/>
        </p:nvSpPr>
        <p:spPr>
          <a:xfrm>
            <a:off x="620550" y="178218"/>
            <a:ext cx="79029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5" lIns="74825" spcFirstLastPara="1" rIns="74825" wrap="square" tIns="38925">
            <a:no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4000"/>
              <a:buFont typeface="Times New Roman"/>
              <a:buNone/>
            </a:pPr>
            <a:r>
              <a:rPr b="1" i="0" lang="en" sz="4000" u="none">
                <a:solidFill>
                  <a:srgbClr val="CC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P. Shah Institute of Technology</a:t>
            </a:r>
            <a:br>
              <a:rPr b="1" i="0" lang="en" sz="37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3700" u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Times New Roman"/>
              <a:buNone/>
            </a:pPr>
            <a:r>
              <a:rPr b="1" i="0" lang="en" sz="30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Innovations in Computer Technology and Applications (IC2TA-2019)</a:t>
            </a:r>
            <a:endParaRPr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1051050" y="1783275"/>
            <a:ext cx="70419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66700" lvl="0" marL="27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t/>
            </a:r>
            <a:endParaRPr b="0" i="1" sz="37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27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t/>
            </a:r>
            <a:endParaRPr b="0" i="1" sz="37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27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t/>
            </a:r>
            <a:endParaRPr b="0" i="1" sz="37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27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</a:pPr>
            <a:r>
              <a:t/>
            </a:r>
            <a:endParaRPr b="0" i="1" sz="37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66700" lvl="0" marL="27940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ambria"/>
              <a:buNone/>
            </a:pPr>
            <a:r>
              <a:rPr b="0" i="1" lang="en" sz="37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Eye Control System Based on</a:t>
            </a:r>
            <a:r>
              <a:rPr i="1" lang="en" sz="37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1" lang="en" sz="37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Hough Transform Algorithm</a:t>
            </a:r>
            <a:endParaRPr sz="1200"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774" y="897017"/>
            <a:ext cx="2028452" cy="81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Iris and Pupil</a:t>
            </a: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Detection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50331" l="5004" r="51443" t="6913"/>
          <a:stretch/>
        </p:blipFill>
        <p:spPr>
          <a:xfrm>
            <a:off x="371975" y="1100175"/>
            <a:ext cx="1911175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50119" l="50068" r="7093" t="8016"/>
          <a:stretch/>
        </p:blipFill>
        <p:spPr>
          <a:xfrm>
            <a:off x="6759625" y="1100163"/>
            <a:ext cx="1919870" cy="1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50331" l="5004" r="51443" t="6913"/>
          <a:stretch/>
        </p:blipFill>
        <p:spPr>
          <a:xfrm>
            <a:off x="3618513" y="1097300"/>
            <a:ext cx="1919875" cy="1265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71975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1. Captured Eye image area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618450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2. Binary Image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6759563" y="2514025"/>
            <a:ext cx="1920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3. Canny-edge detected image</a:t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2539675" y="1693050"/>
            <a:ext cx="833700" cy="1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 flipH="1" rot="10800000">
            <a:off x="5732150" y="1693050"/>
            <a:ext cx="833700" cy="1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22"/>
          <p:cNvPicPr preferRelativeResize="0"/>
          <p:nvPr/>
        </p:nvPicPr>
        <p:blipFill rotWithShape="1">
          <a:blip r:embed="rId5">
            <a:alphaModFix/>
          </a:blip>
          <a:srcRect b="1710" l="49782" r="7616" t="55317"/>
          <a:stretch/>
        </p:blipFill>
        <p:spPr>
          <a:xfrm>
            <a:off x="2769875" y="3494850"/>
            <a:ext cx="1859841" cy="12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 flipH="1">
            <a:off x="4887066" y="3206750"/>
            <a:ext cx="3065400" cy="1064400"/>
          </a:xfrm>
          <a:prstGeom prst="bentConnector3">
            <a:avLst>
              <a:gd fmla="val 41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5374375" y="3924975"/>
            <a:ext cx="2257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Hough Transform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3373375" y="3958000"/>
            <a:ext cx="346200" cy="333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052750" y="3634600"/>
            <a:ext cx="1075800" cy="1064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5169150" y="1949700"/>
            <a:ext cx="37197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ill Sans"/>
                <a:ea typeface="Gill Sans"/>
                <a:cs typeface="Gill Sans"/>
                <a:sym typeface="Gill Sans"/>
              </a:rPr>
              <a:t>(x − a)</a:t>
            </a:r>
            <a:r>
              <a:rPr baseline="30000" lang="en" sz="3000"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3000">
                <a:latin typeface="Gill Sans"/>
                <a:ea typeface="Gill Sans"/>
                <a:cs typeface="Gill Sans"/>
                <a:sym typeface="Gill Sans"/>
              </a:rPr>
              <a:t> + (y − b)</a:t>
            </a:r>
            <a:r>
              <a:rPr baseline="30000" lang="en" sz="3000"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3000">
                <a:latin typeface="Gill Sans"/>
                <a:ea typeface="Gill Sans"/>
                <a:cs typeface="Gill Sans"/>
                <a:sym typeface="Gill Sans"/>
              </a:rPr>
              <a:t> = r</a:t>
            </a:r>
            <a:r>
              <a:rPr baseline="30000" lang="en" sz="300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aseline="30000" sz="3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36100" y="346350"/>
            <a:ext cx="4027500" cy="4450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43950" y="1045350"/>
            <a:ext cx="3193800" cy="30528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 rot="1232389">
            <a:off x="846570" y="1449406"/>
            <a:ext cx="371945" cy="35912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b="1" sz="2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704875" y="870725"/>
            <a:ext cx="372000" cy="359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b="1" sz="2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716650" y="2498200"/>
            <a:ext cx="372000" cy="359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X</a:t>
            </a:r>
            <a:endParaRPr b="1" sz="2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Display Screen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5087" r="0" t="3166"/>
          <a:stretch/>
        </p:blipFill>
        <p:spPr>
          <a:xfrm>
            <a:off x="795275" y="833725"/>
            <a:ext cx="7212601" cy="3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0" y="0"/>
            <a:ext cx="9144000" cy="11052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200"/>
              <a:buFont typeface="Trebuchet MS"/>
              <a:buNone/>
            </a:pPr>
            <a:r>
              <a:rPr b="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/ TECHNOLOGIES </a:t>
            </a:r>
            <a:br>
              <a:rPr b="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USED</a:t>
            </a:r>
            <a:endParaRPr b="0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102625" y="1410925"/>
            <a:ext cx="88377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731500">
            <a:noAutofit/>
          </a:bodyPr>
          <a:lstStyle/>
          <a:p>
            <a:pPr indent="-1524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Windows Operating System, Windows 7 Professional. 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Visual Studio 2015 Community version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Open CV with C++</a:t>
            </a:r>
            <a:r>
              <a:rPr lang="en" sz="2200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ANALYSIS</a:t>
            </a: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0" y="1023900"/>
            <a:ext cx="91440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4572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ntium Book Basic"/>
                <a:ea typeface="Gentium Book Basic"/>
                <a:cs typeface="Gentium Book Basic"/>
                <a:sym typeface="Gentium Book Basic"/>
              </a:rPr>
              <a:t> 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73600" y="2905025"/>
            <a:ext cx="20100" cy="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50" y="1910400"/>
            <a:ext cx="39624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5845825" y="4463050"/>
            <a:ext cx="2428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Fig. 1. After detecting the face and eyes</a:t>
            </a:r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218012" y="1096949"/>
            <a:ext cx="6686138" cy="2470476"/>
            <a:chOff x="218012" y="1096949"/>
            <a:chExt cx="6686138" cy="2470476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232138" y="2905025"/>
              <a:ext cx="24288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/>
                <a:t>Fig. 2. Result of iris detection of the left eye</a:t>
              </a:r>
              <a:endParaRPr/>
            </a:p>
          </p:txBody>
        </p:sp>
        <p:pic>
          <p:nvPicPr>
            <p:cNvPr id="205" name="Google Shape;20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8012" y="1096949"/>
              <a:ext cx="2457075" cy="173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6"/>
            <p:cNvSpPr/>
            <p:nvPr/>
          </p:nvSpPr>
          <p:spPr>
            <a:xfrm>
              <a:off x="6044650" y="2950925"/>
              <a:ext cx="859500" cy="616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6"/>
            <p:cNvCxnSpPr>
              <a:stCxn id="206" idx="1"/>
              <a:endCxn id="208" idx="3"/>
            </p:cNvCxnSpPr>
            <p:nvPr/>
          </p:nvCxnSpPr>
          <p:spPr>
            <a:xfrm rot="10800000">
              <a:off x="2675050" y="1964375"/>
              <a:ext cx="3369600" cy="1294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6"/>
            <p:cNvSpPr/>
            <p:nvPr/>
          </p:nvSpPr>
          <p:spPr>
            <a:xfrm>
              <a:off x="320675" y="1097025"/>
              <a:ext cx="2354400" cy="1734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0" y="1023900"/>
            <a:ext cx="91440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4572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Gentium Book Basic"/>
                <a:ea typeface="Gentium Book Basic"/>
                <a:cs typeface="Gentium Book Basic"/>
                <a:sym typeface="Gentium Book Basic"/>
              </a:rPr>
              <a:t> 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73600" y="2905025"/>
            <a:ext cx="20100" cy="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100" y="1092900"/>
            <a:ext cx="91440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EB Garamond SemiBold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Input through an eye-tracking system can be achieved without using an external eye tracker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Future improvements </a:t>
            </a:r>
            <a:endParaRPr b="1"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Improvement in the pupil localization method.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Increasing the number of buttons.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Transplanting the system from PC platform to the mobile platform with the help of a VR gear.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1316100" y="1020600"/>
            <a:ext cx="6511800" cy="31023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457200" rotWithShape="0" algn="bl" dir="4860000" dist="1809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3D1"/>
                </a:solidFill>
                <a:latin typeface="Caveat"/>
                <a:ea typeface="Caveat"/>
                <a:cs typeface="Caveat"/>
                <a:sym typeface="Caveat"/>
              </a:rPr>
              <a:t>THANK YOU!</a:t>
            </a:r>
            <a:endParaRPr b="1" sz="7200">
              <a:solidFill>
                <a:srgbClr val="FFF3D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Authors</a:t>
            </a:r>
            <a:endParaRPr b="1" sz="40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0" y="1202125"/>
            <a:ext cx="9144000" cy="398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Anindita Chowdhury</a:t>
            </a:r>
            <a:endParaRPr b="1" sz="3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Vibha Gaikwad</a:t>
            </a:r>
            <a:endParaRPr b="1" sz="3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3850" lvl="0" marL="8001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b="1" lang="en" sz="36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Anamika Sonavane</a:t>
            </a:r>
            <a:endParaRPr b="1" sz="36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0"/>
            <a:ext cx="9144000" cy="9876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2286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900"/>
              <a:buFont typeface="Trebuchet MS"/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OF PRESENTATION</a:t>
            </a:r>
            <a:endParaRPr b="0"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0" y="987600"/>
            <a:ext cx="91440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2286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bstract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System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/ Technologies Used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Discussion 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sz="20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9144000" cy="9756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3900"/>
              <a:buFont typeface="Trebuchet MS"/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This paper presents an eye control system that utilizes eye gaze tracking techniques that might be helpful for limb disabled and/or speech impaired people with healthy eyes, to interact with the digital world.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ntium Book Basic"/>
              <a:buNone/>
            </a:pP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Functionalities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9700" lvl="0" marL="360362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oto Sans Symbol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 Motion function 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9700" lvl="0" marL="360362" rtl="0" algn="l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Clr>
                <a:srgbClr val="434343"/>
              </a:buClr>
              <a:buSzPts val="2200"/>
              <a:buFont typeface="Noto Sans Symbol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 Blink detection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1023900"/>
            <a:ext cx="8683800" cy="4119600"/>
          </a:xfrm>
          <a:prstGeom prst="rect">
            <a:avLst/>
          </a:prstGeom>
        </p:spPr>
        <p:txBody>
          <a:bodyPr anchorCtr="0" anchor="t" bIns="0" lIns="91425" spcFirstLastPara="1" rIns="3657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entium Book Basic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Around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15% of the world's population 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has some form of disability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82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entium Book Basic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Census 2001 has revealed that over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21 million people in India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are suffering from one or the other kind of disability. This is equivalent to 2.1% of the population.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Hence, a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vast amount of people cannot enjoy the convenience and entertainment of the ever-advancing computer technology.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167368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211556" y="2549688"/>
            <a:ext cx="198900" cy="20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8"/>
          <p:cNvCxnSpPr>
            <a:stCxn id="97" idx="6"/>
            <a:endCxn id="99" idx="2"/>
          </p:cNvCxnSpPr>
          <p:nvPr/>
        </p:nvCxnSpPr>
        <p:spPr>
          <a:xfrm>
            <a:off x="1410456" y="2651388"/>
            <a:ext cx="1847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cxnSp>
      <p:sp>
        <p:nvSpPr>
          <p:cNvPr id="100" name="Google Shape;100;p18"/>
          <p:cNvSpPr/>
          <p:nvPr/>
        </p:nvSpPr>
        <p:spPr>
          <a:xfrm>
            <a:off x="3214058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258247" y="2549688"/>
            <a:ext cx="198900" cy="20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8"/>
          <p:cNvCxnSpPr>
            <a:stCxn id="99" idx="6"/>
            <a:endCxn id="102" idx="2"/>
          </p:cNvCxnSpPr>
          <p:nvPr/>
        </p:nvCxnSpPr>
        <p:spPr>
          <a:xfrm>
            <a:off x="3457147" y="2651388"/>
            <a:ext cx="191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cxnSp>
      <p:sp>
        <p:nvSpPr>
          <p:cNvPr id="103" name="Google Shape;103;p18"/>
          <p:cNvSpPr/>
          <p:nvPr/>
        </p:nvSpPr>
        <p:spPr>
          <a:xfrm>
            <a:off x="5326947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371136" y="2549688"/>
            <a:ext cx="198900" cy="20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8"/>
          <p:cNvCxnSpPr>
            <a:stCxn id="102" idx="6"/>
            <a:endCxn id="105" idx="2"/>
          </p:cNvCxnSpPr>
          <p:nvPr/>
        </p:nvCxnSpPr>
        <p:spPr>
          <a:xfrm>
            <a:off x="5570036" y="2651388"/>
            <a:ext cx="178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cxnSp>
      <p:sp>
        <p:nvSpPr>
          <p:cNvPr id="106" name="Google Shape;106;p18"/>
          <p:cNvSpPr/>
          <p:nvPr/>
        </p:nvSpPr>
        <p:spPr>
          <a:xfrm>
            <a:off x="7307440" y="2506494"/>
            <a:ext cx="291900" cy="294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7351629" y="2549688"/>
            <a:ext cx="198900" cy="203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79314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1908</a:t>
            </a:r>
            <a:endParaRPr b="1" sz="2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823697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1937</a:t>
            </a:r>
            <a:endParaRPr b="1" sz="2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38885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2006</a:t>
            </a:r>
            <a:endParaRPr b="1" sz="2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919387" y="2055025"/>
            <a:ext cx="1068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2016</a:t>
            </a:r>
            <a:endParaRPr b="1" sz="2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418757" y="2957963"/>
            <a:ext cx="1758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Non-intrusive eye trackers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were built by Guy Thomas 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177351" y="2957975"/>
            <a:ext cx="2394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Taiwanese engineers developed 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Powered Wheelchair controlled by Eye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Tracking system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71900" y="2957975"/>
            <a:ext cx="2232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Comparative 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study of user experience in online social media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branding web pages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34125" y="2957963"/>
            <a:ext cx="1758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First eye-tracker</a:t>
            </a:r>
            <a:r>
              <a:rPr lang="en" sz="18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designed by Edmund Huey</a:t>
            </a:r>
            <a:endParaRPr sz="18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0" y="0"/>
            <a:ext cx="9144000" cy="10239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6950" y="1023900"/>
            <a:ext cx="8683800" cy="3670800"/>
          </a:xfrm>
          <a:prstGeom prst="rect">
            <a:avLst/>
          </a:prstGeom>
        </p:spPr>
        <p:txBody>
          <a:bodyPr anchorCtr="0" anchor="t" bIns="91425" lIns="91425" spcFirstLastPara="1" rIns="182875" wrap="square" tIns="274300">
            <a:no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An efficient Eye Tracking system that utilizes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eye gaze position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and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eye-state (staring or blinking)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for enabling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virtual mouse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image frames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of eye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 pupil 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captured from webcam, which will be used to </a:t>
            </a: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detect pupil center </a:t>
            </a: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using appropriate algorithms.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Gill Sans"/>
              <a:buChar char="⚬"/>
            </a:pPr>
            <a:r>
              <a:rPr b="1"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Functionalities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oto Sans Symbols"/>
              <a:buChar char="○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Motion function  </a:t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oto Sans Symbols"/>
              <a:buChar char="○"/>
            </a:pPr>
            <a:r>
              <a:rPr lang="en" sz="220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Blink detection</a:t>
            </a:r>
            <a:endParaRPr b="1"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0" y="0"/>
            <a:ext cx="2890200" cy="51435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SYSTEM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890125" y="0"/>
            <a:ext cx="62538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Gentium Book Basic"/>
              <a:ea typeface="Gentium Book Basic"/>
              <a:cs typeface="Gentium Book Basic"/>
              <a:sym typeface="Gentium Book Bas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25" y="0"/>
            <a:ext cx="2762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968650" y="1902975"/>
            <a:ext cx="3206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ill Sans"/>
                <a:ea typeface="Gill Sans"/>
                <a:cs typeface="Gill Sans"/>
                <a:sym typeface="Gill Sans"/>
              </a:rPr>
              <a:t>Viola-Jones Algorithm</a:t>
            </a:r>
            <a:endParaRPr sz="3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0" y="-12825"/>
            <a:ext cx="9156900" cy="75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Face and Eye Detection</a:t>
            </a:r>
            <a:endParaRPr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150" y="1033150"/>
            <a:ext cx="3275750" cy="385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1"/>
          <p:cNvGrpSpPr/>
          <p:nvPr/>
        </p:nvGrpSpPr>
        <p:grpSpPr>
          <a:xfrm>
            <a:off x="4078907" y="2950144"/>
            <a:ext cx="384768" cy="756764"/>
            <a:chOff x="525900" y="1231350"/>
            <a:chExt cx="1257000" cy="1744500"/>
          </a:xfrm>
        </p:grpSpPr>
        <p:sp>
          <p:nvSpPr>
            <p:cNvPr id="136" name="Google Shape;136;p21"/>
            <p:cNvSpPr/>
            <p:nvPr/>
          </p:nvSpPr>
          <p:spPr>
            <a:xfrm>
              <a:off x="525900" y="1231350"/>
              <a:ext cx="1257000" cy="1744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949175" y="1231350"/>
              <a:ext cx="410400" cy="1744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1"/>
          <p:cNvGrpSpPr/>
          <p:nvPr/>
        </p:nvGrpSpPr>
        <p:grpSpPr>
          <a:xfrm>
            <a:off x="3327257" y="2683479"/>
            <a:ext cx="2135535" cy="1519910"/>
            <a:chOff x="3327257" y="2439754"/>
            <a:chExt cx="2135535" cy="1519910"/>
          </a:xfrm>
        </p:grpSpPr>
        <p:grpSp>
          <p:nvGrpSpPr>
            <p:cNvPr id="139" name="Google Shape;139;p21"/>
            <p:cNvGrpSpPr/>
            <p:nvPr/>
          </p:nvGrpSpPr>
          <p:grpSpPr>
            <a:xfrm>
              <a:off x="3327257" y="2439754"/>
              <a:ext cx="2135535" cy="150533"/>
              <a:chOff x="3347796" y="2206164"/>
              <a:chExt cx="2358664" cy="179548"/>
            </a:xfrm>
          </p:grpSpPr>
          <p:grpSp>
            <p:nvGrpSpPr>
              <p:cNvPr id="140" name="Google Shape;140;p21"/>
              <p:cNvGrpSpPr/>
              <p:nvPr/>
            </p:nvGrpSpPr>
            <p:grpSpPr>
              <a:xfrm rot="10800000">
                <a:off x="3347796" y="2206164"/>
                <a:ext cx="923589" cy="179548"/>
                <a:chOff x="295025" y="602850"/>
                <a:chExt cx="2219100" cy="692700"/>
              </a:xfrm>
            </p:grpSpPr>
            <p:sp>
              <p:nvSpPr>
                <p:cNvPr id="141" name="Google Shape;141;p21"/>
                <p:cNvSpPr/>
                <p:nvPr/>
              </p:nvSpPr>
              <p:spPr>
                <a:xfrm>
                  <a:off x="295025" y="602850"/>
                  <a:ext cx="2219100" cy="3591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307775" y="961950"/>
                  <a:ext cx="2206200" cy="333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" name="Google Shape;143;p21"/>
              <p:cNvGrpSpPr/>
              <p:nvPr/>
            </p:nvGrpSpPr>
            <p:grpSpPr>
              <a:xfrm rot="10800000">
                <a:off x="4782871" y="2206164"/>
                <a:ext cx="923589" cy="179548"/>
                <a:chOff x="295025" y="602850"/>
                <a:chExt cx="2219100" cy="692700"/>
              </a:xfrm>
            </p:grpSpPr>
            <p:sp>
              <p:nvSpPr>
                <p:cNvPr id="144" name="Google Shape;144;p21"/>
                <p:cNvSpPr/>
                <p:nvPr/>
              </p:nvSpPr>
              <p:spPr>
                <a:xfrm>
                  <a:off x="295025" y="602850"/>
                  <a:ext cx="2219100" cy="3591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21"/>
                <p:cNvSpPr/>
                <p:nvPr/>
              </p:nvSpPr>
              <p:spPr>
                <a:xfrm>
                  <a:off x="307775" y="961950"/>
                  <a:ext cx="2206200" cy="3336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" name="Google Shape;146;p21"/>
            <p:cNvGrpSpPr/>
            <p:nvPr/>
          </p:nvGrpSpPr>
          <p:grpSpPr>
            <a:xfrm flipH="1">
              <a:off x="3878866" y="3809140"/>
              <a:ext cx="836157" cy="150524"/>
              <a:chOff x="295025" y="602850"/>
              <a:chExt cx="2219100" cy="692700"/>
            </a:xfrm>
          </p:grpSpPr>
          <p:sp>
            <p:nvSpPr>
              <p:cNvPr id="147" name="Google Shape;147;p21"/>
              <p:cNvSpPr/>
              <p:nvPr/>
            </p:nvSpPr>
            <p:spPr>
              <a:xfrm>
                <a:off x="295025" y="602850"/>
                <a:ext cx="2219100" cy="3591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307775" y="961950"/>
                <a:ext cx="2206200" cy="333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" name="Google Shape;149;p21"/>
          <p:cNvSpPr/>
          <p:nvPr/>
        </p:nvSpPr>
        <p:spPr>
          <a:xfrm>
            <a:off x="5181975" y="1902979"/>
            <a:ext cx="2719250" cy="700850"/>
          </a:xfrm>
          <a:custGeom>
            <a:rect b="b" l="l" r="r" t="t"/>
            <a:pathLst>
              <a:path extrusionOk="0" h="28034" w="108770">
                <a:moveTo>
                  <a:pt x="0" y="28034"/>
                </a:moveTo>
                <a:cubicBezTo>
                  <a:pt x="11122" y="5793"/>
                  <a:pt x="44397" y="328"/>
                  <a:pt x="69264" y="328"/>
                </a:cubicBezTo>
                <a:cubicBezTo>
                  <a:pt x="82522" y="328"/>
                  <a:pt x="96911" y="-983"/>
                  <a:pt x="108770" y="494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50" name="Google Shape;150;p21"/>
          <p:cNvSpPr txBox="1"/>
          <p:nvPr/>
        </p:nvSpPr>
        <p:spPr>
          <a:xfrm>
            <a:off x="7067475" y="1902975"/>
            <a:ext cx="1911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Edge Feature</a:t>
            </a:r>
            <a:endParaRPr sz="30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936349" y="3526604"/>
            <a:ext cx="2860253" cy="700881"/>
          </a:xfrm>
          <a:custGeom>
            <a:rect b="b" l="l" r="r" t="t"/>
            <a:pathLst>
              <a:path extrusionOk="0" h="29031" w="90300">
                <a:moveTo>
                  <a:pt x="0" y="0"/>
                </a:moveTo>
                <a:cubicBezTo>
                  <a:pt x="3164" y="3079"/>
                  <a:pt x="10946" y="13682"/>
                  <a:pt x="18984" y="18471"/>
                </a:cubicBezTo>
                <a:cubicBezTo>
                  <a:pt x="27022" y="23260"/>
                  <a:pt x="36342" y="27535"/>
                  <a:pt x="48228" y="28732"/>
                </a:cubicBezTo>
                <a:cubicBezTo>
                  <a:pt x="60114" y="29929"/>
                  <a:pt x="83288" y="26167"/>
                  <a:pt x="90300" y="25654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21"/>
          <p:cNvSpPr txBox="1"/>
          <p:nvPr/>
        </p:nvSpPr>
        <p:spPr>
          <a:xfrm>
            <a:off x="370425" y="2950150"/>
            <a:ext cx="1911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Line Feature</a:t>
            </a:r>
            <a:endParaRPr sz="30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16513" l="0" r="45456" t="0"/>
          <a:stretch/>
        </p:blipFill>
        <p:spPr>
          <a:xfrm>
            <a:off x="2766688" y="1033150"/>
            <a:ext cx="3610625" cy="36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