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31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0c059b1d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0c059b1d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1494ca72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1494ca72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494ca72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494ca72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0d3283fe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0d3283fe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0d3283f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0d3283f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br>
              <a:rPr lang="en"/>
            </a:br>
            <a:r>
              <a:rPr lang="en"/>
              <a:t>Less Precision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0d3283fe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0d3283fe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0d3283fe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0d3283fe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0d3283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0d3283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0d3283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0d3283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0d3283fe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0d3283fe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1 billion people in the world This corresponds to about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0d3283fe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0d3283fe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0d3283fe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0d3283fe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0d3283fe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0d3283fe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12eb89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12eb89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has four stages: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Haar Feature Selection</a:t>
            </a:r>
            <a:br>
              <a:rPr lang="en"/>
            </a:br>
            <a:r>
              <a:rPr lang="en"/>
              <a:t>Creating an Integral Image</a:t>
            </a:r>
            <a:br>
              <a:rPr lang="en"/>
            </a:br>
            <a:r>
              <a:rPr lang="en"/>
              <a:t>Adaboost Training</a:t>
            </a:r>
            <a:br>
              <a:rPr lang="en"/>
            </a:br>
            <a:r>
              <a:rPr lang="en"/>
              <a:t>Cascading Classifiers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12eb89f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12eb89f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57986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-266700" algn="ctr">
              <a:lnSpc>
                <a:spcPct val="94000"/>
              </a:lnSpc>
            </a:pPr>
            <a:r>
              <a:rPr lang="en-IN" sz="4000" b="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Eye Control System Based on</a:t>
            </a:r>
            <a:r>
              <a:rPr lang="en-IN" sz="40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4000" b="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Hough Transform Algorithm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79862"/>
            <a:ext cx="9036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Anamika</a:t>
            </a:r>
            <a:r>
              <a:rPr lang="en-US" dirty="0" smtClean="0"/>
              <a:t> </a:t>
            </a:r>
            <a:r>
              <a:rPr lang="en-US" dirty="0" err="1" smtClean="0"/>
              <a:t>Sonavane</a:t>
            </a:r>
            <a:r>
              <a:rPr lang="en-US" dirty="0" smtClean="0"/>
              <a:t>							 Project Guide</a:t>
            </a:r>
          </a:p>
          <a:p>
            <a:r>
              <a:rPr lang="en-US" dirty="0" err="1" smtClean="0"/>
              <a:t>Vibha</a:t>
            </a:r>
            <a:r>
              <a:rPr lang="en-US" dirty="0" smtClean="0"/>
              <a:t> Gaikwad                                                                                                                    Prof. Sachin B. </a:t>
            </a:r>
            <a:r>
              <a:rPr lang="en-US" dirty="0" err="1" smtClean="0"/>
              <a:t>Takmare</a:t>
            </a:r>
            <a:endParaRPr lang="en-US" dirty="0" smtClean="0"/>
          </a:p>
          <a:p>
            <a:r>
              <a:rPr lang="en-US" dirty="0" smtClean="0"/>
              <a:t>Anindita </a:t>
            </a:r>
            <a:r>
              <a:rPr lang="en-US" dirty="0"/>
              <a:t>C</a:t>
            </a:r>
            <a:r>
              <a:rPr lang="en-US" dirty="0" smtClean="0"/>
              <a:t>howdhury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5076056" y="1949700"/>
            <a:ext cx="3812794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Gill Sans"/>
                <a:ea typeface="Gill Sans"/>
                <a:cs typeface="Gill Sans"/>
                <a:sym typeface="Gill Sans"/>
              </a:rPr>
              <a:t>(x − a)</a:t>
            </a:r>
            <a:r>
              <a:rPr lang="en" sz="3000" baseline="30000" dirty="0"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3000" dirty="0">
                <a:latin typeface="Gill Sans"/>
                <a:ea typeface="Gill Sans"/>
                <a:cs typeface="Gill Sans"/>
                <a:sym typeface="Gill Sans"/>
              </a:rPr>
              <a:t> + (y − b)</a:t>
            </a:r>
            <a:r>
              <a:rPr lang="en" sz="3000" baseline="30000" dirty="0"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3000" dirty="0">
                <a:latin typeface="Gill Sans"/>
                <a:ea typeface="Gill Sans"/>
                <a:cs typeface="Gill Sans"/>
                <a:sym typeface="Gill Sans"/>
              </a:rPr>
              <a:t> = r</a:t>
            </a:r>
            <a:r>
              <a:rPr lang="en" sz="3000" baseline="30000" dirty="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000" baseline="300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36100" y="346350"/>
            <a:ext cx="4027500" cy="4450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43950" y="1045350"/>
            <a:ext cx="3193800" cy="30528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/>
          <p:nvPr/>
        </p:nvSpPr>
        <p:spPr>
          <a:xfrm rot="1232389">
            <a:off x="846570" y="1449406"/>
            <a:ext cx="371945" cy="35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sz="24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704875" y="870725"/>
            <a:ext cx="372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sz="24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716650" y="2498200"/>
            <a:ext cx="372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sz="24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Display Screen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l="5087" t="3166"/>
          <a:stretch/>
        </p:blipFill>
        <p:spPr>
          <a:xfrm>
            <a:off x="795275" y="833725"/>
            <a:ext cx="7212601" cy="3964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052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200"/>
              <a:buFont typeface="Trebuchet MS"/>
              <a:buNone/>
            </a:pPr>
            <a:r>
              <a:rPr lang="en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/ TECHNOLOGIES </a:t>
            </a:r>
            <a:br>
              <a:rPr lang="en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USED</a:t>
            </a:r>
            <a:endParaRPr sz="2400" b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102625" y="1410925"/>
            <a:ext cx="8837700" cy="2873100"/>
          </a:xfrm>
          <a:prstGeom prst="rect">
            <a:avLst/>
          </a:prstGeom>
        </p:spPr>
        <p:txBody>
          <a:bodyPr spcFirstLastPara="1" wrap="square" lIns="91425" tIns="731500" rIns="91425" bIns="91425" anchor="t" anchorCtr="0">
            <a:noAutofit/>
          </a:bodyPr>
          <a:lstStyle/>
          <a:p>
            <a:pPr marL="419100">
              <a:lnSpc>
                <a:spcPct val="150000"/>
              </a:lnSpc>
              <a:buClr>
                <a:srgbClr val="434343"/>
              </a:buClr>
              <a:buSzPts val="24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Windows Operating System, Windows 7 Professional. 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19100">
              <a:lnSpc>
                <a:spcPct val="150000"/>
              </a:lnSpc>
              <a:spcBef>
                <a:spcPts val="500"/>
              </a:spcBef>
              <a:buClr>
                <a:srgbClr val="434343"/>
              </a:buClr>
              <a:buSzPts val="24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Visual Studio 2015 Community version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191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Open CV with C++</a:t>
            </a:r>
            <a:r>
              <a:rPr lang="en" sz="2200" dirty="0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 dirty="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ANALYSIS</a:t>
            </a: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0" y="1023900"/>
            <a:ext cx="9144000" cy="4119600"/>
          </a:xfrm>
          <a:prstGeom prst="rect">
            <a:avLst/>
          </a:prstGeom>
        </p:spPr>
        <p:txBody>
          <a:bodyPr spcFirstLastPara="1" wrap="square" lIns="91425" tIns="457200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ntium Book Basic"/>
                <a:ea typeface="Gentium Book Basic"/>
                <a:cs typeface="Gentium Book Basic"/>
                <a:sym typeface="Gentium Book Basic"/>
              </a:rPr>
              <a:t> 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73600" y="2905025"/>
            <a:ext cx="20100" cy="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50" y="1910400"/>
            <a:ext cx="39624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5845825" y="4463050"/>
            <a:ext cx="24288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Fig. 1. After detecting the face and eyes</a:t>
            </a:r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218012" y="1096949"/>
            <a:ext cx="6686138" cy="2470476"/>
            <a:chOff x="218012" y="1096949"/>
            <a:chExt cx="6686138" cy="2470476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232138" y="2905025"/>
              <a:ext cx="24288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/>
                <a:t>Fig. 2. Result of iris detection of the left eye</a:t>
              </a:r>
              <a:endParaRPr/>
            </a:p>
          </p:txBody>
        </p:sp>
        <p:pic>
          <p:nvPicPr>
            <p:cNvPr id="205" name="Google Shape;20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8012" y="1096949"/>
              <a:ext cx="2457075" cy="173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6"/>
            <p:cNvSpPr/>
            <p:nvPr/>
          </p:nvSpPr>
          <p:spPr>
            <a:xfrm>
              <a:off x="6044650" y="2950925"/>
              <a:ext cx="859500" cy="616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" name="Google Shape;207;p26"/>
            <p:cNvCxnSpPr>
              <a:stCxn id="206" idx="1"/>
              <a:endCxn id="208" idx="3"/>
            </p:cNvCxnSpPr>
            <p:nvPr/>
          </p:nvCxnSpPr>
          <p:spPr>
            <a:xfrm rot="10800000">
              <a:off x="2675050" y="1964375"/>
              <a:ext cx="3369600" cy="1294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6"/>
            <p:cNvSpPr/>
            <p:nvPr/>
          </p:nvSpPr>
          <p:spPr>
            <a:xfrm>
              <a:off x="320675" y="1097025"/>
              <a:ext cx="2354400" cy="1734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0" y="1023900"/>
            <a:ext cx="9144000" cy="4119600"/>
          </a:xfrm>
          <a:prstGeom prst="rect">
            <a:avLst/>
          </a:prstGeom>
        </p:spPr>
        <p:txBody>
          <a:bodyPr spcFirstLastPara="1" wrap="square" lIns="91425" tIns="457200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ntium Book Basic"/>
                <a:ea typeface="Gentium Book Basic"/>
                <a:cs typeface="Gentium Book Basic"/>
                <a:sym typeface="Gentium Book Basic"/>
              </a:rPr>
              <a:t> 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73600" y="2905025"/>
            <a:ext cx="20100" cy="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00" y="1092900"/>
            <a:ext cx="9144000" cy="3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EB Garamond SemiBold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Input through an eye-tracking system can be achieved without using an external eye tracker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 b="1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Future improvements </a:t>
            </a:r>
            <a:endParaRPr sz="2200"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Improvement in the pupil localization method.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Increasing the number of buttons.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Transplanting the system from PC platform to the mobile platform with the help of a VR gear.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1316100" y="1020600"/>
            <a:ext cx="6511800" cy="31023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457200" dist="180975" dir="486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3D1"/>
                </a:solidFill>
                <a:latin typeface="Caveat"/>
                <a:ea typeface="Caveat"/>
                <a:cs typeface="Caveat"/>
                <a:sym typeface="Caveat"/>
              </a:rPr>
              <a:t>THANK YOU!</a:t>
            </a:r>
            <a:endParaRPr sz="7200" b="1">
              <a:solidFill>
                <a:srgbClr val="FFF3D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876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900"/>
              <a:buFont typeface="Trebuchet MS"/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OF PRESENTATION</a:t>
            </a:r>
            <a:endParaRPr sz="3900" b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0" y="987600"/>
            <a:ext cx="9144000" cy="4023300"/>
          </a:xfrm>
          <a:prstGeom prst="rect">
            <a:avLst/>
          </a:prstGeom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bstract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System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/ Technologies Used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Discussion 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56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900"/>
              <a:buFont typeface="Trebuchet MS"/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This paper presents an eye control system that utilizes eye gaze tracking techniques that might be helpful for limb disabled and/or speech impaired people with healthy eyes, to interact with the digital world.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Functionalities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63562">
              <a:spcBef>
                <a:spcPts val="200"/>
              </a:spcBef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 Motion function 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63562">
              <a:spcBef>
                <a:spcPts val="400"/>
              </a:spcBef>
              <a:spcAft>
                <a:spcPts val="1000"/>
              </a:spcAft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 Blink detection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0" y="1023900"/>
            <a:ext cx="8683800" cy="4119600"/>
          </a:xfrm>
          <a:prstGeom prst="rect">
            <a:avLst/>
          </a:prstGeom>
        </p:spPr>
        <p:txBody>
          <a:bodyPr spcFirstLastPara="1" wrap="square" lIns="91425" tIns="91425" rIns="36575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31800" algn="just">
              <a:lnSpc>
                <a:spcPct val="100000"/>
              </a:lnSpc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Around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15% of the world's population 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has some form of disability.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5780" algn="just">
              <a:lnSpc>
                <a:spcPct val="100000"/>
              </a:lnSpc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31800" algn="just">
              <a:lnSpc>
                <a:spcPct val="100000"/>
              </a:lnSpc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Census 2001 has revealed that over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21 million people in India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are suffering from one or the other kind of disability. This is equivalent to 2.1% of the population.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algn="just">
              <a:lnSpc>
                <a:spcPct val="100000"/>
              </a:lnSpc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31800" algn="just">
              <a:lnSpc>
                <a:spcPct val="100000"/>
              </a:lnSpc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Hence, a vast amount of people cannot enjoy the convenience and entertainment of the ever-advancing computer technology.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sz="2400" b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167368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211556" y="2549688"/>
            <a:ext cx="198900" cy="20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8"/>
          <p:cNvCxnSpPr>
            <a:stCxn id="97" idx="6"/>
            <a:endCxn id="99" idx="2"/>
          </p:cNvCxnSpPr>
          <p:nvPr/>
        </p:nvCxnSpPr>
        <p:spPr>
          <a:xfrm>
            <a:off x="1410456" y="2651388"/>
            <a:ext cx="18477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</p:cxnSp>
      <p:sp>
        <p:nvSpPr>
          <p:cNvPr id="100" name="Google Shape;100;p18"/>
          <p:cNvSpPr/>
          <p:nvPr/>
        </p:nvSpPr>
        <p:spPr>
          <a:xfrm>
            <a:off x="3214058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258247" y="2549688"/>
            <a:ext cx="198900" cy="20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8"/>
          <p:cNvCxnSpPr>
            <a:stCxn id="99" idx="6"/>
            <a:endCxn id="102" idx="2"/>
          </p:cNvCxnSpPr>
          <p:nvPr/>
        </p:nvCxnSpPr>
        <p:spPr>
          <a:xfrm>
            <a:off x="3457147" y="2651388"/>
            <a:ext cx="1914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</p:cxnSp>
      <p:sp>
        <p:nvSpPr>
          <p:cNvPr id="103" name="Google Shape;103;p18"/>
          <p:cNvSpPr/>
          <p:nvPr/>
        </p:nvSpPr>
        <p:spPr>
          <a:xfrm>
            <a:off x="5326947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371136" y="2549688"/>
            <a:ext cx="198900" cy="20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8"/>
          <p:cNvCxnSpPr>
            <a:stCxn id="102" idx="6"/>
            <a:endCxn id="105" idx="2"/>
          </p:cNvCxnSpPr>
          <p:nvPr/>
        </p:nvCxnSpPr>
        <p:spPr>
          <a:xfrm>
            <a:off x="5570036" y="2651388"/>
            <a:ext cx="17817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</p:cxnSp>
      <p:sp>
        <p:nvSpPr>
          <p:cNvPr id="106" name="Google Shape;106;p18"/>
          <p:cNvSpPr/>
          <p:nvPr/>
        </p:nvSpPr>
        <p:spPr>
          <a:xfrm>
            <a:off x="7307440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351629" y="2549688"/>
            <a:ext cx="198900" cy="20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79314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1908</a:t>
            </a:r>
            <a:endParaRPr sz="2200" b="1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823697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1937</a:t>
            </a:r>
            <a:endParaRPr sz="22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38885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2006</a:t>
            </a:r>
            <a:endParaRPr sz="22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919387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2016</a:t>
            </a:r>
            <a:endParaRPr sz="22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418757" y="2957963"/>
            <a:ext cx="17586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Non-intrusive eye trackers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were built by Guy Thomas 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177351" y="2957975"/>
            <a:ext cx="23946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Taiwanese engineers developed 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Powered Wheelchair controlled by Eye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Tracking system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71900" y="2957975"/>
            <a:ext cx="22320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Comparative </a:t>
            </a:r>
            <a:r>
              <a:rPr lang="en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study of user experience in online social media</a:t>
            </a:r>
            <a:r>
              <a:rPr lang="en" sz="18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branding web pages</a:t>
            </a:r>
            <a:endParaRPr sz="18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34125" y="2957963"/>
            <a:ext cx="17586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First eye-tracker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designed by Edmund Huey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 b="0"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6950" y="1023900"/>
            <a:ext cx="8683800" cy="3670800"/>
          </a:xfrm>
          <a:prstGeom prst="rect">
            <a:avLst/>
          </a:prstGeom>
        </p:spPr>
        <p:txBody>
          <a:bodyPr spcFirstLastPara="1" wrap="square" lIns="91425" tIns="274300" rIns="182875" bIns="91425" anchor="t" anchorCtr="0">
            <a:noAutofit/>
          </a:bodyPr>
          <a:lstStyle/>
          <a:p>
            <a:pPr marL="431800" algn="just">
              <a:lnSpc>
                <a:spcPct val="100000"/>
              </a:lnSpc>
              <a:spcBef>
                <a:spcPts val="1000"/>
              </a:spcBef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An efficient Eye Tracking system that utilizes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eye gaze position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and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eye-state (staring or blinking)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for enabling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virtual mouse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31800" algn="just">
              <a:lnSpc>
                <a:spcPct val="100000"/>
              </a:lnSpc>
              <a:spcBef>
                <a:spcPts val="1000"/>
              </a:spcBef>
              <a:buClr>
                <a:srgbClr val="434343"/>
              </a:buClr>
              <a:buSzPts val="2200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image frames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of eye pupil 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captured from webcam, which will be used to </a:t>
            </a: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detect pupil center </a:t>
            </a: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using appropriate algorithms.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31800">
              <a:lnSpc>
                <a:spcPct val="100000"/>
              </a:lnSpc>
              <a:spcBef>
                <a:spcPts val="1000"/>
              </a:spcBef>
              <a:buClr>
                <a:srgbClr val="434343"/>
              </a:buClr>
              <a:buSzPts val="2200"/>
            </a:pPr>
            <a:r>
              <a:rPr lang="en" sz="2200" b="1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Functionalities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oto Sans Symbols"/>
              <a:buChar char="○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Motion function  </a:t>
            </a: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oto Sans Symbols"/>
              <a:buChar char="○"/>
            </a:pPr>
            <a:r>
              <a:rPr lang="en" sz="2200" dirty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Blink detection</a:t>
            </a:r>
            <a:endParaRPr sz="2200" b="1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600"/>
              </a:spcAft>
              <a:buNone/>
            </a:pPr>
            <a:endParaRPr sz="2200" dirty="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2890200" cy="5143500"/>
          </a:xfrm>
          <a:prstGeom prst="rect">
            <a:avLst/>
          </a:prstGeom>
          <a:solidFill>
            <a:schemeClr val="dk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SYSTEM</a:t>
            </a:r>
            <a:endParaRPr sz="2400" b="0"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2890125" y="0"/>
            <a:ext cx="6253800" cy="5143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25" y="0"/>
            <a:ext cx="2762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968650" y="1902975"/>
            <a:ext cx="32067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ill Sans"/>
                <a:ea typeface="Gill Sans"/>
                <a:cs typeface="Gill Sans"/>
                <a:sym typeface="Gill Sans"/>
              </a:rPr>
              <a:t>Viola-Jones Algorithm</a:t>
            </a:r>
            <a:endParaRPr sz="3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Face and Eye Detection</a:t>
            </a:r>
            <a:endParaRPr sz="3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50" y="1033150"/>
            <a:ext cx="3275750" cy="385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1"/>
          <p:cNvGrpSpPr/>
          <p:nvPr/>
        </p:nvGrpSpPr>
        <p:grpSpPr>
          <a:xfrm>
            <a:off x="4078907" y="2950144"/>
            <a:ext cx="384768" cy="756764"/>
            <a:chOff x="525900" y="1231350"/>
            <a:chExt cx="1257000" cy="1744500"/>
          </a:xfrm>
        </p:grpSpPr>
        <p:sp>
          <p:nvSpPr>
            <p:cNvPr id="136" name="Google Shape;136;p21"/>
            <p:cNvSpPr/>
            <p:nvPr/>
          </p:nvSpPr>
          <p:spPr>
            <a:xfrm>
              <a:off x="525900" y="1231350"/>
              <a:ext cx="1257000" cy="1744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949175" y="1231350"/>
              <a:ext cx="410400" cy="174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1"/>
          <p:cNvGrpSpPr/>
          <p:nvPr/>
        </p:nvGrpSpPr>
        <p:grpSpPr>
          <a:xfrm>
            <a:off x="3327257" y="2683479"/>
            <a:ext cx="2135535" cy="1519910"/>
            <a:chOff x="3327257" y="2439754"/>
            <a:chExt cx="2135535" cy="1519910"/>
          </a:xfrm>
        </p:grpSpPr>
        <p:grpSp>
          <p:nvGrpSpPr>
            <p:cNvPr id="139" name="Google Shape;139;p21"/>
            <p:cNvGrpSpPr/>
            <p:nvPr/>
          </p:nvGrpSpPr>
          <p:grpSpPr>
            <a:xfrm>
              <a:off x="3327257" y="2439754"/>
              <a:ext cx="2135535" cy="150533"/>
              <a:chOff x="3347796" y="2206164"/>
              <a:chExt cx="2358664" cy="179548"/>
            </a:xfrm>
          </p:grpSpPr>
          <p:grpSp>
            <p:nvGrpSpPr>
              <p:cNvPr id="140" name="Google Shape;140;p21"/>
              <p:cNvGrpSpPr/>
              <p:nvPr/>
            </p:nvGrpSpPr>
            <p:grpSpPr>
              <a:xfrm rot="10800000">
                <a:off x="3347796" y="2206164"/>
                <a:ext cx="923589" cy="179548"/>
                <a:chOff x="295025" y="602850"/>
                <a:chExt cx="2219100" cy="692700"/>
              </a:xfrm>
            </p:grpSpPr>
            <p:sp>
              <p:nvSpPr>
                <p:cNvPr id="141" name="Google Shape;141;p21"/>
                <p:cNvSpPr/>
                <p:nvPr/>
              </p:nvSpPr>
              <p:spPr>
                <a:xfrm>
                  <a:off x="295025" y="602850"/>
                  <a:ext cx="2219100" cy="3591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307775" y="961950"/>
                  <a:ext cx="2206200" cy="333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21"/>
              <p:cNvGrpSpPr/>
              <p:nvPr/>
            </p:nvGrpSpPr>
            <p:grpSpPr>
              <a:xfrm rot="10800000">
                <a:off x="4782871" y="2206164"/>
                <a:ext cx="923589" cy="179548"/>
                <a:chOff x="295025" y="602850"/>
                <a:chExt cx="2219100" cy="692700"/>
              </a:xfrm>
            </p:grpSpPr>
            <p:sp>
              <p:nvSpPr>
                <p:cNvPr id="144" name="Google Shape;144;p21"/>
                <p:cNvSpPr/>
                <p:nvPr/>
              </p:nvSpPr>
              <p:spPr>
                <a:xfrm>
                  <a:off x="295025" y="602850"/>
                  <a:ext cx="2219100" cy="3591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1"/>
                <p:cNvSpPr/>
                <p:nvPr/>
              </p:nvSpPr>
              <p:spPr>
                <a:xfrm>
                  <a:off x="307775" y="961950"/>
                  <a:ext cx="2206200" cy="333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21"/>
            <p:cNvGrpSpPr/>
            <p:nvPr/>
          </p:nvGrpSpPr>
          <p:grpSpPr>
            <a:xfrm flipH="1">
              <a:off x="3878866" y="3809140"/>
              <a:ext cx="836157" cy="150524"/>
              <a:chOff x="295025" y="602850"/>
              <a:chExt cx="2219100" cy="692700"/>
            </a:xfrm>
          </p:grpSpPr>
          <p:sp>
            <p:nvSpPr>
              <p:cNvPr id="147" name="Google Shape;147;p21"/>
              <p:cNvSpPr/>
              <p:nvPr/>
            </p:nvSpPr>
            <p:spPr>
              <a:xfrm>
                <a:off x="295025" y="602850"/>
                <a:ext cx="2219100" cy="3591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307775" y="961950"/>
                <a:ext cx="2206200" cy="33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1"/>
          <p:cNvSpPr/>
          <p:nvPr/>
        </p:nvSpPr>
        <p:spPr>
          <a:xfrm>
            <a:off x="5181975" y="1902979"/>
            <a:ext cx="2719250" cy="700850"/>
          </a:xfrm>
          <a:custGeom>
            <a:avLst/>
            <a:gdLst/>
            <a:ahLst/>
            <a:cxnLst/>
            <a:rect l="l" t="t" r="r" b="b"/>
            <a:pathLst>
              <a:path w="108770" h="28034" extrusionOk="0">
                <a:moveTo>
                  <a:pt x="0" y="28034"/>
                </a:moveTo>
                <a:cubicBezTo>
                  <a:pt x="11122" y="5793"/>
                  <a:pt x="44397" y="328"/>
                  <a:pt x="69264" y="328"/>
                </a:cubicBezTo>
                <a:cubicBezTo>
                  <a:pt x="82522" y="328"/>
                  <a:pt x="96911" y="-983"/>
                  <a:pt x="108770" y="494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50" name="Google Shape;150;p21"/>
          <p:cNvSpPr txBox="1"/>
          <p:nvPr/>
        </p:nvSpPr>
        <p:spPr>
          <a:xfrm>
            <a:off x="7067475" y="1902975"/>
            <a:ext cx="1911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Edge Feature</a:t>
            </a:r>
            <a:endParaRPr sz="30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936349" y="3526604"/>
            <a:ext cx="2860253" cy="700881"/>
          </a:xfrm>
          <a:custGeom>
            <a:avLst/>
            <a:gdLst/>
            <a:ahLst/>
            <a:cxnLst/>
            <a:rect l="l" t="t" r="r" b="b"/>
            <a:pathLst>
              <a:path w="90300" h="29031" extrusionOk="0">
                <a:moveTo>
                  <a:pt x="0" y="0"/>
                </a:moveTo>
                <a:cubicBezTo>
                  <a:pt x="3164" y="3079"/>
                  <a:pt x="10946" y="13682"/>
                  <a:pt x="18984" y="18471"/>
                </a:cubicBezTo>
                <a:cubicBezTo>
                  <a:pt x="27022" y="23260"/>
                  <a:pt x="36342" y="27535"/>
                  <a:pt x="48228" y="28732"/>
                </a:cubicBezTo>
                <a:cubicBezTo>
                  <a:pt x="60114" y="29929"/>
                  <a:pt x="83288" y="26167"/>
                  <a:pt x="90300" y="2565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2" name="Google Shape;152;p21"/>
          <p:cNvSpPr txBox="1"/>
          <p:nvPr/>
        </p:nvSpPr>
        <p:spPr>
          <a:xfrm>
            <a:off x="370425" y="2446975"/>
            <a:ext cx="1911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Line Feature</a:t>
            </a:r>
            <a:endParaRPr sz="30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r="45456" b="16513"/>
          <a:stretch/>
        </p:blipFill>
        <p:spPr>
          <a:xfrm>
            <a:off x="2766688" y="1033150"/>
            <a:ext cx="3610625" cy="3674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Iris and Pupil Detection</a:t>
            </a:r>
            <a:endParaRPr sz="3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5004" t="6913" r="51443" b="50331"/>
          <a:stretch/>
        </p:blipFill>
        <p:spPr>
          <a:xfrm>
            <a:off x="371975" y="1100175"/>
            <a:ext cx="1911175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l="50068" t="8016" r="7093" b="50119"/>
          <a:stretch/>
        </p:blipFill>
        <p:spPr>
          <a:xfrm>
            <a:off x="6759625" y="1100163"/>
            <a:ext cx="1919870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l="5004" t="6913" r="51443" b="50331"/>
          <a:stretch/>
        </p:blipFill>
        <p:spPr>
          <a:xfrm>
            <a:off x="3618513" y="1097300"/>
            <a:ext cx="1919875" cy="126565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2" name="Google Shape;162;p22"/>
          <p:cNvSpPr txBox="1"/>
          <p:nvPr/>
        </p:nvSpPr>
        <p:spPr>
          <a:xfrm>
            <a:off x="371975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1. Captured Eye image area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618450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2. Binary Image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6759563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3. Canny-edge detected image</a:t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 rot="10800000" flipH="1">
            <a:off x="2539675" y="1693050"/>
            <a:ext cx="833700" cy="12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2"/>
          <p:cNvCxnSpPr/>
          <p:nvPr/>
        </p:nvCxnSpPr>
        <p:spPr>
          <a:xfrm rot="10800000" flipH="1">
            <a:off x="5732150" y="1693050"/>
            <a:ext cx="833700" cy="12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l="49782" t="55317" r="7616" b="1710"/>
          <a:stretch/>
        </p:blipFill>
        <p:spPr>
          <a:xfrm>
            <a:off x="2769875" y="3494850"/>
            <a:ext cx="1859841" cy="12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 flipH="1">
            <a:off x="4887066" y="3206750"/>
            <a:ext cx="3065400" cy="1064400"/>
          </a:xfrm>
          <a:prstGeom prst="bentConnector3">
            <a:avLst>
              <a:gd name="adj1" fmla="val 41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2"/>
          <p:cNvSpPr txBox="1"/>
          <p:nvPr/>
        </p:nvSpPr>
        <p:spPr>
          <a:xfrm>
            <a:off x="5374375" y="3924975"/>
            <a:ext cx="22575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Hough Transform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373375" y="3958000"/>
            <a:ext cx="346200" cy="333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052750" y="3634600"/>
            <a:ext cx="1075800" cy="10644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408</Words>
  <Application>Microsoft Office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Coral</vt:lpstr>
      <vt:lpstr>Eye Control System Based on Hough Transform Algorithm</vt:lpstr>
      <vt:lpstr>OUTLINE OF PRESENTATION </vt:lpstr>
      <vt:lpstr>ABSTRACT</vt:lpstr>
      <vt:lpstr>INTRODUCTION</vt:lpstr>
      <vt:lpstr>LITERATURE REVIEW</vt:lpstr>
      <vt:lpstr>PROBLEM STATEMENT</vt:lpstr>
      <vt:lpstr>  PROPOSED SYSTEM</vt:lpstr>
      <vt:lpstr>PowerPoint Presentation</vt:lpstr>
      <vt:lpstr>PowerPoint Presentation</vt:lpstr>
      <vt:lpstr>PowerPoint Presentation</vt:lpstr>
      <vt:lpstr>PowerPoint Presentation</vt:lpstr>
      <vt:lpstr>IMPLEMENTATION / TECHNOLOGIES  USED</vt:lpstr>
      <vt:lpstr>RESULT ANALYSIS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Anjan Kumar Chowdhury</cp:lastModifiedBy>
  <cp:revision>6</cp:revision>
  <dcterms:modified xsi:type="dcterms:W3CDTF">2019-01-25T03:02:22Z</dcterms:modified>
</cp:coreProperties>
</file>