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Comfortaa-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Comforta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e715e6274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715e62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a4bbb5f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a4bbb5f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f2d9d2f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f2d9d2f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f2d9d2f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f2d9d2f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77c22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77c22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e715e629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e715e629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f2d9d2f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f2d9d2f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e715e62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e715e62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purpose of meeting the specific needs of these limb disabled people, in this paper we design an eye control system that might be useful for those limb disabled people with healthy eyes to interact with computers.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2d9d2ff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f2d9d2ff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2d9d2f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2d9d2f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f2d9d2f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f2d9d2f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a4bbb5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a4bbb5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B.E Project</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By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Anamika Sonawane</a:t>
            </a:r>
            <a:endParaRPr sz="2000"/>
          </a:p>
          <a:p>
            <a:pPr indent="0" lvl="0" marL="0" rtl="0" algn="l">
              <a:spcBef>
                <a:spcPts val="0"/>
              </a:spcBef>
              <a:spcAft>
                <a:spcPts val="0"/>
              </a:spcAft>
              <a:buNone/>
            </a:pPr>
            <a:r>
              <a:rPr lang="en" sz="2000"/>
              <a:t>Anindita Chowdhury</a:t>
            </a:r>
            <a:endParaRPr sz="2000"/>
          </a:p>
          <a:p>
            <a:pPr indent="0" lvl="0" marL="0" rtl="0" algn="l">
              <a:spcBef>
                <a:spcPts val="0"/>
              </a:spcBef>
              <a:spcAft>
                <a:spcPts val="0"/>
              </a:spcAft>
              <a:buNone/>
            </a:pPr>
            <a:r>
              <a:rPr lang="en" sz="2000"/>
              <a:t>Vibha Gaikwad</a:t>
            </a:r>
            <a:endParaRPr sz="2000"/>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
        <p:nvSpPr>
          <p:cNvPr id="108" name="Google Shape;108;p25"/>
          <p:cNvSpPr txBox="1"/>
          <p:nvPr/>
        </p:nvSpPr>
        <p:spPr>
          <a:xfrm>
            <a:off x="5544950" y="3812325"/>
            <a:ext cx="29229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Project Guide :</a:t>
            </a:r>
            <a:endParaRPr sz="24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000">
                <a:solidFill>
                  <a:schemeClr val="lt1"/>
                </a:solidFill>
                <a:latin typeface="Proxima Nova"/>
                <a:ea typeface="Proxima Nova"/>
                <a:cs typeface="Proxima Nova"/>
                <a:sym typeface="Proxima Nova"/>
              </a:rPr>
              <a:t>Prof. S. B. Takmare</a:t>
            </a:r>
            <a:endParaRPr sz="20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4"/>
          <p:cNvPicPr preferRelativeResize="0"/>
          <p:nvPr/>
        </p:nvPicPr>
        <p:blipFill>
          <a:blip r:embed="rId3">
            <a:alphaModFix/>
          </a:blip>
          <a:stretch>
            <a:fillRect/>
          </a:stretch>
        </p:blipFill>
        <p:spPr>
          <a:xfrm>
            <a:off x="152400" y="1517401"/>
            <a:ext cx="4419600" cy="2108698"/>
          </a:xfrm>
          <a:prstGeom prst="rect">
            <a:avLst/>
          </a:prstGeom>
          <a:noFill/>
          <a:ln>
            <a:noFill/>
          </a:ln>
        </p:spPr>
      </p:pic>
      <p:pic>
        <p:nvPicPr>
          <p:cNvPr id="162" name="Google Shape;162;p34"/>
          <p:cNvPicPr preferRelativeResize="0"/>
          <p:nvPr/>
        </p:nvPicPr>
        <p:blipFill>
          <a:blip r:embed="rId4">
            <a:alphaModFix/>
          </a:blip>
          <a:stretch>
            <a:fillRect/>
          </a:stretch>
        </p:blipFill>
        <p:spPr>
          <a:xfrm>
            <a:off x="4712325" y="768825"/>
            <a:ext cx="4260300" cy="360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51975" y="4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68" name="Google Shape;168;p35"/>
          <p:cNvPicPr preferRelativeResize="0"/>
          <p:nvPr/>
        </p:nvPicPr>
        <p:blipFill>
          <a:blip r:embed="rId3">
            <a:alphaModFix/>
          </a:blip>
          <a:stretch>
            <a:fillRect/>
          </a:stretch>
        </p:blipFill>
        <p:spPr>
          <a:xfrm>
            <a:off x="478838" y="753905"/>
            <a:ext cx="8266875" cy="41451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11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74" name="Google Shape;174;p36"/>
          <p:cNvPicPr preferRelativeResize="0"/>
          <p:nvPr/>
        </p:nvPicPr>
        <p:blipFill>
          <a:blip r:embed="rId3">
            <a:alphaModFix/>
          </a:blip>
          <a:stretch>
            <a:fillRect/>
          </a:stretch>
        </p:blipFill>
        <p:spPr>
          <a:xfrm>
            <a:off x="675825" y="685550"/>
            <a:ext cx="7298210" cy="415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7"/>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4800"/>
              <a:t>Thank You</a:t>
            </a:r>
            <a:endParaRPr b="1" sz="4800"/>
          </a:p>
        </p:txBody>
      </p:sp>
      <p:pic>
        <p:nvPicPr>
          <p:cNvPr id="180" name="Google Shape;180;p37"/>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cxnSp>
        <p:nvCxnSpPr>
          <p:cNvPr id="113" name="Google Shape;113;p26"/>
          <p:cNvCxnSpPr/>
          <p:nvPr/>
        </p:nvCxnSpPr>
        <p:spPr>
          <a:xfrm>
            <a:off x="-750" y="1724850"/>
            <a:ext cx="9145500" cy="25200"/>
          </a:xfrm>
          <a:prstGeom prst="straightConnector1">
            <a:avLst/>
          </a:prstGeom>
          <a:noFill/>
          <a:ln cap="flat" cmpd="sng" w="76200">
            <a:solidFill>
              <a:schemeClr val="lt2"/>
            </a:solidFill>
            <a:prstDash val="solid"/>
            <a:round/>
            <a:headEnd len="med" w="med" type="none"/>
            <a:tailEnd len="med" w="med" type="none"/>
          </a:ln>
        </p:spPr>
      </p:cxnSp>
      <p:sp>
        <p:nvSpPr>
          <p:cNvPr id="114" name="Google Shape;114;p26"/>
          <p:cNvSpPr txBox="1"/>
          <p:nvPr/>
        </p:nvSpPr>
        <p:spPr>
          <a:xfrm>
            <a:off x="-750" y="1750050"/>
            <a:ext cx="9145500" cy="164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600">
                <a:solidFill>
                  <a:schemeClr val="lt1"/>
                </a:solidFill>
                <a:latin typeface="Proxima Nova"/>
                <a:ea typeface="Proxima Nova"/>
                <a:cs typeface="Proxima Nova"/>
                <a:sym typeface="Proxima Nova"/>
              </a:rPr>
              <a:t>Eye Control System Based on Ameliorated </a:t>
            </a:r>
            <a:r>
              <a:rPr b="1" lang="en" sz="3600">
                <a:solidFill>
                  <a:schemeClr val="lt1"/>
                </a:solidFill>
                <a:latin typeface="Proxima Nova"/>
                <a:ea typeface="Proxima Nova"/>
                <a:cs typeface="Proxima Nova"/>
                <a:sym typeface="Proxima Nova"/>
              </a:rPr>
              <a:t>Hough Transform Algorithm</a:t>
            </a:r>
            <a:endParaRPr b="1" sz="3600">
              <a:solidFill>
                <a:schemeClr val="lt1"/>
              </a:solidFill>
              <a:latin typeface="Proxima Nova"/>
              <a:ea typeface="Proxima Nova"/>
              <a:cs typeface="Proxima Nova"/>
              <a:sym typeface="Proxima Nova"/>
            </a:endParaRPr>
          </a:p>
        </p:txBody>
      </p:sp>
      <p:cxnSp>
        <p:nvCxnSpPr>
          <p:cNvPr id="115" name="Google Shape;115;p26"/>
          <p:cNvCxnSpPr/>
          <p:nvPr/>
        </p:nvCxnSpPr>
        <p:spPr>
          <a:xfrm>
            <a:off x="-750" y="3393450"/>
            <a:ext cx="9145500" cy="2520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21" name="Google Shape;121;p2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Abstract</a:t>
            </a:r>
            <a:endParaRPr/>
          </a:p>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Objectives</a:t>
            </a:r>
            <a:endParaRPr/>
          </a:p>
          <a:p>
            <a:pPr indent="-342900" lvl="0" marL="457200" rtl="0" algn="l">
              <a:spcBef>
                <a:spcPts val="0"/>
              </a:spcBef>
              <a:spcAft>
                <a:spcPts val="0"/>
              </a:spcAft>
              <a:buSzPts val="1800"/>
              <a:buAutoNum type="arabicPeriod"/>
            </a:pPr>
            <a:r>
              <a:rPr lang="en"/>
              <a:t>Literature</a:t>
            </a:r>
            <a:r>
              <a:rPr lang="en"/>
              <a:t> Review</a:t>
            </a:r>
            <a:endParaRPr/>
          </a:p>
          <a:p>
            <a:pPr indent="-342900" lvl="0" marL="457200" rtl="0" algn="l">
              <a:spcBef>
                <a:spcPts val="0"/>
              </a:spcBef>
              <a:spcAft>
                <a:spcPts val="0"/>
              </a:spcAft>
              <a:buSzPts val="1800"/>
              <a:buAutoNum type="arabicPeriod"/>
            </a:pPr>
            <a:r>
              <a:rPr lang="en"/>
              <a:t>Problem Definition</a:t>
            </a:r>
            <a:endParaRPr/>
          </a:p>
          <a:p>
            <a:pPr indent="-342900" lvl="0" marL="457200" rtl="0" algn="l">
              <a:spcBef>
                <a:spcPts val="0"/>
              </a:spcBef>
              <a:spcAft>
                <a:spcPts val="0"/>
              </a:spcAft>
              <a:buSzPts val="1800"/>
              <a:buAutoNum type="arabicPeriod"/>
            </a:pPr>
            <a:r>
              <a:rPr lang="en"/>
              <a:t>Use-case Diagram</a:t>
            </a:r>
            <a:endParaRPr/>
          </a:p>
          <a:p>
            <a:pPr indent="-342900" lvl="0" marL="457200" rtl="0" algn="l">
              <a:spcBef>
                <a:spcPts val="0"/>
              </a:spcBef>
              <a:spcAft>
                <a:spcPts val="0"/>
              </a:spcAft>
              <a:buSzPts val="1800"/>
              <a:buAutoNum type="arabicPeriod"/>
            </a:pPr>
            <a:r>
              <a:rPr lang="en"/>
              <a:t>Class Diagram</a:t>
            </a:r>
            <a:endParaRPr/>
          </a:p>
          <a:p>
            <a:pPr indent="-342900" lvl="0" marL="457200" rtl="0" algn="l">
              <a:spcBef>
                <a:spcPts val="0"/>
              </a:spcBef>
              <a:spcAft>
                <a:spcPts val="0"/>
              </a:spcAft>
              <a:buSzPts val="1800"/>
              <a:buAutoNum type="arabicPeriod"/>
            </a:pPr>
            <a:r>
              <a:rPr lang="en"/>
              <a:t>Summary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Abstract</a:t>
            </a:r>
            <a:endParaRPr sz="3600"/>
          </a:p>
        </p:txBody>
      </p:sp>
      <p:sp>
        <p:nvSpPr>
          <p:cNvPr id="127" name="Google Shape;127;p28"/>
          <p:cNvSpPr txBox="1"/>
          <p:nvPr>
            <p:ph idx="1" type="body"/>
          </p:nvPr>
        </p:nvSpPr>
        <p:spPr>
          <a:xfrm>
            <a:off x="311700" y="1253825"/>
            <a:ext cx="8520600" cy="33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paper proposes an eye control system employing</a:t>
            </a:r>
            <a:br>
              <a:rPr lang="en" sz="2400"/>
            </a:br>
            <a:r>
              <a:rPr lang="en" sz="2400"/>
              <a:t>eye gaze tracking techniques that might be helpful for</a:t>
            </a:r>
            <a:br>
              <a:rPr lang="en" sz="2400"/>
            </a:br>
            <a:r>
              <a:rPr lang="en" sz="2400"/>
              <a:t>those limb disabled people with healthy eyes.</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 sz="2400"/>
              <a:t>Functionalities -</a:t>
            </a:r>
            <a:endParaRPr sz="2400"/>
          </a:p>
          <a:p>
            <a:pPr indent="-381000" lvl="0" marL="457200" rtl="0" algn="just">
              <a:spcBef>
                <a:spcPts val="0"/>
              </a:spcBef>
              <a:spcAft>
                <a:spcPts val="0"/>
              </a:spcAft>
              <a:buSzPts val="2400"/>
              <a:buAutoNum type="arabicPeriod"/>
            </a:pPr>
            <a:r>
              <a:rPr b="1" lang="en" sz="2400"/>
              <a:t>Moving </a:t>
            </a:r>
            <a:r>
              <a:rPr lang="en" sz="2400"/>
              <a:t>the mouse with in the screen</a:t>
            </a:r>
            <a:endParaRPr sz="2400"/>
          </a:p>
          <a:p>
            <a:pPr indent="-381000" lvl="0" marL="457200" rtl="0" algn="just">
              <a:spcBef>
                <a:spcPts val="0"/>
              </a:spcBef>
              <a:spcAft>
                <a:spcPts val="0"/>
              </a:spcAft>
              <a:buSzPts val="2400"/>
              <a:buAutoNum type="arabicPeriod"/>
            </a:pPr>
            <a:r>
              <a:rPr b="1" lang="en" sz="2400"/>
              <a:t>Clicking </a:t>
            </a:r>
            <a:r>
              <a:rPr lang="en" sz="2400"/>
              <a:t>to a button or an application icon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490250" y="526350"/>
            <a:ext cx="82410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Introduction</a:t>
            </a:r>
            <a:endParaRPr b="1" sz="2000"/>
          </a:p>
          <a:p>
            <a:pPr indent="0" lvl="0" marL="0" rtl="0" algn="just">
              <a:lnSpc>
                <a:spcPct val="115000"/>
              </a:lnSpc>
              <a:spcBef>
                <a:spcPts val="1000"/>
              </a:spcBef>
              <a:spcAft>
                <a:spcPts val="0"/>
              </a:spcAft>
              <a:buNone/>
            </a:pPr>
            <a:r>
              <a:rPr lang="en" sz="1800">
                <a:solidFill>
                  <a:srgbClr val="222222"/>
                </a:solidFill>
                <a:latin typeface="Arial"/>
                <a:ea typeface="Arial"/>
                <a:cs typeface="Arial"/>
                <a:sym typeface="Arial"/>
              </a:rPr>
              <a:t>More than 1 billion persons in the world have some form of disability. This corresponds to about </a:t>
            </a:r>
            <a:r>
              <a:rPr b="1" lang="en" sz="1800">
                <a:solidFill>
                  <a:srgbClr val="222222"/>
                </a:solidFill>
                <a:latin typeface="Arial"/>
                <a:ea typeface="Arial"/>
                <a:cs typeface="Arial"/>
                <a:sym typeface="Arial"/>
              </a:rPr>
              <a:t>15% of the world's population</a:t>
            </a:r>
            <a:r>
              <a:rPr lang="en" sz="1800">
                <a:solidFill>
                  <a:srgbClr val="222222"/>
                </a:solidFill>
                <a:latin typeface="Arial"/>
                <a:ea typeface="Arial"/>
                <a:cs typeface="Arial"/>
                <a:sym typeface="Arial"/>
              </a:rPr>
              <a:t>.</a:t>
            </a:r>
            <a:endParaRPr sz="1800">
              <a:solidFill>
                <a:srgbClr val="222222"/>
              </a:solidFill>
              <a:latin typeface="Arial"/>
              <a:ea typeface="Arial"/>
              <a:cs typeface="Arial"/>
              <a:sym typeface="Arial"/>
            </a:endParaRPr>
          </a:p>
          <a:p>
            <a:pPr indent="0" lvl="0" marL="0" rtl="0" algn="just">
              <a:lnSpc>
                <a:spcPct val="115000"/>
              </a:lnSpc>
              <a:spcBef>
                <a:spcPts val="1000"/>
              </a:spcBef>
              <a:spcAft>
                <a:spcPts val="0"/>
              </a:spcAft>
              <a:buNone/>
            </a:pPr>
            <a:r>
              <a:rPr lang="en" sz="1800">
                <a:solidFill>
                  <a:srgbClr val="222222"/>
                </a:solidFill>
                <a:latin typeface="Arial"/>
                <a:ea typeface="Arial"/>
                <a:cs typeface="Arial"/>
                <a:sym typeface="Arial"/>
              </a:rPr>
              <a:t>census 2001 has revealed that over </a:t>
            </a:r>
            <a:r>
              <a:rPr b="1" lang="en" sz="1800">
                <a:solidFill>
                  <a:srgbClr val="222222"/>
                </a:solidFill>
                <a:latin typeface="Arial"/>
                <a:ea typeface="Arial"/>
                <a:cs typeface="Arial"/>
                <a:sym typeface="Arial"/>
              </a:rPr>
              <a:t>21 million people in India</a:t>
            </a:r>
            <a:r>
              <a:rPr lang="en" sz="1800">
                <a:solidFill>
                  <a:srgbClr val="222222"/>
                </a:solidFill>
                <a:latin typeface="Arial"/>
                <a:ea typeface="Arial"/>
                <a:cs typeface="Arial"/>
                <a:sym typeface="Arial"/>
              </a:rPr>
              <a:t> are suffering from one or the other kind of disability. This is equivalent to 2.1% of the </a:t>
            </a:r>
            <a:r>
              <a:rPr b="1" lang="en" sz="1800">
                <a:solidFill>
                  <a:srgbClr val="222222"/>
                </a:solidFill>
                <a:latin typeface="Arial"/>
                <a:ea typeface="Arial"/>
                <a:cs typeface="Arial"/>
                <a:sym typeface="Arial"/>
              </a:rPr>
              <a:t>population.</a:t>
            </a:r>
            <a:endParaRPr b="1" sz="1800">
              <a:solidFill>
                <a:srgbClr val="222222"/>
              </a:solidFill>
              <a:latin typeface="Arial"/>
              <a:ea typeface="Arial"/>
              <a:cs typeface="Arial"/>
              <a:sym typeface="Arial"/>
            </a:endParaRPr>
          </a:p>
          <a:p>
            <a:pPr indent="0" lvl="0" marL="0" rtl="0" algn="just">
              <a:lnSpc>
                <a:spcPct val="115000"/>
              </a:lnSpc>
              <a:spcBef>
                <a:spcPts val="1000"/>
              </a:spcBef>
              <a:spcAft>
                <a:spcPts val="0"/>
              </a:spcAft>
              <a:buNone/>
            </a:pPr>
            <a:r>
              <a:rPr lang="en" sz="1800">
                <a:solidFill>
                  <a:srgbClr val="222222"/>
                </a:solidFill>
                <a:latin typeface="Arial"/>
                <a:ea typeface="Arial"/>
                <a:cs typeface="Arial"/>
                <a:sym typeface="Arial"/>
              </a:rPr>
              <a:t>Due to their limb handicap, such vast amount of people </a:t>
            </a:r>
            <a:r>
              <a:rPr b="1" lang="en" sz="1800">
                <a:solidFill>
                  <a:srgbClr val="222222"/>
                </a:solidFill>
                <a:latin typeface="Arial"/>
                <a:ea typeface="Arial"/>
                <a:cs typeface="Arial"/>
                <a:sym typeface="Arial"/>
              </a:rPr>
              <a:t>cannot enjoy the convenience and entertainment of the ever advancing computer technology.</a:t>
            </a:r>
            <a:r>
              <a:rPr lang="en" sz="1800">
                <a:solidFill>
                  <a:srgbClr val="222222"/>
                </a:solidFill>
                <a:latin typeface="Arial"/>
                <a:ea typeface="Arial"/>
                <a:cs typeface="Arial"/>
                <a:sym typeface="Arial"/>
              </a:rPr>
              <a:t> </a:t>
            </a:r>
            <a:endParaRPr b="1" sz="1800">
              <a:solidFill>
                <a:srgbClr val="222222"/>
              </a:solidFill>
              <a:latin typeface="Arial"/>
              <a:ea typeface="Arial"/>
              <a:cs typeface="Arial"/>
              <a:sym typeface="Arial"/>
            </a:endParaRPr>
          </a:p>
          <a:p>
            <a:pPr indent="0" lvl="0" marL="0" rtl="0" algn="just">
              <a:lnSpc>
                <a:spcPct val="115000"/>
              </a:lnSpc>
              <a:spcBef>
                <a:spcPts val="1000"/>
              </a:spcBef>
              <a:spcAft>
                <a:spcPts val="100"/>
              </a:spcAft>
              <a:buNone/>
            </a:pPr>
            <a:r>
              <a:rPr lang="en" sz="1800">
                <a:solidFill>
                  <a:srgbClr val="222222"/>
                </a:solidFill>
                <a:latin typeface="Arial"/>
                <a:ea typeface="Arial"/>
                <a:cs typeface="Arial"/>
                <a:sym typeface="Arial"/>
              </a:rPr>
              <a:t>So, this paper has purpose of meeting the specific needs of these limb disabled people.</a:t>
            </a:r>
            <a:endParaRPr sz="18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38" name="Google Shape;13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Objective of our project is </a:t>
            </a:r>
            <a:endParaRPr/>
          </a:p>
          <a:p>
            <a:pPr indent="-342900" lvl="0" marL="457200" rtl="0" algn="l">
              <a:spcBef>
                <a:spcPts val="1600"/>
              </a:spcBef>
              <a:spcAft>
                <a:spcPts val="0"/>
              </a:spcAft>
              <a:buSzPts val="1800"/>
              <a:buChar char="●"/>
            </a:pPr>
            <a:r>
              <a:rPr lang="en"/>
              <a:t>to design an eye-controlled input system using hough transform.</a:t>
            </a:r>
            <a:endParaRPr/>
          </a:p>
          <a:p>
            <a:pPr indent="-342900" lvl="0" marL="457200" rtl="0" algn="l">
              <a:spcBef>
                <a:spcPts val="0"/>
              </a:spcBef>
              <a:spcAft>
                <a:spcPts val="0"/>
              </a:spcAft>
              <a:buSzPts val="1800"/>
              <a:buChar char="●"/>
            </a:pPr>
            <a:r>
              <a:rPr lang="en"/>
              <a:t>To enable limb disabled people to use and get the experience and benefits of digital world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Literature Review</a:t>
            </a:r>
            <a:endParaRPr sz="3600"/>
          </a:p>
        </p:txBody>
      </p:sp>
      <p:sp>
        <p:nvSpPr>
          <p:cNvPr id="144" name="Google Shape;14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Eye-tracking experiments have an early history. One of the earliest eye-trackers was </a:t>
            </a:r>
            <a:r>
              <a:rPr b="1" lang="en"/>
              <a:t>designed by Edmund Huey (Huey, 1908) </a:t>
            </a:r>
            <a:r>
              <a:rPr lang="en"/>
              <a:t>which just consisted of a contact lens like device with a hole for the pupil.</a:t>
            </a:r>
            <a:endParaRPr/>
          </a:p>
          <a:p>
            <a:pPr indent="-342900" lvl="0" marL="457200" rtl="0" algn="just">
              <a:spcBef>
                <a:spcPts val="0"/>
              </a:spcBef>
              <a:spcAft>
                <a:spcPts val="0"/>
              </a:spcAft>
              <a:buSzPts val="1800"/>
              <a:buChar char="●"/>
            </a:pPr>
            <a:r>
              <a:rPr lang="en"/>
              <a:t>Generally, eye tracking measures the eyeball position and determines gaze direction of a person, and the movements of the eye can be tracked using different technologies. It can be categorized into four categories: </a:t>
            </a:r>
            <a:r>
              <a:rPr b="1" lang="en"/>
              <a:t>infrared-oculography (IROG), scleral search coil method (SSC), </a:t>
            </a:r>
            <a:r>
              <a:rPr b="1" lang="en"/>
              <a:t>electrooculography</a:t>
            </a:r>
            <a:r>
              <a:rPr b="1" lang="en"/>
              <a:t> (EOG), and video-oculography (VOG).</a:t>
            </a:r>
            <a:r>
              <a:rPr lang="en"/>
              <a:t> Currently, most of the eye tracking researches for HCI are based on </a:t>
            </a:r>
            <a:r>
              <a:rPr b="1" lang="en"/>
              <a:t>VOG,</a:t>
            </a:r>
            <a:r>
              <a:rPr lang="en"/>
              <a:t> because the VOG technique has minimized the invasiveness to user in some degree.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2"/>
          <p:cNvSpPr txBox="1"/>
          <p:nvPr>
            <p:ph idx="1" type="body"/>
          </p:nvPr>
        </p:nvSpPr>
        <p:spPr>
          <a:xfrm>
            <a:off x="311700" y="281825"/>
            <a:ext cx="8520600" cy="4640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In </a:t>
            </a:r>
            <a:r>
              <a:rPr b="1" lang="en"/>
              <a:t>2006</a:t>
            </a:r>
            <a:r>
              <a:rPr lang="en"/>
              <a:t> a group of Taiwanese engineers developed a</a:t>
            </a:r>
            <a:r>
              <a:rPr b="1" lang="en"/>
              <a:t> "Powered Wheelchair controlled by Eye-Tracking system"</a:t>
            </a:r>
            <a:endParaRPr b="1"/>
          </a:p>
          <a:p>
            <a:pPr indent="-342900" lvl="0" marL="457200" rtl="0" algn="just">
              <a:spcBef>
                <a:spcPts val="0"/>
              </a:spcBef>
              <a:spcAft>
                <a:spcPts val="0"/>
              </a:spcAft>
              <a:buSzPts val="1800"/>
              <a:buChar char="●"/>
            </a:pPr>
            <a:r>
              <a:rPr lang="en"/>
              <a:t>Almost every previous work has used head-set as an “eye tracking” device. We’re trying to replace it with conventiontional camera.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0" y="0"/>
            <a:ext cx="9144000" cy="10176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Comfortaa"/>
                <a:ea typeface="Comfortaa"/>
                <a:cs typeface="Comfortaa"/>
                <a:sym typeface="Comfortaa"/>
              </a:rPr>
              <a:t>Proposed System</a:t>
            </a:r>
            <a:r>
              <a:rPr i="1" lang="en" sz="1600">
                <a:solidFill>
                  <a:schemeClr val="lt1"/>
                </a:solidFill>
              </a:rPr>
              <a:t> (Base on Ameliorated </a:t>
            </a:r>
            <a:r>
              <a:rPr b="1" i="1" lang="en" sz="1600">
                <a:solidFill>
                  <a:schemeClr val="lt1"/>
                </a:solidFill>
              </a:rPr>
              <a:t>Hough Transform Algorithm)</a:t>
            </a:r>
            <a:endParaRPr i="1" sz="1600">
              <a:solidFill>
                <a:srgbClr val="FFFFFF"/>
              </a:solidFill>
              <a:latin typeface="Comfortaa"/>
              <a:ea typeface="Comfortaa"/>
              <a:cs typeface="Comfortaa"/>
              <a:sym typeface="Comfortaa"/>
            </a:endParaRPr>
          </a:p>
        </p:txBody>
      </p:sp>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Hough transform is a </a:t>
            </a:r>
            <a:r>
              <a:rPr b="1" lang="en"/>
              <a:t>feature extraction </a:t>
            </a:r>
            <a:r>
              <a:rPr lang="en"/>
              <a:t>technique used in image analysis, computer vision, and </a:t>
            </a:r>
            <a:r>
              <a:rPr b="1" lang="en"/>
              <a:t>digital image processing</a:t>
            </a:r>
            <a:r>
              <a:rPr lang="en"/>
              <a:t>.</a:t>
            </a:r>
            <a:endParaRPr/>
          </a:p>
          <a:p>
            <a:pPr indent="0" lvl="0" marL="0" rtl="0" algn="l">
              <a:spcBef>
                <a:spcPts val="1600"/>
              </a:spcBef>
              <a:spcAft>
                <a:spcPts val="1600"/>
              </a:spcAft>
              <a:buNone/>
            </a:pPr>
            <a:r>
              <a:rPr lang="en"/>
              <a:t>Circle Hough Transform</a:t>
            </a:r>
            <a:endParaRPr/>
          </a:p>
        </p:txBody>
      </p:sp>
      <p:pic>
        <p:nvPicPr>
          <p:cNvPr id="156" name="Google Shape;156;p33"/>
          <p:cNvPicPr preferRelativeResize="0"/>
          <p:nvPr/>
        </p:nvPicPr>
        <p:blipFill>
          <a:blip r:embed="rId3">
            <a:alphaModFix/>
          </a:blip>
          <a:stretch>
            <a:fillRect/>
          </a:stretch>
        </p:blipFill>
        <p:spPr>
          <a:xfrm>
            <a:off x="2075875" y="2401080"/>
            <a:ext cx="5675001" cy="2541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