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8" d="100"/>
          <a:sy n="48" d="100"/>
        </p:scale>
        <p:origin x="67" y="9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DA2E1E-DF1B-46EC-B72A-B7B80EB440F4}"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342433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A2E1E-DF1B-46EC-B72A-B7B80EB440F4}"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228600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A2E1E-DF1B-46EC-B72A-B7B80EB440F4}"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2725944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A2E1E-DF1B-46EC-B72A-B7B80EB440F4}"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2DFF5-B3DA-4771-9376-D7AA6B69754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7353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A2E1E-DF1B-46EC-B72A-B7B80EB440F4}"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979993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DA2E1E-DF1B-46EC-B72A-B7B80EB440F4}" type="datetimeFigureOut">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1834972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DA2E1E-DF1B-46EC-B72A-B7B80EB440F4}" type="datetimeFigureOut">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3071048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A2E1E-DF1B-46EC-B72A-B7B80EB440F4}"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2766748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A2E1E-DF1B-46EC-B72A-B7B80EB440F4}"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263089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A2E1E-DF1B-46EC-B72A-B7B80EB440F4}"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416387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A2E1E-DF1B-46EC-B72A-B7B80EB440F4}"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276652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DA2E1E-DF1B-46EC-B72A-B7B80EB440F4}"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428474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DA2E1E-DF1B-46EC-B72A-B7B80EB440F4}" type="datetimeFigureOut">
              <a:rPr lang="en-IN" smtClean="0"/>
              <a:t>11-01-2024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3965291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DA2E1E-DF1B-46EC-B72A-B7B80EB440F4}" type="datetimeFigureOut">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410937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A2E1E-DF1B-46EC-B72A-B7B80EB440F4}" type="datetimeFigureOut">
              <a:rPr lang="en-IN" smtClean="0"/>
              <a:t>11-01-2024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28468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A2E1E-DF1B-46EC-B72A-B7B80EB440F4}"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38360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A2E1E-DF1B-46EC-B72A-B7B80EB440F4}"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2DFF5-B3DA-4771-9376-D7AA6B69754A}" type="slidenum">
              <a:rPr lang="en-IN" smtClean="0"/>
              <a:t>‹#›</a:t>
            </a:fld>
            <a:endParaRPr lang="en-IN"/>
          </a:p>
        </p:txBody>
      </p:sp>
    </p:spTree>
    <p:extLst>
      <p:ext uri="{BB962C8B-B14F-4D97-AF65-F5344CB8AC3E}">
        <p14:creationId xmlns:p14="http://schemas.microsoft.com/office/powerpoint/2010/main" val="184378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EDA2E1E-DF1B-46EC-B72A-B7B80EB440F4}" type="datetimeFigureOut">
              <a:rPr lang="en-IN" smtClean="0"/>
              <a:t>11-01-2024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292DFF5-B3DA-4771-9376-D7AA6B69754A}" type="slidenum">
              <a:rPr lang="en-IN" smtClean="0"/>
              <a:t>‹#›</a:t>
            </a:fld>
            <a:endParaRPr lang="en-IN"/>
          </a:p>
        </p:txBody>
      </p:sp>
    </p:spTree>
    <p:extLst>
      <p:ext uri="{BB962C8B-B14F-4D97-AF65-F5344CB8AC3E}">
        <p14:creationId xmlns:p14="http://schemas.microsoft.com/office/powerpoint/2010/main" val="348091370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048C-3AFC-C425-B3CD-35B41E127301}"/>
              </a:ext>
            </a:extLst>
          </p:cNvPr>
          <p:cNvSpPr>
            <a:spLocks noGrp="1"/>
          </p:cNvSpPr>
          <p:nvPr>
            <p:ph type="ctrTitle"/>
          </p:nvPr>
        </p:nvSpPr>
        <p:spPr>
          <a:xfrm>
            <a:off x="1096361" y="0"/>
            <a:ext cx="9001462" cy="2387600"/>
          </a:xfrm>
        </p:spPr>
        <p:txBody>
          <a:bodyPr>
            <a:normAutofit/>
          </a:bodyPr>
          <a:lstStyle/>
          <a:p>
            <a:r>
              <a:rPr lang="en-US" sz="6600">
                <a:latin typeface="Algerian" panose="04020705040A02060702" pitchFamily="82" charset="0"/>
              </a:rPr>
              <a:t>MATHS &amp; STATISTICs FOR DATA SCIENCE</a:t>
            </a:r>
            <a:endParaRPr lang="en-IN" sz="6600">
              <a:latin typeface="Algerian" panose="04020705040A02060702" pitchFamily="82" charset="0"/>
            </a:endParaRPr>
          </a:p>
        </p:txBody>
      </p:sp>
      <p:sp>
        <p:nvSpPr>
          <p:cNvPr id="3" name="Subtitle 2">
            <a:extLst>
              <a:ext uri="{FF2B5EF4-FFF2-40B4-BE49-F238E27FC236}">
                <a16:creationId xmlns:a16="http://schemas.microsoft.com/office/drawing/2014/main" id="{3158AD4A-FA24-023A-0A9C-8BE08E1D5B4D}"/>
              </a:ext>
            </a:extLst>
          </p:cNvPr>
          <p:cNvSpPr>
            <a:spLocks noGrp="1"/>
          </p:cNvSpPr>
          <p:nvPr>
            <p:ph type="subTitle" idx="1"/>
          </p:nvPr>
        </p:nvSpPr>
        <p:spPr>
          <a:xfrm>
            <a:off x="388189" y="3144329"/>
            <a:ext cx="11740551" cy="2523226"/>
          </a:xfrm>
        </p:spPr>
        <p:txBody>
          <a:bodyPr>
            <a:normAutofit fontScale="92500"/>
          </a:bodyPr>
          <a:lstStyle/>
          <a:p>
            <a:pPr eaLnBrk="1" fontAlgn="auto" hangingPunct="1">
              <a:buFont typeface="Wingdings 3" pitchFamily="2" charset="2"/>
              <a:buNone/>
              <a:defRPr/>
            </a:pPr>
            <a:r>
              <a:rPr lang="en-IN" sz="3400">
                <a:latin typeface="Arial" panose="020B0604020202020204" pitchFamily="34" charset="0"/>
                <a:cs typeface="Arial" panose="020B0604020202020204" pitchFamily="34" charset="0"/>
              </a:rPr>
              <a:t>Submitted to -                                                        submitted by-</a:t>
            </a:r>
          </a:p>
          <a:p>
            <a:pPr algn="l">
              <a:defRPr/>
            </a:pPr>
            <a:r>
              <a:rPr lang="en-IN" sz="3400">
                <a:latin typeface="Arial" panose="020B0604020202020204" pitchFamily="34" charset="0"/>
                <a:cs typeface="Arial" panose="020B0604020202020204" pitchFamily="34" charset="0"/>
              </a:rPr>
              <a:t>Dr. Aashima Bangia                                                  Anamika gupta                             </a:t>
            </a:r>
            <a:r>
              <a:rPr lang="en-IN" sz="2800">
                <a:latin typeface="Arial" panose="020B0604020202020204" pitchFamily="34" charset="0"/>
                <a:cs typeface="Arial" panose="020B0604020202020204" pitchFamily="34" charset="0"/>
              </a:rPr>
              <a:t>(Assistant Professor,SODS,(AAFT))</a:t>
            </a:r>
          </a:p>
          <a:p>
            <a:pPr algn="r" eaLnBrk="1" fontAlgn="auto" hangingPunct="1">
              <a:buFont typeface="Wingdings 3" pitchFamily="2" charset="2"/>
              <a:buNone/>
              <a:defRPr/>
            </a:pPr>
            <a:r>
              <a:rPr lang="en-IN" sz="3400" b="1">
                <a:latin typeface="Arial" panose="020B0604020202020204" pitchFamily="34" charset="0"/>
                <a:cs typeface="Arial" panose="020B0604020202020204" pitchFamily="34" charset="0"/>
              </a:rPr>
              <a:t>					                                </a:t>
            </a:r>
            <a:r>
              <a:rPr lang="en-IN" sz="2600" b="1">
                <a:latin typeface="Arial" panose="020B0604020202020204" pitchFamily="34" charset="0"/>
                <a:cs typeface="Arial" panose="020B0604020202020204" pitchFamily="34" charset="0"/>
              </a:rPr>
              <a:t>(B.sc DS,(Sem-1)</a:t>
            </a:r>
            <a:endParaRPr lang="en-IN" sz="2600"/>
          </a:p>
        </p:txBody>
      </p:sp>
      <p:pic>
        <p:nvPicPr>
          <p:cNvPr id="6" name="Picture 5">
            <a:extLst>
              <a:ext uri="{FF2B5EF4-FFF2-40B4-BE49-F238E27FC236}">
                <a16:creationId xmlns:a16="http://schemas.microsoft.com/office/drawing/2014/main" id="{FA6D8FBC-2E84-118F-19A7-EE7D9D4A6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580" y="189781"/>
            <a:ext cx="1026545" cy="923027"/>
          </a:xfrm>
          <a:prstGeom prst="flowChartConnector">
            <a:avLst/>
          </a:prstGeom>
          <a:effectLst>
            <a:reflection blurRad="6350" stA="50000" endA="300" endPos="55500" dist="50800" dir="5400000" sy="-100000" algn="bl" rotWithShape="0"/>
          </a:effectLst>
        </p:spPr>
      </p:pic>
    </p:spTree>
    <p:extLst>
      <p:ext uri="{BB962C8B-B14F-4D97-AF65-F5344CB8AC3E}">
        <p14:creationId xmlns:p14="http://schemas.microsoft.com/office/powerpoint/2010/main" val="3144013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7A9D-1C86-47AA-37BC-FB4EF5F7702B}"/>
              </a:ext>
            </a:extLst>
          </p:cNvPr>
          <p:cNvSpPr>
            <a:spLocks noGrp="1"/>
          </p:cNvSpPr>
          <p:nvPr>
            <p:ph type="title"/>
          </p:nvPr>
        </p:nvSpPr>
        <p:spPr>
          <a:xfrm>
            <a:off x="761395" y="0"/>
            <a:ext cx="10353761" cy="1326321"/>
          </a:xfrm>
        </p:spPr>
        <p:txBody>
          <a:bodyPr>
            <a:normAutofit/>
          </a:bodyPr>
          <a:lstStyle/>
          <a:p>
            <a:r>
              <a:rPr lang="en-US" altLang="en-US" sz="6600" b="1">
                <a:solidFill>
                  <a:schemeClr val="tx1">
                    <a:lumMod val="95000"/>
                    <a:lumOff val="5000"/>
                  </a:schemeClr>
                </a:solidFill>
              </a:rPr>
              <a:t>Mean</a:t>
            </a:r>
            <a:endParaRPr lang="en-IN" sz="6600"/>
          </a:p>
        </p:txBody>
      </p:sp>
      <p:sp>
        <p:nvSpPr>
          <p:cNvPr id="3" name="Content Placeholder 2">
            <a:extLst>
              <a:ext uri="{FF2B5EF4-FFF2-40B4-BE49-F238E27FC236}">
                <a16:creationId xmlns:a16="http://schemas.microsoft.com/office/drawing/2014/main" id="{2DEC37DD-7C9E-3396-F4B8-596857FF5ED3}"/>
              </a:ext>
            </a:extLst>
          </p:cNvPr>
          <p:cNvSpPr>
            <a:spLocks noGrp="1"/>
          </p:cNvSpPr>
          <p:nvPr>
            <p:ph idx="1"/>
          </p:nvPr>
        </p:nvSpPr>
        <p:spPr>
          <a:xfrm>
            <a:off x="161319" y="1657914"/>
            <a:ext cx="11830655" cy="4895286"/>
          </a:xfrm>
        </p:spPr>
        <p:txBody>
          <a:bodyPr>
            <a:normAutofit lnSpcReduction="10000"/>
          </a:bodyPr>
          <a:lstStyle/>
          <a:p>
            <a:pPr eaLnBrk="1" hangingPunct="1">
              <a:buFont typeface="Courier New" panose="02070309020205020404" pitchFamily="49" charset="0"/>
              <a:buChar char="o"/>
            </a:pPr>
            <a:r>
              <a:rPr lang="en-US" altLang="en-US" sz="2400"/>
              <a:t>The mean represents the average value of the dataset. </a:t>
            </a:r>
          </a:p>
          <a:p>
            <a:pPr eaLnBrk="1" hangingPunct="1">
              <a:buFont typeface="Courier New" panose="02070309020205020404" pitchFamily="49" charset="0"/>
              <a:buChar char="o"/>
            </a:pPr>
            <a:r>
              <a:rPr lang="en-US" altLang="en-US" sz="2400"/>
              <a:t>It can be calculated as the sum of all the values in the dataset divided by the number of values. In general, it is considered as the </a:t>
            </a:r>
            <a:r>
              <a:rPr lang="en-US" altLang="en-US" sz="2400" b="1">
                <a:solidFill>
                  <a:schemeClr val="tx2">
                    <a:lumMod val="75000"/>
                  </a:schemeClr>
                </a:solidFill>
              </a:rPr>
              <a:t>arithmetic mean</a:t>
            </a:r>
            <a:r>
              <a:rPr lang="en-US" altLang="en-US" sz="2400"/>
              <a:t>. </a:t>
            </a:r>
          </a:p>
          <a:p>
            <a:pPr eaLnBrk="1" hangingPunct="1">
              <a:buFont typeface="Courier New" panose="02070309020205020404" pitchFamily="49" charset="0"/>
              <a:buChar char="o"/>
            </a:pPr>
            <a:r>
              <a:rPr lang="en-US" altLang="en-US" sz="2400"/>
              <a:t>Some other measures of mean used to find the central tendency are as follows:</a:t>
            </a:r>
          </a:p>
          <a:p>
            <a:pPr lvl="1" eaLnBrk="1" hangingPunct="1">
              <a:buFont typeface="Courier New" panose="02070309020205020404" pitchFamily="49" charset="0"/>
              <a:buChar char="o"/>
            </a:pPr>
            <a:r>
              <a:rPr lang="en-US" altLang="en-US" sz="2400" b="1">
                <a:solidFill>
                  <a:schemeClr val="tx2">
                    <a:lumMod val="75000"/>
                  </a:schemeClr>
                </a:solidFill>
              </a:rPr>
              <a:t>Geometric Mean </a:t>
            </a:r>
            <a:r>
              <a:rPr lang="en-US" altLang="en-US" sz="2400"/>
              <a:t>(nth root of the product of n numbers)</a:t>
            </a:r>
          </a:p>
          <a:p>
            <a:pPr lvl="1" eaLnBrk="1" hangingPunct="1">
              <a:buFont typeface="Courier New" panose="02070309020205020404" pitchFamily="49" charset="0"/>
              <a:buChar char="o"/>
            </a:pPr>
            <a:r>
              <a:rPr lang="en-US" altLang="en-US" sz="2400" b="1">
                <a:solidFill>
                  <a:schemeClr val="tx2">
                    <a:lumMod val="75000"/>
                  </a:schemeClr>
                </a:solidFill>
              </a:rPr>
              <a:t>Harmonic Mean </a:t>
            </a:r>
            <a:r>
              <a:rPr lang="en-US" altLang="en-US" sz="2400"/>
              <a:t>(the reciprocal of the average of the reciprocals)</a:t>
            </a:r>
          </a:p>
          <a:p>
            <a:pPr lvl="1" eaLnBrk="1" hangingPunct="1">
              <a:buFont typeface="Courier New" panose="02070309020205020404" pitchFamily="49" charset="0"/>
              <a:buChar char="o"/>
            </a:pPr>
            <a:r>
              <a:rPr lang="en-US" altLang="en-US" sz="2400" b="1">
                <a:solidFill>
                  <a:schemeClr val="tx2">
                    <a:lumMod val="75000"/>
                  </a:schemeClr>
                </a:solidFill>
              </a:rPr>
              <a:t>Weighted Mean </a:t>
            </a:r>
            <a:r>
              <a:rPr lang="en-US" altLang="en-US" sz="2400"/>
              <a:t>(where some values contribute more than others)</a:t>
            </a:r>
          </a:p>
          <a:p>
            <a:pPr eaLnBrk="1" hangingPunct="1">
              <a:buFont typeface="Courier New" panose="02070309020205020404" pitchFamily="49" charset="0"/>
              <a:buChar char="o"/>
            </a:pPr>
            <a:r>
              <a:rPr lang="en-US" altLang="en-US" sz="2400"/>
              <a:t>It is observed that if all the values in the dataset are the same, then all geometric, arithmetic and harmonic mean values are the same. If there is variability in the data, then the mean value differs. </a:t>
            </a:r>
          </a:p>
          <a:p>
            <a:endParaRPr lang="en-IN"/>
          </a:p>
        </p:txBody>
      </p:sp>
    </p:spTree>
    <p:extLst>
      <p:ext uri="{BB962C8B-B14F-4D97-AF65-F5344CB8AC3E}">
        <p14:creationId xmlns:p14="http://schemas.microsoft.com/office/powerpoint/2010/main" val="213838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642A-FF4B-F0A6-B987-1ADF67CD7529}"/>
              </a:ext>
            </a:extLst>
          </p:cNvPr>
          <p:cNvSpPr>
            <a:spLocks noGrp="1"/>
          </p:cNvSpPr>
          <p:nvPr>
            <p:ph type="title"/>
          </p:nvPr>
        </p:nvSpPr>
        <p:spPr>
          <a:xfrm>
            <a:off x="818545" y="55368"/>
            <a:ext cx="10353761" cy="1326321"/>
          </a:xfrm>
        </p:spPr>
        <p:txBody>
          <a:bodyPr/>
          <a:lstStyle/>
          <a:p>
            <a:r>
              <a:rPr lang="en-US" altLang="en-US" sz="5400">
                <a:solidFill>
                  <a:schemeClr val="tx1">
                    <a:lumMod val="95000"/>
                    <a:lumOff val="5000"/>
                  </a:schemeClr>
                </a:solidFill>
              </a:rPr>
              <a:t>Median</a:t>
            </a:r>
            <a:br>
              <a:rPr lang="en-US" altLang="en-US">
                <a:solidFill>
                  <a:schemeClr val="tx1">
                    <a:lumMod val="95000"/>
                    <a:lumOff val="5000"/>
                  </a:schemeClr>
                </a:solidFill>
              </a:rPr>
            </a:br>
            <a:r>
              <a:rPr lang="en-US" altLang="en-US">
                <a:solidFill>
                  <a:schemeClr val="tx1">
                    <a:lumMod val="95000"/>
                    <a:lumOff val="5000"/>
                  </a:schemeClr>
                </a:solidFill>
              </a:rPr>
              <a:t> </a:t>
            </a:r>
            <a:endParaRPr lang="en-IN"/>
          </a:p>
        </p:txBody>
      </p:sp>
      <p:sp>
        <p:nvSpPr>
          <p:cNvPr id="3" name="Content Placeholder 2">
            <a:extLst>
              <a:ext uri="{FF2B5EF4-FFF2-40B4-BE49-F238E27FC236}">
                <a16:creationId xmlns:a16="http://schemas.microsoft.com/office/drawing/2014/main" id="{E2D04E1B-5274-F168-23CD-4B367655D8D0}"/>
              </a:ext>
            </a:extLst>
          </p:cNvPr>
          <p:cNvSpPr>
            <a:spLocks noGrp="1"/>
          </p:cNvSpPr>
          <p:nvPr>
            <p:ph idx="1"/>
          </p:nvPr>
        </p:nvSpPr>
        <p:spPr>
          <a:xfrm>
            <a:off x="742345" y="1009650"/>
            <a:ext cx="10353762" cy="4067175"/>
          </a:xfrm>
        </p:spPr>
        <p:txBody>
          <a:bodyPr/>
          <a:lstStyle/>
          <a:p>
            <a:pPr marL="91440" indent="-91440" algn="just" eaLnBrk="1" fontAlgn="auto" hangingPunct="1">
              <a:spcAft>
                <a:spcPts val="0"/>
              </a:spcAft>
              <a:buClr>
                <a:schemeClr val="bg2">
                  <a:lumMod val="40000"/>
                  <a:lumOff val="60000"/>
                </a:schemeClr>
              </a:buClr>
              <a:buFont typeface="Wingdings 3" charset="2"/>
              <a:buChar char=""/>
              <a:defRPr/>
            </a:pPr>
            <a:r>
              <a:rPr lang="en-US"/>
              <a:t>Median is the middle value of the dataset in which the dataset is arranged in the ascending order or in descending order. </a:t>
            </a:r>
          </a:p>
          <a:p>
            <a:pPr marL="91440" indent="-91440" algn="just" eaLnBrk="1" fontAlgn="auto" hangingPunct="1">
              <a:spcAft>
                <a:spcPts val="0"/>
              </a:spcAft>
              <a:buClr>
                <a:schemeClr val="bg2">
                  <a:lumMod val="40000"/>
                  <a:lumOff val="60000"/>
                </a:schemeClr>
              </a:buClr>
              <a:buFont typeface="Wingdings 3" charset="2"/>
              <a:buChar char=""/>
              <a:defRPr/>
            </a:pPr>
            <a:r>
              <a:rPr lang="en-US"/>
              <a:t>When the dataset contains an even number of values, then the median value of the dataset can be found by taking the mean of the middle two values.</a:t>
            </a:r>
          </a:p>
          <a:p>
            <a:pPr marL="91440" indent="-91440" algn="just" eaLnBrk="1" fontAlgn="auto" hangingPunct="1">
              <a:spcAft>
                <a:spcPts val="0"/>
              </a:spcAft>
              <a:buClr>
                <a:schemeClr val="bg2">
                  <a:lumMod val="40000"/>
                  <a:lumOff val="60000"/>
                </a:schemeClr>
              </a:buClr>
              <a:buFont typeface="Wingdings 3" charset="2"/>
              <a:buChar char=""/>
              <a:defRPr/>
            </a:pPr>
            <a:r>
              <a:rPr lang="en-US"/>
              <a:t>If you have skewed distribution, the best measure of finding the central tendency is the median.</a:t>
            </a:r>
          </a:p>
          <a:p>
            <a:endParaRPr lang="en-IN"/>
          </a:p>
        </p:txBody>
      </p:sp>
      <p:pic>
        <p:nvPicPr>
          <p:cNvPr id="5" name="Picture 4">
            <a:extLst>
              <a:ext uri="{FF2B5EF4-FFF2-40B4-BE49-F238E27FC236}">
                <a16:creationId xmlns:a16="http://schemas.microsoft.com/office/drawing/2014/main" id="{4539F847-34C0-4056-7224-9C70D47DFA95}"/>
              </a:ext>
            </a:extLst>
          </p:cNvPr>
          <p:cNvPicPr>
            <a:picLocks noChangeAspect="1"/>
          </p:cNvPicPr>
          <p:nvPr/>
        </p:nvPicPr>
        <p:blipFill rotWithShape="1">
          <a:blip r:embed="rId2">
            <a:extLst>
              <a:ext uri="{28A0092B-C50C-407E-A947-70E740481C1C}">
                <a14:useLocalDpi xmlns:a14="http://schemas.microsoft.com/office/drawing/2010/main" val="0"/>
              </a:ext>
            </a:extLst>
          </a:blip>
          <a:srcRect l="171" t="11689" r="-171"/>
          <a:stretch/>
        </p:blipFill>
        <p:spPr>
          <a:xfrm>
            <a:off x="190500" y="3990976"/>
            <a:ext cx="11544300" cy="2676524"/>
          </a:xfrm>
          <a:prstGeom prst="rect">
            <a:avLst/>
          </a:prstGeom>
        </p:spPr>
      </p:pic>
    </p:spTree>
    <p:extLst>
      <p:ext uri="{BB962C8B-B14F-4D97-AF65-F5344CB8AC3E}">
        <p14:creationId xmlns:p14="http://schemas.microsoft.com/office/powerpoint/2010/main" val="2472517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023D-2F33-7579-F3B1-334B0044A5C3}"/>
              </a:ext>
            </a:extLst>
          </p:cNvPr>
          <p:cNvSpPr>
            <a:spLocks noGrp="1"/>
          </p:cNvSpPr>
          <p:nvPr>
            <p:ph type="title"/>
          </p:nvPr>
        </p:nvSpPr>
        <p:spPr>
          <a:xfrm>
            <a:off x="799495" y="76201"/>
            <a:ext cx="10353761" cy="1326321"/>
          </a:xfrm>
        </p:spPr>
        <p:txBody>
          <a:bodyPr>
            <a:normAutofit/>
          </a:bodyPr>
          <a:lstStyle/>
          <a:p>
            <a:r>
              <a:rPr lang="en-US" altLang="en-US" sz="6000" b="1">
                <a:solidFill>
                  <a:schemeClr val="tx1">
                    <a:lumMod val="95000"/>
                    <a:lumOff val="5000"/>
                  </a:schemeClr>
                </a:solidFill>
              </a:rPr>
              <a:t>Mode</a:t>
            </a:r>
            <a:endParaRPr lang="en-IN" sz="6000"/>
          </a:p>
        </p:txBody>
      </p:sp>
      <p:sp>
        <p:nvSpPr>
          <p:cNvPr id="3" name="Content Placeholder 2">
            <a:extLst>
              <a:ext uri="{FF2B5EF4-FFF2-40B4-BE49-F238E27FC236}">
                <a16:creationId xmlns:a16="http://schemas.microsoft.com/office/drawing/2014/main" id="{AD237250-097C-4FF1-5160-28F9F063027C}"/>
              </a:ext>
            </a:extLst>
          </p:cNvPr>
          <p:cNvSpPr>
            <a:spLocks noGrp="1"/>
          </p:cNvSpPr>
          <p:nvPr>
            <p:ph idx="1"/>
          </p:nvPr>
        </p:nvSpPr>
        <p:spPr>
          <a:xfrm>
            <a:off x="919119" y="1324539"/>
            <a:ext cx="10353762" cy="2761686"/>
          </a:xfrm>
        </p:spPr>
        <p:txBody>
          <a:bodyPr>
            <a:normAutofit lnSpcReduction="10000"/>
          </a:bodyPr>
          <a:lstStyle/>
          <a:p>
            <a:pPr algn="just" eaLnBrk="1" hangingPunct="1">
              <a:lnSpc>
                <a:spcPct val="200000"/>
              </a:lnSpc>
            </a:pPr>
            <a:r>
              <a:rPr lang="en-US" altLang="en-US"/>
              <a:t>The mode represents the frequently occurring value in the dataset. </a:t>
            </a:r>
          </a:p>
          <a:p>
            <a:pPr algn="just" eaLnBrk="1" hangingPunct="1">
              <a:lnSpc>
                <a:spcPct val="200000"/>
              </a:lnSpc>
            </a:pPr>
            <a:r>
              <a:rPr lang="en-US" altLang="en-US"/>
              <a:t>Sometimes the dataset may contain multiple modes and in some cases, it does not contain any mode at all.</a:t>
            </a:r>
          </a:p>
          <a:p>
            <a:pPr algn="just" eaLnBrk="1" hangingPunct="1">
              <a:lnSpc>
                <a:spcPct val="200000"/>
              </a:lnSpc>
            </a:pPr>
            <a:r>
              <a:rPr lang="en-US" altLang="en-US"/>
              <a:t>If you have categorical data, the mode is the best choice to find the central tendency.</a:t>
            </a:r>
          </a:p>
          <a:p>
            <a:endParaRPr lang="en-IN"/>
          </a:p>
        </p:txBody>
      </p:sp>
      <p:pic>
        <p:nvPicPr>
          <p:cNvPr id="5" name="Picture 4">
            <a:extLst>
              <a:ext uri="{FF2B5EF4-FFF2-40B4-BE49-F238E27FC236}">
                <a16:creationId xmlns:a16="http://schemas.microsoft.com/office/drawing/2014/main" id="{ED9EDE3E-2379-D08F-AFFE-65895F598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812" y="4023984"/>
            <a:ext cx="7572375" cy="2621157"/>
          </a:xfrm>
          <a:prstGeom prst="rect">
            <a:avLst/>
          </a:prstGeom>
          <a:ln>
            <a:noFill/>
          </a:ln>
          <a:effectLst>
            <a:outerShdw blurRad="292100" dist="139700" dir="2700000" algn="tl" rotWithShape="0">
              <a:srgbClr val="333333">
                <a:alpha val="65000"/>
              </a:srgbClr>
            </a:outerShdw>
            <a:softEdge rad="12700"/>
          </a:effectLst>
        </p:spPr>
      </p:pic>
    </p:spTree>
    <p:extLst>
      <p:ext uri="{BB962C8B-B14F-4D97-AF65-F5344CB8AC3E}">
        <p14:creationId xmlns:p14="http://schemas.microsoft.com/office/powerpoint/2010/main" val="706629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1D8E-F7E8-1DAB-E0AD-DB9FE63ED638}"/>
              </a:ext>
            </a:extLst>
          </p:cNvPr>
          <p:cNvSpPr>
            <a:spLocks noGrp="1"/>
          </p:cNvSpPr>
          <p:nvPr>
            <p:ph type="title"/>
          </p:nvPr>
        </p:nvSpPr>
        <p:spPr>
          <a:xfrm>
            <a:off x="751870" y="0"/>
            <a:ext cx="10353761" cy="1326321"/>
          </a:xfrm>
        </p:spPr>
        <p:txBody>
          <a:bodyPr/>
          <a:lstStyle/>
          <a:p>
            <a:r>
              <a:rPr lang="en-IN" altLang="en-US" b="1">
                <a:solidFill>
                  <a:schemeClr val="tx1">
                    <a:lumMod val="95000"/>
                    <a:lumOff val="5000"/>
                  </a:schemeClr>
                </a:solidFill>
              </a:rPr>
              <a:t>Measures of Dispersion</a:t>
            </a:r>
            <a:endParaRPr lang="en-IN"/>
          </a:p>
        </p:txBody>
      </p:sp>
      <p:sp>
        <p:nvSpPr>
          <p:cNvPr id="3" name="Content Placeholder 2">
            <a:extLst>
              <a:ext uri="{FF2B5EF4-FFF2-40B4-BE49-F238E27FC236}">
                <a16:creationId xmlns:a16="http://schemas.microsoft.com/office/drawing/2014/main" id="{BB2ACCF9-4CD0-37EE-8BFB-7BE8E2EEF0A7}"/>
              </a:ext>
            </a:extLst>
          </p:cNvPr>
          <p:cNvSpPr>
            <a:spLocks noGrp="1"/>
          </p:cNvSpPr>
          <p:nvPr>
            <p:ph idx="1"/>
          </p:nvPr>
        </p:nvSpPr>
        <p:spPr>
          <a:xfrm>
            <a:off x="685756" y="1057839"/>
            <a:ext cx="10353762" cy="1685361"/>
          </a:xfrm>
        </p:spPr>
        <p:txBody>
          <a:bodyPr/>
          <a:lstStyle/>
          <a:p>
            <a:r>
              <a:rPr lang="en-US" sz="2000">
                <a:solidFill>
                  <a:schemeClr val="tx2"/>
                </a:solidFill>
                <a:latin typeface="+mj-lt"/>
                <a:ea typeface="+mj-ea"/>
                <a:cs typeface="+mj-cs"/>
              </a:rPr>
              <a:t>Dispersion is the state of getting dispersed or spread. Statistical dispersion means the extent to which a numerical data is likely to vary about an average value. In other words, dispersion helps to understand the distribution of the data.</a:t>
            </a:r>
            <a:endParaRPr lang="en-IN" sz="2000">
              <a:solidFill>
                <a:schemeClr val="tx2"/>
              </a:solidFill>
              <a:latin typeface="+mj-lt"/>
              <a:ea typeface="+mj-ea"/>
              <a:cs typeface="+mj-cs"/>
            </a:endParaRPr>
          </a:p>
          <a:p>
            <a:endParaRPr lang="en-IN"/>
          </a:p>
        </p:txBody>
      </p:sp>
      <p:pic>
        <p:nvPicPr>
          <p:cNvPr id="5" name="Picture 4">
            <a:extLst>
              <a:ext uri="{FF2B5EF4-FFF2-40B4-BE49-F238E27FC236}">
                <a16:creationId xmlns:a16="http://schemas.microsoft.com/office/drawing/2014/main" id="{330B89B9-793B-48D8-8AF5-124B815D5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2824163"/>
            <a:ext cx="9772650" cy="3643312"/>
          </a:xfrm>
          <a:prstGeom prst="rect">
            <a:avLst/>
          </a:prstGeom>
        </p:spPr>
      </p:pic>
    </p:spTree>
    <p:extLst>
      <p:ext uri="{BB962C8B-B14F-4D97-AF65-F5344CB8AC3E}">
        <p14:creationId xmlns:p14="http://schemas.microsoft.com/office/powerpoint/2010/main" val="240375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BB6C-7401-4439-0B96-2AA74DE7F1DD}"/>
              </a:ext>
            </a:extLst>
          </p:cNvPr>
          <p:cNvSpPr>
            <a:spLocks noGrp="1"/>
          </p:cNvSpPr>
          <p:nvPr>
            <p:ph type="title"/>
          </p:nvPr>
        </p:nvSpPr>
        <p:spPr>
          <a:xfrm>
            <a:off x="723295" y="104775"/>
            <a:ext cx="10353761" cy="1326321"/>
          </a:xfrm>
        </p:spPr>
        <p:txBody>
          <a:bodyPr>
            <a:normAutofit/>
          </a:bodyPr>
          <a:lstStyle/>
          <a:p>
            <a:pPr marL="457200" indent="-457200">
              <a:buFont typeface="Wingdings" panose="05000000000000000000" pitchFamily="2" charset="2"/>
              <a:buChar char="Ø"/>
            </a:pPr>
            <a:r>
              <a:rPr lang="en-IN" altLang="en-US" sz="5400" b="1">
                <a:solidFill>
                  <a:schemeClr val="tx1">
                    <a:lumMod val="95000"/>
                    <a:lumOff val="5000"/>
                  </a:schemeClr>
                </a:solidFill>
              </a:rPr>
              <a:t>Range</a:t>
            </a:r>
            <a:endParaRPr lang="en-IN" sz="5400"/>
          </a:p>
        </p:txBody>
      </p:sp>
      <p:sp>
        <p:nvSpPr>
          <p:cNvPr id="3" name="Content Placeholder 2">
            <a:extLst>
              <a:ext uri="{FF2B5EF4-FFF2-40B4-BE49-F238E27FC236}">
                <a16:creationId xmlns:a16="http://schemas.microsoft.com/office/drawing/2014/main" id="{B7C3BBF6-40E4-CF0E-07F4-6E2193B186EC}"/>
              </a:ext>
            </a:extLst>
          </p:cNvPr>
          <p:cNvSpPr>
            <a:spLocks noGrp="1"/>
          </p:cNvSpPr>
          <p:nvPr>
            <p:ph idx="1"/>
          </p:nvPr>
        </p:nvSpPr>
        <p:spPr>
          <a:xfrm>
            <a:off x="0" y="2096064"/>
            <a:ext cx="10353762" cy="3695136"/>
          </a:xfrm>
        </p:spPr>
        <p:txBody>
          <a:bodyPr/>
          <a:lstStyle/>
          <a:p>
            <a:pPr marL="91440" indent="-91440" eaLnBrk="1" fontAlgn="auto" hangingPunct="1">
              <a:spcAft>
                <a:spcPts val="0"/>
              </a:spcAft>
              <a:buClr>
                <a:schemeClr val="bg2">
                  <a:lumMod val="40000"/>
                  <a:lumOff val="60000"/>
                </a:schemeClr>
              </a:buClr>
              <a:buFont typeface="Wingdings 3" charset="2"/>
              <a:buChar char=""/>
              <a:defRPr/>
            </a:pPr>
            <a:r>
              <a:rPr lang="en-US"/>
              <a:t>It is the simplest method of measurement of dispersion.</a:t>
            </a:r>
          </a:p>
          <a:p>
            <a:pPr marL="91440" indent="-91440" eaLnBrk="1" fontAlgn="auto" hangingPunct="1">
              <a:spcAft>
                <a:spcPts val="0"/>
              </a:spcAft>
              <a:buClr>
                <a:schemeClr val="bg2">
                  <a:lumMod val="40000"/>
                  <a:lumOff val="60000"/>
                </a:schemeClr>
              </a:buClr>
              <a:buFont typeface="Wingdings 3" charset="2"/>
              <a:buChar char=""/>
              <a:defRPr/>
            </a:pPr>
            <a:r>
              <a:rPr lang="en-US"/>
              <a:t>It is defined as the difference between the largest and the smallest item in a given distribution.</a:t>
            </a:r>
          </a:p>
          <a:p>
            <a:pPr marL="91440" indent="-91440" eaLnBrk="1" fontAlgn="auto" hangingPunct="1">
              <a:spcAft>
                <a:spcPts val="0"/>
              </a:spcAft>
              <a:buClr>
                <a:schemeClr val="bg2">
                  <a:lumMod val="40000"/>
                  <a:lumOff val="60000"/>
                </a:schemeClr>
              </a:buClr>
              <a:buFont typeface="Wingdings 3" charset="2"/>
              <a:buChar char=""/>
              <a:defRPr/>
            </a:pPr>
            <a:r>
              <a:rPr lang="en-US" b="1"/>
              <a:t>Range = Largest item (L) – Smallest item (S)</a:t>
            </a:r>
          </a:p>
          <a:p>
            <a:pPr marL="0" indent="0" eaLnBrk="1" fontAlgn="auto" hangingPunct="1">
              <a:spcAft>
                <a:spcPts val="0"/>
              </a:spcAft>
              <a:buClr>
                <a:schemeClr val="bg2">
                  <a:lumMod val="40000"/>
                  <a:lumOff val="60000"/>
                </a:schemeClr>
              </a:buClr>
              <a:buFont typeface="Wingdings 3" charset="2"/>
              <a:buNone/>
              <a:defRPr/>
            </a:pPr>
            <a:r>
              <a:rPr lang="en-US" b="1">
                <a:solidFill>
                  <a:srgbClr val="FFFF00"/>
                </a:solidFill>
              </a:rPr>
              <a:t>Interquartile Range</a:t>
            </a:r>
          </a:p>
          <a:p>
            <a:pPr marL="91440" indent="-91440" eaLnBrk="1" fontAlgn="auto" hangingPunct="1">
              <a:spcAft>
                <a:spcPts val="0"/>
              </a:spcAft>
              <a:buClr>
                <a:schemeClr val="bg2">
                  <a:lumMod val="40000"/>
                  <a:lumOff val="60000"/>
                </a:schemeClr>
              </a:buClr>
              <a:buFont typeface="Wingdings 3" charset="2"/>
              <a:buChar char=""/>
              <a:defRPr/>
            </a:pPr>
            <a:r>
              <a:rPr lang="en-US"/>
              <a:t>It is defined as the difference between the Upper Quartile and Lower Quartile of a given distribution.</a:t>
            </a:r>
          </a:p>
          <a:p>
            <a:pPr marL="91440" indent="-91440" eaLnBrk="1" fontAlgn="auto" hangingPunct="1">
              <a:spcAft>
                <a:spcPts val="0"/>
              </a:spcAft>
              <a:buClr>
                <a:schemeClr val="bg2">
                  <a:lumMod val="40000"/>
                  <a:lumOff val="60000"/>
                </a:schemeClr>
              </a:buClr>
              <a:buFont typeface="Wingdings 3" charset="2"/>
              <a:buChar char=""/>
              <a:defRPr/>
            </a:pPr>
            <a:r>
              <a:rPr lang="en-US" b="1"/>
              <a:t>Interquartile Range = Upper Quartile (</a:t>
            </a:r>
            <a:r>
              <a:rPr lang="en-US"/>
              <a:t>Q</a:t>
            </a:r>
            <a:r>
              <a:rPr lang="en-US" baseline="-25000"/>
              <a:t>3</a:t>
            </a:r>
            <a:r>
              <a:rPr lang="en-US" b="1"/>
              <a:t>)–Lower Quartile(</a:t>
            </a:r>
            <a:r>
              <a:rPr lang="en-US"/>
              <a:t>Q</a:t>
            </a:r>
            <a:r>
              <a:rPr lang="en-US" baseline="-25000"/>
              <a:t>1</a:t>
            </a:r>
            <a:r>
              <a:rPr lang="en-US" b="1"/>
              <a:t>)</a:t>
            </a:r>
            <a:endParaRPr lang="en-US"/>
          </a:p>
          <a:p>
            <a:endParaRPr lang="en-IN"/>
          </a:p>
        </p:txBody>
      </p:sp>
    </p:spTree>
    <p:extLst>
      <p:ext uri="{BB962C8B-B14F-4D97-AF65-F5344CB8AC3E}">
        <p14:creationId xmlns:p14="http://schemas.microsoft.com/office/powerpoint/2010/main" val="1755074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F3CB-0905-F432-6CF2-384EA9407070}"/>
              </a:ext>
            </a:extLst>
          </p:cNvPr>
          <p:cNvSpPr>
            <a:spLocks noGrp="1"/>
          </p:cNvSpPr>
          <p:nvPr>
            <p:ph type="title"/>
          </p:nvPr>
        </p:nvSpPr>
        <p:spPr>
          <a:xfrm>
            <a:off x="770920" y="0"/>
            <a:ext cx="10353761" cy="1326321"/>
          </a:xfrm>
        </p:spPr>
        <p:txBody>
          <a:bodyPr>
            <a:normAutofit/>
          </a:bodyPr>
          <a:lstStyle/>
          <a:p>
            <a:r>
              <a:rPr lang="en-US" altLang="en-US" sz="6000" b="1">
                <a:solidFill>
                  <a:schemeClr val="tx1">
                    <a:lumMod val="95000"/>
                    <a:lumOff val="5000"/>
                  </a:schemeClr>
                </a:solidFill>
              </a:rPr>
              <a:t>Variance</a:t>
            </a:r>
            <a:endParaRPr lang="en-IN" sz="6000"/>
          </a:p>
        </p:txBody>
      </p:sp>
      <p:sp>
        <p:nvSpPr>
          <p:cNvPr id="3" name="Content Placeholder 2">
            <a:extLst>
              <a:ext uri="{FF2B5EF4-FFF2-40B4-BE49-F238E27FC236}">
                <a16:creationId xmlns:a16="http://schemas.microsoft.com/office/drawing/2014/main" id="{01D72386-7BD1-619B-5764-8B0D4DE233FE}"/>
              </a:ext>
            </a:extLst>
          </p:cNvPr>
          <p:cNvSpPr>
            <a:spLocks noGrp="1"/>
          </p:cNvSpPr>
          <p:nvPr>
            <p:ph idx="1"/>
          </p:nvPr>
        </p:nvSpPr>
        <p:spPr>
          <a:xfrm>
            <a:off x="113695" y="1326321"/>
            <a:ext cx="11897330" cy="5331654"/>
          </a:xfrm>
        </p:spPr>
        <p:txBody>
          <a:bodyPr>
            <a:normAutofit/>
          </a:bodyPr>
          <a:lstStyle/>
          <a:p>
            <a:pPr marL="91440" indent="-91440" algn="just" eaLnBrk="1" fontAlgn="auto" hangingPunct="1">
              <a:spcAft>
                <a:spcPts val="0"/>
              </a:spcAft>
              <a:buClr>
                <a:schemeClr val="bg2">
                  <a:lumMod val="40000"/>
                  <a:lumOff val="60000"/>
                </a:schemeClr>
              </a:buClr>
              <a:buFont typeface="Wingdings 3" charset="2"/>
              <a:buChar char=""/>
              <a:defRPr/>
            </a:pPr>
            <a:r>
              <a:rPr lang="en-US"/>
              <a:t>Variance is a measure of how data points differ from the mean.</a:t>
            </a:r>
          </a:p>
          <a:p>
            <a:pPr marL="91440" indent="-91440" algn="just" eaLnBrk="1" fontAlgn="auto" hangingPunct="1">
              <a:spcAft>
                <a:spcPts val="0"/>
              </a:spcAft>
              <a:buClr>
                <a:schemeClr val="bg2">
                  <a:lumMod val="40000"/>
                  <a:lumOff val="60000"/>
                </a:schemeClr>
              </a:buClr>
              <a:buFont typeface="Wingdings 3" charset="2"/>
              <a:buChar char=""/>
              <a:defRPr/>
            </a:pPr>
            <a:r>
              <a:rPr lang="en-US"/>
              <a:t>A variance is a measure of how far a set of data (numbers) are spread out from their mean (average) value.</a:t>
            </a:r>
          </a:p>
          <a:p>
            <a:pPr marL="91440" indent="-91440" algn="just" eaLnBrk="1" fontAlgn="auto" hangingPunct="1">
              <a:spcAft>
                <a:spcPts val="0"/>
              </a:spcAft>
              <a:buClr>
                <a:schemeClr val="bg2">
                  <a:lumMod val="40000"/>
                  <a:lumOff val="60000"/>
                </a:schemeClr>
              </a:buClr>
              <a:buFont typeface="Wingdings 3" charset="2"/>
              <a:buChar char=""/>
              <a:defRPr/>
            </a:pPr>
            <a:r>
              <a:rPr lang="en-US"/>
              <a:t>The more the value of variance, the data is more scattered from its mean and if the value of variance is low or minimum, then it is less scattered from mean. Therefore, it is called a measure of spread of data from mean.</a:t>
            </a:r>
          </a:p>
          <a:p>
            <a:pPr marL="91440" indent="-91440" algn="just" eaLnBrk="1" fontAlgn="auto" hangingPunct="1">
              <a:spcAft>
                <a:spcPts val="0"/>
              </a:spcAft>
              <a:buClr>
                <a:schemeClr val="bg2">
                  <a:lumMod val="40000"/>
                  <a:lumOff val="60000"/>
                </a:schemeClr>
              </a:buClr>
              <a:buFont typeface="Wingdings 3" charset="2"/>
              <a:buChar char=""/>
              <a:defRPr/>
            </a:pPr>
            <a:r>
              <a:rPr lang="en-US"/>
              <a:t>the formula for variance is </a:t>
            </a:r>
            <a:endParaRPr lang="en-IN"/>
          </a:p>
          <a:p>
            <a:pPr marL="457200" lvl="1" indent="0" algn="just" eaLnBrk="1" fontAlgn="auto" hangingPunct="1">
              <a:spcAft>
                <a:spcPts val="0"/>
              </a:spcAft>
              <a:buClr>
                <a:schemeClr val="bg2">
                  <a:lumMod val="40000"/>
                  <a:lumOff val="60000"/>
                </a:schemeClr>
              </a:buClr>
              <a:buFont typeface="Wingdings 3" charset="2"/>
              <a:buNone/>
              <a:defRPr/>
            </a:pPr>
            <a:r>
              <a:rPr lang="en-IN"/>
              <a:t>	</a:t>
            </a:r>
            <a:r>
              <a:rPr lang="en-US"/>
              <a:t>Var (X) = E[(X –</a:t>
            </a:r>
            <a:r>
              <a:rPr lang="el-GR"/>
              <a:t>μ</a:t>
            </a:r>
            <a:r>
              <a:rPr lang="en-US"/>
              <a:t>)</a:t>
            </a:r>
            <a:r>
              <a:rPr lang="en-US" baseline="30000"/>
              <a:t> 2</a:t>
            </a:r>
            <a:r>
              <a:rPr lang="en-US"/>
              <a:t>]</a:t>
            </a:r>
            <a:endParaRPr lang="en-IN"/>
          </a:p>
          <a:p>
            <a:pPr marL="91440" indent="-91440" eaLnBrk="1" fontAlgn="auto" hangingPunct="1">
              <a:spcAft>
                <a:spcPts val="0"/>
              </a:spcAft>
              <a:buClr>
                <a:schemeClr val="bg2">
                  <a:lumMod val="40000"/>
                  <a:lumOff val="60000"/>
                </a:schemeClr>
              </a:buClr>
              <a:buFont typeface="Wingdings 3" charset="2"/>
              <a:buChar char=""/>
              <a:defRPr/>
            </a:pPr>
            <a:r>
              <a:rPr lang="en-US"/>
              <a:t>the variance is the square of standard deviation, i.e., </a:t>
            </a:r>
          </a:p>
          <a:p>
            <a:pPr marL="0" indent="0" eaLnBrk="1" fontAlgn="auto" hangingPunct="1">
              <a:spcAft>
                <a:spcPts val="0"/>
              </a:spcAft>
              <a:buClr>
                <a:schemeClr val="bg2">
                  <a:lumMod val="40000"/>
                  <a:lumOff val="60000"/>
                </a:schemeClr>
              </a:buClr>
              <a:buFont typeface="Wingdings 3" charset="2"/>
              <a:buNone/>
              <a:defRPr/>
            </a:pPr>
            <a:r>
              <a:rPr lang="en-US" b="1"/>
              <a:t>		Variance = (Standard deviation)</a:t>
            </a:r>
            <a:r>
              <a:rPr lang="en-US" b="1" baseline="30000"/>
              <a:t>2</a:t>
            </a:r>
            <a:r>
              <a:rPr lang="en-US" b="1"/>
              <a:t>= σ</a:t>
            </a:r>
            <a:r>
              <a:rPr lang="en-US" b="1" baseline="30000"/>
              <a:t>2</a:t>
            </a:r>
            <a:endParaRPr lang="en-US"/>
          </a:p>
          <a:p>
            <a:endParaRPr lang="en-IN"/>
          </a:p>
        </p:txBody>
      </p:sp>
    </p:spTree>
    <p:extLst>
      <p:ext uri="{BB962C8B-B14F-4D97-AF65-F5344CB8AC3E}">
        <p14:creationId xmlns:p14="http://schemas.microsoft.com/office/powerpoint/2010/main" val="66945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1379-4895-554C-F297-5885313680A9}"/>
              </a:ext>
            </a:extLst>
          </p:cNvPr>
          <p:cNvSpPr>
            <a:spLocks noGrp="1"/>
          </p:cNvSpPr>
          <p:nvPr>
            <p:ph type="title"/>
          </p:nvPr>
        </p:nvSpPr>
        <p:spPr>
          <a:xfrm>
            <a:off x="876255" y="95250"/>
            <a:ext cx="10353761" cy="904875"/>
          </a:xfrm>
        </p:spPr>
        <p:txBody>
          <a:bodyPr/>
          <a:lstStyle/>
          <a:p>
            <a:r>
              <a:rPr lang="en-US" altLang="en-US">
                <a:solidFill>
                  <a:schemeClr val="tx1">
                    <a:lumMod val="95000"/>
                    <a:lumOff val="5000"/>
                  </a:schemeClr>
                </a:solidFill>
              </a:rPr>
              <a:t>Coefficient of variance</a:t>
            </a:r>
            <a:endParaRPr lang="en-IN"/>
          </a:p>
        </p:txBody>
      </p:sp>
      <p:sp>
        <p:nvSpPr>
          <p:cNvPr id="3" name="Content Placeholder 2">
            <a:extLst>
              <a:ext uri="{FF2B5EF4-FFF2-40B4-BE49-F238E27FC236}">
                <a16:creationId xmlns:a16="http://schemas.microsoft.com/office/drawing/2014/main" id="{95A5D250-A27E-D979-08C6-79FDF7CD0712}"/>
              </a:ext>
            </a:extLst>
          </p:cNvPr>
          <p:cNvSpPr>
            <a:spLocks noGrp="1"/>
          </p:cNvSpPr>
          <p:nvPr>
            <p:ph idx="1"/>
          </p:nvPr>
        </p:nvSpPr>
        <p:spPr>
          <a:xfrm>
            <a:off x="42862" y="1000125"/>
            <a:ext cx="12106275" cy="3418911"/>
          </a:xfrm>
        </p:spPr>
        <p:txBody>
          <a:bodyPr/>
          <a:lstStyle/>
          <a:p>
            <a:pPr algn="just" eaLnBrk="1" hangingPunct="1"/>
            <a:r>
              <a:rPr lang="en-US" altLang="en-US"/>
              <a:t>The coefficient of variance (CV) is a relative measure of variability that indicates the size of a standard deviation in relation to its mean.</a:t>
            </a:r>
          </a:p>
          <a:p>
            <a:pPr algn="just" eaLnBrk="1" hangingPunct="1"/>
            <a:r>
              <a:rPr lang="en-US" altLang="en-US"/>
              <a:t>It is a standardized, unitless measure that allows you to compare variability between disparate groups and characteristics. </a:t>
            </a:r>
          </a:p>
          <a:p>
            <a:pPr algn="just" eaLnBrk="1" hangingPunct="1"/>
            <a:r>
              <a:rPr lang="en-US" altLang="en-US"/>
              <a:t>It is also known as the relative standard deviation (RSD).</a:t>
            </a:r>
          </a:p>
          <a:p>
            <a:pPr algn="just" eaLnBrk="1" hangingPunct="1"/>
            <a:r>
              <a:rPr lang="en-US" altLang="en-US"/>
              <a:t>The coefficient of variation facilitates meaningful comparisons in scenarios where absolute measures cannot.</a:t>
            </a:r>
          </a:p>
          <a:p>
            <a:endParaRPr lang="en-IN"/>
          </a:p>
        </p:txBody>
      </p:sp>
      <p:pic>
        <p:nvPicPr>
          <p:cNvPr id="5" name="Picture 4">
            <a:extLst>
              <a:ext uri="{FF2B5EF4-FFF2-40B4-BE49-F238E27FC236}">
                <a16:creationId xmlns:a16="http://schemas.microsoft.com/office/drawing/2014/main" id="{08F854E9-26A4-222F-F1D4-D62FD2BBD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585" y="3886200"/>
            <a:ext cx="5753100" cy="287655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13184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562D-8225-963E-FDA2-5D00744E2FE9}"/>
              </a:ext>
            </a:extLst>
          </p:cNvPr>
          <p:cNvSpPr>
            <a:spLocks noGrp="1"/>
          </p:cNvSpPr>
          <p:nvPr>
            <p:ph type="title"/>
          </p:nvPr>
        </p:nvSpPr>
        <p:spPr>
          <a:xfrm>
            <a:off x="837595" y="0"/>
            <a:ext cx="10353761" cy="1326321"/>
          </a:xfrm>
        </p:spPr>
        <p:txBody>
          <a:bodyPr>
            <a:normAutofit/>
          </a:bodyPr>
          <a:lstStyle/>
          <a:p>
            <a:r>
              <a:rPr lang="en-US" altLang="en-US" sz="4400">
                <a:solidFill>
                  <a:schemeClr val="tx1">
                    <a:lumMod val="95000"/>
                    <a:lumOff val="5000"/>
                  </a:schemeClr>
                </a:solidFill>
              </a:rPr>
              <a:t>Quartile Deviation</a:t>
            </a:r>
            <a:endParaRPr lang="en-IN" sz="4400"/>
          </a:p>
        </p:txBody>
      </p:sp>
      <p:sp>
        <p:nvSpPr>
          <p:cNvPr id="3" name="Content Placeholder 2">
            <a:extLst>
              <a:ext uri="{FF2B5EF4-FFF2-40B4-BE49-F238E27FC236}">
                <a16:creationId xmlns:a16="http://schemas.microsoft.com/office/drawing/2014/main" id="{4C7976EB-2543-847A-EB12-69D861680C0D}"/>
              </a:ext>
            </a:extLst>
          </p:cNvPr>
          <p:cNvSpPr>
            <a:spLocks noGrp="1"/>
          </p:cNvSpPr>
          <p:nvPr>
            <p:ph idx="1"/>
          </p:nvPr>
        </p:nvSpPr>
        <p:spPr>
          <a:xfrm>
            <a:off x="285750" y="1410263"/>
            <a:ext cx="11706225" cy="4866711"/>
          </a:xfrm>
        </p:spPr>
        <p:txBody>
          <a:bodyPr>
            <a:normAutofit/>
          </a:bodyPr>
          <a:lstStyle/>
          <a:p>
            <a:pPr algn="just" eaLnBrk="1" hangingPunct="1">
              <a:lnSpc>
                <a:spcPct val="200000"/>
              </a:lnSpc>
            </a:pPr>
            <a:r>
              <a:rPr lang="en-US" altLang="en-US"/>
              <a:t>The Quartile Deviation (QD) is the product of half of the difference between the upper and lower quartiles. </a:t>
            </a:r>
          </a:p>
          <a:p>
            <a:pPr algn="just" eaLnBrk="1" hangingPunct="1">
              <a:lnSpc>
                <a:spcPct val="200000"/>
              </a:lnSpc>
            </a:pPr>
            <a:r>
              <a:rPr lang="en-US" altLang="en-US"/>
              <a:t>Mathematically we can define as: Quartile Deviation = (Q3 – Q1) / 2 </a:t>
            </a:r>
          </a:p>
          <a:p>
            <a:pPr algn="just" eaLnBrk="1" hangingPunct="1">
              <a:lnSpc>
                <a:spcPct val="200000"/>
              </a:lnSpc>
            </a:pPr>
            <a:r>
              <a:rPr lang="en-US" altLang="en-US"/>
              <a:t>Quartile Deviation defines the absolute measure of dispersion. Whereas the relative measure corresponding to QD, is known as the coefficient of QD, which is obtained by applying the certain set of the formula: Coefficient of Quartile Deviation = (Q3 – Q1) / (Q3 + Q1)</a:t>
            </a:r>
          </a:p>
          <a:p>
            <a:pPr algn="just" eaLnBrk="1" hangingPunct="1">
              <a:lnSpc>
                <a:spcPct val="200000"/>
              </a:lnSpc>
            </a:pPr>
            <a:r>
              <a:rPr lang="en-US" altLang="en-US"/>
              <a:t>A Coefficient of QD is used to study &amp; compare the degree of variation in different situations.</a:t>
            </a:r>
            <a:endParaRPr lang="en-IN" altLang="en-US"/>
          </a:p>
          <a:p>
            <a:endParaRPr lang="en-IN"/>
          </a:p>
        </p:txBody>
      </p:sp>
    </p:spTree>
    <p:extLst>
      <p:ext uri="{BB962C8B-B14F-4D97-AF65-F5344CB8AC3E}">
        <p14:creationId xmlns:p14="http://schemas.microsoft.com/office/powerpoint/2010/main" val="1558776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A423-29AC-BC16-914B-E15E07B61C73}"/>
              </a:ext>
            </a:extLst>
          </p:cNvPr>
          <p:cNvSpPr>
            <a:spLocks noGrp="1"/>
          </p:cNvSpPr>
          <p:nvPr>
            <p:ph type="title"/>
          </p:nvPr>
        </p:nvSpPr>
        <p:spPr>
          <a:xfrm>
            <a:off x="799495" y="95250"/>
            <a:ext cx="10353761" cy="1326321"/>
          </a:xfrm>
        </p:spPr>
        <p:txBody>
          <a:bodyPr/>
          <a:lstStyle/>
          <a:p>
            <a:r>
              <a:rPr lang="en-US" altLang="en-US" b="1">
                <a:solidFill>
                  <a:schemeClr val="tx1">
                    <a:lumMod val="95000"/>
                    <a:lumOff val="5000"/>
                  </a:schemeClr>
                </a:solidFill>
              </a:rPr>
              <a:t>Skewness</a:t>
            </a:r>
            <a:endParaRPr lang="en-IN"/>
          </a:p>
        </p:txBody>
      </p:sp>
      <p:sp>
        <p:nvSpPr>
          <p:cNvPr id="3" name="Content Placeholder 2">
            <a:extLst>
              <a:ext uri="{FF2B5EF4-FFF2-40B4-BE49-F238E27FC236}">
                <a16:creationId xmlns:a16="http://schemas.microsoft.com/office/drawing/2014/main" id="{67E6A274-913B-9E78-94CB-CAB8DA148021}"/>
              </a:ext>
            </a:extLst>
          </p:cNvPr>
          <p:cNvSpPr>
            <a:spLocks noGrp="1"/>
          </p:cNvSpPr>
          <p:nvPr>
            <p:ph idx="1"/>
          </p:nvPr>
        </p:nvSpPr>
        <p:spPr>
          <a:xfrm>
            <a:off x="694720" y="1069146"/>
            <a:ext cx="10353762" cy="2674179"/>
          </a:xfrm>
        </p:spPr>
        <p:txBody>
          <a:bodyPr>
            <a:normAutofit fontScale="92500"/>
          </a:bodyPr>
          <a:lstStyle/>
          <a:p>
            <a:pPr algn="just" eaLnBrk="1" hangingPunct="1">
              <a:lnSpc>
                <a:spcPct val="200000"/>
              </a:lnSpc>
            </a:pPr>
            <a:r>
              <a:rPr lang="en-US" altLang="en-US"/>
              <a:t>Skewness is a measure of the degree of asymmetry of a distribution.</a:t>
            </a:r>
          </a:p>
          <a:p>
            <a:pPr algn="just" eaLnBrk="1" hangingPunct="1">
              <a:lnSpc>
                <a:spcPct val="200000"/>
              </a:lnSpc>
            </a:pPr>
            <a:r>
              <a:rPr lang="en-US" altLang="en-US"/>
              <a:t>If the left tail (tail at small end of the distribution) is more pronounced than the right tail (tail at the large end of the distribution), the function is said to have negative skewness. </a:t>
            </a:r>
          </a:p>
          <a:p>
            <a:pPr algn="just" eaLnBrk="1" hangingPunct="1">
              <a:lnSpc>
                <a:spcPct val="200000"/>
              </a:lnSpc>
            </a:pPr>
            <a:r>
              <a:rPr lang="en-US" altLang="en-US"/>
              <a:t>If the reverse is true, it has positive skewness. If the two are equal, it has zero skewness.</a:t>
            </a:r>
          </a:p>
          <a:p>
            <a:endParaRPr lang="en-IN"/>
          </a:p>
        </p:txBody>
      </p:sp>
      <p:pic>
        <p:nvPicPr>
          <p:cNvPr id="5" name="Picture 4">
            <a:extLst>
              <a:ext uri="{FF2B5EF4-FFF2-40B4-BE49-F238E27FC236}">
                <a16:creationId xmlns:a16="http://schemas.microsoft.com/office/drawing/2014/main" id="{C311C31E-C4EF-EF7C-5C2C-30DFE7A81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449" y="3886200"/>
            <a:ext cx="5686425" cy="249078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1057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F539-093C-8CA4-D387-8846755FA13E}"/>
              </a:ext>
            </a:extLst>
          </p:cNvPr>
          <p:cNvSpPr>
            <a:spLocks noGrp="1"/>
          </p:cNvSpPr>
          <p:nvPr>
            <p:ph type="title"/>
          </p:nvPr>
        </p:nvSpPr>
        <p:spPr>
          <a:xfrm>
            <a:off x="837595" y="0"/>
            <a:ext cx="10353761" cy="942975"/>
          </a:xfrm>
        </p:spPr>
        <p:txBody>
          <a:bodyPr>
            <a:normAutofit/>
          </a:bodyPr>
          <a:lstStyle/>
          <a:p>
            <a:r>
              <a:rPr lang="en-US" altLang="en-US" sz="4800" b="1">
                <a:solidFill>
                  <a:schemeClr val="tx1">
                    <a:lumMod val="95000"/>
                    <a:lumOff val="5000"/>
                  </a:schemeClr>
                </a:solidFill>
              </a:rPr>
              <a:t>Kurtosis</a:t>
            </a:r>
            <a:endParaRPr lang="en-IN" sz="4800"/>
          </a:p>
        </p:txBody>
      </p:sp>
      <p:sp>
        <p:nvSpPr>
          <p:cNvPr id="3" name="Content Placeholder 2">
            <a:extLst>
              <a:ext uri="{FF2B5EF4-FFF2-40B4-BE49-F238E27FC236}">
                <a16:creationId xmlns:a16="http://schemas.microsoft.com/office/drawing/2014/main" id="{D0635ADA-F642-FE82-51D9-1B114354FBFE}"/>
              </a:ext>
            </a:extLst>
          </p:cNvPr>
          <p:cNvSpPr>
            <a:spLocks noGrp="1"/>
          </p:cNvSpPr>
          <p:nvPr>
            <p:ph idx="1"/>
          </p:nvPr>
        </p:nvSpPr>
        <p:spPr>
          <a:xfrm>
            <a:off x="837594" y="1038789"/>
            <a:ext cx="10353762" cy="2323536"/>
          </a:xfrm>
        </p:spPr>
        <p:txBody>
          <a:bodyPr/>
          <a:lstStyle/>
          <a:p>
            <a:pPr algn="just" eaLnBrk="1" hangingPunct="1"/>
            <a:r>
              <a:rPr lang="en-US" altLang="en-US"/>
              <a:t>Kurtosis is a measure of whether the data are heavy-tailed or light-tailed relative to a normal distribution. </a:t>
            </a:r>
          </a:p>
          <a:p>
            <a:pPr algn="just" eaLnBrk="1" hangingPunct="1"/>
            <a:r>
              <a:rPr lang="en-US" altLang="en-US"/>
              <a:t>That is, data sets with high kurtosis tend to have heavy tails, or outliers. Data sets with low kurtosis tend to have light tails, or lack of outliers. </a:t>
            </a:r>
          </a:p>
          <a:p>
            <a:pPr algn="just" eaLnBrk="1" hangingPunct="1"/>
            <a:r>
              <a:rPr lang="en-US" altLang="en-US"/>
              <a:t>Significant skewness and kurtosis clearly indicate that data are not normal.</a:t>
            </a:r>
          </a:p>
          <a:p>
            <a:endParaRPr lang="en-IN"/>
          </a:p>
        </p:txBody>
      </p:sp>
      <p:pic>
        <p:nvPicPr>
          <p:cNvPr id="5" name="Picture 4">
            <a:extLst>
              <a:ext uri="{FF2B5EF4-FFF2-40B4-BE49-F238E27FC236}">
                <a16:creationId xmlns:a16="http://schemas.microsoft.com/office/drawing/2014/main" id="{21A0B6A9-104C-9143-7CF3-D2F69ABFF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025" y="3362324"/>
            <a:ext cx="5400675" cy="33432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8906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0608-642C-EB8B-DC8E-9FE0AAE5FEE1}"/>
              </a:ext>
            </a:extLst>
          </p:cNvPr>
          <p:cNvSpPr>
            <a:spLocks noGrp="1"/>
          </p:cNvSpPr>
          <p:nvPr>
            <p:ph type="title"/>
          </p:nvPr>
        </p:nvSpPr>
        <p:spPr>
          <a:xfrm>
            <a:off x="685195" y="95250"/>
            <a:ext cx="10353761" cy="1326321"/>
          </a:xfrm>
        </p:spPr>
        <p:txBody>
          <a:bodyPr>
            <a:normAutofit/>
          </a:bodyPr>
          <a:lstStyle/>
          <a:p>
            <a:pPr marL="571500" indent="-571500">
              <a:buFont typeface="Wingdings" panose="05000000000000000000" pitchFamily="2" charset="2"/>
              <a:buChar char="Ø"/>
            </a:pPr>
            <a:r>
              <a:rPr lang="en-US" sz="4000">
                <a:latin typeface="Algerian" panose="04020705040A02060702" pitchFamily="82" charset="0"/>
              </a:rPr>
              <a:t>Topics </a:t>
            </a:r>
            <a:endParaRPr lang="en-IN" sz="4000">
              <a:latin typeface="Algerian" panose="04020705040A02060702" pitchFamily="82" charset="0"/>
            </a:endParaRPr>
          </a:p>
        </p:txBody>
      </p:sp>
      <p:sp>
        <p:nvSpPr>
          <p:cNvPr id="4" name="Rectangle 3">
            <a:extLst>
              <a:ext uri="{FF2B5EF4-FFF2-40B4-BE49-F238E27FC236}">
                <a16:creationId xmlns:a16="http://schemas.microsoft.com/office/drawing/2014/main" id="{939D38E2-2A84-9C84-DAAE-5ECD61D746E3}"/>
              </a:ext>
            </a:extLst>
          </p:cNvPr>
          <p:cNvSpPr/>
          <p:nvPr/>
        </p:nvSpPr>
        <p:spPr>
          <a:xfrm>
            <a:off x="285750" y="1421571"/>
            <a:ext cx="11620500" cy="47220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sz="2400"/>
              <a:t>BASICS OF STATISTICS</a:t>
            </a:r>
          </a:p>
          <a:p>
            <a:pPr marL="285750" indent="-285750">
              <a:buFont typeface="Wingdings" panose="05000000000000000000" pitchFamily="2" charset="2"/>
              <a:buChar char="ü"/>
            </a:pPr>
            <a:r>
              <a:rPr lang="en-US" sz="2400"/>
              <a:t>DISCRETE VS CONTINIOUS</a:t>
            </a:r>
          </a:p>
          <a:p>
            <a:pPr marL="285750" indent="-285750">
              <a:buFont typeface="Wingdings" panose="05000000000000000000" pitchFamily="2" charset="2"/>
              <a:buChar char="ü"/>
            </a:pPr>
            <a:r>
              <a:rPr lang="en-US" sz="2400"/>
              <a:t>HISTOGRAM</a:t>
            </a:r>
          </a:p>
          <a:p>
            <a:pPr marL="285750" indent="-285750">
              <a:buFont typeface="Wingdings" panose="05000000000000000000" pitchFamily="2" charset="2"/>
              <a:buChar char="ü"/>
            </a:pPr>
            <a:r>
              <a:rPr lang="en-US" sz="2400"/>
              <a:t>BOX PLOTTING</a:t>
            </a:r>
          </a:p>
          <a:p>
            <a:pPr marL="285750" indent="-285750">
              <a:buFont typeface="Wingdings" panose="05000000000000000000" pitchFamily="2" charset="2"/>
              <a:buChar char="ü"/>
            </a:pPr>
            <a:r>
              <a:rPr lang="en-US" sz="2400"/>
              <a:t>FREQUENCY DISTRIBUTION</a:t>
            </a:r>
          </a:p>
          <a:p>
            <a:pPr marL="285750" indent="-285750">
              <a:buFont typeface="Wingdings" panose="05000000000000000000" pitchFamily="2" charset="2"/>
              <a:buChar char="ü"/>
            </a:pPr>
            <a:r>
              <a:rPr lang="en-US" sz="2400"/>
              <a:t>MEASURE OF CENTRAL TENDENCY</a:t>
            </a:r>
          </a:p>
          <a:p>
            <a:pPr marL="285750" indent="-285750">
              <a:buFont typeface="Wingdings" panose="05000000000000000000" pitchFamily="2" charset="2"/>
              <a:buChar char="ü"/>
            </a:pPr>
            <a:r>
              <a:rPr lang="en-US" sz="2400"/>
              <a:t>MEAN, MODE,MEDIAN</a:t>
            </a:r>
          </a:p>
          <a:p>
            <a:pPr marL="285750" indent="-285750">
              <a:buFont typeface="Wingdings" panose="05000000000000000000" pitchFamily="2" charset="2"/>
              <a:buChar char="ü"/>
            </a:pPr>
            <a:r>
              <a:rPr lang="en-US" sz="2400"/>
              <a:t>MEASURES DISPERSION</a:t>
            </a:r>
          </a:p>
          <a:p>
            <a:pPr marL="285750" indent="-285750">
              <a:buFont typeface="Wingdings" panose="05000000000000000000" pitchFamily="2" charset="2"/>
              <a:buChar char="ü"/>
            </a:pPr>
            <a:r>
              <a:rPr lang="en-US" sz="2400"/>
              <a:t>TYPE OF MEASURE OF DISPERSION</a:t>
            </a:r>
          </a:p>
          <a:p>
            <a:pPr marL="285750" indent="-285750">
              <a:buFont typeface="Wingdings" panose="05000000000000000000" pitchFamily="2" charset="2"/>
              <a:buChar char="ü"/>
            </a:pPr>
            <a:r>
              <a:rPr lang="en-US" sz="2400"/>
              <a:t>COEFFCIENT OF VARIANCE</a:t>
            </a:r>
          </a:p>
          <a:p>
            <a:pPr marL="285750" indent="-285750">
              <a:buFont typeface="Wingdings" panose="05000000000000000000" pitchFamily="2" charset="2"/>
              <a:buChar char="ü"/>
            </a:pPr>
            <a:r>
              <a:rPr lang="en-US" sz="2400"/>
              <a:t>QUARTILE DEVIATION</a:t>
            </a:r>
          </a:p>
          <a:p>
            <a:pPr marL="285750" indent="-285750">
              <a:buFont typeface="Wingdings" panose="05000000000000000000" pitchFamily="2" charset="2"/>
              <a:buChar char="ü"/>
            </a:pPr>
            <a:r>
              <a:rPr lang="en-US" sz="2400"/>
              <a:t>SKEWNESS </a:t>
            </a:r>
          </a:p>
          <a:p>
            <a:pPr marL="285750" indent="-285750">
              <a:buFont typeface="Wingdings" panose="05000000000000000000" pitchFamily="2" charset="2"/>
              <a:buChar char="ü"/>
            </a:pPr>
            <a:r>
              <a:rPr lang="en-US" sz="2400"/>
              <a:t>KURTOSIS</a:t>
            </a:r>
            <a:endParaRPr lang="en-IN" sz="2400"/>
          </a:p>
        </p:txBody>
      </p:sp>
    </p:spTree>
    <p:extLst>
      <p:ext uri="{BB962C8B-B14F-4D97-AF65-F5344CB8AC3E}">
        <p14:creationId xmlns:p14="http://schemas.microsoft.com/office/powerpoint/2010/main" val="890490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EC0A-8E4E-9623-1F3F-42368E38E52B}"/>
              </a:ext>
            </a:extLst>
          </p:cNvPr>
          <p:cNvSpPr>
            <a:spLocks noGrp="1"/>
          </p:cNvSpPr>
          <p:nvPr>
            <p:ph type="title"/>
          </p:nvPr>
        </p:nvSpPr>
        <p:spPr>
          <a:xfrm>
            <a:off x="913795" y="609600"/>
            <a:ext cx="10353761" cy="5857875"/>
          </a:xfrm>
        </p:spPr>
        <p:txBody>
          <a:bodyPr>
            <a:normAutofit/>
            <a:scene3d>
              <a:camera prst="isometricOffAxis1Right"/>
              <a:lightRig rig="threePt" dir="t"/>
            </a:scene3d>
          </a:bodyPr>
          <a:lstStyle/>
          <a:p>
            <a:r>
              <a:rPr lang="en-US" sz="6000">
                <a:latin typeface="Bahnschrift Light SemiCondensed" panose="020B0502040204020203" pitchFamily="34" charset="0"/>
              </a:rPr>
              <a:t>THANK YOU FOR  YOUYR </a:t>
            </a:r>
            <a:br>
              <a:rPr lang="en-US" sz="6000">
                <a:latin typeface="Bahnschrift Light SemiCondensed" panose="020B0502040204020203" pitchFamily="34" charset="0"/>
              </a:rPr>
            </a:br>
            <a:r>
              <a:rPr lang="en-US" sz="6000">
                <a:latin typeface="Bahnschrift Light SemiCondensed" panose="020B0502040204020203" pitchFamily="34" charset="0"/>
              </a:rPr>
              <a:t>ATTENTION AND TIME</a:t>
            </a:r>
            <a:endParaRPr lang="en-IN" sz="6000">
              <a:latin typeface="Bahnschrift Light SemiCondensed" panose="020B0502040204020203" pitchFamily="34" charset="0"/>
            </a:endParaRPr>
          </a:p>
        </p:txBody>
      </p:sp>
    </p:spTree>
    <p:extLst>
      <p:ext uri="{BB962C8B-B14F-4D97-AF65-F5344CB8AC3E}">
        <p14:creationId xmlns:p14="http://schemas.microsoft.com/office/powerpoint/2010/main" val="415378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8E1C-CE88-AF10-EA0E-BC7F86EA50F6}"/>
              </a:ext>
            </a:extLst>
          </p:cNvPr>
          <p:cNvSpPr>
            <a:spLocks noGrp="1"/>
          </p:cNvSpPr>
          <p:nvPr>
            <p:ph type="ctrTitle"/>
          </p:nvPr>
        </p:nvSpPr>
        <p:spPr>
          <a:xfrm>
            <a:off x="1519069" y="112713"/>
            <a:ext cx="9001462" cy="858837"/>
          </a:xfrm>
        </p:spPr>
        <p:txBody>
          <a:bodyPr/>
          <a:lstStyle/>
          <a:p>
            <a:r>
              <a:rPr lang="en-IN" altLang="en-US" b="1">
                <a:solidFill>
                  <a:schemeClr val="tx1">
                    <a:lumMod val="95000"/>
                    <a:lumOff val="5000"/>
                  </a:schemeClr>
                </a:solidFill>
              </a:rPr>
              <a:t>Histogram</a:t>
            </a:r>
            <a:endParaRPr lang="en-IN"/>
          </a:p>
        </p:txBody>
      </p:sp>
      <p:sp>
        <p:nvSpPr>
          <p:cNvPr id="3" name="Subtitle 2">
            <a:extLst>
              <a:ext uri="{FF2B5EF4-FFF2-40B4-BE49-F238E27FC236}">
                <a16:creationId xmlns:a16="http://schemas.microsoft.com/office/drawing/2014/main" id="{2DB58B36-FA75-0E57-912F-D9EA04497398}"/>
              </a:ext>
            </a:extLst>
          </p:cNvPr>
          <p:cNvSpPr>
            <a:spLocks noGrp="1"/>
          </p:cNvSpPr>
          <p:nvPr>
            <p:ph type="subTitle" idx="1"/>
          </p:nvPr>
        </p:nvSpPr>
        <p:spPr>
          <a:xfrm>
            <a:off x="123824" y="1095375"/>
            <a:ext cx="11953875" cy="5448300"/>
          </a:xfrm>
        </p:spPr>
        <p:txBody>
          <a:bodyPr>
            <a:normAutofit/>
          </a:bodyPr>
          <a:lstStyle/>
          <a:p>
            <a:r>
              <a:rPr lang="en-US" altLang="en-US" sz="2000">
                <a:latin typeface="Arial Narrow" panose="020B0606020202030204" pitchFamily="34" charset="0"/>
              </a:rPr>
              <a:t>A </a:t>
            </a:r>
            <a:r>
              <a:rPr lang="en-US" altLang="en-US" sz="2000" b="1">
                <a:latin typeface="Arial Narrow" panose="020B0606020202030204" pitchFamily="34" charset="0"/>
              </a:rPr>
              <a:t>histogram</a:t>
            </a:r>
            <a:r>
              <a:rPr lang="en-US" altLang="en-US" sz="2000">
                <a:latin typeface="Arial Narrow" panose="020B0606020202030204" pitchFamily="34" charset="0"/>
              </a:rPr>
              <a:t> is a graphical display of data using bars of different heights. In a </a:t>
            </a:r>
            <a:r>
              <a:rPr lang="en-US" altLang="en-US" sz="2000" b="1">
                <a:latin typeface="Arial Narrow" panose="020B0606020202030204" pitchFamily="34" charset="0"/>
              </a:rPr>
              <a:t>histogram</a:t>
            </a:r>
            <a:r>
              <a:rPr lang="en-US" altLang="en-US" sz="2000">
                <a:latin typeface="Arial Narrow" panose="020B0606020202030204" pitchFamily="34" charset="0"/>
              </a:rPr>
              <a:t>, each bar groups numbers into ranges. Taller bars show that more data falls in that range. A </a:t>
            </a:r>
            <a:r>
              <a:rPr lang="en-US" altLang="en-US" sz="2000" b="1">
                <a:latin typeface="Arial Narrow" panose="020B0606020202030204" pitchFamily="34" charset="0"/>
              </a:rPr>
              <a:t>histogram</a:t>
            </a:r>
            <a:r>
              <a:rPr lang="en-US" altLang="en-US" sz="2000">
                <a:latin typeface="Arial Narrow" panose="020B0606020202030204" pitchFamily="34" charset="0"/>
              </a:rPr>
              <a:t> displays the shape and spread of continuous sample data</a:t>
            </a:r>
          </a:p>
          <a:p>
            <a:endParaRPr lang="en-IN"/>
          </a:p>
        </p:txBody>
      </p:sp>
      <p:pic>
        <p:nvPicPr>
          <p:cNvPr id="5" name="Picture 4">
            <a:extLst>
              <a:ext uri="{FF2B5EF4-FFF2-40B4-BE49-F238E27FC236}">
                <a16:creationId xmlns:a16="http://schemas.microsoft.com/office/drawing/2014/main" id="{7C024C65-DA90-B1BC-CFDF-C0B3AF979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1" y="2333624"/>
            <a:ext cx="11953875" cy="4524375"/>
          </a:xfrm>
          <a:prstGeom prst="rect">
            <a:avLst/>
          </a:prstGeom>
        </p:spPr>
      </p:pic>
    </p:spTree>
    <p:extLst>
      <p:ext uri="{BB962C8B-B14F-4D97-AF65-F5344CB8AC3E}">
        <p14:creationId xmlns:p14="http://schemas.microsoft.com/office/powerpoint/2010/main" val="351227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5F64-ABC4-5D42-DE18-81D9D7014E76}"/>
              </a:ext>
            </a:extLst>
          </p:cNvPr>
          <p:cNvSpPr>
            <a:spLocks noGrp="1"/>
          </p:cNvSpPr>
          <p:nvPr>
            <p:ph type="title"/>
          </p:nvPr>
        </p:nvSpPr>
        <p:spPr/>
        <p:txBody>
          <a:bodyPr>
            <a:normAutofit/>
          </a:bodyPr>
          <a:lstStyle/>
          <a:p>
            <a:r>
              <a:rPr lang="en-US" altLang="en-US" sz="5400" b="1">
                <a:solidFill>
                  <a:schemeClr val="tx1">
                    <a:lumMod val="95000"/>
                    <a:lumOff val="5000"/>
                  </a:schemeClr>
                </a:solidFill>
              </a:rPr>
              <a:t>Basics of Statistics</a:t>
            </a:r>
            <a:endParaRPr lang="en-IN" sz="5400"/>
          </a:p>
        </p:txBody>
      </p:sp>
      <p:sp>
        <p:nvSpPr>
          <p:cNvPr id="3" name="Rectangle 2">
            <a:extLst>
              <a:ext uri="{FF2B5EF4-FFF2-40B4-BE49-F238E27FC236}">
                <a16:creationId xmlns:a16="http://schemas.microsoft.com/office/drawing/2014/main" id="{5E95E066-E629-B226-F061-486C995DA3AC}"/>
              </a:ext>
            </a:extLst>
          </p:cNvPr>
          <p:cNvSpPr/>
          <p:nvPr/>
        </p:nvSpPr>
        <p:spPr>
          <a:xfrm>
            <a:off x="609600" y="1935921"/>
            <a:ext cx="11372850" cy="46458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buClr>
                <a:schemeClr val="bg2">
                  <a:lumMod val="40000"/>
                  <a:lumOff val="60000"/>
                </a:schemeClr>
              </a:buClr>
              <a:defRPr/>
            </a:pPr>
            <a:endParaRPr lang="en-IN">
              <a:highlight>
                <a:srgbClr val="FF0000"/>
              </a:highlight>
            </a:endParaRPr>
          </a:p>
          <a:p>
            <a:pPr marL="285750" indent="-285750" algn="just" eaLnBrk="1" fontAlgn="auto" hangingPunct="1">
              <a:lnSpc>
                <a:spcPct val="200000"/>
              </a:lnSpc>
              <a:spcAft>
                <a:spcPts val="0"/>
              </a:spcAft>
              <a:buClr>
                <a:schemeClr val="bg2">
                  <a:lumMod val="40000"/>
                  <a:lumOff val="60000"/>
                </a:schemeClr>
              </a:buClr>
              <a:buFont typeface="Wingdings" panose="05000000000000000000" pitchFamily="2" charset="2"/>
              <a:buChar char="v"/>
              <a:defRPr/>
            </a:pPr>
            <a:r>
              <a:rPr lang="en-US" altLang="en-US">
                <a:solidFill>
                  <a:schemeClr val="tx1"/>
                </a:solidFill>
              </a:rPr>
              <a:t>Statistics presents a rigorous scientific method for gaining insight into data. </a:t>
            </a:r>
          </a:p>
          <a:p>
            <a:pPr marL="285750" indent="-285750" algn="just" eaLnBrk="1" fontAlgn="auto" hangingPunct="1">
              <a:lnSpc>
                <a:spcPct val="200000"/>
              </a:lnSpc>
              <a:spcAft>
                <a:spcPts val="0"/>
              </a:spcAft>
              <a:buClr>
                <a:schemeClr val="bg2">
                  <a:lumMod val="40000"/>
                  <a:lumOff val="60000"/>
                </a:schemeClr>
              </a:buClr>
              <a:buFont typeface="Wingdings" panose="05000000000000000000" pitchFamily="2" charset="2"/>
              <a:buChar char="v"/>
              <a:defRPr/>
            </a:pPr>
            <a:r>
              <a:rPr lang="en-US" altLang="en-US">
                <a:solidFill>
                  <a:schemeClr val="tx1"/>
                </a:solidFill>
              </a:rPr>
              <a:t>For example, suppose we measure the weight of 100 patients in a study. With so many measurements, simply looking at the data fails to provide an informative account. </a:t>
            </a:r>
          </a:p>
          <a:p>
            <a:pPr marL="285750" indent="-285750" algn="just" eaLnBrk="1" fontAlgn="auto" hangingPunct="1">
              <a:lnSpc>
                <a:spcPct val="200000"/>
              </a:lnSpc>
              <a:spcAft>
                <a:spcPts val="0"/>
              </a:spcAft>
              <a:buClr>
                <a:schemeClr val="bg2">
                  <a:lumMod val="40000"/>
                  <a:lumOff val="60000"/>
                </a:schemeClr>
              </a:buClr>
              <a:buFont typeface="Wingdings" panose="05000000000000000000" pitchFamily="2" charset="2"/>
              <a:buChar char="v"/>
              <a:defRPr/>
            </a:pPr>
            <a:r>
              <a:rPr lang="en-US" altLang="en-US">
                <a:solidFill>
                  <a:schemeClr val="tx1"/>
                </a:solidFill>
              </a:rPr>
              <a:t>However statistics can give an instant overall picture of data based on graphical presentation or numerical summarization irrespective to the number of data points. </a:t>
            </a:r>
          </a:p>
          <a:p>
            <a:pPr marL="285750" indent="-285750" algn="just" eaLnBrk="1" fontAlgn="auto" hangingPunct="1">
              <a:lnSpc>
                <a:spcPct val="200000"/>
              </a:lnSpc>
              <a:spcAft>
                <a:spcPts val="0"/>
              </a:spcAft>
              <a:buClr>
                <a:schemeClr val="bg2">
                  <a:lumMod val="40000"/>
                  <a:lumOff val="60000"/>
                </a:schemeClr>
              </a:buClr>
              <a:buFont typeface="Wingdings" panose="05000000000000000000" pitchFamily="2" charset="2"/>
              <a:buChar char="v"/>
              <a:defRPr/>
            </a:pPr>
            <a:r>
              <a:rPr lang="en-US" altLang="en-US">
                <a:solidFill>
                  <a:schemeClr val="tx1"/>
                </a:solidFill>
              </a:rPr>
              <a:t>Besides data summarization, another important task of statistics is to make inference and predict relations of variables.</a:t>
            </a:r>
          </a:p>
          <a:p>
            <a:pPr algn="ctr"/>
            <a:endParaRPr lang="en-IN"/>
          </a:p>
        </p:txBody>
      </p:sp>
    </p:spTree>
    <p:extLst>
      <p:ext uri="{BB962C8B-B14F-4D97-AF65-F5344CB8AC3E}">
        <p14:creationId xmlns:p14="http://schemas.microsoft.com/office/powerpoint/2010/main" val="405424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31E3-7B40-3017-EF6B-B23BF7452DE4}"/>
              </a:ext>
            </a:extLst>
          </p:cNvPr>
          <p:cNvSpPr>
            <a:spLocks noGrp="1"/>
          </p:cNvSpPr>
          <p:nvPr>
            <p:ph type="ctrTitle"/>
          </p:nvPr>
        </p:nvSpPr>
        <p:spPr>
          <a:xfrm>
            <a:off x="1500019" y="0"/>
            <a:ext cx="9001462" cy="1533525"/>
          </a:xfrm>
        </p:spPr>
        <p:txBody>
          <a:bodyPr/>
          <a:lstStyle/>
          <a:p>
            <a:r>
              <a:rPr lang="en-US" altLang="en-US" b="1">
                <a:solidFill>
                  <a:schemeClr val="tx1">
                    <a:lumMod val="95000"/>
                    <a:lumOff val="5000"/>
                  </a:schemeClr>
                </a:solidFill>
                <a:latin typeface="Algerian" panose="04020705040A02060702" pitchFamily="82" charset="0"/>
              </a:rPr>
              <a:t>Discrete Vs continuous data</a:t>
            </a:r>
            <a:endParaRPr lang="en-IN">
              <a:latin typeface="Algerian" panose="04020705040A02060702" pitchFamily="82" charset="0"/>
            </a:endParaRPr>
          </a:p>
        </p:txBody>
      </p:sp>
      <p:sp>
        <p:nvSpPr>
          <p:cNvPr id="3" name="Subtitle 2">
            <a:extLst>
              <a:ext uri="{FF2B5EF4-FFF2-40B4-BE49-F238E27FC236}">
                <a16:creationId xmlns:a16="http://schemas.microsoft.com/office/drawing/2014/main" id="{FF163DCA-C388-F356-3821-4EE7E91295D3}"/>
              </a:ext>
            </a:extLst>
          </p:cNvPr>
          <p:cNvSpPr>
            <a:spLocks noGrp="1"/>
          </p:cNvSpPr>
          <p:nvPr>
            <p:ph type="subTitle" idx="1"/>
          </p:nvPr>
        </p:nvSpPr>
        <p:spPr>
          <a:xfrm>
            <a:off x="0" y="1971675"/>
            <a:ext cx="12020549" cy="4552950"/>
          </a:xfrm>
        </p:spPr>
        <p:txBody>
          <a:bodyPr>
            <a:normAutofit fontScale="92500" lnSpcReduction="20000"/>
          </a:bodyPr>
          <a:lstStyle/>
          <a:p>
            <a:pPr marL="342900" indent="-342900" algn="just" eaLnBrk="1" hangingPunct="1">
              <a:lnSpc>
                <a:spcPct val="150000"/>
              </a:lnSpc>
              <a:buFont typeface="Arial" panose="020B0604020202020204" pitchFamily="34" charset="0"/>
              <a:buChar char="•"/>
            </a:pPr>
            <a:r>
              <a:rPr lang="en-US" altLang="en-US">
                <a:latin typeface="Arial" panose="020B0604020202020204" pitchFamily="34" charset="0"/>
                <a:cs typeface="Arial" panose="020B0604020202020204" pitchFamily="34" charset="0"/>
              </a:rPr>
              <a:t>Discrete data (countable) is information that can only take certain values. These values don’t have to be whole numbers but they are fixed values – such as shoe size, number of teeth, number of kids, etc.</a:t>
            </a:r>
          </a:p>
          <a:p>
            <a:pPr marL="342900" indent="-342900" algn="just" eaLnBrk="1" hangingPunct="1">
              <a:lnSpc>
                <a:spcPct val="150000"/>
              </a:lnSpc>
              <a:buFont typeface="Arial" panose="020B0604020202020204" pitchFamily="34" charset="0"/>
              <a:buChar char="•"/>
            </a:pPr>
            <a:r>
              <a:rPr lang="en-US" altLang="en-US">
                <a:latin typeface="Arial" panose="020B0604020202020204" pitchFamily="34" charset="0"/>
                <a:cs typeface="Arial" panose="020B0604020202020204" pitchFamily="34" charset="0"/>
              </a:rPr>
              <a:t>Discrete data includes discrete variables that are finite, numeric, countable, and non-negative integers (5, 10, 15, and so on).</a:t>
            </a:r>
          </a:p>
          <a:p>
            <a:pPr marL="342900" indent="-342900" algn="just" eaLnBrk="1" hangingPunct="1">
              <a:lnSpc>
                <a:spcPct val="150000"/>
              </a:lnSpc>
              <a:buFont typeface="Arial" panose="020B0604020202020204" pitchFamily="34" charset="0"/>
              <a:buChar char="•"/>
            </a:pPr>
            <a:r>
              <a:rPr lang="en-US" altLang="en-US">
                <a:latin typeface="Arial" panose="020B0604020202020204" pitchFamily="34" charset="0"/>
                <a:cs typeface="Arial" panose="020B0604020202020204" pitchFamily="34" charset="0"/>
              </a:rPr>
              <a:t>Continuous data (measurable) is data that can take any value. Height, weight, temperature and length are all examples of continuous data. </a:t>
            </a:r>
          </a:p>
          <a:p>
            <a:pPr marL="342900" indent="-342900" algn="just" eaLnBrk="1" hangingPunct="1">
              <a:lnSpc>
                <a:spcPct val="150000"/>
              </a:lnSpc>
              <a:buFont typeface="Arial" panose="020B0604020202020204" pitchFamily="34" charset="0"/>
              <a:buChar char="•"/>
            </a:pPr>
            <a:r>
              <a:rPr lang="en-US" altLang="en-US">
                <a:latin typeface="Arial" panose="020B0604020202020204" pitchFamily="34" charset="0"/>
                <a:cs typeface="Arial" panose="020B0604020202020204" pitchFamily="34" charset="0"/>
              </a:rPr>
              <a:t>Continuous data changes over time and can have different values at different time intervals like weight of a person.</a:t>
            </a:r>
          </a:p>
          <a:p>
            <a:endParaRPr lang="en-IN"/>
          </a:p>
        </p:txBody>
      </p:sp>
    </p:spTree>
    <p:extLst>
      <p:ext uri="{BB962C8B-B14F-4D97-AF65-F5344CB8AC3E}">
        <p14:creationId xmlns:p14="http://schemas.microsoft.com/office/powerpoint/2010/main" val="699656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4D1E-F3D3-CB14-7B25-6C06C311EBD2}"/>
              </a:ext>
            </a:extLst>
          </p:cNvPr>
          <p:cNvSpPr>
            <a:spLocks noGrp="1"/>
          </p:cNvSpPr>
          <p:nvPr>
            <p:ph type="ctrTitle"/>
          </p:nvPr>
        </p:nvSpPr>
        <p:spPr>
          <a:xfrm>
            <a:off x="1595269" y="406400"/>
            <a:ext cx="9001462" cy="803835"/>
          </a:xfrm>
        </p:spPr>
        <p:txBody>
          <a:bodyPr>
            <a:normAutofit fontScale="90000"/>
          </a:bodyPr>
          <a:lstStyle/>
          <a:p>
            <a:r>
              <a:rPr lang="en-IN" altLang="en-US" sz="5400" b="1">
                <a:solidFill>
                  <a:schemeClr val="tx1">
                    <a:lumMod val="95000"/>
                    <a:lumOff val="5000"/>
                  </a:schemeClr>
                </a:solidFill>
                <a:latin typeface="Algerian" panose="04020705040A02060702" pitchFamily="82" charset="0"/>
              </a:rPr>
              <a:t>Box Plotting</a:t>
            </a:r>
            <a:endParaRPr lang="en-IN" sz="5400">
              <a:latin typeface="Algerian" panose="04020705040A02060702" pitchFamily="82" charset="0"/>
            </a:endParaRPr>
          </a:p>
        </p:txBody>
      </p:sp>
      <p:sp>
        <p:nvSpPr>
          <p:cNvPr id="3" name="Subtitle 2">
            <a:extLst>
              <a:ext uri="{FF2B5EF4-FFF2-40B4-BE49-F238E27FC236}">
                <a16:creationId xmlns:a16="http://schemas.microsoft.com/office/drawing/2014/main" id="{C7236B86-2E36-4506-21A4-5A24AF100087}"/>
              </a:ext>
            </a:extLst>
          </p:cNvPr>
          <p:cNvSpPr>
            <a:spLocks noGrp="1"/>
          </p:cNvSpPr>
          <p:nvPr>
            <p:ph type="subTitle" idx="1"/>
          </p:nvPr>
        </p:nvSpPr>
        <p:spPr>
          <a:xfrm>
            <a:off x="268942" y="1905001"/>
            <a:ext cx="11672046" cy="4546600"/>
          </a:xfrm>
        </p:spPr>
        <p:txBody>
          <a:bodyPr/>
          <a:lstStyle/>
          <a:p>
            <a:pPr marL="342900" indent="-342900" algn="just" eaLnBrk="1" hangingPunct="1">
              <a:lnSpc>
                <a:spcPct val="200000"/>
              </a:lnSpc>
              <a:buFont typeface="Wingdings" panose="05000000000000000000" pitchFamily="2" charset="2"/>
              <a:buChar char="v"/>
            </a:pPr>
            <a:r>
              <a:rPr lang="en-US" altLang="en-US" sz="2400" b="1"/>
              <a:t>Box plots</a:t>
            </a:r>
            <a:r>
              <a:rPr lang="en-US" altLang="en-US" sz="2400"/>
              <a:t> (also called </a:t>
            </a:r>
            <a:r>
              <a:rPr lang="en-US" altLang="en-US" sz="2400" b="1"/>
              <a:t>box-and-whisker plots</a:t>
            </a:r>
            <a:r>
              <a:rPr lang="en-US" altLang="en-US" sz="2400"/>
              <a:t> or </a:t>
            </a:r>
            <a:r>
              <a:rPr lang="en-US" altLang="en-US" sz="2400" b="1"/>
              <a:t>box-whisker plots</a:t>
            </a:r>
            <a:r>
              <a:rPr lang="en-US" altLang="en-US" sz="2400"/>
              <a:t>) give a good graphical image of the concentration of the data. </a:t>
            </a:r>
          </a:p>
          <a:p>
            <a:pPr marL="342900" indent="-342900" algn="just" eaLnBrk="1" hangingPunct="1">
              <a:lnSpc>
                <a:spcPct val="200000"/>
              </a:lnSpc>
              <a:buFont typeface="Wingdings" panose="05000000000000000000" pitchFamily="2" charset="2"/>
              <a:buChar char="v"/>
            </a:pPr>
            <a:r>
              <a:rPr lang="en-US" altLang="en-US" sz="2400"/>
              <a:t>They also show how far the extreme values are from most of the data. </a:t>
            </a:r>
          </a:p>
          <a:p>
            <a:pPr marL="342900" indent="-342900" algn="just" eaLnBrk="1" hangingPunct="1">
              <a:lnSpc>
                <a:spcPct val="200000"/>
              </a:lnSpc>
              <a:buFont typeface="Wingdings" panose="05000000000000000000" pitchFamily="2" charset="2"/>
              <a:buChar char="v"/>
            </a:pPr>
            <a:r>
              <a:rPr lang="en-US" altLang="en-US" sz="2400"/>
              <a:t>A box plot is constructed from five values: the minimum value, the first quartile, the median, the third quartile, and the maximum value. </a:t>
            </a:r>
          </a:p>
          <a:p>
            <a:pPr eaLnBrk="1" hangingPunct="1">
              <a:lnSpc>
                <a:spcPct val="200000"/>
              </a:lnSpc>
            </a:pPr>
            <a:endParaRPr lang="en-US" altLang="en-US"/>
          </a:p>
          <a:p>
            <a:endParaRPr lang="en-IN"/>
          </a:p>
        </p:txBody>
      </p:sp>
    </p:spTree>
    <p:extLst>
      <p:ext uri="{BB962C8B-B14F-4D97-AF65-F5344CB8AC3E}">
        <p14:creationId xmlns:p14="http://schemas.microsoft.com/office/powerpoint/2010/main" val="377912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1612-66E8-EF9E-9102-CB9E27D2A91E}"/>
              </a:ext>
            </a:extLst>
          </p:cNvPr>
          <p:cNvSpPr>
            <a:spLocks noGrp="1"/>
          </p:cNvSpPr>
          <p:nvPr>
            <p:ph type="title"/>
          </p:nvPr>
        </p:nvSpPr>
        <p:spPr>
          <a:xfrm>
            <a:off x="761395" y="0"/>
            <a:ext cx="10353761" cy="981075"/>
          </a:xfrm>
        </p:spPr>
        <p:txBody>
          <a:bodyPr/>
          <a:lstStyle/>
          <a:p>
            <a:r>
              <a:rPr lang="en-US" altLang="en-US" b="1">
                <a:solidFill>
                  <a:schemeClr val="tx1">
                    <a:lumMod val="95000"/>
                    <a:lumOff val="5000"/>
                  </a:schemeClr>
                </a:solidFill>
              </a:rPr>
              <a:t>Frequency distribution</a:t>
            </a:r>
            <a:endParaRPr lang="en-IN"/>
          </a:p>
        </p:txBody>
      </p:sp>
      <p:sp>
        <p:nvSpPr>
          <p:cNvPr id="3" name="Content Placeholder 2">
            <a:extLst>
              <a:ext uri="{FF2B5EF4-FFF2-40B4-BE49-F238E27FC236}">
                <a16:creationId xmlns:a16="http://schemas.microsoft.com/office/drawing/2014/main" id="{304BF891-8A86-02DB-463E-21D80763CDB4}"/>
              </a:ext>
            </a:extLst>
          </p:cNvPr>
          <p:cNvSpPr>
            <a:spLocks noGrp="1"/>
          </p:cNvSpPr>
          <p:nvPr>
            <p:ph idx="1"/>
          </p:nvPr>
        </p:nvSpPr>
        <p:spPr>
          <a:xfrm>
            <a:off x="276225" y="981076"/>
            <a:ext cx="11658600" cy="981076"/>
          </a:xfrm>
        </p:spPr>
        <p:txBody>
          <a:bodyPr/>
          <a:lstStyle/>
          <a:p>
            <a:pPr algn="just" eaLnBrk="1" hangingPunct="1"/>
            <a:r>
              <a:rPr lang="en-US" altLang="en-US"/>
              <a:t>Frequency distribution refers to data classified on the basis of some variable that can be measured such as prices, weight, height, wages etc.</a:t>
            </a:r>
          </a:p>
          <a:p>
            <a:pPr eaLnBrk="1" hangingPunct="1"/>
            <a:endParaRPr lang="en-US" altLang="en-US"/>
          </a:p>
          <a:p>
            <a:endParaRPr lang="en-IN"/>
          </a:p>
        </p:txBody>
      </p:sp>
      <p:pic>
        <p:nvPicPr>
          <p:cNvPr id="7" name="Picture 6">
            <a:extLst>
              <a:ext uri="{FF2B5EF4-FFF2-40B4-BE49-F238E27FC236}">
                <a16:creationId xmlns:a16="http://schemas.microsoft.com/office/drawing/2014/main" id="{5CFE43A0-2B2A-DDAC-2E5D-081CC3502D07}"/>
              </a:ext>
            </a:extLst>
          </p:cNvPr>
          <p:cNvPicPr>
            <a:picLocks noChangeAspect="1"/>
          </p:cNvPicPr>
          <p:nvPr/>
        </p:nvPicPr>
        <p:blipFill rotWithShape="1">
          <a:blip r:embed="rId2">
            <a:extLst>
              <a:ext uri="{28A0092B-C50C-407E-A947-70E740481C1C}">
                <a14:useLocalDpi xmlns:a14="http://schemas.microsoft.com/office/drawing/2010/main" val="0"/>
              </a:ext>
            </a:extLst>
          </a:blip>
          <a:srcRect t="11710"/>
          <a:stretch/>
        </p:blipFill>
        <p:spPr>
          <a:xfrm>
            <a:off x="2099699" y="1962152"/>
            <a:ext cx="7987275" cy="40618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02387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8529-B2F8-6306-5977-B15A6D2DDA7B}"/>
              </a:ext>
            </a:extLst>
          </p:cNvPr>
          <p:cNvSpPr>
            <a:spLocks noGrp="1"/>
          </p:cNvSpPr>
          <p:nvPr>
            <p:ph type="title"/>
          </p:nvPr>
        </p:nvSpPr>
        <p:spPr>
          <a:xfrm>
            <a:off x="919119" y="0"/>
            <a:ext cx="10353761" cy="1326321"/>
          </a:xfrm>
        </p:spPr>
        <p:txBody>
          <a:bodyPr/>
          <a:lstStyle/>
          <a:p>
            <a:r>
              <a:rPr lang="en-US" altLang="en-US" sz="3600" b="1">
                <a:solidFill>
                  <a:schemeClr val="tx1">
                    <a:lumMod val="95000"/>
                    <a:lumOff val="5000"/>
                  </a:schemeClr>
                </a:solidFill>
              </a:rPr>
              <a:t>Frequency distribution</a:t>
            </a:r>
            <a:endParaRPr lang="en-IN"/>
          </a:p>
        </p:txBody>
      </p:sp>
      <p:sp>
        <p:nvSpPr>
          <p:cNvPr id="3" name="Content Placeholder 2">
            <a:extLst>
              <a:ext uri="{FF2B5EF4-FFF2-40B4-BE49-F238E27FC236}">
                <a16:creationId xmlns:a16="http://schemas.microsoft.com/office/drawing/2014/main" id="{A656798B-12E1-EC81-CB4E-051F76F954E4}"/>
              </a:ext>
            </a:extLst>
          </p:cNvPr>
          <p:cNvSpPr>
            <a:spLocks noGrp="1"/>
          </p:cNvSpPr>
          <p:nvPr>
            <p:ph idx="1"/>
          </p:nvPr>
        </p:nvSpPr>
        <p:spPr>
          <a:xfrm>
            <a:off x="180369" y="2038913"/>
            <a:ext cx="11583005" cy="4657161"/>
          </a:xfrm>
        </p:spPr>
        <p:txBody>
          <a:bodyPr>
            <a:normAutofit/>
          </a:bodyPr>
          <a:lstStyle/>
          <a:p>
            <a:pPr marL="0" indent="0" algn="just" eaLnBrk="1" hangingPunct="1">
              <a:buFont typeface="Wingdings 3" panose="05040102010807070707" pitchFamily="18" charset="2"/>
              <a:buNone/>
            </a:pPr>
            <a:r>
              <a:rPr lang="en-US" altLang="en-US"/>
              <a:t>The following technical terms are important when a continuous                                   frequency distribution is formed</a:t>
            </a:r>
          </a:p>
          <a:p>
            <a:pPr eaLnBrk="1" hangingPunct="1">
              <a:buFont typeface="Wingdings" panose="05000000000000000000" pitchFamily="2" charset="2"/>
              <a:buChar char="q"/>
            </a:pPr>
            <a:r>
              <a:rPr lang="en-US" altLang="en-US" b="1">
                <a:solidFill>
                  <a:schemeClr val="bg2">
                    <a:lumMod val="40000"/>
                    <a:lumOff val="60000"/>
                  </a:schemeClr>
                </a:solidFill>
              </a:rPr>
              <a:t>Class limits</a:t>
            </a:r>
            <a:r>
              <a:rPr lang="en-US" altLang="en-US" b="1"/>
              <a:t>: </a:t>
            </a:r>
            <a:r>
              <a:rPr lang="en-US" altLang="en-US"/>
              <a:t>Class limits are the lowest and highest values that</a:t>
            </a:r>
            <a:r>
              <a:rPr lang="en-US" altLang="en-US" b="1"/>
              <a:t> </a:t>
            </a:r>
            <a:r>
              <a:rPr lang="en-US" altLang="en-US"/>
              <a:t>can be included in a class. For example take the class 51-55. The lowest value of the class is 51 and the highest value is 55. In this class there can be no value lesser than 51 or more than 55. 51 is the lower class limit and 55 is the upper class limit.</a:t>
            </a:r>
          </a:p>
          <a:p>
            <a:pPr eaLnBrk="1" hangingPunct="1">
              <a:buFont typeface="Wingdings" panose="05000000000000000000" pitchFamily="2" charset="2"/>
              <a:buChar char="q"/>
            </a:pPr>
            <a:r>
              <a:rPr lang="en-US" altLang="en-US" b="1">
                <a:solidFill>
                  <a:schemeClr val="tx2">
                    <a:lumMod val="75000"/>
                  </a:schemeClr>
                </a:solidFill>
              </a:rPr>
              <a:t>Class interval</a:t>
            </a:r>
            <a:r>
              <a:rPr lang="en-US" altLang="en-US" b="1"/>
              <a:t>: </a:t>
            </a:r>
            <a:r>
              <a:rPr lang="en-US" altLang="en-US"/>
              <a:t>The difference between the upper and lower limit</a:t>
            </a:r>
            <a:r>
              <a:rPr lang="en-US" altLang="en-US" b="1"/>
              <a:t> </a:t>
            </a:r>
            <a:r>
              <a:rPr lang="en-US" altLang="en-US"/>
              <a:t>of a class is known as class interval of that class. </a:t>
            </a:r>
          </a:p>
          <a:p>
            <a:pPr eaLnBrk="1" hangingPunct="1">
              <a:buFont typeface="Wingdings" panose="05000000000000000000" pitchFamily="2" charset="2"/>
              <a:buChar char="q"/>
            </a:pPr>
            <a:r>
              <a:rPr lang="en-US" altLang="en-US" b="1">
                <a:solidFill>
                  <a:schemeClr val="tx2">
                    <a:lumMod val="75000"/>
                  </a:schemeClr>
                </a:solidFill>
              </a:rPr>
              <a:t>Class frequency</a:t>
            </a:r>
            <a:r>
              <a:rPr lang="en-US" altLang="en-US" b="1"/>
              <a:t>: </a:t>
            </a:r>
            <a:r>
              <a:rPr lang="en-US" altLang="en-US"/>
              <a:t>The number of observations corresponding to</a:t>
            </a:r>
            <a:r>
              <a:rPr lang="en-US" altLang="en-US" b="1"/>
              <a:t> </a:t>
            </a:r>
            <a:r>
              <a:rPr lang="en-US" altLang="en-US"/>
              <a:t>a particular class is known as the frequency of that class</a:t>
            </a:r>
            <a:endParaRPr lang="en-IN" altLang="en-US"/>
          </a:p>
          <a:p>
            <a:endParaRPr lang="en-IN"/>
          </a:p>
        </p:txBody>
      </p:sp>
    </p:spTree>
    <p:extLst>
      <p:ext uri="{BB962C8B-B14F-4D97-AF65-F5344CB8AC3E}">
        <p14:creationId xmlns:p14="http://schemas.microsoft.com/office/powerpoint/2010/main" val="250997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09B5-C764-0CA4-701F-C9A3D2AB2F8E}"/>
              </a:ext>
            </a:extLst>
          </p:cNvPr>
          <p:cNvSpPr>
            <a:spLocks noGrp="1"/>
          </p:cNvSpPr>
          <p:nvPr>
            <p:ph type="title"/>
          </p:nvPr>
        </p:nvSpPr>
        <p:spPr>
          <a:xfrm>
            <a:off x="919119" y="0"/>
            <a:ext cx="10353761" cy="1326321"/>
          </a:xfrm>
        </p:spPr>
        <p:txBody>
          <a:bodyPr/>
          <a:lstStyle/>
          <a:p>
            <a:r>
              <a:rPr lang="en-IN" altLang="en-US" b="1">
                <a:solidFill>
                  <a:schemeClr val="tx1">
                    <a:lumMod val="95000"/>
                    <a:lumOff val="5000"/>
                  </a:schemeClr>
                </a:solidFill>
              </a:rPr>
              <a:t>Measures of Centre Tendency</a:t>
            </a:r>
            <a:endParaRPr lang="en-IN"/>
          </a:p>
        </p:txBody>
      </p:sp>
      <p:sp>
        <p:nvSpPr>
          <p:cNvPr id="3" name="Content Placeholder 2">
            <a:extLst>
              <a:ext uri="{FF2B5EF4-FFF2-40B4-BE49-F238E27FC236}">
                <a16:creationId xmlns:a16="http://schemas.microsoft.com/office/drawing/2014/main" id="{0B191B99-65E3-C755-DB34-584802D159DB}"/>
              </a:ext>
            </a:extLst>
          </p:cNvPr>
          <p:cNvSpPr>
            <a:spLocks noGrp="1"/>
          </p:cNvSpPr>
          <p:nvPr>
            <p:ph idx="1"/>
          </p:nvPr>
        </p:nvSpPr>
        <p:spPr>
          <a:xfrm>
            <a:off x="95250" y="1134039"/>
            <a:ext cx="10353762" cy="2475936"/>
          </a:xfrm>
        </p:spPr>
        <p:txBody>
          <a:bodyPr>
            <a:normAutofit fontScale="92500" lnSpcReduction="20000"/>
          </a:bodyPr>
          <a:lstStyle/>
          <a:p>
            <a:pPr algn="just" eaLnBrk="1" hangingPunct="1">
              <a:lnSpc>
                <a:spcPct val="160000"/>
              </a:lnSpc>
              <a:buFont typeface="Wingdings" panose="05000000000000000000" pitchFamily="2" charset="2"/>
              <a:buChar char="§"/>
            </a:pPr>
            <a:r>
              <a:rPr lang="en-US" altLang="en-US"/>
              <a:t>In statistics, the </a:t>
            </a:r>
            <a:r>
              <a:rPr lang="en-US" altLang="en-US" b="1"/>
              <a:t>central tendency </a:t>
            </a:r>
            <a:r>
              <a:rPr lang="en-US" altLang="en-US"/>
              <a:t>is the descriptive summary of a data set. </a:t>
            </a:r>
          </a:p>
          <a:p>
            <a:pPr algn="just" eaLnBrk="1" hangingPunct="1">
              <a:lnSpc>
                <a:spcPct val="160000"/>
              </a:lnSpc>
              <a:buFont typeface="Wingdings" panose="05000000000000000000" pitchFamily="2" charset="2"/>
              <a:buChar char="§"/>
            </a:pPr>
            <a:r>
              <a:rPr lang="en-US" altLang="en-US"/>
              <a:t>Through the single value from the dataset, it reflects the centre of the data distribution. </a:t>
            </a:r>
          </a:p>
          <a:p>
            <a:pPr algn="just" eaLnBrk="1" hangingPunct="1">
              <a:lnSpc>
                <a:spcPct val="160000"/>
              </a:lnSpc>
              <a:buFont typeface="Wingdings" panose="05000000000000000000" pitchFamily="2" charset="2"/>
              <a:buChar char="§"/>
            </a:pPr>
            <a:r>
              <a:rPr lang="en-US" altLang="en-US"/>
              <a:t>Moreover, it does not provide information regarding individual data from the dataset, where it gives a summary of the dataset. Generally, the central tendency of a dataset can be defined using some of the measures in statistics.</a:t>
            </a:r>
            <a:endParaRPr lang="en-IN" altLang="en-US"/>
          </a:p>
          <a:p>
            <a:endParaRPr lang="en-IN"/>
          </a:p>
        </p:txBody>
      </p:sp>
      <p:pic>
        <p:nvPicPr>
          <p:cNvPr id="5" name="Picture 4">
            <a:extLst>
              <a:ext uri="{FF2B5EF4-FFF2-40B4-BE49-F238E27FC236}">
                <a16:creationId xmlns:a16="http://schemas.microsoft.com/office/drawing/2014/main" id="{966FE7F4-D64E-F586-34E7-BCFFA4100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81" y="3736146"/>
            <a:ext cx="10972799" cy="2762250"/>
          </a:xfrm>
          <a:prstGeom prst="rect">
            <a:avLst/>
          </a:prstGeom>
          <a:ln>
            <a:noFill/>
          </a:ln>
          <a:effectLst>
            <a:softEdge rad="112500"/>
          </a:effectLst>
        </p:spPr>
      </p:pic>
    </p:spTree>
    <p:extLst>
      <p:ext uri="{BB962C8B-B14F-4D97-AF65-F5344CB8AC3E}">
        <p14:creationId xmlns:p14="http://schemas.microsoft.com/office/powerpoint/2010/main" val="1416276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108</TotalTime>
  <Words>1483</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Arial</vt:lpstr>
      <vt:lpstr>Arial Narrow</vt:lpstr>
      <vt:lpstr>Bahnschrift Light SemiCondensed</vt:lpstr>
      <vt:lpstr>Bookman Old Style</vt:lpstr>
      <vt:lpstr>Courier New</vt:lpstr>
      <vt:lpstr>Rockwell</vt:lpstr>
      <vt:lpstr>Wingdings</vt:lpstr>
      <vt:lpstr>Wingdings 3</vt:lpstr>
      <vt:lpstr>Damask</vt:lpstr>
      <vt:lpstr>MATHS &amp; STATISTICs FOR DATA SCIENCE</vt:lpstr>
      <vt:lpstr>Topics </vt:lpstr>
      <vt:lpstr>Histogram</vt:lpstr>
      <vt:lpstr>Basics of Statistics</vt:lpstr>
      <vt:lpstr>Discrete Vs continuous data</vt:lpstr>
      <vt:lpstr>Box Plotting</vt:lpstr>
      <vt:lpstr>Frequency distribution</vt:lpstr>
      <vt:lpstr>Frequency distribution</vt:lpstr>
      <vt:lpstr>Measures of Centre Tendency</vt:lpstr>
      <vt:lpstr>Mean</vt:lpstr>
      <vt:lpstr>Median  </vt:lpstr>
      <vt:lpstr>Mode</vt:lpstr>
      <vt:lpstr>Measures of Dispersion</vt:lpstr>
      <vt:lpstr>Range</vt:lpstr>
      <vt:lpstr>Variance</vt:lpstr>
      <vt:lpstr>Coefficient of variance</vt:lpstr>
      <vt:lpstr>Quartile Deviation</vt:lpstr>
      <vt:lpstr>Skewness</vt:lpstr>
      <vt:lpstr>Kurtosis</vt:lpstr>
      <vt:lpstr>THANK YOU FOR  YOUYR  ATTENTION AND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MATHS &amp; STATISTICE FOR DATA SCIENCE</dc:title>
  <dc:creator>Anamika gupta</dc:creator>
  <cp:lastModifiedBy>Anamika gupta</cp:lastModifiedBy>
  <cp:revision>2</cp:revision>
  <dcterms:created xsi:type="dcterms:W3CDTF">2024-01-10T16:40:38Z</dcterms:created>
  <dcterms:modified xsi:type="dcterms:W3CDTF">2024-01-11T08:18:27Z</dcterms:modified>
</cp:coreProperties>
</file>