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4" r:id="rId4"/>
  </p:sldMasterIdLst>
  <p:notesMasterIdLst>
    <p:notesMasterId r:id="rId22"/>
  </p:notesMasterIdLst>
  <p:handoutMasterIdLst>
    <p:handoutMasterId r:id="rId23"/>
  </p:handoutMasterIdLst>
  <p:sldIdLst>
    <p:sldId id="346" r:id="rId5"/>
    <p:sldId id="349" r:id="rId6"/>
    <p:sldId id="345" r:id="rId7"/>
    <p:sldId id="357" r:id="rId8"/>
    <p:sldId id="350" r:id="rId9"/>
    <p:sldId id="348" r:id="rId10"/>
    <p:sldId id="353" r:id="rId11"/>
    <p:sldId id="347" r:id="rId12"/>
    <p:sldId id="359" r:id="rId13"/>
    <p:sldId id="360" r:id="rId14"/>
    <p:sldId id="361" r:id="rId15"/>
    <p:sldId id="358" r:id="rId16"/>
    <p:sldId id="351" r:id="rId17"/>
    <p:sldId id="352" r:id="rId18"/>
    <p:sldId id="354" r:id="rId19"/>
    <p:sldId id="355"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0B8CC-A1CC-4039-98E2-B0D950AB21CC}" v="53" dt="2024-06-11T12:19:26.598"/>
    <p1510:client id="{55B739D2-73C5-4140-8CE1-6076A4DFAC54}" v="4" dt="2024-06-11T18:20:52.181"/>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15" y="67"/>
      </p:cViewPr>
      <p:guideLst>
        <p:guide orient="horz" pos="1752"/>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6/11/2024</a:t>
            </a:fld>
            <a:endParaRPr lang="en-US"/>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a:p>
        </p:txBody>
      </p:sp>
    </p:spTree>
    <p:extLst>
      <p:ext uri="{BB962C8B-B14F-4D97-AF65-F5344CB8AC3E}">
        <p14:creationId xmlns:p14="http://schemas.microsoft.com/office/powerpoint/2010/main" val="678461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a:p>
        </p:txBody>
      </p:sp>
    </p:spTree>
    <p:extLst>
      <p:ext uri="{BB962C8B-B14F-4D97-AF65-F5344CB8AC3E}">
        <p14:creationId xmlns:p14="http://schemas.microsoft.com/office/powerpoint/2010/main" val="4207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a:p>
        </p:txBody>
      </p:sp>
    </p:spTree>
    <p:extLst>
      <p:ext uri="{BB962C8B-B14F-4D97-AF65-F5344CB8AC3E}">
        <p14:creationId xmlns:p14="http://schemas.microsoft.com/office/powerpoint/2010/main" val="1808284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a:p>
        </p:txBody>
      </p:sp>
    </p:spTree>
    <p:extLst>
      <p:ext uri="{BB962C8B-B14F-4D97-AF65-F5344CB8AC3E}">
        <p14:creationId xmlns:p14="http://schemas.microsoft.com/office/powerpoint/2010/main" val="2466798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a:p>
        </p:txBody>
      </p:sp>
    </p:spTree>
    <p:extLst>
      <p:ext uri="{BB962C8B-B14F-4D97-AF65-F5344CB8AC3E}">
        <p14:creationId xmlns:p14="http://schemas.microsoft.com/office/powerpoint/2010/main" val="1284167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a:p>
        </p:txBody>
      </p:sp>
    </p:spTree>
    <p:extLst>
      <p:ext uri="{BB962C8B-B14F-4D97-AF65-F5344CB8AC3E}">
        <p14:creationId xmlns:p14="http://schemas.microsoft.com/office/powerpoint/2010/main" val="207424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a:p>
        </p:txBody>
      </p:sp>
    </p:spTree>
    <p:extLst>
      <p:ext uri="{BB962C8B-B14F-4D97-AF65-F5344CB8AC3E}">
        <p14:creationId xmlns:p14="http://schemas.microsoft.com/office/powerpoint/2010/main" val="3669475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a:p>
        </p:txBody>
      </p:sp>
    </p:spTree>
    <p:extLst>
      <p:ext uri="{BB962C8B-B14F-4D97-AF65-F5344CB8AC3E}">
        <p14:creationId xmlns:p14="http://schemas.microsoft.com/office/powerpoint/2010/main" val="1661114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a:p>
        </p:txBody>
      </p:sp>
    </p:spTree>
    <p:extLst>
      <p:ext uri="{BB962C8B-B14F-4D97-AF65-F5344CB8AC3E}">
        <p14:creationId xmlns:p14="http://schemas.microsoft.com/office/powerpoint/2010/main" val="58580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a:p>
        </p:txBody>
      </p:sp>
    </p:spTree>
    <p:extLst>
      <p:ext uri="{BB962C8B-B14F-4D97-AF65-F5344CB8AC3E}">
        <p14:creationId xmlns:p14="http://schemas.microsoft.com/office/powerpoint/2010/main" val="420770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a:p>
        </p:txBody>
      </p:sp>
    </p:spTree>
    <p:extLst>
      <p:ext uri="{BB962C8B-B14F-4D97-AF65-F5344CB8AC3E}">
        <p14:creationId xmlns:p14="http://schemas.microsoft.com/office/powerpoint/2010/main" val="1948740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a:p>
        </p:txBody>
      </p:sp>
    </p:spTree>
    <p:extLst>
      <p:ext uri="{BB962C8B-B14F-4D97-AF65-F5344CB8AC3E}">
        <p14:creationId xmlns:p14="http://schemas.microsoft.com/office/powerpoint/2010/main" val="340709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a:p>
        </p:txBody>
      </p:sp>
    </p:spTree>
    <p:extLst>
      <p:ext uri="{BB962C8B-B14F-4D97-AF65-F5344CB8AC3E}">
        <p14:creationId xmlns:p14="http://schemas.microsoft.com/office/powerpoint/2010/main" val="2702345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a:p>
        </p:txBody>
      </p:sp>
    </p:spTree>
    <p:extLst>
      <p:ext uri="{BB962C8B-B14F-4D97-AF65-F5344CB8AC3E}">
        <p14:creationId xmlns:p14="http://schemas.microsoft.com/office/powerpoint/2010/main" val="203175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a:p>
        </p:txBody>
      </p:sp>
    </p:spTree>
    <p:extLst>
      <p:ext uri="{BB962C8B-B14F-4D97-AF65-F5344CB8AC3E}">
        <p14:creationId xmlns:p14="http://schemas.microsoft.com/office/powerpoint/2010/main" val="171102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a:p>
        </p:txBody>
      </p:sp>
    </p:spTree>
    <p:extLst>
      <p:ext uri="{BB962C8B-B14F-4D97-AF65-F5344CB8AC3E}">
        <p14:creationId xmlns:p14="http://schemas.microsoft.com/office/powerpoint/2010/main" val="211178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9A2-F9BA-6653-D7E8-6E74403EF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268C86-3282-FDFB-12F1-3AA6DAB2E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EFEE94-E4CD-EF50-3D5A-8B2CBFF4CDF6}"/>
              </a:ext>
            </a:extLst>
          </p:cNvPr>
          <p:cNvSpPr>
            <a:spLocks noGrp="1"/>
          </p:cNvSpPr>
          <p:nvPr>
            <p:ph type="dt" sz="half" idx="10"/>
          </p:nvPr>
        </p:nvSpPr>
        <p:spPr/>
        <p:txBody>
          <a:bodyPr/>
          <a:lstStyle/>
          <a:p>
            <a:fld id="{9E016143-E03C-4CFD-AFDC-14E5BDEA754C}" type="datetimeFigureOut">
              <a:rPr lang="en-US" smtClean="0"/>
              <a:t>6/11/2024</a:t>
            </a:fld>
            <a:endParaRPr lang="en-US" dirty="0"/>
          </a:p>
        </p:txBody>
      </p:sp>
      <p:sp>
        <p:nvSpPr>
          <p:cNvPr id="5" name="Footer Placeholder 4">
            <a:extLst>
              <a:ext uri="{FF2B5EF4-FFF2-40B4-BE49-F238E27FC236}">
                <a16:creationId xmlns:a16="http://schemas.microsoft.com/office/drawing/2014/main" id="{1E490506-DC0C-9F9C-4893-7DE1F2061A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B8553D-C23A-8229-E102-DE0D03C363B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004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979B-71AF-276C-3FC9-340E4349DF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ADAB7-5D27-ACD8-57D2-B2252BDCB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039ED-93C4-DC6C-ABB9-EC84C3A8160E}"/>
              </a:ext>
            </a:extLst>
          </p:cNvPr>
          <p:cNvSpPr>
            <a:spLocks noGrp="1"/>
          </p:cNvSpPr>
          <p:nvPr>
            <p:ph type="dt" sz="half" idx="10"/>
          </p:nvPr>
        </p:nvSpPr>
        <p:spPr/>
        <p:txBody>
          <a:bodyPr/>
          <a:lstStyle/>
          <a:p>
            <a:fld id="{C033E54A-A8CA-48C1-9504-691B58049D29}" type="datetimeFigureOut">
              <a:rPr lang="en-US" smtClean="0"/>
              <a:t>6/11/2024</a:t>
            </a:fld>
            <a:endParaRPr lang="en-US" dirty="0"/>
          </a:p>
        </p:txBody>
      </p:sp>
      <p:sp>
        <p:nvSpPr>
          <p:cNvPr id="5" name="Footer Placeholder 4">
            <a:extLst>
              <a:ext uri="{FF2B5EF4-FFF2-40B4-BE49-F238E27FC236}">
                <a16:creationId xmlns:a16="http://schemas.microsoft.com/office/drawing/2014/main" id="{3A9C3AF7-1F74-44E5-4777-33648A666D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631BDE-7A74-5F1F-E9A9-2B9AD3D9092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723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34B69-89B9-B2C8-3F9B-AD4D1B3162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14B8D4-3FDA-AAA5-46C0-1DE308294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80DF66-065E-CD9E-398E-DA3F6F0B18BB}"/>
              </a:ext>
            </a:extLst>
          </p:cNvPr>
          <p:cNvSpPr>
            <a:spLocks noGrp="1"/>
          </p:cNvSpPr>
          <p:nvPr>
            <p:ph type="dt" sz="half" idx="10"/>
          </p:nvPr>
        </p:nvSpPr>
        <p:spPr/>
        <p:txBody>
          <a:bodyPr/>
          <a:lstStyle/>
          <a:p>
            <a:fld id="{B5F6C806-BBF7-471C-9527-881CE2266695}" type="datetimeFigureOut">
              <a:rPr lang="en-US" smtClean="0"/>
              <a:t>6/11/2024</a:t>
            </a:fld>
            <a:endParaRPr lang="en-US" dirty="0"/>
          </a:p>
        </p:txBody>
      </p:sp>
      <p:sp>
        <p:nvSpPr>
          <p:cNvPr id="5" name="Footer Placeholder 4">
            <a:extLst>
              <a:ext uri="{FF2B5EF4-FFF2-40B4-BE49-F238E27FC236}">
                <a16:creationId xmlns:a16="http://schemas.microsoft.com/office/drawing/2014/main" id="{7DDE412F-EF7A-E045-5D4C-26D32BB89A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107308-A72E-153B-CD46-886F75CDC84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4229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88314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8902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220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5436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0999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0991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9128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410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4FA4-1355-5068-73B0-E9594FC23B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30A6D-5292-44A4-8254-BFF10D4690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B0E9F1-0202-8119-8EEC-7876B97093F1}"/>
              </a:ext>
            </a:extLst>
          </p:cNvPr>
          <p:cNvSpPr>
            <a:spLocks noGrp="1"/>
          </p:cNvSpPr>
          <p:nvPr>
            <p:ph type="dt" sz="half" idx="10"/>
          </p:nvPr>
        </p:nvSpPr>
        <p:spPr/>
        <p:txBody>
          <a:bodyPr/>
          <a:lstStyle/>
          <a:p>
            <a:fld id="{78C94063-DF36-4330-A365-08DA1FA5B7D6}" type="datetimeFigureOut">
              <a:rPr lang="en-US" smtClean="0"/>
              <a:t>6/11/2024</a:t>
            </a:fld>
            <a:endParaRPr lang="en-US" dirty="0"/>
          </a:p>
        </p:txBody>
      </p:sp>
      <p:sp>
        <p:nvSpPr>
          <p:cNvPr id="5" name="Footer Placeholder 4">
            <a:extLst>
              <a:ext uri="{FF2B5EF4-FFF2-40B4-BE49-F238E27FC236}">
                <a16:creationId xmlns:a16="http://schemas.microsoft.com/office/drawing/2014/main" id="{B14C624F-9FEB-86BC-1EAC-7C20D5EDD9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F60B58-4419-7C70-A068-0B6F08A05ED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40141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6841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9814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82749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46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5A25-1616-D9EA-5725-F96A43EEB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847B7E-ACA9-D732-FD78-4FDFB8ECE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78D0F2-001E-9895-0719-43E6A4471415}"/>
              </a:ext>
            </a:extLst>
          </p:cNvPr>
          <p:cNvSpPr>
            <a:spLocks noGrp="1"/>
          </p:cNvSpPr>
          <p:nvPr>
            <p:ph type="dt" sz="half" idx="10"/>
          </p:nvPr>
        </p:nvSpPr>
        <p:spPr/>
        <p:txBody>
          <a:bodyPr/>
          <a:lstStyle/>
          <a:p>
            <a:fld id="{908A7C6C-0F39-4D70-8E8D-FE5B9C95FA73}" type="datetimeFigureOut">
              <a:rPr lang="en-US" smtClean="0"/>
              <a:t>6/11/2024</a:t>
            </a:fld>
            <a:endParaRPr lang="en-US" dirty="0"/>
          </a:p>
        </p:txBody>
      </p:sp>
      <p:sp>
        <p:nvSpPr>
          <p:cNvPr id="5" name="Footer Placeholder 4">
            <a:extLst>
              <a:ext uri="{FF2B5EF4-FFF2-40B4-BE49-F238E27FC236}">
                <a16:creationId xmlns:a16="http://schemas.microsoft.com/office/drawing/2014/main" id="{08891185-1A30-3672-08B7-44BBF02C7B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7BA05A-824B-D751-5917-DA816BF35BF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928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AE26-BB95-4DB2-12E6-9A25D23A56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872C0D-1552-1366-4E9C-82A515FEB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FAB369-5978-BD53-AB7B-39723DF388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782D27-F648-E4E9-22F5-348123EBF339}"/>
              </a:ext>
            </a:extLst>
          </p:cNvPr>
          <p:cNvSpPr>
            <a:spLocks noGrp="1"/>
          </p:cNvSpPr>
          <p:nvPr>
            <p:ph type="dt" sz="half" idx="10"/>
          </p:nvPr>
        </p:nvSpPr>
        <p:spPr/>
        <p:txBody>
          <a:bodyPr/>
          <a:lstStyle/>
          <a:p>
            <a:fld id="{DFCFA4AC-08CC-42CE-BD01-C191750A04EC}" type="datetimeFigureOut">
              <a:rPr lang="en-US" smtClean="0"/>
              <a:t>6/11/2024</a:t>
            </a:fld>
            <a:endParaRPr lang="en-US" dirty="0"/>
          </a:p>
        </p:txBody>
      </p:sp>
      <p:sp>
        <p:nvSpPr>
          <p:cNvPr id="6" name="Footer Placeholder 5">
            <a:extLst>
              <a:ext uri="{FF2B5EF4-FFF2-40B4-BE49-F238E27FC236}">
                <a16:creationId xmlns:a16="http://schemas.microsoft.com/office/drawing/2014/main" id="{5D53DDB8-5541-2E0B-A34A-5391828B98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688EA3-7109-3202-C8E3-57B909432AF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067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F3A6-B31C-4843-A25F-CA8B40DBB8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9AD14D-2CEE-DF2E-4913-0111AC296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A0F76-5EF5-8132-3E66-E602EDDDC2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2C33A0-32D1-FB11-1A76-469ED514C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820E1-4CCC-1722-0981-5F904BEB42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12ABB2-CE7B-8A8F-86F7-84E220FAECE4}"/>
              </a:ext>
            </a:extLst>
          </p:cNvPr>
          <p:cNvSpPr>
            <a:spLocks noGrp="1"/>
          </p:cNvSpPr>
          <p:nvPr>
            <p:ph type="dt" sz="half" idx="10"/>
          </p:nvPr>
        </p:nvSpPr>
        <p:spPr/>
        <p:txBody>
          <a:bodyPr/>
          <a:lstStyle/>
          <a:p>
            <a:fld id="{1BA7A723-92A7-435B-B681-F25B092FEFEB}" type="datetimeFigureOut">
              <a:rPr lang="en-US" smtClean="0"/>
              <a:t>6/11/2024</a:t>
            </a:fld>
            <a:endParaRPr lang="en-US" dirty="0"/>
          </a:p>
        </p:txBody>
      </p:sp>
      <p:sp>
        <p:nvSpPr>
          <p:cNvPr id="8" name="Footer Placeholder 7">
            <a:extLst>
              <a:ext uri="{FF2B5EF4-FFF2-40B4-BE49-F238E27FC236}">
                <a16:creationId xmlns:a16="http://schemas.microsoft.com/office/drawing/2014/main" id="{C92C980A-4215-122F-89DC-B245EB6D08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4E9E6A-72B3-0190-D3BB-8EAB76BE52B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956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3D51-79AC-6E54-31F5-EE24A105BC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8889AC-D6E7-3654-74FA-0E68658273BF}"/>
              </a:ext>
            </a:extLst>
          </p:cNvPr>
          <p:cNvSpPr>
            <a:spLocks noGrp="1"/>
          </p:cNvSpPr>
          <p:nvPr>
            <p:ph type="dt" sz="half" idx="10"/>
          </p:nvPr>
        </p:nvSpPr>
        <p:spPr/>
        <p:txBody>
          <a:bodyPr/>
          <a:lstStyle/>
          <a:p>
            <a:fld id="{4F170639-886C-4FCF-9EAB-ABB5DA3F3F4A}" type="datetimeFigureOut">
              <a:rPr lang="en-US" smtClean="0"/>
              <a:t>6/11/2024</a:t>
            </a:fld>
            <a:endParaRPr lang="en-US" dirty="0"/>
          </a:p>
        </p:txBody>
      </p:sp>
      <p:sp>
        <p:nvSpPr>
          <p:cNvPr id="4" name="Footer Placeholder 3">
            <a:extLst>
              <a:ext uri="{FF2B5EF4-FFF2-40B4-BE49-F238E27FC236}">
                <a16:creationId xmlns:a16="http://schemas.microsoft.com/office/drawing/2014/main" id="{D7034601-3BB9-256B-05AE-E17EA478BAD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E48F1FD-8219-5BAF-6BA1-BB87FAA095D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872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AC332-B591-4580-B17B-B3D3895C59BC}"/>
              </a:ext>
            </a:extLst>
          </p:cNvPr>
          <p:cNvSpPr>
            <a:spLocks noGrp="1"/>
          </p:cNvSpPr>
          <p:nvPr>
            <p:ph type="dt" sz="half" idx="10"/>
          </p:nvPr>
        </p:nvSpPr>
        <p:spPr/>
        <p:txBody>
          <a:bodyPr/>
          <a:lstStyle/>
          <a:p>
            <a:fld id="{22230651-31F4-45D2-98AE-A2108F41BC07}" type="datetimeFigureOut">
              <a:rPr lang="en-US" smtClean="0"/>
              <a:t>6/11/2024</a:t>
            </a:fld>
            <a:endParaRPr lang="en-US" dirty="0"/>
          </a:p>
        </p:txBody>
      </p:sp>
      <p:sp>
        <p:nvSpPr>
          <p:cNvPr id="3" name="Footer Placeholder 2">
            <a:extLst>
              <a:ext uri="{FF2B5EF4-FFF2-40B4-BE49-F238E27FC236}">
                <a16:creationId xmlns:a16="http://schemas.microsoft.com/office/drawing/2014/main" id="{37104DBE-C19B-10FF-12A8-18E93296EAD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12D754-802F-36A4-5854-B2E14DF7853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534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84FE-DC39-3397-9ABC-16C560F56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9247D8-6DB2-10F7-585F-BB17D7209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43BD07-1740-DD7E-7CA8-A490FB93B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D7ECA-D172-14D7-74BC-D4ED1A9072AB}"/>
              </a:ext>
            </a:extLst>
          </p:cNvPr>
          <p:cNvSpPr>
            <a:spLocks noGrp="1"/>
          </p:cNvSpPr>
          <p:nvPr>
            <p:ph type="dt" sz="half" idx="10"/>
          </p:nvPr>
        </p:nvSpPr>
        <p:spPr/>
        <p:txBody>
          <a:bodyPr/>
          <a:lstStyle/>
          <a:p>
            <a:fld id="{6F53789A-C914-4DB1-8815-80B5EC7335C5}" type="datetimeFigureOut">
              <a:rPr lang="en-US" smtClean="0"/>
              <a:t>6/11/2024</a:t>
            </a:fld>
            <a:endParaRPr lang="en-US" dirty="0"/>
          </a:p>
        </p:txBody>
      </p:sp>
      <p:sp>
        <p:nvSpPr>
          <p:cNvPr id="6" name="Footer Placeholder 5">
            <a:extLst>
              <a:ext uri="{FF2B5EF4-FFF2-40B4-BE49-F238E27FC236}">
                <a16:creationId xmlns:a16="http://schemas.microsoft.com/office/drawing/2014/main" id="{223857D3-9D41-C55D-F1BD-759F1017C3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D1732D-E0C0-B72E-F15D-D9DB7FF2E22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364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7F2A-C1B1-1F1F-5511-C6079E80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2AB9A8-AE73-1391-ED18-72DA81D6C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AC2D21-FD0C-B709-6636-22CAFC431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25A24-4E25-FA06-D231-D4928FCD1EFE}"/>
              </a:ext>
            </a:extLst>
          </p:cNvPr>
          <p:cNvSpPr>
            <a:spLocks noGrp="1"/>
          </p:cNvSpPr>
          <p:nvPr>
            <p:ph type="dt" sz="half" idx="10"/>
          </p:nvPr>
        </p:nvSpPr>
        <p:spPr/>
        <p:txBody>
          <a:bodyPr/>
          <a:lstStyle/>
          <a:p>
            <a:fld id="{5E6440AA-91A0-436F-8FDB-C0F939DCAE21}" type="datetimeFigureOut">
              <a:rPr lang="en-US" smtClean="0"/>
              <a:t>6/11/2024</a:t>
            </a:fld>
            <a:endParaRPr lang="en-US" dirty="0"/>
          </a:p>
        </p:txBody>
      </p:sp>
      <p:sp>
        <p:nvSpPr>
          <p:cNvPr id="6" name="Footer Placeholder 5">
            <a:extLst>
              <a:ext uri="{FF2B5EF4-FFF2-40B4-BE49-F238E27FC236}">
                <a16:creationId xmlns:a16="http://schemas.microsoft.com/office/drawing/2014/main" id="{32AB9C8A-BBAF-61CC-E7E5-0A5BD5F4E3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9413B8-A460-6B2B-54C6-83297B84DD4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372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D5728-343B-6D29-98DB-507CAAEE6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6AAC18-43C5-A2D0-FA74-0B91D2A93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6D23F-4961-B6D9-A703-0C8E2A2B8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6/11/2024</a:t>
            </a:fld>
            <a:endParaRPr lang="en-US" dirty="0"/>
          </a:p>
        </p:txBody>
      </p:sp>
      <p:sp>
        <p:nvSpPr>
          <p:cNvPr id="5" name="Footer Placeholder 4">
            <a:extLst>
              <a:ext uri="{FF2B5EF4-FFF2-40B4-BE49-F238E27FC236}">
                <a16:creationId xmlns:a16="http://schemas.microsoft.com/office/drawing/2014/main" id="{C68E4BB2-B5FE-86DF-5F82-8638E71CE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5167C57-070B-8007-389F-5C657686F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335715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2123089" y="1893780"/>
            <a:ext cx="8162168" cy="1284890"/>
          </a:xfrm>
        </p:spPr>
        <p:txBody>
          <a:bodyPr>
            <a:normAutofit fontScale="90000"/>
          </a:bodyPr>
          <a:lstStyle/>
          <a:p>
            <a:r>
              <a:rPr lang="en-US"/>
              <a:t> PRACTICAL SUBMISSION      SQL IN DATA SCIENCE</a:t>
            </a:r>
          </a:p>
        </p:txBody>
      </p:sp>
      <p:pic>
        <p:nvPicPr>
          <p:cNvPr id="4" name="Picture 3">
            <a:extLst>
              <a:ext uri="{FF2B5EF4-FFF2-40B4-BE49-F238E27FC236}">
                <a16:creationId xmlns:a16="http://schemas.microsoft.com/office/drawing/2014/main" id="{81689598-9FD4-5CD3-DF60-9413F5F10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9427" y="545765"/>
            <a:ext cx="1576470" cy="1394125"/>
          </a:xfrm>
          <a:prstGeom prst="flowChartConnector">
            <a:avLst/>
          </a:prstGeom>
        </p:spPr>
      </p:pic>
      <p:sp>
        <p:nvSpPr>
          <p:cNvPr id="6" name="TextBox 5">
            <a:extLst>
              <a:ext uri="{FF2B5EF4-FFF2-40B4-BE49-F238E27FC236}">
                <a16:creationId xmlns:a16="http://schemas.microsoft.com/office/drawing/2014/main" id="{70CC303F-9C33-7C00-5035-4903AB53E248}"/>
              </a:ext>
            </a:extLst>
          </p:cNvPr>
          <p:cNvSpPr txBox="1"/>
          <p:nvPr/>
        </p:nvSpPr>
        <p:spPr>
          <a:xfrm>
            <a:off x="964324" y="4511026"/>
            <a:ext cx="2317531" cy="646331"/>
          </a:xfrm>
          <a:prstGeom prst="rect">
            <a:avLst/>
          </a:prstGeom>
          <a:noFill/>
        </p:spPr>
        <p:txBody>
          <a:bodyPr wrap="square" rtlCol="0">
            <a:spAutoFit/>
          </a:bodyPr>
          <a:lstStyle/>
          <a:p>
            <a:r>
              <a:rPr lang="en-US" b="1"/>
              <a:t>Presented To-Nitish Patil</a:t>
            </a:r>
            <a:endParaRPr lang="en-IN" b="1"/>
          </a:p>
        </p:txBody>
      </p:sp>
      <p:grpSp>
        <p:nvGrpSpPr>
          <p:cNvPr id="7" name="Group 6">
            <a:extLst>
              <a:ext uri="{FF2B5EF4-FFF2-40B4-BE49-F238E27FC236}">
                <a16:creationId xmlns:a16="http://schemas.microsoft.com/office/drawing/2014/main" id="{385E77AB-93B7-D518-597E-E8F155B01E27}"/>
              </a:ext>
            </a:extLst>
          </p:cNvPr>
          <p:cNvGrpSpPr/>
          <p:nvPr/>
        </p:nvGrpSpPr>
        <p:grpSpPr>
          <a:xfrm>
            <a:off x="617756" y="5157357"/>
            <a:ext cx="11145673" cy="1284889"/>
            <a:chOff x="-90837" y="-38100"/>
            <a:chExt cx="5351551" cy="528318"/>
          </a:xfrm>
        </p:grpSpPr>
        <p:sp>
          <p:nvSpPr>
            <p:cNvPr id="9" name="Freeform 12">
              <a:extLst>
                <a:ext uri="{FF2B5EF4-FFF2-40B4-BE49-F238E27FC236}">
                  <a16:creationId xmlns:a16="http://schemas.microsoft.com/office/drawing/2014/main" id="{AC23030C-AF55-566F-E428-19B41B72D57F}"/>
                </a:ext>
              </a:extLst>
            </p:cNvPr>
            <p:cNvSpPr/>
            <p:nvPr/>
          </p:nvSpPr>
          <p:spPr>
            <a:xfrm>
              <a:off x="-90837" y="38853"/>
              <a:ext cx="5260714" cy="344935"/>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r>
                <a:rPr lang="en-US" sz="1800">
                  <a:solidFill>
                    <a:srgbClr val="000000"/>
                  </a:solidFill>
                  <a:latin typeface="Nunito"/>
                </a:rPr>
                <a:t>                              </a:t>
              </a:r>
            </a:p>
            <a:p>
              <a:r>
                <a:rPr lang="en-US">
                  <a:solidFill>
                    <a:srgbClr val="000000"/>
                  </a:solidFill>
                  <a:latin typeface="Nunito"/>
                </a:rPr>
                <a:t>                                                          </a:t>
              </a:r>
              <a:r>
                <a:rPr lang="en-US" sz="1800">
                  <a:solidFill>
                    <a:srgbClr val="000000"/>
                  </a:solidFill>
                  <a:latin typeface="Nunito"/>
                </a:rPr>
                <a:t> School of Data Science 2024 | AAFT </a:t>
              </a:r>
            </a:p>
            <a:p>
              <a:endParaRPr lang="en-IN"/>
            </a:p>
          </p:txBody>
        </p:sp>
        <p:sp>
          <p:nvSpPr>
            <p:cNvPr id="10" name="TextBox 13">
              <a:extLst>
                <a:ext uri="{FF2B5EF4-FFF2-40B4-BE49-F238E27FC236}">
                  <a16:creationId xmlns:a16="http://schemas.microsoft.com/office/drawing/2014/main" id="{4D1C877B-AD2A-77EA-44A9-312413AEE18E}"/>
                </a:ext>
              </a:extLst>
            </p:cNvPr>
            <p:cNvSpPr txBox="1"/>
            <p:nvPr/>
          </p:nvSpPr>
          <p:spPr>
            <a:xfrm>
              <a:off x="0" y="-38100"/>
              <a:ext cx="5260714" cy="528318"/>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endParaRPr/>
            </a:p>
          </p:txBody>
        </p:sp>
      </p:grpSp>
      <p:sp>
        <p:nvSpPr>
          <p:cNvPr id="15" name="TextBox 14">
            <a:extLst>
              <a:ext uri="{FF2B5EF4-FFF2-40B4-BE49-F238E27FC236}">
                <a16:creationId xmlns:a16="http://schemas.microsoft.com/office/drawing/2014/main" id="{0F6A7012-FFC3-AF36-14AF-1C720C9AC1A5}"/>
              </a:ext>
            </a:extLst>
          </p:cNvPr>
          <p:cNvSpPr txBox="1"/>
          <p:nvPr/>
        </p:nvSpPr>
        <p:spPr>
          <a:xfrm>
            <a:off x="8600131" y="4604602"/>
            <a:ext cx="2317531" cy="646331"/>
          </a:xfrm>
          <a:prstGeom prst="rect">
            <a:avLst/>
          </a:prstGeom>
          <a:noFill/>
        </p:spPr>
        <p:txBody>
          <a:bodyPr wrap="square" lIns="91440" tIns="45720" rIns="91440" bIns="45720" rtlCol="0" anchor="t">
            <a:spAutoFit/>
          </a:bodyPr>
          <a:lstStyle/>
          <a:p>
            <a:r>
              <a:rPr lang="en-US" b="1"/>
              <a:t>Presented By-Anamika Gupta</a:t>
            </a:r>
            <a:endParaRPr lang="en-US" b="1" dirty="0"/>
          </a:p>
        </p:txBody>
      </p:sp>
    </p:spTree>
    <p:extLst>
      <p:ext uri="{BB962C8B-B14F-4D97-AF65-F5344CB8AC3E}">
        <p14:creationId xmlns:p14="http://schemas.microsoft.com/office/powerpoint/2010/main" val="367157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4841" y="501155"/>
            <a:ext cx="5246570" cy="1327645"/>
          </a:xfrm>
        </p:spPr>
        <p:txBody>
          <a:bodyPr>
            <a:normAutofit/>
          </a:bodyPr>
          <a:lstStyle/>
          <a:p>
            <a:r>
              <a:rPr lang="en-US"/>
              <a:t>Set Operators - UNION, UNION ALL &amp; INTERSECT:</a:t>
            </a:r>
          </a:p>
        </p:txBody>
      </p:sp>
      <p:sp>
        <p:nvSpPr>
          <p:cNvPr id="8" name="Content Placeholder 7">
            <a:extLst>
              <a:ext uri="{FF2B5EF4-FFF2-40B4-BE49-F238E27FC236}">
                <a16:creationId xmlns:a16="http://schemas.microsoft.com/office/drawing/2014/main" id="{E65E832F-DC64-28CC-592D-2CA44C5718DC}"/>
              </a:ext>
            </a:extLst>
          </p:cNvPr>
          <p:cNvSpPr>
            <a:spLocks noGrp="1"/>
          </p:cNvSpPr>
          <p:nvPr>
            <p:ph sz="quarter" idx="10"/>
          </p:nvPr>
        </p:nvSpPr>
        <p:spPr>
          <a:xfrm>
            <a:off x="395468" y="1828800"/>
            <a:ext cx="5246570" cy="882316"/>
          </a:xfrm>
        </p:spPr>
        <p:txBody>
          <a:bodyPr>
            <a:normAutofit/>
          </a:bodyPr>
          <a:lstStyle/>
          <a:p>
            <a:pPr marL="0" indent="0">
              <a:buNone/>
            </a:pPr>
            <a:r>
              <a:rPr lang="en-US"/>
              <a:t>These operators work on the result sets of two or more SELECT statements, combining or filtering rows based on set theory principles.</a:t>
            </a:r>
            <a:endParaRPr lang="en-US" noProof="1"/>
          </a:p>
        </p:txBody>
      </p:sp>
      <p:sp>
        <p:nvSpPr>
          <p:cNvPr id="7" name="Content Placeholder 6">
            <a:extLst>
              <a:ext uri="{FF2B5EF4-FFF2-40B4-BE49-F238E27FC236}">
                <a16:creationId xmlns:a16="http://schemas.microsoft.com/office/drawing/2014/main" id="{24D16505-2555-08D3-85DC-C479BD2945AF}"/>
              </a:ext>
            </a:extLst>
          </p:cNvPr>
          <p:cNvSpPr>
            <a:spLocks noGrp="1"/>
          </p:cNvSpPr>
          <p:nvPr>
            <p:ph sz="quarter" idx="11"/>
          </p:nvPr>
        </p:nvSpPr>
        <p:spPr>
          <a:xfrm>
            <a:off x="365375" y="2760456"/>
            <a:ext cx="5276663" cy="2526208"/>
          </a:xfrm>
        </p:spPr>
        <p:txBody>
          <a:bodyPr>
            <a:normAutofit fontScale="92500" lnSpcReduction="10000"/>
          </a:bodyPr>
          <a:lstStyle/>
          <a:p>
            <a:pPr>
              <a:buFont typeface="Arial" panose="020B0604020202020204" pitchFamily="34" charset="0"/>
              <a:buChar char="•"/>
            </a:pPr>
            <a:r>
              <a:rPr lang="en-US" b="1">
                <a:solidFill>
                  <a:schemeClr val="tx1">
                    <a:lumMod val="85000"/>
                    <a:lumOff val="15000"/>
                  </a:schemeClr>
                </a:solidFill>
              </a:rPr>
              <a:t>UNION:</a:t>
            </a:r>
            <a:r>
              <a:rPr lang="en-US">
                <a:solidFill>
                  <a:schemeClr val="tx1">
                    <a:lumMod val="85000"/>
                    <a:lumOff val="15000"/>
                  </a:schemeClr>
                </a:solidFill>
              </a:rPr>
              <a:t> </a:t>
            </a:r>
            <a:r>
              <a:rPr lang="en-US"/>
              <a:t>Returns the distinct (unique) rows from the combined results of two or more SELECT statements. Duplicate rows are eliminated.</a:t>
            </a:r>
          </a:p>
          <a:p>
            <a:pPr>
              <a:buFont typeface="Arial" panose="020B0604020202020204" pitchFamily="34" charset="0"/>
              <a:buChar char="•"/>
            </a:pPr>
            <a:r>
              <a:rPr lang="en-US" b="1">
                <a:solidFill>
                  <a:schemeClr val="tx1">
                    <a:lumMod val="85000"/>
                    <a:lumOff val="15000"/>
                  </a:schemeClr>
                </a:solidFill>
              </a:rPr>
              <a:t>UNION ALL:</a:t>
            </a:r>
            <a:r>
              <a:rPr lang="en-US">
                <a:solidFill>
                  <a:schemeClr val="tx1">
                    <a:lumMod val="85000"/>
                    <a:lumOff val="15000"/>
                  </a:schemeClr>
                </a:solidFill>
              </a:rPr>
              <a:t> </a:t>
            </a:r>
            <a:r>
              <a:rPr lang="en-US"/>
              <a:t>Returns all rows from the combined results of two or more SELECT statements, including duplicates.</a:t>
            </a:r>
          </a:p>
          <a:p>
            <a:pPr>
              <a:buFont typeface="Arial" panose="020B0604020202020204" pitchFamily="34" charset="0"/>
              <a:buChar char="•"/>
            </a:pPr>
            <a:r>
              <a:rPr lang="en-US" b="1">
                <a:solidFill>
                  <a:schemeClr val="tx1">
                    <a:lumMod val="85000"/>
                    <a:lumOff val="15000"/>
                  </a:schemeClr>
                </a:solidFill>
              </a:rPr>
              <a:t>INTERSECT:</a:t>
            </a:r>
            <a:r>
              <a:rPr lang="en-US"/>
              <a:t> Returns only the rows that are present in both result sets being compared.</a:t>
            </a:r>
          </a:p>
          <a:p>
            <a:pPr marL="0" indent="0">
              <a:buNone/>
            </a:pPr>
            <a:endParaRPr lang="en-US"/>
          </a:p>
          <a:p>
            <a:endParaRPr lang="en-IN"/>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p:txBody>
          <a:bodyPr/>
          <a:lstStyle/>
          <a:p>
            <a:fld id="{B5CEABB6-07DC-46E8-9B57-56EC44A396E5}" type="slidenum">
              <a:rPr lang="en-US" smtClean="0"/>
              <a:pPr/>
              <a:t>10</a:t>
            </a:fld>
            <a:endParaRPr lang="en-US"/>
          </a:p>
        </p:txBody>
      </p:sp>
      <p:sp>
        <p:nvSpPr>
          <p:cNvPr id="9" name="Content Placeholder 7">
            <a:extLst>
              <a:ext uri="{FF2B5EF4-FFF2-40B4-BE49-F238E27FC236}">
                <a16:creationId xmlns:a16="http://schemas.microsoft.com/office/drawing/2014/main" id="{CB809449-5D58-7965-8ABA-4DE3E29650C1}"/>
              </a:ext>
            </a:extLst>
          </p:cNvPr>
          <p:cNvSpPr txBox="1">
            <a:spLocks/>
          </p:cNvSpPr>
          <p:nvPr/>
        </p:nvSpPr>
        <p:spPr>
          <a:xfrm>
            <a:off x="199724" y="3213885"/>
            <a:ext cx="10749012" cy="882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noProof="1"/>
          </a:p>
        </p:txBody>
      </p:sp>
      <p:sp>
        <p:nvSpPr>
          <p:cNvPr id="4" name="Title 2">
            <a:extLst>
              <a:ext uri="{FF2B5EF4-FFF2-40B4-BE49-F238E27FC236}">
                <a16:creationId xmlns:a16="http://schemas.microsoft.com/office/drawing/2014/main" id="{7E65963F-BA78-E58B-03EE-FEF4EF9B1820}"/>
              </a:ext>
            </a:extLst>
          </p:cNvPr>
          <p:cNvSpPr txBox="1">
            <a:spLocks/>
          </p:cNvSpPr>
          <p:nvPr/>
        </p:nvSpPr>
        <p:spPr>
          <a:xfrm>
            <a:off x="6160970" y="371623"/>
            <a:ext cx="5246570" cy="13276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lumMod val="75000"/>
                    <a:lumOff val="25000"/>
                  </a:schemeClr>
                </a:solidFill>
                <a:latin typeface="+mj-lt"/>
                <a:ea typeface="+mj-ea"/>
                <a:cs typeface="+mj-cs"/>
              </a:defRPr>
            </a:lvl1pPr>
          </a:lstStyle>
          <a:p>
            <a:r>
              <a:rPr lang="en-US"/>
              <a:t>Creating Views &amp; Types of Views:</a:t>
            </a:r>
          </a:p>
        </p:txBody>
      </p:sp>
      <p:sp>
        <p:nvSpPr>
          <p:cNvPr id="5" name="Content Placeholder 7">
            <a:extLst>
              <a:ext uri="{FF2B5EF4-FFF2-40B4-BE49-F238E27FC236}">
                <a16:creationId xmlns:a16="http://schemas.microsoft.com/office/drawing/2014/main" id="{9ACE06E3-9B2E-8B1E-3604-27743454D5A0}"/>
              </a:ext>
            </a:extLst>
          </p:cNvPr>
          <p:cNvSpPr txBox="1">
            <a:spLocks/>
          </p:cNvSpPr>
          <p:nvPr/>
        </p:nvSpPr>
        <p:spPr>
          <a:xfrm>
            <a:off x="6096000" y="1779607"/>
            <a:ext cx="5451880" cy="8823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A view is a virtual table that acts like a stored query. It doesn't store data itself, but retrieves data based on the underlying query definition. Here are some types of views:</a:t>
            </a:r>
            <a:endParaRPr lang="en-US" noProof="1"/>
          </a:p>
        </p:txBody>
      </p:sp>
      <p:sp>
        <p:nvSpPr>
          <p:cNvPr id="6" name="Content Placeholder 6">
            <a:extLst>
              <a:ext uri="{FF2B5EF4-FFF2-40B4-BE49-F238E27FC236}">
                <a16:creationId xmlns:a16="http://schemas.microsoft.com/office/drawing/2014/main" id="{2E1D558C-B75C-56A4-A793-6BD79C4EDD62}"/>
              </a:ext>
            </a:extLst>
          </p:cNvPr>
          <p:cNvSpPr txBox="1">
            <a:spLocks/>
          </p:cNvSpPr>
          <p:nvPr/>
        </p:nvSpPr>
        <p:spPr>
          <a:xfrm>
            <a:off x="5901504" y="2932974"/>
            <a:ext cx="5765502" cy="2526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a:p>
            <a:endParaRPr lang="en-IN"/>
          </a:p>
        </p:txBody>
      </p:sp>
      <p:sp>
        <p:nvSpPr>
          <p:cNvPr id="12" name="Content Placeholder 6">
            <a:extLst>
              <a:ext uri="{FF2B5EF4-FFF2-40B4-BE49-F238E27FC236}">
                <a16:creationId xmlns:a16="http://schemas.microsoft.com/office/drawing/2014/main" id="{7EEBE9CD-36D3-9C47-A8AC-3742D4E17C55}"/>
              </a:ext>
            </a:extLst>
          </p:cNvPr>
          <p:cNvSpPr txBox="1">
            <a:spLocks/>
          </p:cNvSpPr>
          <p:nvPr/>
        </p:nvSpPr>
        <p:spPr>
          <a:xfrm>
            <a:off x="524994" y="3178425"/>
            <a:ext cx="11142012" cy="2526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
        <p:nvSpPr>
          <p:cNvPr id="13" name="Content Placeholder 6">
            <a:extLst>
              <a:ext uri="{FF2B5EF4-FFF2-40B4-BE49-F238E27FC236}">
                <a16:creationId xmlns:a16="http://schemas.microsoft.com/office/drawing/2014/main" id="{0E396E67-20BD-ABED-52C3-D33842DA588E}"/>
              </a:ext>
            </a:extLst>
          </p:cNvPr>
          <p:cNvSpPr txBox="1">
            <a:spLocks/>
          </p:cNvSpPr>
          <p:nvPr/>
        </p:nvSpPr>
        <p:spPr>
          <a:xfrm>
            <a:off x="6031030" y="2742262"/>
            <a:ext cx="5765502" cy="3689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Simple View:</a:t>
            </a:r>
            <a:r>
              <a:rPr kumimoji="0" lang="en-US" altLang="en-US" sz="1800" b="0" i="0" u="none" strike="noStrike" cap="none" normalizeH="0" baseline="0">
                <a:ln>
                  <a:noFill/>
                </a:ln>
                <a:solidFill>
                  <a:schemeClr val="tx1"/>
                </a:solidFill>
                <a:effectLst/>
              </a:rPr>
              <a:t> Created from a single SELECT statement, often used to simplify complex queries or present data in a specific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Join View:</a:t>
            </a:r>
            <a:r>
              <a:rPr kumimoji="0" lang="en-US" altLang="en-US" sz="1800" b="0" i="0" u="none" strike="noStrike" cap="none" normalizeH="0" baseline="0">
                <a:ln>
                  <a:noFill/>
                </a:ln>
                <a:solidFill>
                  <a:schemeClr val="tx1"/>
                </a:solidFill>
                <a:effectLst/>
              </a:rPr>
              <a:t> Created from a query joining multiple tables, providing a consolidated view of related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Aggregation View:</a:t>
            </a:r>
            <a:r>
              <a:rPr kumimoji="0" lang="en-US" altLang="en-US" sz="1800" b="0" i="0" u="none" strike="noStrike" cap="none" normalizeH="0" baseline="0">
                <a:ln>
                  <a:noFill/>
                </a:ln>
                <a:solidFill>
                  <a:schemeClr val="tx1"/>
                </a:solidFill>
                <a:effectLst/>
              </a:rPr>
              <a:t> Created from a query with aggregation functions (SUM, COUNT, AVG etc.), offering summarized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Updatable View:</a:t>
            </a:r>
            <a:r>
              <a:rPr kumimoji="0" lang="en-US" altLang="en-US" sz="1800" b="0" i="0" u="none" strike="noStrike" cap="none" normalizeH="0" baseline="0">
                <a:ln>
                  <a:noFill/>
                </a:ln>
                <a:solidFill>
                  <a:schemeClr val="tx1"/>
                </a:solidFill>
                <a:effectLst/>
              </a:rPr>
              <a:t> In some database systems, you can create views that allow limited updates or deletes based on the underlying table structure. </a:t>
            </a:r>
          </a:p>
          <a:p>
            <a:pPr marL="0" indent="0">
              <a:buFont typeface="Arial" panose="020B0604020202020204" pitchFamily="34" charset="0"/>
              <a:buNone/>
            </a:pPr>
            <a:endParaRPr lang="en-US"/>
          </a:p>
          <a:p>
            <a:endParaRPr lang="en-IN"/>
          </a:p>
        </p:txBody>
      </p:sp>
    </p:spTree>
    <p:extLst>
      <p:ext uri="{BB962C8B-B14F-4D97-AF65-F5344CB8AC3E}">
        <p14:creationId xmlns:p14="http://schemas.microsoft.com/office/powerpoint/2010/main" val="313796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4841" y="501155"/>
            <a:ext cx="3449854" cy="650869"/>
          </a:xfrm>
        </p:spPr>
        <p:txBody>
          <a:bodyPr>
            <a:normAutofit/>
          </a:bodyPr>
          <a:lstStyle/>
          <a:p>
            <a:r>
              <a:rPr lang="en-IN"/>
              <a:t>Top-N Analysis:</a:t>
            </a:r>
            <a:endParaRPr lang="en-US"/>
          </a:p>
        </p:txBody>
      </p:sp>
      <p:sp>
        <p:nvSpPr>
          <p:cNvPr id="10" name="Rectangle 1">
            <a:extLst>
              <a:ext uri="{FF2B5EF4-FFF2-40B4-BE49-F238E27FC236}">
                <a16:creationId xmlns:a16="http://schemas.microsoft.com/office/drawing/2014/main" id="{EEEDA09E-E3B6-D142-EB9E-65E4E0DABF33}"/>
              </a:ext>
            </a:extLst>
          </p:cNvPr>
          <p:cNvSpPr>
            <a:spLocks noGrp="1" noChangeArrowheads="1"/>
          </p:cNvSpPr>
          <p:nvPr>
            <p:ph sz="quarter" idx="10"/>
          </p:nvPr>
        </p:nvSpPr>
        <p:spPr bwMode="auto">
          <a:xfrm>
            <a:off x="434701" y="1326271"/>
            <a:ext cx="58242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lumMod val="75000"/>
                    <a:lumOff val="25000"/>
                  </a:schemeClr>
                </a:solidFill>
                <a:effectLst/>
              </a:rPr>
              <a:t>Top-N analysis involves identifying and retrieving the top (or bottom) N rows from a result set based on a specific sorting criterion. This is often achieved using the </a:t>
            </a:r>
            <a:r>
              <a:rPr kumimoji="0" lang="en-US" altLang="en-US" sz="1000" b="0" i="0" u="none" strike="noStrike" cap="none" normalizeH="0" baseline="0">
                <a:ln>
                  <a:noFill/>
                </a:ln>
                <a:solidFill>
                  <a:schemeClr val="tx1">
                    <a:lumMod val="75000"/>
                    <a:lumOff val="25000"/>
                  </a:schemeClr>
                </a:solidFill>
                <a:effectLst/>
              </a:rPr>
              <a:t>ORDER BY</a:t>
            </a:r>
            <a:r>
              <a:rPr kumimoji="0" lang="en-US" altLang="en-US" sz="800" b="0" i="0" u="none" strike="noStrike" cap="none" normalizeH="0" baseline="0">
                <a:ln>
                  <a:noFill/>
                </a:ln>
                <a:solidFill>
                  <a:schemeClr val="tx1">
                    <a:lumMod val="75000"/>
                    <a:lumOff val="25000"/>
                  </a:schemeClr>
                </a:solidFill>
                <a:effectLst/>
              </a:rPr>
              <a:t> clause along with a limit on the number of rows returned.</a:t>
            </a:r>
            <a:r>
              <a:rPr kumimoji="0" lang="en-US" altLang="en-US" sz="1800" b="0" i="0" u="none" strike="noStrike" cap="none" normalizeH="0" baseline="0">
                <a:ln>
                  <a:noFill/>
                </a:ln>
                <a:solidFill>
                  <a:schemeClr val="tx1">
                    <a:lumMod val="75000"/>
                    <a:lumOff val="25000"/>
                  </a:schemeClr>
                </a:solidFill>
                <a:effectLst/>
              </a:rPr>
              <a:t> Here are some common approaches</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7" name="Content Placeholder 6">
            <a:extLst>
              <a:ext uri="{FF2B5EF4-FFF2-40B4-BE49-F238E27FC236}">
                <a16:creationId xmlns:a16="http://schemas.microsoft.com/office/drawing/2014/main" id="{24D16505-2555-08D3-85DC-C479BD2945AF}"/>
              </a:ext>
            </a:extLst>
          </p:cNvPr>
          <p:cNvSpPr>
            <a:spLocks noGrp="1"/>
          </p:cNvSpPr>
          <p:nvPr>
            <p:ph sz="quarter" idx="11"/>
          </p:nvPr>
        </p:nvSpPr>
        <p:spPr>
          <a:xfrm>
            <a:off x="481492" y="2352099"/>
            <a:ext cx="5730625" cy="1843979"/>
          </a:xfrm>
        </p:spPr>
        <p:txBody>
          <a:bodyPr>
            <a:normAutofit fontScale="92500" lnSpcReduction="20000"/>
          </a:bodyPr>
          <a:lstStyle/>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Top-Selling Products:</a:t>
            </a:r>
            <a:r>
              <a:rPr kumimoji="0" lang="en-US" altLang="en-US" sz="1800" b="0" i="0" u="none" strike="noStrike" cap="none" normalizeH="0" baseline="0">
                <a:ln>
                  <a:noFill/>
                </a:ln>
                <a:solidFill>
                  <a:schemeClr val="tx1"/>
                </a:solidFill>
                <a:effectLst/>
              </a:rPr>
              <a:t> Find the top N products based on total sales quantity or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Most Active Users:</a:t>
            </a:r>
            <a:r>
              <a:rPr kumimoji="0" lang="en-US" altLang="en-US" sz="1800" b="0" i="0" u="none" strike="noStrike" cap="none" normalizeH="0" baseline="0">
                <a:ln>
                  <a:noFill/>
                </a:ln>
                <a:solidFill>
                  <a:schemeClr val="tx1"/>
                </a:solidFill>
                <a:effectLst/>
              </a:rPr>
              <a:t> Identify the top N users based on login frequency, purchase history, or other activity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N Recent Orders:</a:t>
            </a:r>
            <a:r>
              <a:rPr kumimoji="0" lang="en-US" altLang="en-US" sz="1800" b="0" i="0" u="none" strike="noStrike" cap="none" normalizeH="0" baseline="0">
                <a:ln>
                  <a:noFill/>
                </a:ln>
                <a:solidFill>
                  <a:schemeClr val="tx1"/>
                </a:solidFill>
                <a:effectLst/>
              </a:rPr>
              <a:t> Retrieve the most recent N orders placed in a database. </a:t>
            </a:r>
          </a:p>
          <a:p>
            <a:endParaRPr lang="en-IN"/>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p:txBody>
          <a:bodyPr/>
          <a:lstStyle/>
          <a:p>
            <a:fld id="{B5CEABB6-07DC-46E8-9B57-56EC44A396E5}" type="slidenum">
              <a:rPr lang="en-US" smtClean="0"/>
              <a:pPr/>
              <a:t>11</a:t>
            </a:fld>
            <a:endParaRPr lang="en-US"/>
          </a:p>
        </p:txBody>
      </p:sp>
      <p:sp>
        <p:nvSpPr>
          <p:cNvPr id="9" name="Content Placeholder 7">
            <a:extLst>
              <a:ext uri="{FF2B5EF4-FFF2-40B4-BE49-F238E27FC236}">
                <a16:creationId xmlns:a16="http://schemas.microsoft.com/office/drawing/2014/main" id="{CB809449-5D58-7965-8ABA-4DE3E29650C1}"/>
              </a:ext>
            </a:extLst>
          </p:cNvPr>
          <p:cNvSpPr txBox="1">
            <a:spLocks/>
          </p:cNvSpPr>
          <p:nvPr/>
        </p:nvSpPr>
        <p:spPr>
          <a:xfrm>
            <a:off x="199724" y="3213885"/>
            <a:ext cx="10749012" cy="882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noProof="1"/>
          </a:p>
        </p:txBody>
      </p:sp>
      <p:sp>
        <p:nvSpPr>
          <p:cNvPr id="6" name="Content Placeholder 6">
            <a:extLst>
              <a:ext uri="{FF2B5EF4-FFF2-40B4-BE49-F238E27FC236}">
                <a16:creationId xmlns:a16="http://schemas.microsoft.com/office/drawing/2014/main" id="{2E1D558C-B75C-56A4-A793-6BD79C4EDD62}"/>
              </a:ext>
            </a:extLst>
          </p:cNvPr>
          <p:cNvSpPr txBox="1">
            <a:spLocks/>
          </p:cNvSpPr>
          <p:nvPr/>
        </p:nvSpPr>
        <p:spPr>
          <a:xfrm>
            <a:off x="5901504" y="2932974"/>
            <a:ext cx="5765502" cy="2526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a:p>
            <a:endParaRPr lang="en-IN"/>
          </a:p>
        </p:txBody>
      </p:sp>
      <p:sp>
        <p:nvSpPr>
          <p:cNvPr id="12" name="Content Placeholder 6">
            <a:extLst>
              <a:ext uri="{FF2B5EF4-FFF2-40B4-BE49-F238E27FC236}">
                <a16:creationId xmlns:a16="http://schemas.microsoft.com/office/drawing/2014/main" id="{7EEBE9CD-36D3-9C47-A8AC-3742D4E17C55}"/>
              </a:ext>
            </a:extLst>
          </p:cNvPr>
          <p:cNvSpPr txBox="1">
            <a:spLocks/>
          </p:cNvSpPr>
          <p:nvPr/>
        </p:nvSpPr>
        <p:spPr>
          <a:xfrm>
            <a:off x="524994" y="3178425"/>
            <a:ext cx="11142012" cy="2526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59765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FF3A4B3B-BB55-896C-DD9A-E8ACA1FBDB4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75000"/>
                    <a:lumOff val="25000"/>
                  </a:schemeClr>
                </a:solidFill>
                <a:latin typeface="+mj-lt"/>
                <a:ea typeface="+mj-ea"/>
                <a:cs typeface="+mj-cs"/>
              </a:defRPr>
            </a:lvl1pPr>
          </a:lstStyle>
          <a:p>
            <a:r>
              <a:rPr lang="en-IN"/>
              <a:t>::</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p:txBody>
          <a:bodyPr/>
          <a:lstStyle/>
          <a:p>
            <a:fld id="{B5CEABB6-07DC-46E8-9B57-56EC44A396E5}" type="slidenum">
              <a:rPr lang="en-US" smtClean="0"/>
              <a:pPr/>
              <a:t>12</a:t>
            </a:fld>
            <a:endParaRPr lang="en-US"/>
          </a:p>
        </p:txBody>
      </p:sp>
      <p:sp>
        <p:nvSpPr>
          <p:cNvPr id="9" name="Title 7">
            <a:extLst>
              <a:ext uri="{FF2B5EF4-FFF2-40B4-BE49-F238E27FC236}">
                <a16:creationId xmlns:a16="http://schemas.microsoft.com/office/drawing/2014/main" id="{60CBBCB3-6AE7-4EB4-5922-E2F449E6D845}"/>
              </a:ext>
            </a:extLst>
          </p:cNvPr>
          <p:cNvSpPr txBox="1">
            <a:spLocks/>
          </p:cNvSpPr>
          <p:nvPr/>
        </p:nvSpPr>
        <p:spPr>
          <a:xfrm>
            <a:off x="5943198" y="2691075"/>
            <a:ext cx="4802372" cy="147584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lumMod val="75000"/>
                    <a:lumOff val="25000"/>
                  </a:schemeClr>
                </a:solidFill>
                <a:latin typeface="+mj-lt"/>
                <a:ea typeface="+mj-ea"/>
                <a:cs typeface="+mj-cs"/>
              </a:defRPr>
            </a:lvl1pPr>
          </a:lstStyle>
          <a:p>
            <a:endParaRPr lang="en-US" sz="1800" b="1"/>
          </a:p>
        </p:txBody>
      </p:sp>
    </p:spTree>
    <p:extLst>
      <p:ext uri="{BB962C8B-B14F-4D97-AF65-F5344CB8AC3E}">
        <p14:creationId xmlns:p14="http://schemas.microsoft.com/office/powerpoint/2010/main" val="162707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p:txBody>
          <a:bodyPr/>
          <a:lstStyle/>
          <a:p>
            <a:fld id="{B5CEABB6-07DC-46E8-9B57-56EC44A396E5}" type="slidenum">
              <a:rPr lang="en-US" smtClean="0"/>
              <a:pPr/>
              <a:t>13</a:t>
            </a:fld>
            <a:endParaRPr lang="en-US"/>
          </a:p>
        </p:txBody>
      </p:sp>
      <p:sp>
        <p:nvSpPr>
          <p:cNvPr id="20" name="Title 2">
            <a:extLst>
              <a:ext uri="{FF2B5EF4-FFF2-40B4-BE49-F238E27FC236}">
                <a16:creationId xmlns:a16="http://schemas.microsoft.com/office/drawing/2014/main" id="{5E892C59-8641-B1E3-0E4E-E7FF67B1DE0E}"/>
              </a:ext>
            </a:extLst>
          </p:cNvPr>
          <p:cNvSpPr txBox="1">
            <a:spLocks/>
          </p:cNvSpPr>
          <p:nvPr/>
        </p:nvSpPr>
        <p:spPr>
          <a:xfrm>
            <a:off x="770021" y="755489"/>
            <a:ext cx="7186863" cy="100527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lumMod val="75000"/>
                    <a:lumOff val="25000"/>
                  </a:schemeClr>
                </a:solidFill>
                <a:latin typeface="+mj-lt"/>
                <a:ea typeface="+mj-ea"/>
                <a:cs typeface="+mj-cs"/>
              </a:defRPr>
            </a:lvl1pPr>
          </a:lstStyle>
          <a:p>
            <a:r>
              <a:rPr lang="en-US"/>
              <a:t>Window Functions with OVER Clause in SQL</a:t>
            </a:r>
          </a:p>
        </p:txBody>
      </p:sp>
      <p:sp>
        <p:nvSpPr>
          <p:cNvPr id="30" name="TextBox 29">
            <a:extLst>
              <a:ext uri="{FF2B5EF4-FFF2-40B4-BE49-F238E27FC236}">
                <a16:creationId xmlns:a16="http://schemas.microsoft.com/office/drawing/2014/main" id="{D37B9AB2-FAD3-6D10-285F-15BCADE926A7}"/>
              </a:ext>
            </a:extLst>
          </p:cNvPr>
          <p:cNvSpPr txBox="1"/>
          <p:nvPr/>
        </p:nvSpPr>
        <p:spPr>
          <a:xfrm>
            <a:off x="770021" y="1760764"/>
            <a:ext cx="5325979" cy="1754326"/>
          </a:xfrm>
          <a:prstGeom prst="rect">
            <a:avLst/>
          </a:prstGeom>
          <a:noFill/>
        </p:spPr>
        <p:txBody>
          <a:bodyPr wrap="square">
            <a:spAutoFit/>
          </a:bodyPr>
          <a:lstStyle/>
          <a:p>
            <a:r>
              <a:rPr kumimoji="0" lang="en-US" altLang="en-US" sz="1800" b="0" i="0" u="none" strike="noStrike" cap="none" normalizeH="0" baseline="0">
                <a:ln>
                  <a:noFill/>
                </a:ln>
                <a:solidFill>
                  <a:schemeClr val="tx1"/>
                </a:solidFill>
                <a:effectLst/>
              </a:rPr>
              <a:t>Window functions operate on a set of rows within a window defined by the </a:t>
            </a:r>
            <a:r>
              <a:rPr kumimoji="0" lang="en-US" altLang="en-US" sz="1000" b="0" i="0" u="none" strike="noStrike" cap="none" normalizeH="0" baseline="0">
                <a:ln>
                  <a:noFill/>
                </a:ln>
                <a:solidFill>
                  <a:schemeClr val="tx1"/>
                </a:solidFill>
                <a:effectLst/>
              </a:rPr>
              <a:t>OVER</a:t>
            </a:r>
            <a:r>
              <a:rPr kumimoji="0" lang="en-US" altLang="en-US" sz="800" b="0" i="0" u="none" strike="noStrike" cap="none" normalizeH="0" baseline="0">
                <a:ln>
                  <a:noFill/>
                </a:ln>
                <a:solidFill>
                  <a:schemeClr val="tx1"/>
                </a:solidFill>
                <a:effectLst/>
              </a:rPr>
              <a:t> clause.</a:t>
            </a:r>
            <a:r>
              <a:rPr kumimoji="0" lang="en-US" altLang="en-US" sz="1800" b="0" i="0" u="none" strike="noStrike" cap="none" normalizeH="0" baseline="0">
                <a:ln>
                  <a:noFill/>
                </a:ln>
                <a:solidFill>
                  <a:schemeClr val="tx1"/>
                </a:solidFill>
                <a:effectLst/>
              </a:rPr>
              <a:t> They allow you to perform calculations or comparisons based on the position of a row relative to other rows in the same group. </a:t>
            </a:r>
          </a:p>
          <a:p>
            <a:pPr marL="285750" indent="-285750">
              <a:buFont typeface="Arial" panose="020B0604020202020204" pitchFamily="34" charset="0"/>
              <a:buChar char="•"/>
            </a:pPr>
            <a:endParaRPr lang="en-US"/>
          </a:p>
        </p:txBody>
      </p:sp>
      <p:sp>
        <p:nvSpPr>
          <p:cNvPr id="39" name="TextBox 38">
            <a:extLst>
              <a:ext uri="{FF2B5EF4-FFF2-40B4-BE49-F238E27FC236}">
                <a16:creationId xmlns:a16="http://schemas.microsoft.com/office/drawing/2014/main" id="{33B3C3D3-5C85-503B-B937-B6F090362E42}"/>
              </a:ext>
            </a:extLst>
          </p:cNvPr>
          <p:cNvSpPr txBox="1"/>
          <p:nvPr/>
        </p:nvSpPr>
        <p:spPr>
          <a:xfrm>
            <a:off x="704943" y="3837208"/>
            <a:ext cx="109728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Window Function:</a:t>
            </a:r>
            <a:r>
              <a:rPr kumimoji="0" lang="en-US" altLang="en-US" sz="1800" b="0" i="0" u="none" strike="noStrike" cap="none" normalizeH="0" baseline="0">
                <a:ln>
                  <a:noFill/>
                </a:ln>
                <a:solidFill>
                  <a:schemeClr val="tx1"/>
                </a:solidFill>
                <a:effectLst/>
              </a:rPr>
              <a:t> The function you want to apply within the window, such as </a:t>
            </a:r>
            <a:r>
              <a:rPr kumimoji="0" lang="en-US" altLang="en-US" sz="1000" b="0" i="0" u="none" strike="noStrike" cap="none" normalizeH="0" baseline="0">
                <a:ln>
                  <a:noFill/>
                </a:ln>
                <a:solidFill>
                  <a:schemeClr val="tx1"/>
                </a:solidFill>
                <a:effectLst/>
              </a:rPr>
              <a:t>RANK()</a:t>
            </a:r>
            <a:r>
              <a:rPr kumimoji="0" lang="en-US" altLang="en-US" sz="800" b="0" i="0" u="none" strike="noStrike" cap="none" normalizeH="0" baseline="0">
                <a:ln>
                  <a:noFill/>
                </a:ln>
                <a:solidFill>
                  <a:schemeClr val="tx1"/>
                </a:solidFill>
                <a:effectLst/>
              </a:rPr>
              <a:t>,</a:t>
            </a:r>
            <a:r>
              <a:rPr kumimoji="0" lang="en-US" altLang="en-US" sz="1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rPr>
              <a:t>SUM()</a:t>
            </a:r>
            <a:r>
              <a:rPr kumimoji="0" lang="en-US" altLang="en-US" sz="800" b="0" i="0" u="none" strike="noStrike" cap="none" normalizeH="0" baseline="0">
                <a:ln>
                  <a:noFill/>
                </a:ln>
                <a:solidFill>
                  <a:schemeClr val="tx1"/>
                </a:solidFill>
                <a:effectLst/>
              </a:rPr>
              <a:t>,</a:t>
            </a:r>
            <a:r>
              <a:rPr kumimoji="0" lang="en-US" altLang="en-US" sz="1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rPr>
              <a:t>AVG()</a:t>
            </a:r>
            <a:r>
              <a:rPr kumimoji="0" lang="en-US" altLang="en-US" sz="800" b="0" i="0" u="none" strike="noStrike" cap="none" normalizeH="0" baseline="0">
                <a:ln>
                  <a:noFill/>
                </a:ln>
                <a:solidFill>
                  <a:schemeClr val="tx1"/>
                </a:solidFill>
                <a:effectLst/>
              </a:rPr>
              <a:t>,</a:t>
            </a:r>
            <a:r>
              <a:rPr kumimoji="0" lang="en-US" altLang="en-US" sz="1800" b="0" i="0" u="none" strike="noStrike" cap="none" normalizeH="0" baseline="0">
                <a:ln>
                  <a:noFill/>
                </a:ln>
                <a:solidFill>
                  <a:schemeClr val="tx1"/>
                </a:solidFill>
                <a:effectLst/>
              </a:rPr>
              <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OVER Clause:</a:t>
            </a:r>
            <a:r>
              <a:rPr kumimoji="0" lang="en-US" altLang="en-US" sz="1800" b="0" i="0" u="none" strike="noStrike" cap="none" normalizeH="0" baseline="0">
                <a:ln>
                  <a:noFill/>
                </a:ln>
                <a:solidFill>
                  <a:schemeClr val="tx1"/>
                </a:solidFill>
                <a:effectLst/>
              </a:rPr>
              <a:t> Defines the window for the function. It can specify: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PARTITION BY:</a:t>
            </a:r>
            <a:r>
              <a:rPr kumimoji="0" lang="en-US" altLang="en-US" sz="1800" b="0" i="0" u="none" strike="noStrike" cap="none" normalizeH="0" baseline="0">
                <a:ln>
                  <a:noFill/>
                </a:ln>
                <a:solidFill>
                  <a:schemeClr val="tx1"/>
                </a:solidFill>
                <a:effectLst/>
              </a:rPr>
              <a:t> Divides the data into groups before applying the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ORDER BY:</a:t>
            </a:r>
            <a:r>
              <a:rPr kumimoji="0" lang="en-US" altLang="en-US" sz="1800" b="0" i="0" u="none" strike="noStrike" cap="none" normalizeH="0" baseline="0">
                <a:ln>
                  <a:noFill/>
                </a:ln>
                <a:solidFill>
                  <a:schemeClr val="tx1"/>
                </a:solidFill>
                <a:effectLst/>
              </a:rPr>
              <a:t> Sorts the data within each partition before applying the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Frame Clause (Optional):</a:t>
            </a:r>
            <a:r>
              <a:rPr kumimoji="0" lang="en-US" altLang="en-US" sz="1800" b="0" i="0" u="none" strike="noStrike" cap="none" normalizeH="0" baseline="0">
                <a:ln>
                  <a:noFill/>
                </a:ln>
                <a:solidFill>
                  <a:schemeClr val="tx1"/>
                </a:solidFill>
                <a:effectLst/>
              </a:rPr>
              <a:t> Specifies which rows are included in the window relative to the current row (e.g., preceding rows, following rows).</a:t>
            </a:r>
          </a:p>
          <a:p>
            <a:endParaRPr lang="en-IN"/>
          </a:p>
        </p:txBody>
      </p:sp>
      <p:sp>
        <p:nvSpPr>
          <p:cNvPr id="4" name="Title 2">
            <a:extLst>
              <a:ext uri="{FF2B5EF4-FFF2-40B4-BE49-F238E27FC236}">
                <a16:creationId xmlns:a16="http://schemas.microsoft.com/office/drawing/2014/main" id="{6B8544D8-FA72-80DD-90F8-ED7709E716E9}"/>
              </a:ext>
            </a:extLst>
          </p:cNvPr>
          <p:cNvSpPr txBox="1">
            <a:spLocks/>
          </p:cNvSpPr>
          <p:nvPr/>
        </p:nvSpPr>
        <p:spPr>
          <a:xfrm>
            <a:off x="704943" y="3012452"/>
            <a:ext cx="4251157" cy="100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75000"/>
                    <a:lumOff val="25000"/>
                  </a:schemeClr>
                </a:solidFill>
                <a:latin typeface="+mj-lt"/>
                <a:ea typeface="+mj-ea"/>
                <a:cs typeface="+mj-cs"/>
              </a:defRPr>
            </a:lvl1pPr>
          </a:lstStyle>
          <a:p>
            <a:r>
              <a:rPr lang="en-IN"/>
              <a:t>Key Components:</a:t>
            </a:r>
            <a:endParaRPr lang="en-US"/>
          </a:p>
        </p:txBody>
      </p:sp>
    </p:spTree>
    <p:extLst>
      <p:ext uri="{BB962C8B-B14F-4D97-AF65-F5344CB8AC3E}">
        <p14:creationId xmlns:p14="http://schemas.microsoft.com/office/powerpoint/2010/main" val="303007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916169" y="614812"/>
            <a:ext cx="3399157" cy="764809"/>
          </a:xfrm>
        </p:spPr>
        <p:txBody>
          <a:bodyPr>
            <a:normAutofit fontScale="90000"/>
          </a:bodyPr>
          <a:lstStyle/>
          <a:p>
            <a:r>
              <a:rPr lang="en-IN"/>
              <a:t>Common Window Functions:</a:t>
            </a:r>
            <a:endParaRPr lang="en-US"/>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p:txBody>
          <a:bodyPr/>
          <a:lstStyle/>
          <a:p>
            <a:fld id="{B5CEABB6-07DC-46E8-9B57-56EC44A396E5}" type="slidenum">
              <a:rPr lang="en-US" smtClean="0"/>
              <a:pPr/>
              <a:t>14</a:t>
            </a:fld>
            <a:endParaRPr lang="en-US"/>
          </a:p>
        </p:txBody>
      </p:sp>
      <p:sp>
        <p:nvSpPr>
          <p:cNvPr id="13" name="Title 8">
            <a:extLst>
              <a:ext uri="{FF2B5EF4-FFF2-40B4-BE49-F238E27FC236}">
                <a16:creationId xmlns:a16="http://schemas.microsoft.com/office/drawing/2014/main" id="{00896261-7771-F05D-1773-8B45EA686CC6}"/>
              </a:ext>
            </a:extLst>
          </p:cNvPr>
          <p:cNvSpPr txBox="1">
            <a:spLocks/>
          </p:cNvSpPr>
          <p:nvPr/>
        </p:nvSpPr>
        <p:spPr>
          <a:xfrm>
            <a:off x="5902738" y="736749"/>
            <a:ext cx="4490020" cy="95731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a:solidFill>
                  <a:schemeClr val="tx1">
                    <a:lumMod val="75000"/>
                    <a:lumOff val="25000"/>
                  </a:schemeClr>
                </a:solidFill>
                <a:latin typeface="+mj-lt"/>
                <a:ea typeface="+mj-ea"/>
                <a:cs typeface="+mj-cs"/>
              </a:defRPr>
            </a:lvl1pPr>
          </a:lstStyle>
          <a:p>
            <a:r>
              <a:rPr lang="en-US"/>
              <a:t>Working with Rollups and Cubes:</a:t>
            </a:r>
            <a:endParaRPr lang="en-IN"/>
          </a:p>
          <a:p>
            <a:endParaRPr lang="en-US"/>
          </a:p>
        </p:txBody>
      </p:sp>
      <p:sp>
        <p:nvSpPr>
          <p:cNvPr id="15" name="Rectangle 3">
            <a:extLst>
              <a:ext uri="{FF2B5EF4-FFF2-40B4-BE49-F238E27FC236}">
                <a16:creationId xmlns:a16="http://schemas.microsoft.com/office/drawing/2014/main" id="{0A159EF7-ECBF-6DEC-0684-169676B6CB9A}"/>
              </a:ext>
            </a:extLst>
          </p:cNvPr>
          <p:cNvSpPr txBox="1">
            <a:spLocks noChangeArrowheads="1"/>
          </p:cNvSpPr>
          <p:nvPr/>
        </p:nvSpPr>
        <p:spPr bwMode="auto">
          <a:xfrm>
            <a:off x="5808416" y="1229788"/>
            <a:ext cx="516610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5000"/>
              </a:lnSpc>
              <a:spcBef>
                <a:spcPts val="1000"/>
              </a:spcBef>
              <a:spcAft>
                <a:spcPts val="1200"/>
              </a:spcAft>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5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5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Char char="•"/>
            </a:pPr>
            <a:endParaRPr lang="en-US" altLang="en-US" sz="1800">
              <a:solidFill>
                <a:schemeClr val="tx1"/>
              </a:solidFill>
              <a:latin typeface="Arial" panose="020B0604020202020204" pitchFamily="34" charset="0"/>
            </a:endParaRPr>
          </a:p>
          <a:p>
            <a:pPr marL="0" indent="0" eaLnBrk="0" fontAlgn="base" hangingPunct="0">
              <a:lnSpc>
                <a:spcPct val="100000"/>
              </a:lnSpc>
              <a:spcBef>
                <a:spcPct val="0"/>
              </a:spcBef>
              <a:spcAft>
                <a:spcPct val="0"/>
              </a:spcAft>
              <a:buFontTx/>
              <a:buNone/>
            </a:pPr>
            <a:r>
              <a:rPr lang="en-US" sz="1600" b="1">
                <a:solidFill>
                  <a:schemeClr val="tx1">
                    <a:lumMod val="85000"/>
                    <a:lumOff val="15000"/>
                  </a:schemeClr>
                </a:solidFill>
              </a:rPr>
              <a:t>Rollups and Cubes are advanced window function concepts used for multi-level aggregation and summarization of data</a:t>
            </a:r>
            <a:r>
              <a:rPr lang="en-US" sz="1600" b="1"/>
              <a:t>.</a:t>
            </a:r>
            <a:endParaRPr lang="en-US" altLang="en-US" sz="1800" b="1">
              <a:solidFill>
                <a:schemeClr val="tx1"/>
              </a:solidFill>
              <a:latin typeface="Arial" panose="020B0604020202020204" pitchFamily="34" charset="0"/>
            </a:endParaRPr>
          </a:p>
        </p:txBody>
      </p:sp>
      <p:sp>
        <p:nvSpPr>
          <p:cNvPr id="17" name="Rectangle 3">
            <a:extLst>
              <a:ext uri="{FF2B5EF4-FFF2-40B4-BE49-F238E27FC236}">
                <a16:creationId xmlns:a16="http://schemas.microsoft.com/office/drawing/2014/main" id="{86CD4BD9-2E26-0FB4-1961-D73434D9C256}"/>
              </a:ext>
            </a:extLst>
          </p:cNvPr>
          <p:cNvSpPr txBox="1">
            <a:spLocks noChangeArrowheads="1"/>
          </p:cNvSpPr>
          <p:nvPr/>
        </p:nvSpPr>
        <p:spPr bwMode="auto">
          <a:xfrm>
            <a:off x="652176" y="1582340"/>
            <a:ext cx="509023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5000"/>
              </a:lnSpc>
              <a:spcBef>
                <a:spcPts val="1000"/>
              </a:spcBef>
              <a:spcAft>
                <a:spcPts val="1200"/>
              </a:spcAft>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5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5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Char char="•"/>
            </a:pPr>
            <a:endParaRPr lang="en-US" altLang="en-US" sz="180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RANK():</a:t>
            </a:r>
            <a:r>
              <a:rPr kumimoji="0" lang="en-US" altLang="en-US" sz="1800" b="0" i="0" u="none" strike="noStrike" cap="none" normalizeH="0" baseline="0">
                <a:ln>
                  <a:noFill/>
                </a:ln>
                <a:solidFill>
                  <a:schemeClr val="tx1"/>
                </a:solidFill>
                <a:effectLst/>
              </a:rPr>
              <a:t> Assigns a rank to each row within a partition, with gaps between ranks if there are 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DENSE_RANK():</a:t>
            </a:r>
            <a:r>
              <a:rPr kumimoji="0" lang="en-US" altLang="en-US" sz="1800" b="0" i="0" u="none" strike="noStrike" cap="none" normalizeH="0" baseline="0">
                <a:ln>
                  <a:noFill/>
                </a:ln>
                <a:solidFill>
                  <a:schemeClr val="tx1"/>
                </a:solidFill>
                <a:effectLst/>
              </a:rPr>
              <a:t> Similar to RANK() but assigns consecutive ranks without gaps, even for 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FIRST_VALUE():</a:t>
            </a:r>
            <a:r>
              <a:rPr kumimoji="0" lang="en-US" altLang="en-US" sz="1800" b="0" i="0" u="none" strike="noStrike" cap="none" normalizeH="0" baseline="0">
                <a:ln>
                  <a:noFill/>
                </a:ln>
                <a:solidFill>
                  <a:schemeClr val="tx1"/>
                </a:solidFill>
                <a:effectLst/>
              </a:rPr>
              <a:t> Returns the first value (based on the order) within the window for a specified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LAST_VALUE():</a:t>
            </a:r>
            <a:r>
              <a:rPr kumimoji="0" lang="en-US" altLang="en-US" sz="1800" b="0" i="0" u="none" strike="noStrike" cap="none" normalizeH="0" baseline="0">
                <a:ln>
                  <a:noFill/>
                </a:ln>
                <a:solidFill>
                  <a:schemeClr val="tx1"/>
                </a:solidFill>
                <a:effectLst/>
              </a:rPr>
              <a:t> Returns the last value within the window for a specified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LEAD() &amp; LAG():</a:t>
            </a:r>
            <a:r>
              <a:rPr kumimoji="0" lang="en-US" altLang="en-US" sz="1800" b="0" i="0" u="none" strike="noStrike" cap="none" normalizeH="0" baseline="0">
                <a:ln>
                  <a:noFill/>
                </a:ln>
                <a:solidFill>
                  <a:schemeClr val="tx1"/>
                </a:solidFill>
                <a:effectLst/>
              </a:rPr>
              <a:t> Access values from rows that follow (LEAD) or precede (LAG) the current row by a specified number of positions within the window. </a:t>
            </a:r>
          </a:p>
          <a:p>
            <a:pPr marL="0" indent="0" eaLnBrk="0" fontAlgn="base" hangingPunct="0">
              <a:lnSpc>
                <a:spcPct val="100000"/>
              </a:lnSpc>
              <a:spcBef>
                <a:spcPct val="0"/>
              </a:spcBef>
              <a:spcAft>
                <a:spcPct val="0"/>
              </a:spcAft>
              <a:buFontTx/>
              <a:buNone/>
            </a:pPr>
            <a:endParaRPr lang="en-US" altLang="en-US" sz="1800">
              <a:solidFill>
                <a:schemeClr val="tx1"/>
              </a:solidFill>
              <a:latin typeface="Arial" panose="020B0604020202020204" pitchFamily="34" charset="0"/>
            </a:endParaRPr>
          </a:p>
        </p:txBody>
      </p:sp>
      <p:sp>
        <p:nvSpPr>
          <p:cNvPr id="14" name="Content Placeholder 6">
            <a:extLst>
              <a:ext uri="{FF2B5EF4-FFF2-40B4-BE49-F238E27FC236}">
                <a16:creationId xmlns:a16="http://schemas.microsoft.com/office/drawing/2014/main" id="{650C6252-3731-4F96-96AA-3B4EDED81D38}"/>
              </a:ext>
            </a:extLst>
          </p:cNvPr>
          <p:cNvSpPr txBox="1">
            <a:spLocks/>
          </p:cNvSpPr>
          <p:nvPr/>
        </p:nvSpPr>
        <p:spPr>
          <a:xfrm>
            <a:off x="465938" y="2489060"/>
            <a:ext cx="6688841" cy="363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a:p>
            <a:endParaRPr lang="en-IN"/>
          </a:p>
        </p:txBody>
      </p:sp>
      <p:sp>
        <p:nvSpPr>
          <p:cNvPr id="5" name="Rectangle 3">
            <a:extLst>
              <a:ext uri="{FF2B5EF4-FFF2-40B4-BE49-F238E27FC236}">
                <a16:creationId xmlns:a16="http://schemas.microsoft.com/office/drawing/2014/main" id="{BC9174E0-6403-B5E3-032E-A637E79938B0}"/>
              </a:ext>
            </a:extLst>
          </p:cNvPr>
          <p:cNvSpPr txBox="1">
            <a:spLocks noChangeArrowheads="1"/>
          </p:cNvSpPr>
          <p:nvPr/>
        </p:nvSpPr>
        <p:spPr bwMode="auto">
          <a:xfrm>
            <a:off x="5846352" y="1715559"/>
            <a:ext cx="509023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5000"/>
              </a:lnSpc>
              <a:spcBef>
                <a:spcPts val="1000"/>
              </a:spcBef>
              <a:spcAft>
                <a:spcPts val="1200"/>
              </a:spcAft>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5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5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Char char="•"/>
            </a:pPr>
            <a:endParaRPr lang="en-US" altLang="en-US" sz="1800">
              <a:solidFill>
                <a:schemeClr val="tx1"/>
              </a:solidFill>
              <a:latin typeface="Arial" panose="020B0604020202020204" pitchFamily="34" charset="0"/>
            </a:endParaRPr>
          </a:p>
          <a:p>
            <a:pPr>
              <a:buFont typeface="Arial" panose="020B0604020202020204" pitchFamily="34" charset="0"/>
              <a:buChar char="•"/>
            </a:pPr>
            <a:r>
              <a:rPr lang="en-US" sz="1600" b="1">
                <a:solidFill>
                  <a:schemeClr val="tx1">
                    <a:lumMod val="85000"/>
                    <a:lumOff val="15000"/>
                  </a:schemeClr>
                </a:solidFill>
              </a:rPr>
              <a:t>Rollup</a:t>
            </a:r>
            <a:r>
              <a:rPr lang="en-US" sz="1600">
                <a:solidFill>
                  <a:schemeClr val="tx1">
                    <a:lumMod val="85000"/>
                    <a:lumOff val="15000"/>
                  </a:schemeClr>
                </a:solidFill>
              </a:rPr>
              <a:t>: </a:t>
            </a:r>
            <a:r>
              <a:rPr lang="en-US" sz="1600"/>
              <a:t>Creates a hierarchical summary table by progressively grouping levels of a dimension and aggregating data at each level.</a:t>
            </a:r>
          </a:p>
          <a:p>
            <a:pPr>
              <a:buFont typeface="Arial" panose="020B0604020202020204" pitchFamily="34" charset="0"/>
              <a:buChar char="•"/>
            </a:pPr>
            <a:r>
              <a:rPr lang="en-US" sz="1600" b="1">
                <a:solidFill>
                  <a:schemeClr val="tx1">
                    <a:lumMod val="85000"/>
                    <a:lumOff val="15000"/>
                  </a:schemeClr>
                </a:solidFill>
              </a:rPr>
              <a:t>Cube:</a:t>
            </a:r>
            <a:r>
              <a:rPr lang="en-US" sz="1600">
                <a:solidFill>
                  <a:schemeClr val="tx1">
                    <a:lumMod val="85000"/>
                    <a:lumOff val="15000"/>
                  </a:schemeClr>
                </a:solidFill>
              </a:rPr>
              <a:t> </a:t>
            </a:r>
            <a:r>
              <a:rPr lang="en-US" sz="1600"/>
              <a:t>Creates a multi-dimensional summary table where all possible combinations of dimension levels are included, allowing for analysis across different groupings.</a:t>
            </a:r>
          </a:p>
          <a:p>
            <a:r>
              <a:rPr lang="en-US" sz="1600"/>
              <a:t>These functionalities are typically used with specialized data warehouses or OLAP (Online Analytical Processing) tools.</a:t>
            </a:r>
          </a:p>
          <a:p>
            <a:pPr marL="0" indent="0" eaLnBrk="0" fontAlgn="base" hangingPunct="0">
              <a:lnSpc>
                <a:spcPct val="100000"/>
              </a:lnSpc>
              <a:spcBef>
                <a:spcPct val="0"/>
              </a:spcBef>
              <a:spcAft>
                <a:spcPct val="0"/>
              </a:spcAft>
              <a:buFontTx/>
              <a:buNone/>
            </a:pPr>
            <a:endParaRPr lang="en-US" alt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290275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p:txBody>
          <a:bodyPr/>
          <a:lstStyle/>
          <a:p>
            <a:r>
              <a:rPr lang="en-US"/>
              <a:t>Solution</a:t>
            </a:r>
          </a:p>
        </p:txBody>
      </p:sp>
      <p:sp>
        <p:nvSpPr>
          <p:cNvPr id="4" name="Content Placeholder 3">
            <a:extLst>
              <a:ext uri="{FF2B5EF4-FFF2-40B4-BE49-F238E27FC236}">
                <a16:creationId xmlns:a16="http://schemas.microsoft.com/office/drawing/2014/main" id="{96E6187B-AC94-F6E4-6B8F-FAB5DD4D46C2}"/>
              </a:ext>
            </a:extLst>
          </p:cNvPr>
          <p:cNvSpPr>
            <a:spLocks noGrp="1"/>
          </p:cNvSpPr>
          <p:nvPr>
            <p:ph sz="quarter" idx="10"/>
          </p:nvPr>
        </p:nvSpPr>
        <p:spPr/>
        <p:txBody>
          <a:bodyPr>
            <a:normAutofit/>
          </a:bodyPr>
          <a:lstStyle/>
          <a:p>
            <a:r>
              <a:rPr lang="en-US"/>
              <a:t>Our product makes consumer lives easier, and no other product on the market offers the same features</a:t>
            </a:r>
          </a:p>
          <a:p>
            <a:pPr lvl="1"/>
            <a:r>
              <a:rPr lang="en-US"/>
              <a:t>Gen Z (18-25 years old)</a:t>
            </a:r>
          </a:p>
          <a:p>
            <a:pPr lvl="1"/>
            <a:r>
              <a:rPr lang="en-US"/>
              <a:t>Reduce expenses for replacement products </a:t>
            </a:r>
          </a:p>
          <a:p>
            <a:pPr lvl="1"/>
            <a:r>
              <a:rPr lang="en-US"/>
              <a:t>Simple design that gives customers the targeted information they need</a:t>
            </a:r>
          </a:p>
          <a:p>
            <a:endParaRPr lang="en-US"/>
          </a:p>
          <a:p>
            <a:endParaRPr lang="en-US"/>
          </a:p>
        </p:txBody>
      </p:sp>
      <p:sp>
        <p:nvSpPr>
          <p:cNvPr id="5" name="Content Placeholder 4">
            <a:extLst>
              <a:ext uri="{FF2B5EF4-FFF2-40B4-BE49-F238E27FC236}">
                <a16:creationId xmlns:a16="http://schemas.microsoft.com/office/drawing/2014/main" id="{B0085EB0-3E37-ABCC-75DA-43416C56B4CC}"/>
              </a:ext>
            </a:extLst>
          </p:cNvPr>
          <p:cNvSpPr>
            <a:spLocks noGrp="1"/>
          </p:cNvSpPr>
          <p:nvPr>
            <p:ph sz="quarter" idx="11"/>
          </p:nvPr>
        </p:nvSpPr>
        <p:spPr/>
        <p:txBody>
          <a:bodyPr/>
          <a:lstStyle/>
          <a:p>
            <a:r>
              <a:rPr lang="en-US"/>
              <a:t>Close the gap</a:t>
            </a:r>
          </a:p>
          <a:p>
            <a:r>
              <a:rPr lang="en-US"/>
              <a:t>Target audience </a:t>
            </a:r>
          </a:p>
          <a:p>
            <a:r>
              <a:rPr lang="en-US"/>
              <a:t>Cost savings</a:t>
            </a:r>
          </a:p>
          <a:p>
            <a:r>
              <a:rPr lang="en-US"/>
              <a:t>Easy to use</a:t>
            </a: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p:txBody>
          <a:bodyPr/>
          <a:lstStyle/>
          <a:p>
            <a:fld id="{B5CEABB6-07DC-46E8-9B57-56EC44A396E5}" type="slidenum">
              <a:rPr lang="en-US" smtClean="0"/>
              <a:pPr/>
              <a:t>15</a:t>
            </a:fld>
            <a:endParaRPr lang="en-US"/>
          </a:p>
        </p:txBody>
      </p:sp>
    </p:spTree>
    <p:extLst>
      <p:ext uri="{BB962C8B-B14F-4D97-AF65-F5344CB8AC3E}">
        <p14:creationId xmlns:p14="http://schemas.microsoft.com/office/powerpoint/2010/main" val="138236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C19E8-9349-E5B5-40F0-219E9B89B60A}"/>
              </a:ext>
            </a:extLst>
          </p:cNvPr>
          <p:cNvSpPr>
            <a:spLocks noGrp="1"/>
          </p:cNvSpPr>
          <p:nvPr>
            <p:ph type="title"/>
          </p:nvPr>
        </p:nvSpPr>
        <p:spPr>
          <a:xfrm>
            <a:off x="559151" y="506858"/>
            <a:ext cx="10734325" cy="918018"/>
          </a:xfrm>
        </p:spPr>
        <p:txBody>
          <a:bodyPr>
            <a:normAutofit fontScale="90000"/>
          </a:bodyPr>
          <a:lstStyle/>
          <a:p>
            <a:r>
              <a:rPr lang="en-US"/>
              <a:t>Setting Up Your Environment for Working with Databases in Python</a:t>
            </a:r>
          </a:p>
        </p:txBody>
      </p:sp>
      <p:sp>
        <p:nvSpPr>
          <p:cNvPr id="3" name="Slide Number Placeholder 2">
            <a:extLst>
              <a:ext uri="{FF2B5EF4-FFF2-40B4-BE49-F238E27FC236}">
                <a16:creationId xmlns:a16="http://schemas.microsoft.com/office/drawing/2014/main" id="{5F658D41-330C-C53F-DA7F-276C18D26726}"/>
              </a:ext>
            </a:extLst>
          </p:cNvPr>
          <p:cNvSpPr>
            <a:spLocks noGrp="1"/>
          </p:cNvSpPr>
          <p:nvPr>
            <p:ph type="sldNum" sz="quarter" idx="4"/>
          </p:nvPr>
        </p:nvSpPr>
        <p:spPr/>
        <p:txBody>
          <a:bodyPr/>
          <a:lstStyle/>
          <a:p>
            <a:fld id="{B5CEABB6-07DC-46E8-9B57-56EC44A396E5}" type="slidenum">
              <a:rPr lang="en-US" smtClean="0"/>
              <a:pPr/>
              <a:t>16</a:t>
            </a:fld>
            <a:endParaRPr lang="en-US"/>
          </a:p>
        </p:txBody>
      </p:sp>
      <p:sp>
        <p:nvSpPr>
          <p:cNvPr id="8" name="Rectangle 3">
            <a:extLst>
              <a:ext uri="{FF2B5EF4-FFF2-40B4-BE49-F238E27FC236}">
                <a16:creationId xmlns:a16="http://schemas.microsoft.com/office/drawing/2014/main" id="{981326ED-9C0F-197C-013C-7356B32DE8A5}"/>
              </a:ext>
            </a:extLst>
          </p:cNvPr>
          <p:cNvSpPr txBox="1">
            <a:spLocks noChangeArrowheads="1"/>
          </p:cNvSpPr>
          <p:nvPr/>
        </p:nvSpPr>
        <p:spPr bwMode="auto">
          <a:xfrm>
            <a:off x="1166123" y="1338900"/>
            <a:ext cx="845872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5000"/>
              </a:lnSpc>
              <a:spcBef>
                <a:spcPts val="1000"/>
              </a:spcBef>
              <a:spcAft>
                <a:spcPts val="1200"/>
              </a:spcAft>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5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5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5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rPr>
              <a:t>1. Choose a Python environment manager:</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Option 1: virtualenv</a:t>
            </a:r>
            <a:r>
              <a:rPr kumimoji="0" lang="en-US" altLang="en-US" sz="1800" b="0" i="0" u="none" strike="noStrike" cap="none" normalizeH="0" baseline="0">
                <a:ln>
                  <a:noFill/>
                </a:ln>
                <a:solidFill>
                  <a:schemeClr val="tx1"/>
                </a:solidFill>
                <a:effectLst/>
              </a:rPr>
              <a:t> (lightweight)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Install: </a:t>
            </a:r>
            <a:r>
              <a:rPr kumimoji="0" lang="en-US" altLang="en-US" sz="1000" b="0" i="0" u="none" strike="noStrike" cap="none" normalizeH="0" baseline="0">
                <a:ln>
                  <a:noFill/>
                </a:ln>
                <a:solidFill>
                  <a:schemeClr val="tx1"/>
                </a:solidFill>
                <a:effectLst/>
              </a:rPr>
              <a:t>pip install virtualenv</a:t>
            </a:r>
            <a:endParaRPr kumimoji="0" lang="en-US" altLang="en-US" sz="800" b="0" i="0" u="none" strike="noStrike" cap="none" normalizeH="0" baseline="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Create a virtual environment: </a:t>
            </a:r>
            <a:r>
              <a:rPr kumimoji="0" lang="en-US" altLang="en-US" sz="1000" b="0" i="0" u="none" strike="noStrike" cap="none" normalizeH="0" baseline="0">
                <a:ln>
                  <a:noFill/>
                </a:ln>
                <a:solidFill>
                  <a:schemeClr val="tx1"/>
                </a:solidFill>
                <a:effectLst/>
              </a:rPr>
              <a:t>virtualenv my_db_env</a:t>
            </a:r>
            <a:endParaRPr kumimoji="0" lang="en-US" altLang="en-US" sz="800" b="0" i="0" u="none" strike="noStrike" cap="none" normalizeH="0" baseline="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Activate: </a:t>
            </a:r>
            <a:r>
              <a:rPr kumimoji="0" lang="en-US" altLang="en-US" sz="1000" b="0" i="0" u="none" strike="noStrike" cap="none" normalizeH="0" baseline="0">
                <a:ln>
                  <a:noFill/>
                </a:ln>
                <a:solidFill>
                  <a:schemeClr val="tx1"/>
                </a:solidFill>
                <a:effectLst/>
              </a:rPr>
              <a:t>source my_db_env/bin/activate</a:t>
            </a:r>
            <a:r>
              <a:rPr kumimoji="0" lang="en-US" altLang="en-US" sz="800" b="0" i="0" u="none" strike="noStrike" cap="none" normalizeH="0" baseline="0">
                <a:ln>
                  <a:noFill/>
                </a:ln>
                <a:solidFill>
                  <a:schemeClr val="tx1"/>
                </a:solidFill>
                <a:effectLst/>
              </a:rPr>
              <a:t> (Linux/macOS) or </a:t>
            </a:r>
            <a:r>
              <a:rPr kumimoji="0" lang="en-US" altLang="en-US" sz="1000" b="0" i="0" u="none" strike="noStrike" cap="none" normalizeH="0" baseline="0">
                <a:ln>
                  <a:noFill/>
                </a:ln>
                <a:solidFill>
                  <a:schemeClr val="tx1"/>
                </a:solidFill>
                <a:effectLst/>
              </a:rPr>
              <a:t>my_db_env\Scripts\activate.bat</a:t>
            </a:r>
            <a:r>
              <a:rPr kumimoji="0" lang="en-US" altLang="en-US" sz="800" b="0" i="0" u="none" strike="noStrike" cap="none" normalizeH="0" baseline="0">
                <a:ln>
                  <a:noFill/>
                </a:ln>
                <a:solidFill>
                  <a:schemeClr val="tx1"/>
                </a:solidFill>
                <a:effectLst/>
              </a:rPr>
              <a:t> (Windows)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Option 2: conda</a:t>
            </a:r>
            <a:r>
              <a:rPr kumimoji="0" lang="en-US" altLang="en-US" sz="1800" b="0" i="0" u="none" strike="noStrike" cap="none" normalizeH="0" baseline="0">
                <a:ln>
                  <a:noFill/>
                </a:ln>
                <a:solidFill>
                  <a:schemeClr val="tx1"/>
                </a:solidFill>
                <a:effectLst/>
              </a:rPr>
              <a:t> (more comprehensive)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Install: Follow instructions for your operating system from.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Create a new environment: </a:t>
            </a:r>
            <a:r>
              <a:rPr kumimoji="0" lang="en-US" altLang="en-US" sz="1000" b="0" i="0" u="none" strike="noStrike" cap="none" normalizeH="0" baseline="0">
                <a:ln>
                  <a:noFill/>
                </a:ln>
                <a:solidFill>
                  <a:schemeClr val="tx1"/>
                </a:solidFill>
                <a:effectLst/>
              </a:rPr>
              <a:t>conda create -n my_db_env python=x.y</a:t>
            </a:r>
            <a:r>
              <a:rPr kumimoji="0" lang="en-US" altLang="en-US" sz="800" b="0" i="0" u="none" strike="noStrike" cap="none" normalizeH="0" baseline="0">
                <a:ln>
                  <a:noFill/>
                </a:ln>
                <a:solidFill>
                  <a:schemeClr val="tx1"/>
                </a:solidFill>
                <a:effectLst/>
              </a:rPr>
              <a:t> (replace x.</a:t>
            </a:r>
            <a:r>
              <a:rPr kumimoji="0" lang="en-US" altLang="en-US" sz="1800" b="0" i="0" u="none" strike="noStrike" cap="none" normalizeH="0" baseline="0">
                <a:ln>
                  <a:noFill/>
                </a:ln>
                <a:solidFill>
                  <a:schemeClr val="tx1"/>
                </a:solidFill>
                <a:effectLst/>
              </a:rPr>
              <a:t>y with your desired Python version)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Activate: </a:t>
            </a:r>
            <a:r>
              <a:rPr kumimoji="0" lang="en-US" altLang="en-US" sz="1000" b="0" i="0" u="none" strike="noStrike" cap="none" normalizeH="0" baseline="0">
                <a:ln>
                  <a:noFill/>
                </a:ln>
                <a:solidFill>
                  <a:schemeClr val="tx1"/>
                </a:solidFill>
                <a:effectLst/>
              </a:rPr>
              <a:t>conda activate my_db_env</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rPr>
              <a:t>2. Install a database library:</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rPr>
              <a:t>Popular choices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MySQL:</a:t>
            </a:r>
            <a:r>
              <a:rPr kumimoji="0" lang="en-US" altLang="en-US" sz="1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rPr>
              <a:t>pip install pymysql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PostgreSQL:</a:t>
            </a:r>
            <a:r>
              <a:rPr kumimoji="0" lang="en-US" altLang="en-US" sz="1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rPr>
              <a:t>pip install psycopg2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SQLite (lightweight, embedded database):</a:t>
            </a:r>
            <a:r>
              <a:rPr kumimoji="0" lang="en-US" altLang="en-US" sz="1800" b="0" i="0" u="none" strike="noStrike" cap="none" normalizeH="0" baseline="0">
                <a:ln>
                  <a:noFill/>
                </a:ln>
                <a:solidFill>
                  <a:schemeClr val="tx1"/>
                </a:solidFill>
                <a:effectLst/>
              </a:rPr>
              <a:t> No additional installation needed (built-in)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rPr>
              <a:t>3. Verify Python and library installation:</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Open a Python interpreter (type </a:t>
            </a:r>
            <a:r>
              <a:rPr kumimoji="0" lang="en-US" altLang="en-US" sz="1000" b="0" i="0" u="none" strike="noStrike" cap="none" normalizeH="0" baseline="0">
                <a:ln>
                  <a:noFill/>
                </a:ln>
                <a:solidFill>
                  <a:schemeClr val="tx1"/>
                </a:solidFill>
                <a:effectLst/>
              </a:rPr>
              <a:t>python</a:t>
            </a:r>
            <a:r>
              <a:rPr kumimoji="0" lang="en-US" altLang="en-US" sz="800" b="0" i="0" u="none" strike="noStrike" cap="none" normalizeH="0" baseline="0">
                <a:ln>
                  <a:noFill/>
                </a:ln>
                <a:solidFill>
                  <a:schemeClr val="tx1"/>
                </a:solidFill>
                <a:effectLst/>
              </a:rPr>
              <a:t> or </a:t>
            </a:r>
            <a:r>
              <a:rPr kumimoji="0" lang="en-US" altLang="en-US" sz="1000" b="0" i="0" u="none" strike="noStrike" cap="none" normalizeH="0" baseline="0">
                <a:ln>
                  <a:noFill/>
                </a:ln>
                <a:solidFill>
                  <a:schemeClr val="tx1"/>
                </a:solidFill>
                <a:effectLst/>
              </a:rPr>
              <a:t>python3</a:t>
            </a:r>
            <a:r>
              <a:rPr kumimoji="0" lang="en-US" altLang="en-US" sz="800" b="0" i="0" u="none" strike="noStrike" cap="none" normalizeH="0" baseline="0">
                <a:ln>
                  <a:noFill/>
                </a:ln>
                <a:solidFill>
                  <a:schemeClr val="tx1"/>
                </a:solidFill>
                <a:effectLst/>
              </a:rPr>
              <a:t> in your terminal) and try:</a:t>
            </a:r>
            <a:endParaRPr kumimoji="0" lang="en-US" altLang="en-US" sz="1800" b="0" i="0" u="none" strike="noStrike" cap="none" normalizeH="0" baseline="0">
              <a:ln>
                <a:noFill/>
              </a:ln>
              <a:solidFill>
                <a:schemeClr val="tx1"/>
              </a:solidFill>
              <a:effectLst/>
            </a:endParaRPr>
          </a:p>
          <a:p>
            <a:pPr marL="0" indent="0" eaLnBrk="0" fontAlgn="base" hangingPunct="0">
              <a:lnSpc>
                <a:spcPct val="100000"/>
              </a:lnSpc>
              <a:spcBef>
                <a:spcPct val="0"/>
              </a:spcBef>
              <a:spcAft>
                <a:spcPct val="0"/>
              </a:spcAft>
              <a:buFontTx/>
              <a:buChar char="•"/>
            </a:pPr>
            <a:endParaRPr lang="en-US" altLang="en-US" sz="1800">
              <a:solidFill>
                <a:schemeClr val="tx1"/>
              </a:solidFill>
              <a:latin typeface="Arial" panose="020B0604020202020204" pitchFamily="34" charset="0"/>
            </a:endParaRPr>
          </a:p>
          <a:p>
            <a:pPr marL="0" indent="0" eaLnBrk="0" fontAlgn="base" hangingPunct="0">
              <a:lnSpc>
                <a:spcPct val="100000"/>
              </a:lnSpc>
              <a:spcBef>
                <a:spcPct val="0"/>
              </a:spcBef>
              <a:spcAft>
                <a:spcPct val="0"/>
              </a:spcAft>
              <a:buFontTx/>
              <a:buNone/>
            </a:pPr>
            <a:endParaRPr lang="en-US" alt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357408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4231990" y="898635"/>
            <a:ext cx="3728019" cy="2712720"/>
          </a:xfrm>
        </p:spPr>
        <p:txBody>
          <a:bodyPr>
            <a:normAutofit fontScale="90000"/>
          </a:bodyPr>
          <a:lstStyle/>
          <a:p>
            <a:r>
              <a:rPr lang="en-US" dirty="0"/>
              <a:t>                         </a:t>
            </a:r>
            <a:r>
              <a:rPr lang="en-US"/>
              <a:t>Thank you For Your Nice Attention</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8ACD46-CB04-D9EC-9CBE-9694B67873BA}"/>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p:txBody>
          <a:bodyPr/>
          <a:lstStyle/>
          <a:p>
            <a:fld id="{B5CEABB6-07DC-46E8-9B57-56EC44A396E5}" type="slidenum">
              <a:rPr lang="en-US" smtClean="0"/>
              <a:pPr/>
              <a:t>2</a:t>
            </a:fld>
            <a:endParaRPr lang="en-US"/>
          </a:p>
        </p:txBody>
      </p:sp>
      <p:sp>
        <p:nvSpPr>
          <p:cNvPr id="9" name="Title 7">
            <a:extLst>
              <a:ext uri="{FF2B5EF4-FFF2-40B4-BE49-F238E27FC236}">
                <a16:creationId xmlns:a16="http://schemas.microsoft.com/office/drawing/2014/main" id="{60CBBCB3-6AE7-4EB4-5922-E2F449E6D845}"/>
              </a:ext>
            </a:extLst>
          </p:cNvPr>
          <p:cNvSpPr txBox="1">
            <a:spLocks/>
          </p:cNvSpPr>
          <p:nvPr/>
        </p:nvSpPr>
        <p:spPr>
          <a:xfrm>
            <a:off x="5943198" y="2691075"/>
            <a:ext cx="4802372" cy="147584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lumMod val="75000"/>
                    <a:lumOff val="25000"/>
                  </a:schemeClr>
                </a:solidFill>
                <a:latin typeface="+mj-lt"/>
                <a:ea typeface="+mj-ea"/>
                <a:cs typeface="+mj-cs"/>
              </a:defRPr>
            </a:lvl1pPr>
          </a:lstStyle>
          <a:p>
            <a:endParaRPr lang="en-US" sz="1800" b="1"/>
          </a:p>
        </p:txBody>
      </p:sp>
    </p:spTree>
    <p:extLst>
      <p:ext uri="{BB962C8B-B14F-4D97-AF65-F5344CB8AC3E}">
        <p14:creationId xmlns:p14="http://schemas.microsoft.com/office/powerpoint/2010/main" val="138626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974BA31-B83D-B2E2-1FDC-4980697A8DD4}"/>
              </a:ext>
            </a:extLst>
          </p:cNvPr>
          <p:cNvPicPr>
            <a:picLocks noGrp="1" noChangeAspect="1"/>
          </p:cNvPicPr>
          <p:nvPr>
            <p:ph sz="quarter" idx="10"/>
          </p:nvPr>
        </p:nvPicPr>
        <p:blipFill>
          <a:blip r:embed="rId3"/>
          <a:stretch>
            <a:fillRect/>
          </a:stretch>
        </p:blipFill>
        <p:spPr>
          <a:xfrm>
            <a:off x="5290301" y="3965033"/>
            <a:ext cx="6068444" cy="1855514"/>
          </a:xfrm>
        </p:spPr>
      </p:pic>
      <p:sp>
        <p:nvSpPr>
          <p:cNvPr id="4" name="TextBox 3">
            <a:extLst>
              <a:ext uri="{FF2B5EF4-FFF2-40B4-BE49-F238E27FC236}">
                <a16:creationId xmlns:a16="http://schemas.microsoft.com/office/drawing/2014/main" id="{C1C565BD-9B34-F3B6-AA26-EA7C35275B31}"/>
              </a:ext>
            </a:extLst>
          </p:cNvPr>
          <p:cNvSpPr txBox="1"/>
          <p:nvPr/>
        </p:nvSpPr>
        <p:spPr>
          <a:xfrm>
            <a:off x="513348" y="545068"/>
            <a:ext cx="6096000" cy="523220"/>
          </a:xfrm>
          <a:prstGeom prst="rect">
            <a:avLst/>
          </a:prstGeom>
          <a:noFill/>
        </p:spPr>
        <p:txBody>
          <a:bodyPr wrap="square">
            <a:spAutoFit/>
          </a:bodyPr>
          <a:lstStyle/>
          <a:p>
            <a:pPr marL="457200" indent="-457200">
              <a:buFont typeface="Wingdings" panose="05000000000000000000" pitchFamily="2" charset="2"/>
              <a:buChar char="q"/>
            </a:pPr>
            <a:r>
              <a:rPr lang="en-IN" sz="2800" b="1" u="sng">
                <a:solidFill>
                  <a:schemeClr val="tx1">
                    <a:lumMod val="75000"/>
                    <a:lumOff val="25000"/>
                  </a:schemeClr>
                </a:solidFill>
                <a:latin typeface="Segoe UI Variable Text Semiligh" pitchFamily="2" charset="0"/>
              </a:rPr>
              <a:t>Database</a:t>
            </a:r>
          </a:p>
        </p:txBody>
      </p:sp>
      <p:sp>
        <p:nvSpPr>
          <p:cNvPr id="6" name="TextBox 5">
            <a:extLst>
              <a:ext uri="{FF2B5EF4-FFF2-40B4-BE49-F238E27FC236}">
                <a16:creationId xmlns:a16="http://schemas.microsoft.com/office/drawing/2014/main" id="{C978FD2C-2023-E264-5480-B005049DAC9B}"/>
              </a:ext>
            </a:extLst>
          </p:cNvPr>
          <p:cNvSpPr txBox="1"/>
          <p:nvPr/>
        </p:nvSpPr>
        <p:spPr>
          <a:xfrm>
            <a:off x="513348" y="2115233"/>
            <a:ext cx="5390147" cy="2185214"/>
          </a:xfrm>
          <a:prstGeom prst="rect">
            <a:avLst/>
          </a:prstGeom>
          <a:noFill/>
        </p:spPr>
        <p:txBody>
          <a:bodyPr wrap="square">
            <a:spAutoFit/>
          </a:bodyPr>
          <a:lstStyle/>
          <a:p>
            <a:pPr marL="457200" indent="-457200">
              <a:buFont typeface="Wingdings" panose="05000000000000000000" pitchFamily="2" charset="2"/>
              <a:buChar char="q"/>
            </a:pPr>
            <a:r>
              <a:rPr lang="en-US" sz="2800" b="1" u="sng">
                <a:solidFill>
                  <a:schemeClr val="tx1">
                    <a:lumMod val="75000"/>
                    <a:lumOff val="25000"/>
                  </a:schemeClr>
                </a:solidFill>
                <a:latin typeface="Segoe UI Variable Display Semil" pitchFamily="2" charset="0"/>
              </a:rPr>
              <a:t>Types of Databases</a:t>
            </a:r>
          </a:p>
          <a:p>
            <a:endParaRPr lang="en-US"/>
          </a:p>
          <a:p>
            <a:pPr marL="285750" indent="-285750">
              <a:buFont typeface="Wingdings" panose="05000000000000000000" pitchFamily="2" charset="2"/>
              <a:buChar char="Ø"/>
            </a:pPr>
            <a:r>
              <a:rPr lang="en-US"/>
              <a:t>Relational Non-relational (NoSQL)</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Data stored in tables data not stored in tables</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 We use SQL to work with relational DBMS</a:t>
            </a:r>
            <a:endParaRPr lang="en-IN"/>
          </a:p>
        </p:txBody>
      </p:sp>
      <p:sp>
        <p:nvSpPr>
          <p:cNvPr id="9" name="TextBox 8">
            <a:extLst>
              <a:ext uri="{FF2B5EF4-FFF2-40B4-BE49-F238E27FC236}">
                <a16:creationId xmlns:a16="http://schemas.microsoft.com/office/drawing/2014/main" id="{1745AD7A-5D27-D014-065D-AD5F35CDF077}"/>
              </a:ext>
            </a:extLst>
          </p:cNvPr>
          <p:cNvSpPr txBox="1"/>
          <p:nvPr/>
        </p:nvSpPr>
        <p:spPr>
          <a:xfrm>
            <a:off x="513348" y="1191651"/>
            <a:ext cx="9734238" cy="369332"/>
          </a:xfrm>
          <a:prstGeom prst="rect">
            <a:avLst/>
          </a:prstGeom>
          <a:noFill/>
        </p:spPr>
        <p:txBody>
          <a:bodyPr wrap="square">
            <a:spAutoFit/>
          </a:bodyPr>
          <a:lstStyle/>
          <a:p>
            <a:pPr marL="285750" indent="-285750">
              <a:buFont typeface="Wingdings" panose="05000000000000000000" pitchFamily="2" charset="2"/>
              <a:buChar char="Ø"/>
            </a:pPr>
            <a:r>
              <a:rPr lang="en-IN">
                <a:solidFill>
                  <a:schemeClr val="tx1">
                    <a:lumMod val="75000"/>
                    <a:lumOff val="25000"/>
                  </a:schemeClr>
                </a:solidFill>
                <a:latin typeface="Arial" panose="020B0604020202020204" pitchFamily="34" charset="0"/>
                <a:cs typeface="Arial" panose="020B0604020202020204" pitchFamily="34" charset="0"/>
              </a:rPr>
              <a:t>Database is collection of data in a format that can be easily accessed (Digital)</a:t>
            </a:r>
          </a:p>
        </p:txBody>
      </p:sp>
    </p:spTree>
    <p:extLst>
      <p:ext uri="{BB962C8B-B14F-4D97-AF65-F5344CB8AC3E}">
        <p14:creationId xmlns:p14="http://schemas.microsoft.com/office/powerpoint/2010/main" val="81037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06712-246E-0EFF-1BDC-9E267FD61FC5}"/>
              </a:ext>
            </a:extLst>
          </p:cNvPr>
          <p:cNvSpPr txBox="1"/>
          <p:nvPr/>
        </p:nvSpPr>
        <p:spPr>
          <a:xfrm>
            <a:off x="1020247" y="1259175"/>
            <a:ext cx="10151505" cy="1815882"/>
          </a:xfrm>
          <a:prstGeom prst="rect">
            <a:avLst/>
          </a:prstGeom>
          <a:noFill/>
        </p:spPr>
        <p:txBody>
          <a:bodyPr wrap="square">
            <a:spAutoFit/>
          </a:bodyPr>
          <a:lstStyle/>
          <a:p>
            <a:pPr marL="571500" indent="-571500">
              <a:buFont typeface="Wingdings" panose="05000000000000000000" pitchFamily="2" charset="2"/>
              <a:buChar char="q"/>
            </a:pPr>
            <a:r>
              <a:rPr lang="en-IN" sz="4000" u="sng">
                <a:solidFill>
                  <a:schemeClr val="tx1">
                    <a:lumMod val="75000"/>
                    <a:lumOff val="25000"/>
                  </a:schemeClr>
                </a:solidFill>
                <a:latin typeface="+mj-lt"/>
              </a:rPr>
              <a:t>What is SQL?</a:t>
            </a:r>
          </a:p>
          <a:p>
            <a:endParaRPr lang="en-IN">
              <a:solidFill>
                <a:schemeClr val="tx1">
                  <a:lumMod val="75000"/>
                  <a:lumOff val="25000"/>
                </a:schemeClr>
              </a:solidFill>
              <a:latin typeface="+mj-lt"/>
            </a:endParaRPr>
          </a:p>
          <a:p>
            <a:endParaRPr lang="en-IN"/>
          </a:p>
          <a:p>
            <a:endParaRPr lang="en-IN"/>
          </a:p>
          <a:p>
            <a:endParaRPr lang="en-IN"/>
          </a:p>
        </p:txBody>
      </p:sp>
      <p:sp>
        <p:nvSpPr>
          <p:cNvPr id="3" name="TextBox 2">
            <a:extLst>
              <a:ext uri="{FF2B5EF4-FFF2-40B4-BE49-F238E27FC236}">
                <a16:creationId xmlns:a16="http://schemas.microsoft.com/office/drawing/2014/main" id="{EB402685-5AC2-30D3-D6E9-C4DD2E2F9A26}"/>
              </a:ext>
            </a:extLst>
          </p:cNvPr>
          <p:cNvSpPr txBox="1"/>
          <p:nvPr/>
        </p:nvSpPr>
        <p:spPr>
          <a:xfrm>
            <a:off x="1020247" y="4040787"/>
            <a:ext cx="6097314" cy="369332"/>
          </a:xfrm>
          <a:prstGeom prst="rect">
            <a:avLst/>
          </a:prstGeom>
          <a:noFill/>
        </p:spPr>
        <p:txBody>
          <a:bodyPr wrap="square">
            <a:spAutoFit/>
          </a:bodyPr>
          <a:lstStyle/>
          <a:p>
            <a:pPr marL="285750" indent="-285750">
              <a:buFont typeface="Wingdings" panose="05000000000000000000" pitchFamily="2" charset="2"/>
              <a:buChar char="ü"/>
            </a:pPr>
            <a:r>
              <a:rPr lang="en-IN"/>
              <a:t>Create</a:t>
            </a:r>
          </a:p>
        </p:txBody>
      </p:sp>
      <p:sp>
        <p:nvSpPr>
          <p:cNvPr id="6" name="TextBox 5">
            <a:extLst>
              <a:ext uri="{FF2B5EF4-FFF2-40B4-BE49-F238E27FC236}">
                <a16:creationId xmlns:a16="http://schemas.microsoft.com/office/drawing/2014/main" id="{830BA040-DC5D-1A51-7B87-4A12CC5424D6}"/>
              </a:ext>
            </a:extLst>
          </p:cNvPr>
          <p:cNvSpPr txBox="1"/>
          <p:nvPr/>
        </p:nvSpPr>
        <p:spPr>
          <a:xfrm>
            <a:off x="1020247" y="4333175"/>
            <a:ext cx="6097314" cy="369332"/>
          </a:xfrm>
          <a:prstGeom prst="rect">
            <a:avLst/>
          </a:prstGeom>
          <a:noFill/>
        </p:spPr>
        <p:txBody>
          <a:bodyPr wrap="square">
            <a:spAutoFit/>
          </a:bodyPr>
          <a:lstStyle/>
          <a:p>
            <a:pPr marL="285750" indent="-285750">
              <a:buFont typeface="Wingdings" panose="05000000000000000000" pitchFamily="2" charset="2"/>
              <a:buChar char="ü"/>
            </a:pPr>
            <a:r>
              <a:rPr lang="en-IN"/>
              <a:t>Read</a:t>
            </a:r>
          </a:p>
        </p:txBody>
      </p:sp>
      <p:sp>
        <p:nvSpPr>
          <p:cNvPr id="8" name="TextBox 7">
            <a:extLst>
              <a:ext uri="{FF2B5EF4-FFF2-40B4-BE49-F238E27FC236}">
                <a16:creationId xmlns:a16="http://schemas.microsoft.com/office/drawing/2014/main" id="{72CAAB88-E40E-E32F-2E01-1FFA7FB27184}"/>
              </a:ext>
            </a:extLst>
          </p:cNvPr>
          <p:cNvSpPr txBox="1"/>
          <p:nvPr/>
        </p:nvSpPr>
        <p:spPr>
          <a:xfrm>
            <a:off x="1020247" y="4702507"/>
            <a:ext cx="6097314" cy="369332"/>
          </a:xfrm>
          <a:prstGeom prst="rect">
            <a:avLst/>
          </a:prstGeom>
          <a:noFill/>
        </p:spPr>
        <p:txBody>
          <a:bodyPr wrap="square">
            <a:spAutoFit/>
          </a:bodyPr>
          <a:lstStyle/>
          <a:p>
            <a:pPr marL="285750" indent="-285750">
              <a:buFont typeface="Wingdings" panose="05000000000000000000" pitchFamily="2" charset="2"/>
              <a:buChar char="ü"/>
            </a:pPr>
            <a:r>
              <a:rPr lang="en-IN"/>
              <a:t>Update</a:t>
            </a:r>
          </a:p>
        </p:txBody>
      </p:sp>
      <p:sp>
        <p:nvSpPr>
          <p:cNvPr id="10" name="TextBox 9">
            <a:extLst>
              <a:ext uri="{FF2B5EF4-FFF2-40B4-BE49-F238E27FC236}">
                <a16:creationId xmlns:a16="http://schemas.microsoft.com/office/drawing/2014/main" id="{B29B6A7E-B102-C26A-E024-D634FCEABC5E}"/>
              </a:ext>
            </a:extLst>
          </p:cNvPr>
          <p:cNvSpPr txBox="1"/>
          <p:nvPr/>
        </p:nvSpPr>
        <p:spPr>
          <a:xfrm>
            <a:off x="1020247" y="5071839"/>
            <a:ext cx="6097314" cy="369332"/>
          </a:xfrm>
          <a:prstGeom prst="rect">
            <a:avLst/>
          </a:prstGeom>
          <a:noFill/>
        </p:spPr>
        <p:txBody>
          <a:bodyPr wrap="square">
            <a:spAutoFit/>
          </a:bodyPr>
          <a:lstStyle/>
          <a:p>
            <a:pPr marL="285750" indent="-285750">
              <a:buFont typeface="Wingdings" panose="05000000000000000000" pitchFamily="2" charset="2"/>
              <a:buChar char="ü"/>
            </a:pPr>
            <a:r>
              <a:rPr lang="en-IN"/>
              <a:t>Delete</a:t>
            </a:r>
          </a:p>
        </p:txBody>
      </p:sp>
      <p:sp>
        <p:nvSpPr>
          <p:cNvPr id="12" name="TextBox 11">
            <a:extLst>
              <a:ext uri="{FF2B5EF4-FFF2-40B4-BE49-F238E27FC236}">
                <a16:creationId xmlns:a16="http://schemas.microsoft.com/office/drawing/2014/main" id="{DE0430C5-60BD-097D-025C-1F7E753C37FF}"/>
              </a:ext>
            </a:extLst>
          </p:cNvPr>
          <p:cNvSpPr txBox="1"/>
          <p:nvPr/>
        </p:nvSpPr>
        <p:spPr>
          <a:xfrm>
            <a:off x="1020246" y="2698031"/>
            <a:ext cx="8998739" cy="1200329"/>
          </a:xfrm>
          <a:prstGeom prst="rect">
            <a:avLst/>
          </a:prstGeom>
          <a:noFill/>
        </p:spPr>
        <p:txBody>
          <a:bodyPr wrap="square">
            <a:spAutoFit/>
          </a:bodyPr>
          <a:lstStyle/>
          <a:p>
            <a:pPr marL="342900" indent="-342900">
              <a:buFont typeface="Wingdings" panose="05000000000000000000" pitchFamily="2" charset="2"/>
              <a:buChar char="Ø"/>
            </a:pPr>
            <a:r>
              <a:rPr lang="en-IN" sz="1800"/>
              <a:t>SQL is a programming language used to interact with relational databases.</a:t>
            </a:r>
          </a:p>
          <a:p>
            <a:r>
              <a:rPr lang="en-IN" sz="1800"/>
              <a:t>       Structured Query Language</a:t>
            </a:r>
          </a:p>
          <a:p>
            <a:endParaRPr lang="en-IN"/>
          </a:p>
          <a:p>
            <a:pPr marL="285750" indent="-285750">
              <a:buFont typeface="Wingdings" panose="05000000000000000000" pitchFamily="2" charset="2"/>
              <a:buChar char="Ø"/>
            </a:pPr>
            <a:r>
              <a:rPr lang="en-IN"/>
              <a:t>It is used to perform CRUD operations :</a:t>
            </a:r>
          </a:p>
        </p:txBody>
      </p:sp>
      <p:sp>
        <p:nvSpPr>
          <p:cNvPr id="14" name="TextBox 13">
            <a:extLst>
              <a:ext uri="{FF2B5EF4-FFF2-40B4-BE49-F238E27FC236}">
                <a16:creationId xmlns:a16="http://schemas.microsoft.com/office/drawing/2014/main" id="{60B20A1F-9816-E1CB-5082-28BF177906A9}"/>
              </a:ext>
            </a:extLst>
          </p:cNvPr>
          <p:cNvSpPr txBox="1"/>
          <p:nvPr/>
        </p:nvSpPr>
        <p:spPr>
          <a:xfrm>
            <a:off x="1558815" y="1982450"/>
            <a:ext cx="6097314" cy="369332"/>
          </a:xfrm>
          <a:prstGeom prst="rect">
            <a:avLst/>
          </a:prstGeom>
          <a:noFill/>
        </p:spPr>
        <p:txBody>
          <a:bodyPr wrap="square">
            <a:spAutoFit/>
          </a:bodyPr>
          <a:lstStyle/>
          <a:p>
            <a:r>
              <a:rPr lang="en-IN" u="sng">
                <a:solidFill>
                  <a:schemeClr val="tx1">
                    <a:lumMod val="75000"/>
                    <a:lumOff val="25000"/>
                  </a:schemeClr>
                </a:solidFill>
                <a:latin typeface="+mj-lt"/>
              </a:rPr>
              <a:t>Structured Query Language</a:t>
            </a:r>
          </a:p>
        </p:txBody>
      </p:sp>
    </p:spTree>
    <p:extLst>
      <p:ext uri="{BB962C8B-B14F-4D97-AF65-F5344CB8AC3E}">
        <p14:creationId xmlns:p14="http://schemas.microsoft.com/office/powerpoint/2010/main" val="254736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E8747C-FC75-0C0E-E076-20ABC7833DCD}"/>
              </a:ext>
            </a:extLst>
          </p:cNvPr>
          <p:cNvSpPr/>
          <p:nvPr/>
        </p:nvSpPr>
        <p:spPr>
          <a:xfrm>
            <a:off x="7496504" y="2002221"/>
            <a:ext cx="3113689" cy="16238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4841" y="501155"/>
            <a:ext cx="10515600" cy="1054929"/>
          </a:xfrm>
        </p:spPr>
        <p:txBody>
          <a:bodyPr/>
          <a:lstStyle/>
          <a:p>
            <a:r>
              <a:rPr lang="en-US"/>
              <a:t>Table related Queries</a:t>
            </a:r>
          </a:p>
        </p:txBody>
      </p:sp>
      <p:sp>
        <p:nvSpPr>
          <p:cNvPr id="8" name="Content Placeholder 7">
            <a:extLst>
              <a:ext uri="{FF2B5EF4-FFF2-40B4-BE49-F238E27FC236}">
                <a16:creationId xmlns:a16="http://schemas.microsoft.com/office/drawing/2014/main" id="{E65E832F-DC64-28CC-592D-2CA44C5718DC}"/>
              </a:ext>
            </a:extLst>
          </p:cNvPr>
          <p:cNvSpPr>
            <a:spLocks noGrp="1"/>
          </p:cNvSpPr>
          <p:nvPr>
            <p:ph sz="quarter" idx="10"/>
          </p:nvPr>
        </p:nvSpPr>
        <p:spPr>
          <a:xfrm>
            <a:off x="929641" y="2153285"/>
            <a:ext cx="2760044" cy="3830420"/>
          </a:xfrm>
        </p:spPr>
        <p:txBody>
          <a:bodyPr>
            <a:normAutofit/>
          </a:bodyPr>
          <a:lstStyle/>
          <a:p>
            <a:pPr marL="0" indent="0">
              <a:buNone/>
            </a:pPr>
            <a:r>
              <a:rPr lang="en-US" noProof="1"/>
              <a:t>Insert</a:t>
            </a:r>
          </a:p>
          <a:p>
            <a:pPr marL="0" indent="0">
              <a:buNone/>
            </a:pPr>
            <a:r>
              <a:rPr lang="en-US" noProof="1"/>
              <a:t>INSERT INTO table_name</a:t>
            </a:r>
          </a:p>
          <a:p>
            <a:pPr marL="0" indent="0">
              <a:buNone/>
            </a:pPr>
            <a:r>
              <a:rPr lang="en-US" noProof="1"/>
              <a:t>(colname1, colname2);</a:t>
            </a:r>
          </a:p>
          <a:p>
            <a:pPr marL="0" indent="0">
              <a:buNone/>
            </a:pPr>
            <a:r>
              <a:rPr lang="en-US" noProof="1"/>
              <a:t>VALUES</a:t>
            </a:r>
          </a:p>
          <a:p>
            <a:pPr marL="0" indent="0">
              <a:buNone/>
            </a:pPr>
            <a:r>
              <a:rPr lang="en-US" noProof="1"/>
              <a:t>(col1_v1, col2_v1),</a:t>
            </a:r>
          </a:p>
          <a:p>
            <a:pPr marL="0" indent="0">
              <a:buNone/>
            </a:pPr>
            <a:r>
              <a:rPr lang="en-US" noProof="1"/>
              <a:t>(col1_v2, col2_v2);</a:t>
            </a:r>
          </a:p>
        </p:txBody>
      </p:sp>
      <p:pic>
        <p:nvPicPr>
          <p:cNvPr id="5" name="Content Placeholder 4">
            <a:extLst>
              <a:ext uri="{FF2B5EF4-FFF2-40B4-BE49-F238E27FC236}">
                <a16:creationId xmlns:a16="http://schemas.microsoft.com/office/drawing/2014/main" id="{14A49161-CCBF-F869-0551-0545C80B715F}"/>
              </a:ext>
            </a:extLst>
          </p:cNvPr>
          <p:cNvPicPr>
            <a:picLocks noGrp="1" noChangeAspect="1"/>
          </p:cNvPicPr>
          <p:nvPr>
            <p:ph sz="quarter" idx="11"/>
          </p:nvPr>
        </p:nvPicPr>
        <p:blipFill>
          <a:blip r:embed="rId3"/>
          <a:stretch>
            <a:fillRect/>
          </a:stretch>
        </p:blipFill>
        <p:spPr>
          <a:xfrm>
            <a:off x="7636270" y="2128345"/>
            <a:ext cx="2816268" cy="1355835"/>
          </a:xfrm>
        </p:spPr>
      </p:pic>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p:txBody>
          <a:bodyPr/>
          <a:lstStyle/>
          <a:p>
            <a:fld id="{B5CEABB6-07DC-46E8-9B57-56EC44A396E5}" type="slidenum">
              <a:rPr lang="en-US" smtClean="0"/>
              <a:pPr/>
              <a:t>5</a:t>
            </a:fld>
            <a:endParaRPr lang="en-US"/>
          </a:p>
        </p:txBody>
      </p:sp>
    </p:spTree>
    <p:extLst>
      <p:ext uri="{BB962C8B-B14F-4D97-AF65-F5344CB8AC3E}">
        <p14:creationId xmlns:p14="http://schemas.microsoft.com/office/powerpoint/2010/main" val="48550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C5F8EB2-8936-F0AC-DA2A-4A5609BEA7E8}"/>
              </a:ext>
            </a:extLst>
          </p:cNvPr>
          <p:cNvSpPr>
            <a:spLocks noGrp="1"/>
          </p:cNvSpPr>
          <p:nvPr>
            <p:ph sz="quarter" idx="11"/>
          </p:nvPr>
        </p:nvSpPr>
        <p:spPr>
          <a:xfrm>
            <a:off x="6475227" y="569495"/>
            <a:ext cx="4802735" cy="5480150"/>
          </a:xfrm>
        </p:spPr>
        <p:txBody>
          <a:bodyPr>
            <a:normAutofit fontScale="92500" lnSpcReduction="20000"/>
          </a:bodyPr>
          <a:lstStyle/>
          <a:p>
            <a:pPr marL="0" indent="0">
              <a:buNone/>
            </a:pPr>
            <a:r>
              <a:rPr lang="en-US" sz="2100" b="1">
                <a:solidFill>
                  <a:schemeClr val="tx1">
                    <a:lumMod val="85000"/>
                    <a:lumOff val="15000"/>
                  </a:schemeClr>
                </a:solidFill>
              </a:rPr>
              <a:t>Types of SQL Commands</a:t>
            </a:r>
          </a:p>
          <a:p>
            <a:endParaRPr lang="en-US"/>
          </a:p>
          <a:p>
            <a:r>
              <a:rPr lang="en-US" b="1"/>
              <a:t>DDL</a:t>
            </a:r>
            <a:r>
              <a:rPr lang="en-US"/>
              <a:t> (Data Definition Language) : create, alter, rename, truncate &amp; drop</a:t>
            </a:r>
          </a:p>
          <a:p>
            <a:endParaRPr lang="en-US"/>
          </a:p>
          <a:p>
            <a:r>
              <a:rPr lang="en-US" b="1"/>
              <a:t>DML</a:t>
            </a:r>
            <a:r>
              <a:rPr lang="en-US"/>
              <a:t> (Data Manipulation Language) : select, insert, update &amp; delete</a:t>
            </a:r>
          </a:p>
          <a:p>
            <a:endParaRPr lang="en-US"/>
          </a:p>
          <a:p>
            <a:r>
              <a:rPr lang="en-US" b="1"/>
              <a:t>DCL </a:t>
            </a:r>
            <a:r>
              <a:rPr lang="en-US"/>
              <a:t>(Data Control Language) : grant &amp; revoke permission to users</a:t>
            </a:r>
          </a:p>
          <a:p>
            <a:r>
              <a:rPr lang="en-US" b="1"/>
              <a:t>DQL</a:t>
            </a:r>
            <a:r>
              <a:rPr lang="en-US"/>
              <a:t> (Data Query Language) : select</a:t>
            </a:r>
          </a:p>
          <a:p>
            <a:endParaRPr lang="en-US"/>
          </a:p>
          <a:p>
            <a:r>
              <a:rPr lang="en-US" b="1"/>
              <a:t>TCL</a:t>
            </a:r>
            <a:r>
              <a:rPr lang="en-US"/>
              <a:t> (Transaction Control Language) : start transaction, commit, rollback etc.</a:t>
            </a:r>
          </a:p>
        </p:txBody>
      </p:sp>
      <p:sp>
        <p:nvSpPr>
          <p:cNvPr id="3" name="TextBox 2">
            <a:extLst>
              <a:ext uri="{FF2B5EF4-FFF2-40B4-BE49-F238E27FC236}">
                <a16:creationId xmlns:a16="http://schemas.microsoft.com/office/drawing/2014/main" id="{1AF91A77-1CCB-66D9-BFAD-DFA1D0209D2A}"/>
              </a:ext>
            </a:extLst>
          </p:cNvPr>
          <p:cNvSpPr txBox="1"/>
          <p:nvPr/>
        </p:nvSpPr>
        <p:spPr>
          <a:xfrm>
            <a:off x="529389" y="808355"/>
            <a:ext cx="6096000" cy="923330"/>
          </a:xfrm>
          <a:prstGeom prst="rect">
            <a:avLst/>
          </a:prstGeom>
          <a:noFill/>
        </p:spPr>
        <p:txBody>
          <a:bodyPr wrap="square">
            <a:spAutoFit/>
          </a:bodyPr>
          <a:lstStyle/>
          <a:p>
            <a:r>
              <a:rPr lang="en-IN" b="1"/>
              <a:t>SQL Datatypes</a:t>
            </a:r>
          </a:p>
          <a:p>
            <a:endParaRPr lang="en-IN"/>
          </a:p>
          <a:p>
            <a:r>
              <a:rPr lang="en-IN"/>
              <a:t>They define the type of values that can be stored in a column</a:t>
            </a:r>
          </a:p>
        </p:txBody>
      </p:sp>
      <p:pic>
        <p:nvPicPr>
          <p:cNvPr id="6" name="Picture 5">
            <a:extLst>
              <a:ext uri="{FF2B5EF4-FFF2-40B4-BE49-F238E27FC236}">
                <a16:creationId xmlns:a16="http://schemas.microsoft.com/office/drawing/2014/main" id="{7783D38D-3D51-8768-F611-6151D03BE21B}"/>
              </a:ext>
            </a:extLst>
          </p:cNvPr>
          <p:cNvPicPr>
            <a:picLocks noChangeAspect="1"/>
          </p:cNvPicPr>
          <p:nvPr/>
        </p:nvPicPr>
        <p:blipFill>
          <a:blip r:embed="rId3"/>
          <a:stretch>
            <a:fillRect/>
          </a:stretch>
        </p:blipFill>
        <p:spPr>
          <a:xfrm>
            <a:off x="529389" y="1876927"/>
            <a:ext cx="5945838" cy="4411578"/>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E0DE62-E44E-66AE-2E4E-90F9EBBF4FEC}"/>
              </a:ext>
            </a:extLst>
          </p:cNvPr>
          <p:cNvSpPr>
            <a:spLocks noGrp="1"/>
          </p:cNvSpPr>
          <p:nvPr>
            <p:ph type="title"/>
          </p:nvPr>
        </p:nvSpPr>
        <p:spPr>
          <a:xfrm>
            <a:off x="7159874" y="489240"/>
            <a:ext cx="3694982" cy="732548"/>
          </a:xfrm>
        </p:spPr>
        <p:txBody>
          <a:bodyPr>
            <a:normAutofit fontScale="90000"/>
          </a:bodyPr>
          <a:lstStyle/>
          <a:p>
            <a:r>
              <a:rPr lang="en-IN"/>
              <a:t>This query uses:</a:t>
            </a:r>
            <a:br>
              <a:rPr lang="en-IN"/>
            </a:br>
            <a:endParaRPr lang="en-IN"/>
          </a:p>
        </p:txBody>
      </p:sp>
      <p:sp>
        <p:nvSpPr>
          <p:cNvPr id="6" name="Content Placeholder 5">
            <a:extLst>
              <a:ext uri="{FF2B5EF4-FFF2-40B4-BE49-F238E27FC236}">
                <a16:creationId xmlns:a16="http://schemas.microsoft.com/office/drawing/2014/main" id="{6DF4D5F5-D8E1-044D-7B3A-35D0D7928C44}"/>
              </a:ext>
            </a:extLst>
          </p:cNvPr>
          <p:cNvSpPr>
            <a:spLocks noGrp="1"/>
          </p:cNvSpPr>
          <p:nvPr>
            <p:ph sz="quarter" idx="11"/>
          </p:nvPr>
        </p:nvSpPr>
        <p:spPr>
          <a:xfrm>
            <a:off x="6475851" y="1107258"/>
            <a:ext cx="5222163" cy="5098413"/>
          </a:xfrm>
        </p:spPr>
        <p:txBody>
          <a:bodyPr>
            <a:normAutofit fontScale="92500" lnSpcReduction="10000"/>
          </a:bodyPr>
          <a:lstStyle/>
          <a:p>
            <a:r>
              <a:rPr lang="en-US">
                <a:solidFill>
                  <a:schemeClr val="tx1">
                    <a:lumMod val="85000"/>
                    <a:lumOff val="15000"/>
                  </a:schemeClr>
                </a:solidFill>
              </a:rPr>
              <a:t>SELECT product_name, SUM(quantity) AS total_sold FROM orders GROUP BY product_name HAVING SUM(quantity) &gt; ( SELECT AVG(quantity) FROM orders -- Subquery to calculate average quantity );</a:t>
            </a:r>
          </a:p>
          <a:p>
            <a:r>
              <a:rPr lang="en-US"/>
              <a:t>This query uses:</a:t>
            </a:r>
          </a:p>
          <a:p>
            <a:pPr>
              <a:buFont typeface="Arial" panose="020B0604020202020204" pitchFamily="34" charset="0"/>
              <a:buChar char="•"/>
            </a:pPr>
            <a:r>
              <a:rPr lang="en-US" b="1"/>
              <a:t>Group Functions (SUM):</a:t>
            </a:r>
            <a:r>
              <a:rPr lang="en-US"/>
              <a:t> To calculate the total quantity sold for each product.</a:t>
            </a:r>
          </a:p>
          <a:p>
            <a:pPr>
              <a:buFont typeface="Arial" panose="020B0604020202020204" pitchFamily="34" charset="0"/>
              <a:buChar char="•"/>
            </a:pPr>
            <a:r>
              <a:rPr lang="en-US" b="1"/>
              <a:t>Group By:</a:t>
            </a:r>
            <a:r>
              <a:rPr lang="en-US"/>
              <a:t> To group data by product name.</a:t>
            </a:r>
          </a:p>
          <a:p>
            <a:pPr>
              <a:buFont typeface="Arial" panose="020B0604020202020204" pitchFamily="34" charset="0"/>
              <a:buChar char="•"/>
            </a:pPr>
            <a:r>
              <a:rPr lang="en-US" b="1"/>
              <a:t>Having Clause:</a:t>
            </a:r>
            <a:r>
              <a:rPr lang="en-US"/>
              <a:t> To filter products with total sales exceeding the average quantity (obtained using a subquery that calculates the average quantity).</a:t>
            </a:r>
          </a:p>
          <a:p>
            <a:pPr>
              <a:buFont typeface="Arial" panose="020B0604020202020204" pitchFamily="34" charset="0"/>
              <a:buChar char="•"/>
            </a:pPr>
            <a:r>
              <a:rPr lang="en-US" b="1"/>
              <a:t>Subquery (AVG):</a:t>
            </a:r>
            <a:r>
              <a:rPr lang="en-US"/>
              <a:t> To calculate the average quantity of all orders.</a:t>
            </a:r>
          </a:p>
          <a:p>
            <a:r>
              <a:rPr lang="en-US"/>
              <a:t>By combining these elements, the query retrieves products exceeding the average sales volume.</a:t>
            </a:r>
          </a:p>
          <a:p>
            <a:endParaRPr lang="en-IN"/>
          </a:p>
        </p:txBody>
      </p:sp>
      <p:sp>
        <p:nvSpPr>
          <p:cNvPr id="3" name="Slide Number Placeholder 2">
            <a:extLst>
              <a:ext uri="{FF2B5EF4-FFF2-40B4-BE49-F238E27FC236}">
                <a16:creationId xmlns:a16="http://schemas.microsoft.com/office/drawing/2014/main" id="{2244084A-0289-782C-C2AC-07E397FB0C46}"/>
              </a:ext>
            </a:extLst>
          </p:cNvPr>
          <p:cNvSpPr>
            <a:spLocks noGrp="1"/>
          </p:cNvSpPr>
          <p:nvPr>
            <p:ph type="sldNum" sz="quarter" idx="4"/>
          </p:nvPr>
        </p:nvSpPr>
        <p:spPr/>
        <p:txBody>
          <a:bodyPr/>
          <a:lstStyle/>
          <a:p>
            <a:fld id="{B5CEABB6-07DC-46E8-9B57-56EC44A396E5}" type="slidenum">
              <a:rPr lang="en-US" smtClean="0"/>
              <a:pPr/>
              <a:t>7</a:t>
            </a:fld>
            <a:endParaRPr lang="en-US"/>
          </a:p>
        </p:txBody>
      </p:sp>
      <p:sp>
        <p:nvSpPr>
          <p:cNvPr id="13" name="Title 7">
            <a:extLst>
              <a:ext uri="{FF2B5EF4-FFF2-40B4-BE49-F238E27FC236}">
                <a16:creationId xmlns:a16="http://schemas.microsoft.com/office/drawing/2014/main" id="{673988E4-74A8-325B-CDB6-2685F241EC4D}"/>
              </a:ext>
            </a:extLst>
          </p:cNvPr>
          <p:cNvSpPr txBox="1">
            <a:spLocks/>
          </p:cNvSpPr>
          <p:nvPr/>
        </p:nvSpPr>
        <p:spPr>
          <a:xfrm>
            <a:off x="787128" y="374710"/>
            <a:ext cx="3694982" cy="732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75000"/>
                    <a:lumOff val="25000"/>
                  </a:schemeClr>
                </a:solidFill>
                <a:latin typeface="+mj-lt"/>
                <a:ea typeface="+mj-ea"/>
                <a:cs typeface="+mj-cs"/>
              </a:defRPr>
            </a:lvl1pPr>
          </a:lstStyle>
          <a:p>
            <a:r>
              <a:rPr lang="en-IN"/>
              <a:t>Group Functions:</a:t>
            </a:r>
          </a:p>
        </p:txBody>
      </p:sp>
      <p:sp>
        <p:nvSpPr>
          <p:cNvPr id="2" name="Content Placeholder 5">
            <a:extLst>
              <a:ext uri="{FF2B5EF4-FFF2-40B4-BE49-F238E27FC236}">
                <a16:creationId xmlns:a16="http://schemas.microsoft.com/office/drawing/2014/main" id="{B483739A-0DC6-3071-751F-83AD33A4DABD}"/>
              </a:ext>
            </a:extLst>
          </p:cNvPr>
          <p:cNvSpPr txBox="1">
            <a:spLocks/>
          </p:cNvSpPr>
          <p:nvPr/>
        </p:nvSpPr>
        <p:spPr>
          <a:xfrm>
            <a:off x="6096000" y="1418759"/>
            <a:ext cx="5222163" cy="3772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
        <p:nvSpPr>
          <p:cNvPr id="5" name="TextBox 4">
            <a:extLst>
              <a:ext uri="{FF2B5EF4-FFF2-40B4-BE49-F238E27FC236}">
                <a16:creationId xmlns:a16="http://schemas.microsoft.com/office/drawing/2014/main" id="{3880C7A4-488A-D087-2003-D2F66700520D}"/>
              </a:ext>
            </a:extLst>
          </p:cNvPr>
          <p:cNvSpPr txBox="1"/>
          <p:nvPr/>
        </p:nvSpPr>
        <p:spPr>
          <a:xfrm>
            <a:off x="648028" y="1298030"/>
            <a:ext cx="5367502" cy="3416320"/>
          </a:xfrm>
          <a:prstGeom prst="rect">
            <a:avLst/>
          </a:prstGeom>
          <a:noFill/>
        </p:spPr>
        <p:txBody>
          <a:bodyPr wrap="square">
            <a:spAutoFit/>
          </a:bodyPr>
          <a:lstStyle/>
          <a:p>
            <a:r>
              <a:rPr lang="en-US"/>
              <a:t>Group functions perform aggregate calculations on sets of data grouped by a specific column or set of columns. Common examples include:</a:t>
            </a:r>
          </a:p>
          <a:p>
            <a:pPr>
              <a:buFont typeface="Arial" panose="020B0604020202020204" pitchFamily="34" charset="0"/>
              <a:buChar char="•"/>
            </a:pPr>
            <a:r>
              <a:rPr lang="en-US" b="1"/>
              <a:t>COUNT:</a:t>
            </a:r>
            <a:r>
              <a:rPr lang="en-US"/>
              <a:t> Counts the number of rows in a group.</a:t>
            </a:r>
          </a:p>
          <a:p>
            <a:pPr>
              <a:buFont typeface="Arial" panose="020B0604020202020204" pitchFamily="34" charset="0"/>
              <a:buChar char="•"/>
            </a:pPr>
            <a:r>
              <a:rPr lang="en-US" b="1"/>
              <a:t>SUM:</a:t>
            </a:r>
            <a:r>
              <a:rPr lang="en-US"/>
              <a:t> Calculates the sum of a numeric column within a group.</a:t>
            </a:r>
          </a:p>
          <a:p>
            <a:pPr>
              <a:buFont typeface="Arial" panose="020B0604020202020204" pitchFamily="34" charset="0"/>
              <a:buChar char="•"/>
            </a:pPr>
            <a:r>
              <a:rPr lang="en-US" b="1"/>
              <a:t>AVG:</a:t>
            </a:r>
            <a:r>
              <a:rPr lang="en-US"/>
              <a:t> Calculates the average of a numeric column within a group.</a:t>
            </a:r>
          </a:p>
          <a:p>
            <a:pPr>
              <a:buFont typeface="Arial" panose="020B0604020202020204" pitchFamily="34" charset="0"/>
              <a:buChar char="•"/>
            </a:pPr>
            <a:r>
              <a:rPr lang="en-US" b="1"/>
              <a:t>MIN/MAX:</a:t>
            </a:r>
            <a:r>
              <a:rPr lang="en-US"/>
              <a:t> Returns the minimum or maximum value of a column within a group.</a:t>
            </a:r>
          </a:p>
          <a:p>
            <a:r>
              <a:rPr lang="en-US"/>
              <a:t>By grouping data, you can summarize and analyze trends across different categories.</a:t>
            </a:r>
          </a:p>
        </p:txBody>
      </p:sp>
    </p:spTree>
    <p:extLst>
      <p:ext uri="{BB962C8B-B14F-4D97-AF65-F5344CB8AC3E}">
        <p14:creationId xmlns:p14="http://schemas.microsoft.com/office/powerpoint/2010/main" val="259554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958AD50D-82F4-FBCA-6677-A3B75BD152E6}"/>
              </a:ext>
            </a:extLst>
          </p:cNvPr>
          <p:cNvSpPr txBox="1">
            <a:spLocks/>
          </p:cNvSpPr>
          <p:nvPr/>
        </p:nvSpPr>
        <p:spPr>
          <a:xfrm>
            <a:off x="566411" y="1265880"/>
            <a:ext cx="4565266" cy="48898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Subqueries are essentially nested queries embedded within another query. They allow you to retrieve data that will be used as part of the main query's logic. Common uses include:</a:t>
            </a:r>
          </a:p>
          <a:p>
            <a:pPr>
              <a:buFont typeface="Arial" panose="020B0604020202020204" pitchFamily="34" charset="0"/>
              <a:buChar char="•"/>
            </a:pPr>
            <a:r>
              <a:rPr lang="en-US" b="1">
                <a:solidFill>
                  <a:schemeClr val="tx1">
                    <a:lumMod val="85000"/>
                    <a:lumOff val="15000"/>
                  </a:schemeClr>
                </a:solidFill>
              </a:rPr>
              <a:t>Filtering data:</a:t>
            </a:r>
            <a:r>
              <a:rPr lang="en-US"/>
              <a:t> Use a subquery to filter the main query based on specific conditions.</a:t>
            </a:r>
          </a:p>
          <a:p>
            <a:pPr>
              <a:buFont typeface="Arial" panose="020B0604020202020204" pitchFamily="34" charset="0"/>
              <a:buChar char="•"/>
            </a:pPr>
            <a:r>
              <a:rPr lang="en-US" b="1">
                <a:solidFill>
                  <a:schemeClr val="tx1">
                    <a:lumMod val="85000"/>
                    <a:lumOff val="15000"/>
                  </a:schemeClr>
                </a:solidFill>
              </a:rPr>
              <a:t>Joining tables:</a:t>
            </a:r>
            <a:r>
              <a:rPr lang="en-US">
                <a:solidFill>
                  <a:schemeClr val="tx1">
                    <a:lumMod val="85000"/>
                    <a:lumOff val="15000"/>
                  </a:schemeClr>
                </a:solidFill>
              </a:rPr>
              <a:t> </a:t>
            </a:r>
            <a:r>
              <a:rPr lang="en-US"/>
              <a:t>Subqueries can be used for complex joins with multiple tables.</a:t>
            </a:r>
          </a:p>
          <a:p>
            <a:pPr>
              <a:buFont typeface="Arial" panose="020B0604020202020204" pitchFamily="34" charset="0"/>
              <a:buChar char="•"/>
            </a:pPr>
            <a:r>
              <a:rPr lang="en-US" b="1">
                <a:solidFill>
                  <a:schemeClr val="tx1">
                    <a:lumMod val="85000"/>
                    <a:lumOff val="15000"/>
                  </a:schemeClr>
                </a:solidFill>
              </a:rPr>
              <a:t>Aggregating data</a:t>
            </a:r>
            <a:r>
              <a:rPr lang="en-US" b="1"/>
              <a:t>:</a:t>
            </a:r>
            <a:r>
              <a:rPr lang="en-US"/>
              <a:t> Perform calculations within a subquery and use the result in the main query.</a:t>
            </a:r>
          </a:p>
          <a:p>
            <a:r>
              <a:rPr lang="en-US"/>
              <a:t>Subqueries offer flexibility and power in retrieving and manipulating data based on complex criteria.</a:t>
            </a:r>
          </a:p>
          <a:p>
            <a:endParaRPr lang="en-IN"/>
          </a:p>
        </p:txBody>
      </p:sp>
      <p:sp>
        <p:nvSpPr>
          <p:cNvPr id="2" name="Title 7">
            <a:extLst>
              <a:ext uri="{FF2B5EF4-FFF2-40B4-BE49-F238E27FC236}">
                <a16:creationId xmlns:a16="http://schemas.microsoft.com/office/drawing/2014/main" id="{8A49609B-4E65-78EA-6C96-156739C2D43D}"/>
              </a:ext>
            </a:extLst>
          </p:cNvPr>
          <p:cNvSpPr txBox="1">
            <a:spLocks/>
          </p:cNvSpPr>
          <p:nvPr/>
        </p:nvSpPr>
        <p:spPr>
          <a:xfrm>
            <a:off x="6665494" y="533333"/>
            <a:ext cx="3694982" cy="732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75000"/>
                    <a:lumOff val="25000"/>
                  </a:schemeClr>
                </a:solidFill>
                <a:latin typeface="+mj-lt"/>
                <a:ea typeface="+mj-ea"/>
                <a:cs typeface="+mj-cs"/>
              </a:defRPr>
            </a:lvl1pPr>
          </a:lstStyle>
          <a:p>
            <a:endParaRPr lang="en-IN"/>
          </a:p>
        </p:txBody>
      </p:sp>
      <p:sp>
        <p:nvSpPr>
          <p:cNvPr id="5" name="Content Placeholder 5">
            <a:extLst>
              <a:ext uri="{FF2B5EF4-FFF2-40B4-BE49-F238E27FC236}">
                <a16:creationId xmlns:a16="http://schemas.microsoft.com/office/drawing/2014/main" id="{ABD4F7A3-1FE5-B497-A828-75ECDC6E4AA1}"/>
              </a:ext>
            </a:extLst>
          </p:cNvPr>
          <p:cNvSpPr txBox="1">
            <a:spLocks/>
          </p:cNvSpPr>
          <p:nvPr/>
        </p:nvSpPr>
        <p:spPr>
          <a:xfrm>
            <a:off x="6096000" y="1434799"/>
            <a:ext cx="4565266" cy="4889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solidFill>
                <a:schemeClr val="tx1">
                  <a:lumMod val="85000"/>
                  <a:lumOff val="15000"/>
                </a:schemeClr>
              </a:solidFill>
            </a:endParaRPr>
          </a:p>
        </p:txBody>
      </p:sp>
      <p:sp>
        <p:nvSpPr>
          <p:cNvPr id="8" name="TextBox 7">
            <a:extLst>
              <a:ext uri="{FF2B5EF4-FFF2-40B4-BE49-F238E27FC236}">
                <a16:creationId xmlns:a16="http://schemas.microsoft.com/office/drawing/2014/main" id="{D253F03E-CDBE-B292-27F5-B1580B31590D}"/>
              </a:ext>
            </a:extLst>
          </p:cNvPr>
          <p:cNvSpPr txBox="1"/>
          <p:nvPr/>
        </p:nvSpPr>
        <p:spPr>
          <a:xfrm>
            <a:off x="637356" y="576441"/>
            <a:ext cx="2373858" cy="646331"/>
          </a:xfrm>
          <a:prstGeom prst="rect">
            <a:avLst/>
          </a:prstGeom>
          <a:noFill/>
        </p:spPr>
        <p:txBody>
          <a:bodyPr wrap="square">
            <a:spAutoFit/>
          </a:bodyPr>
          <a:lstStyle/>
          <a:p>
            <a:r>
              <a:rPr lang="en-IN" sz="3600">
                <a:latin typeface="+mj-lt"/>
              </a:rPr>
              <a:t>Subqueries</a:t>
            </a:r>
          </a:p>
        </p:txBody>
      </p:sp>
      <p:sp>
        <p:nvSpPr>
          <p:cNvPr id="10" name="Content Placeholder 5">
            <a:extLst>
              <a:ext uri="{FF2B5EF4-FFF2-40B4-BE49-F238E27FC236}">
                <a16:creationId xmlns:a16="http://schemas.microsoft.com/office/drawing/2014/main" id="{098DBEBC-9DF4-EB5B-01EE-702B4927123B}"/>
              </a:ext>
            </a:extLst>
          </p:cNvPr>
          <p:cNvSpPr txBox="1">
            <a:spLocks/>
          </p:cNvSpPr>
          <p:nvPr/>
        </p:nvSpPr>
        <p:spPr>
          <a:xfrm>
            <a:off x="5905667" y="1265880"/>
            <a:ext cx="4565266" cy="48898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String functions operate on text data, manipulating characters or extracting information from strings. Common examples include:</a:t>
            </a:r>
          </a:p>
          <a:p>
            <a:pPr>
              <a:buFont typeface="Arial" panose="020B0604020202020204" pitchFamily="34" charset="0"/>
              <a:buChar char="•"/>
            </a:pPr>
            <a:r>
              <a:rPr lang="en-US" b="1">
                <a:solidFill>
                  <a:schemeClr val="tx1">
                    <a:lumMod val="85000"/>
                    <a:lumOff val="15000"/>
                  </a:schemeClr>
                </a:solidFill>
              </a:rPr>
              <a:t>CONCAT</a:t>
            </a:r>
            <a:r>
              <a:rPr lang="en-US" b="1"/>
              <a:t>:</a:t>
            </a:r>
            <a:r>
              <a:rPr lang="en-US"/>
              <a:t> Concatenates (joins) multiple strings into a single string.</a:t>
            </a:r>
          </a:p>
          <a:p>
            <a:pPr>
              <a:buFont typeface="Arial" panose="020B0604020202020204" pitchFamily="34" charset="0"/>
              <a:buChar char="•"/>
            </a:pPr>
            <a:r>
              <a:rPr lang="en-US" b="1">
                <a:solidFill>
                  <a:schemeClr val="tx1">
                    <a:lumMod val="85000"/>
                    <a:lumOff val="15000"/>
                  </a:schemeClr>
                </a:solidFill>
              </a:rPr>
              <a:t>UPPER/LOWER</a:t>
            </a:r>
            <a:r>
              <a:rPr lang="en-US" b="1"/>
              <a:t>:</a:t>
            </a:r>
            <a:r>
              <a:rPr lang="en-US"/>
              <a:t> Converts a string to uppercase or lowercase, respectively.</a:t>
            </a:r>
          </a:p>
          <a:p>
            <a:pPr>
              <a:buFont typeface="Arial" panose="020B0604020202020204" pitchFamily="34" charset="0"/>
              <a:buChar char="•"/>
            </a:pPr>
            <a:r>
              <a:rPr lang="en-US" b="1">
                <a:solidFill>
                  <a:schemeClr val="tx1">
                    <a:lumMod val="85000"/>
                    <a:lumOff val="15000"/>
                  </a:schemeClr>
                </a:solidFill>
              </a:rPr>
              <a:t>LENGTH/SUBSTRING</a:t>
            </a:r>
            <a:r>
              <a:rPr lang="en-US" b="1"/>
              <a:t>:</a:t>
            </a:r>
            <a:r>
              <a:rPr lang="en-US"/>
              <a:t> Returns the length of a string or extracts a substring based on position or delimiters.</a:t>
            </a:r>
          </a:p>
          <a:p>
            <a:pPr>
              <a:buFont typeface="Arial" panose="020B0604020202020204" pitchFamily="34" charset="0"/>
              <a:buChar char="•"/>
            </a:pPr>
            <a:r>
              <a:rPr lang="en-US" b="1">
                <a:solidFill>
                  <a:schemeClr val="tx1">
                    <a:lumMod val="85000"/>
                    <a:lumOff val="15000"/>
                  </a:schemeClr>
                </a:solidFill>
              </a:rPr>
              <a:t>TRIM/REPLACE:</a:t>
            </a:r>
            <a:r>
              <a:rPr lang="en-US">
                <a:solidFill>
                  <a:schemeClr val="tx1">
                    <a:lumMod val="85000"/>
                    <a:lumOff val="15000"/>
                  </a:schemeClr>
                </a:solidFill>
              </a:rPr>
              <a:t> </a:t>
            </a:r>
            <a:r>
              <a:rPr lang="en-US"/>
              <a:t>Removes leading/trailing spaces (TRIM) or replaces specific characters/substrings (REPLACE).</a:t>
            </a:r>
          </a:p>
          <a:p>
            <a:pPr>
              <a:buFont typeface="Arial" panose="020B0604020202020204" pitchFamily="34" charset="0"/>
              <a:buChar char="•"/>
            </a:pPr>
            <a:r>
              <a:rPr lang="en-US" b="1">
                <a:solidFill>
                  <a:schemeClr val="tx1">
                    <a:lumMod val="85000"/>
                    <a:lumOff val="15000"/>
                  </a:schemeClr>
                </a:solidFill>
              </a:rPr>
              <a:t>INSTR/LIKE</a:t>
            </a:r>
            <a:r>
              <a:rPr lang="en-US" b="1"/>
              <a:t>:</a:t>
            </a:r>
            <a:r>
              <a:rPr lang="en-US"/>
              <a:t> Finds the position of a substring within a string (INSTR) or performs pattern matching (LIKE).</a:t>
            </a:r>
          </a:p>
          <a:p>
            <a:endParaRPr lang="en-IN"/>
          </a:p>
        </p:txBody>
      </p:sp>
      <p:sp>
        <p:nvSpPr>
          <p:cNvPr id="11" name="TextBox 10">
            <a:extLst>
              <a:ext uri="{FF2B5EF4-FFF2-40B4-BE49-F238E27FC236}">
                <a16:creationId xmlns:a16="http://schemas.microsoft.com/office/drawing/2014/main" id="{0A515AB3-DBA5-35E1-2309-6AB4B341D6AE}"/>
              </a:ext>
            </a:extLst>
          </p:cNvPr>
          <p:cNvSpPr txBox="1"/>
          <p:nvPr/>
        </p:nvSpPr>
        <p:spPr>
          <a:xfrm>
            <a:off x="6095999" y="450630"/>
            <a:ext cx="3818021" cy="646331"/>
          </a:xfrm>
          <a:prstGeom prst="rect">
            <a:avLst/>
          </a:prstGeom>
          <a:noFill/>
        </p:spPr>
        <p:txBody>
          <a:bodyPr wrap="square">
            <a:spAutoFit/>
          </a:bodyPr>
          <a:lstStyle/>
          <a:p>
            <a:r>
              <a:rPr lang="en-IN" sz="3600">
                <a:solidFill>
                  <a:schemeClr val="tx1">
                    <a:lumMod val="85000"/>
                    <a:lumOff val="15000"/>
                  </a:schemeClr>
                </a:solidFill>
                <a:latin typeface="+mj-lt"/>
              </a:rPr>
              <a:t>String Functions</a:t>
            </a:r>
            <a:r>
              <a:rPr lang="en-IN" sz="3600"/>
              <a:t>:</a:t>
            </a:r>
            <a:endParaRPr lang="en-IN" sz="3600">
              <a:latin typeface="+mj-lt"/>
            </a:endParaRPr>
          </a:p>
        </p:txBody>
      </p:sp>
    </p:spTree>
    <p:extLst>
      <p:ext uri="{BB962C8B-B14F-4D97-AF65-F5344CB8AC3E}">
        <p14:creationId xmlns:p14="http://schemas.microsoft.com/office/powerpoint/2010/main" val="142710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4841" y="501155"/>
            <a:ext cx="1669180" cy="702003"/>
          </a:xfrm>
        </p:spPr>
        <p:txBody>
          <a:bodyPr/>
          <a:lstStyle/>
          <a:p>
            <a:r>
              <a:rPr lang="en-IN"/>
              <a:t>Joins:</a:t>
            </a:r>
            <a:endParaRPr lang="en-US"/>
          </a:p>
        </p:txBody>
      </p:sp>
      <p:sp>
        <p:nvSpPr>
          <p:cNvPr id="8" name="Content Placeholder 7">
            <a:extLst>
              <a:ext uri="{FF2B5EF4-FFF2-40B4-BE49-F238E27FC236}">
                <a16:creationId xmlns:a16="http://schemas.microsoft.com/office/drawing/2014/main" id="{E65E832F-DC64-28CC-592D-2CA44C5718DC}"/>
              </a:ext>
            </a:extLst>
          </p:cNvPr>
          <p:cNvSpPr>
            <a:spLocks noGrp="1"/>
          </p:cNvSpPr>
          <p:nvPr>
            <p:ph sz="quarter" idx="10"/>
          </p:nvPr>
        </p:nvSpPr>
        <p:spPr>
          <a:xfrm>
            <a:off x="528588" y="1108359"/>
            <a:ext cx="10749012" cy="882316"/>
          </a:xfrm>
        </p:spPr>
        <p:txBody>
          <a:bodyPr>
            <a:normAutofit/>
          </a:bodyPr>
          <a:lstStyle/>
          <a:p>
            <a:pPr marL="0" indent="0">
              <a:buNone/>
            </a:pPr>
            <a:r>
              <a:rPr lang="en-US"/>
              <a:t>Joins are used in SQL to combine data from multiple tables based on a shared relationship between them. There are different types of joins depending on how you want to handle rows that don't have matching values in the other table.</a:t>
            </a:r>
            <a:endParaRPr lang="en-US" noProof="1"/>
          </a:p>
        </p:txBody>
      </p:sp>
      <p:sp>
        <p:nvSpPr>
          <p:cNvPr id="7" name="Content Placeholder 6">
            <a:extLst>
              <a:ext uri="{FF2B5EF4-FFF2-40B4-BE49-F238E27FC236}">
                <a16:creationId xmlns:a16="http://schemas.microsoft.com/office/drawing/2014/main" id="{24D16505-2555-08D3-85DC-C479BD2945AF}"/>
              </a:ext>
            </a:extLst>
          </p:cNvPr>
          <p:cNvSpPr>
            <a:spLocks noGrp="1"/>
          </p:cNvSpPr>
          <p:nvPr>
            <p:ph sz="quarter" idx="11"/>
          </p:nvPr>
        </p:nvSpPr>
        <p:spPr>
          <a:xfrm>
            <a:off x="429543" y="2078291"/>
            <a:ext cx="10947102" cy="2572537"/>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Inner Join:</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lumMod val="75000"/>
                    <a:lumOff val="25000"/>
                  </a:schemeClr>
                </a:solidFill>
                <a:effectLst/>
                <a:latin typeface="Arial" panose="020B0604020202020204" pitchFamily="34" charset="0"/>
              </a:rPr>
              <a:t>This is the most common join. It returns only rows where there's a match in both tables based on the join condition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Left Join:</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lumMod val="75000"/>
                    <a:lumOff val="25000"/>
                  </a:schemeClr>
                </a:solidFill>
                <a:effectLst/>
                <a:latin typeface="Arial" panose="020B0604020202020204" pitchFamily="34" charset="0"/>
              </a:rPr>
              <a:t>Returns all rows from the left table (the one mentioned first in the query) and matching rows from the right table. If there's no match in the right table, null values are returned for the right table's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Right Join:</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lumMod val="75000"/>
                    <a:lumOff val="25000"/>
                  </a:schemeClr>
                </a:solidFill>
                <a:effectLst/>
                <a:latin typeface="Arial" panose="020B0604020202020204" pitchFamily="34" charset="0"/>
              </a:rPr>
              <a:t>Similar to left join, but returns all rows from the right table and matching rows from the left table. Null values are filled for unmatched rows in the left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Full Join:</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lumMod val="75000"/>
                    <a:lumOff val="25000"/>
                  </a:schemeClr>
                </a:solidFill>
                <a:effectLst/>
                <a:latin typeface="Arial" panose="020B0604020202020204" pitchFamily="34" charset="0"/>
              </a:rPr>
              <a:t>Combines all rows from both tables, regardless of whether there's a match. Null values are filled for unmatched columns in either table</a:t>
            </a:r>
            <a:r>
              <a:rPr kumimoji="0" lang="en-US" altLang="en-US" sz="1800" b="0" i="0" u="none" strike="noStrike" cap="none" normalizeH="0" baseline="0">
                <a:ln>
                  <a:noFill/>
                </a:ln>
                <a:solidFill>
                  <a:schemeClr val="tx1"/>
                </a:solidFill>
                <a:effectLst/>
                <a:latin typeface="Arial" panose="020B0604020202020204" pitchFamily="34" charset="0"/>
              </a:rPr>
              <a:t>. </a:t>
            </a:r>
          </a:p>
          <a:p>
            <a:endParaRPr lang="en-IN"/>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p:txBody>
          <a:bodyPr/>
          <a:lstStyle/>
          <a:p>
            <a:fld id="{B5CEABB6-07DC-46E8-9B57-56EC44A396E5}" type="slidenum">
              <a:rPr lang="en-US" smtClean="0"/>
              <a:pPr/>
              <a:t>9</a:t>
            </a:fld>
            <a:endParaRPr lang="en-US"/>
          </a:p>
        </p:txBody>
      </p:sp>
      <p:sp>
        <p:nvSpPr>
          <p:cNvPr id="9" name="Content Placeholder 7">
            <a:extLst>
              <a:ext uri="{FF2B5EF4-FFF2-40B4-BE49-F238E27FC236}">
                <a16:creationId xmlns:a16="http://schemas.microsoft.com/office/drawing/2014/main" id="{CB809449-5D58-7965-8ABA-4DE3E29650C1}"/>
              </a:ext>
            </a:extLst>
          </p:cNvPr>
          <p:cNvSpPr txBox="1">
            <a:spLocks/>
          </p:cNvSpPr>
          <p:nvPr/>
        </p:nvSpPr>
        <p:spPr>
          <a:xfrm>
            <a:off x="199724" y="3213885"/>
            <a:ext cx="10749012" cy="882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noProof="1"/>
          </a:p>
        </p:txBody>
      </p:sp>
    </p:spTree>
    <p:extLst>
      <p:ext uri="{BB962C8B-B14F-4D97-AF65-F5344CB8AC3E}">
        <p14:creationId xmlns:p14="http://schemas.microsoft.com/office/powerpoint/2010/main" val="140555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2.xml><?xml version="1.0" encoding="utf-8"?>
<ds:datastoreItem xmlns:ds="http://schemas.openxmlformats.org/officeDocument/2006/customXml" ds:itemID="{337CDA33-9251-49D0-A51A-7888AA3E063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2E4FA29-61E2-42A6-9537-732ED628B68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151</TotalTime>
  <Words>1784</Words>
  <Application>Microsoft Office PowerPoint</Application>
  <PresentationFormat>Widescreen</PresentationFormat>
  <Paragraphs>175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Nunito</vt:lpstr>
      <vt:lpstr>Segoe UI Variable Display Semil</vt:lpstr>
      <vt:lpstr>Segoe UI Variable Text Semiligh</vt:lpstr>
      <vt:lpstr>Wingdings</vt:lpstr>
      <vt:lpstr>Office Theme</vt:lpstr>
      <vt:lpstr> PRACTICAL SUBMISSION      SQL IN DATA SCIENCE</vt:lpstr>
      <vt:lpstr>PowerPoint Presentation</vt:lpstr>
      <vt:lpstr>PowerPoint Presentation</vt:lpstr>
      <vt:lpstr>PowerPoint Presentation</vt:lpstr>
      <vt:lpstr>Table related Queries</vt:lpstr>
      <vt:lpstr>PowerPoint Presentation</vt:lpstr>
      <vt:lpstr>This query uses: </vt:lpstr>
      <vt:lpstr>PowerPoint Presentation</vt:lpstr>
      <vt:lpstr>Joins:</vt:lpstr>
      <vt:lpstr>Set Operators - UNION, UNION ALL &amp; INTERSECT:</vt:lpstr>
      <vt:lpstr>Top-N Analysis:</vt:lpstr>
      <vt:lpstr>::</vt:lpstr>
      <vt:lpstr>PowerPoint Presentation</vt:lpstr>
      <vt:lpstr>Common Window Functions:</vt:lpstr>
      <vt:lpstr>Solution</vt:lpstr>
      <vt:lpstr>Setting Up Your Environment for Working with Databases in Python</vt:lpstr>
      <vt:lpstr>                         Thank you For Your Nice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Anamika</dc:creator>
  <cp:lastModifiedBy>Anamika gupta</cp:lastModifiedBy>
  <cp:revision>2</cp:revision>
  <dcterms:created xsi:type="dcterms:W3CDTF">2024-05-29T11:03:08Z</dcterms:created>
  <dcterms:modified xsi:type="dcterms:W3CDTF">2024-06-11T18:21:47Z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