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72" r:id="rId2"/>
    <p:sldId id="257" r:id="rId3"/>
    <p:sldId id="256" r:id="rId4"/>
    <p:sldId id="258" r:id="rId5"/>
    <p:sldId id="260" r:id="rId6"/>
    <p:sldId id="275" r:id="rId7"/>
    <p:sldId id="262" r:id="rId8"/>
    <p:sldId id="263" r:id="rId9"/>
    <p:sldId id="264" r:id="rId10"/>
    <p:sldId id="265" r:id="rId11"/>
    <p:sldId id="266" r:id="rId12"/>
    <p:sldId id="267" r:id="rId13"/>
    <p:sldId id="268" r:id="rId14"/>
    <p:sldId id="276" r:id="rId15"/>
  </p:sldIdLst>
  <p:sldSz cx="18288000" cy="10287000"/>
  <p:notesSz cx="6858000" cy="9144000"/>
  <p:embeddedFontLst>
    <p:embeddedFont>
      <p:font typeface="Alatsi" panose="020B0604020202020204" charset="0"/>
      <p:regular r:id="rId16"/>
    </p:embeddedFont>
    <p:embeddedFont>
      <p:font typeface="Aparajita" panose="02020603050405020304" pitchFamily="18" charset="0"/>
      <p:regular r:id="rId17"/>
      <p:bold r:id="rId18"/>
      <p:italic r:id="rId19"/>
      <p:boldItalic r:id="rId20"/>
    </p:embeddedFont>
    <p:embeddedFont>
      <p:font typeface="Arial Rounded MT Bold" panose="020F0704030504030204" pitchFamily="34" charset="0"/>
      <p:regular r:id="rId21"/>
    </p:embeddedFont>
    <p:embeddedFont>
      <p:font typeface="Open Sans Bold" panose="020B0604020202020204" charset="0"/>
      <p:regular r:id="rId22"/>
      <p:bold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973C57-0547-45D4-8FE0-7B333072E48C}" v="3" dt="2024-06-11T10:16:06.8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444" autoAdjust="0"/>
    <p:restoredTop sz="94622" autoAdjust="0"/>
  </p:normalViewPr>
  <p:slideViewPr>
    <p:cSldViewPr>
      <p:cViewPr varScale="1">
        <p:scale>
          <a:sx n="39" d="100"/>
          <a:sy n="39" d="100"/>
        </p:scale>
        <p:origin x="27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TextBox 12"/>
          <p:cNvSpPr txBox="1"/>
          <p:nvPr/>
        </p:nvSpPr>
        <p:spPr>
          <a:xfrm>
            <a:off x="1524000" y="1714500"/>
            <a:ext cx="14775695" cy="4726615"/>
          </a:xfrm>
          <a:prstGeom prst="rect">
            <a:avLst/>
          </a:prstGeom>
        </p:spPr>
        <p:txBody>
          <a:bodyPr wrap="square" lIns="0" tIns="0" rIns="0" bIns="0" rtlCol="0" anchor="t">
            <a:spAutoFit/>
          </a:bodyPr>
          <a:lstStyle/>
          <a:p>
            <a:pPr algn="ctr">
              <a:lnSpc>
                <a:spcPts val="12222"/>
              </a:lnSpc>
            </a:pPr>
            <a:r>
              <a:rPr lang="en-US" sz="12600">
                <a:solidFill>
                  <a:srgbClr val="000000"/>
                </a:solidFill>
                <a:latin typeface="Alatsi"/>
              </a:rPr>
              <a:t>Data Science with Apache Spark with Big Data</a:t>
            </a:r>
          </a:p>
        </p:txBody>
      </p:sp>
      <p:sp>
        <p:nvSpPr>
          <p:cNvPr id="14" name="TextBox 14"/>
          <p:cNvSpPr txBox="1"/>
          <p:nvPr/>
        </p:nvSpPr>
        <p:spPr>
          <a:xfrm>
            <a:off x="8077200" y="6797430"/>
            <a:ext cx="12625348" cy="1661993"/>
          </a:xfrm>
          <a:prstGeom prst="rect">
            <a:avLst/>
          </a:prstGeom>
        </p:spPr>
        <p:txBody>
          <a:bodyPr lIns="0" tIns="0" rIns="0" bIns="0" rtlCol="0" anchor="t">
            <a:spAutoFit/>
          </a:bodyPr>
          <a:lstStyle/>
          <a:p>
            <a:pPr algn="ctr"/>
            <a:r>
              <a:rPr lang="en-US" sz="3600">
                <a:solidFill>
                  <a:srgbClr val="000000"/>
                </a:solidFill>
                <a:latin typeface="Alatsi Bold"/>
              </a:rPr>
              <a:t>Submitted to:mrs.neema Jha</a:t>
            </a:r>
          </a:p>
          <a:p>
            <a:pPr algn="ctr"/>
            <a:r>
              <a:rPr lang="en-US" sz="3600">
                <a:solidFill>
                  <a:srgbClr val="000000"/>
                </a:solidFill>
                <a:latin typeface="Alatsi Bold"/>
              </a:rPr>
              <a:t>Assistant Professor</a:t>
            </a:r>
          </a:p>
          <a:p>
            <a:pPr algn="ctr"/>
            <a:r>
              <a:rPr lang="en-US" sz="3600">
                <a:solidFill>
                  <a:srgbClr val="000000"/>
                </a:solidFill>
                <a:latin typeface="Alatsi Bold"/>
              </a:rPr>
              <a:t>SODS,AAFT</a:t>
            </a:r>
          </a:p>
        </p:txBody>
      </p:sp>
      <p:sp>
        <p:nvSpPr>
          <p:cNvPr id="15" name="TextBox 15"/>
          <p:cNvSpPr txBox="1"/>
          <p:nvPr/>
        </p:nvSpPr>
        <p:spPr>
          <a:xfrm>
            <a:off x="4739354" y="9319609"/>
            <a:ext cx="10287000" cy="528414"/>
          </a:xfrm>
          <a:prstGeom prst="rect">
            <a:avLst/>
          </a:prstGeom>
        </p:spPr>
        <p:txBody>
          <a:bodyPr wrap="square" lIns="0" tIns="0" rIns="0" bIns="0" rtlCol="0" anchor="t">
            <a:spAutoFit/>
          </a:bodyPr>
          <a:lstStyle/>
          <a:p>
            <a:pPr algn="ctr">
              <a:lnSpc>
                <a:spcPts val="4376"/>
              </a:lnSpc>
            </a:pPr>
            <a:r>
              <a:rPr lang="en-US" sz="3126">
                <a:solidFill>
                  <a:srgbClr val="000000"/>
                </a:solidFill>
                <a:latin typeface="Alatsi Bold"/>
              </a:rPr>
              <a:t>SCHOOL OF DATA SCIENCE|AAFT INSTITUTE |2024</a:t>
            </a:r>
          </a:p>
        </p:txBody>
      </p:sp>
      <p:pic>
        <p:nvPicPr>
          <p:cNvPr id="17" name="Picture 16">
            <a:extLst>
              <a:ext uri="{FF2B5EF4-FFF2-40B4-BE49-F238E27FC236}">
                <a16:creationId xmlns:a16="http://schemas.microsoft.com/office/drawing/2014/main" id="{A98E5336-CDF9-15C6-17D6-39D0C385A7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31879" y="12300"/>
            <a:ext cx="2002409" cy="1943100"/>
          </a:xfrm>
          <a:prstGeom prst="flowChartConnector">
            <a:avLst/>
          </a:prstGeom>
        </p:spPr>
      </p:pic>
      <p:sp>
        <p:nvSpPr>
          <p:cNvPr id="13" name="TextBox 14">
            <a:extLst>
              <a:ext uri="{FF2B5EF4-FFF2-40B4-BE49-F238E27FC236}">
                <a16:creationId xmlns:a16="http://schemas.microsoft.com/office/drawing/2014/main" id="{F02410B4-FA19-C8C6-E59B-19A43D4EED4C}"/>
              </a:ext>
            </a:extLst>
          </p:cNvPr>
          <p:cNvSpPr txBox="1"/>
          <p:nvPr/>
        </p:nvSpPr>
        <p:spPr>
          <a:xfrm>
            <a:off x="-2971800" y="6930218"/>
            <a:ext cx="12625348" cy="1107996"/>
          </a:xfrm>
          <a:prstGeom prst="rect">
            <a:avLst/>
          </a:prstGeom>
        </p:spPr>
        <p:txBody>
          <a:bodyPr lIns="0" tIns="0" rIns="0" bIns="0" rtlCol="0" anchor="t">
            <a:spAutoFit/>
          </a:bodyPr>
          <a:lstStyle/>
          <a:p>
            <a:pPr algn="ctr"/>
            <a:r>
              <a:rPr lang="en-US" sz="3600">
                <a:solidFill>
                  <a:srgbClr val="000000"/>
                </a:solidFill>
                <a:latin typeface="Alatsi Bold"/>
              </a:rPr>
              <a:t>Submitted by :Anamika Gupta</a:t>
            </a:r>
          </a:p>
          <a:p>
            <a:pPr algn="ctr"/>
            <a:r>
              <a:rPr lang="en-US" sz="3600">
                <a:solidFill>
                  <a:srgbClr val="000000"/>
                </a:solidFill>
                <a:latin typeface="Alatsi Bold"/>
              </a:rPr>
              <a:t>B.Sc Data Science ,sem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676400" y="-336095"/>
            <a:ext cx="13180039" cy="1292662"/>
          </a:xfrm>
          <a:prstGeom prst="rect">
            <a:avLst/>
          </a:prstGeom>
        </p:spPr>
        <p:txBody>
          <a:bodyPr lIns="0" tIns="0" rIns="0" bIns="0" rtlCol="0" anchor="t">
            <a:spAutoFit/>
          </a:bodyPr>
          <a:lstStyle/>
          <a:p>
            <a:pPr marL="571500" indent="-571500" algn="ctr">
              <a:lnSpc>
                <a:spcPts val="11899"/>
              </a:lnSpc>
              <a:buFont typeface="Wingdings" panose="05000000000000000000" pitchFamily="2" charset="2"/>
              <a:buChar char="Ø"/>
            </a:pPr>
            <a:r>
              <a:rPr lang="en-US" sz="4400">
                <a:solidFill>
                  <a:srgbClr val="000000"/>
                </a:solidFill>
                <a:latin typeface="Alatsi Bold"/>
              </a:rPr>
              <a:t>SCOOP COMMANDS</a:t>
            </a:r>
          </a:p>
        </p:txBody>
      </p:sp>
      <p:sp>
        <p:nvSpPr>
          <p:cNvPr id="3" name="TextBox 3"/>
          <p:cNvSpPr txBox="1"/>
          <p:nvPr/>
        </p:nvSpPr>
        <p:spPr>
          <a:xfrm>
            <a:off x="5257800" y="9416888"/>
            <a:ext cx="8317854" cy="943656"/>
          </a:xfrm>
          <a:prstGeom prst="rect">
            <a:avLst/>
          </a:prstGeom>
        </p:spPr>
        <p:txBody>
          <a:bodyPr wrap="square" lIns="0" tIns="0" rIns="0" bIns="0" rtlCol="0" anchor="t">
            <a:spAutoFit/>
          </a:bodyPr>
          <a:lstStyle/>
          <a:p>
            <a:pPr algn="ctr">
              <a:lnSpc>
                <a:spcPts val="3779"/>
              </a:lnSpc>
            </a:pPr>
            <a:r>
              <a:rPr lang="en-US" sz="2800">
                <a:solidFill>
                  <a:srgbClr val="000000"/>
                </a:solidFill>
                <a:latin typeface="Alatsi Bold"/>
              </a:rPr>
              <a:t>SCHOOL OF DATA SCIENCE|AAFT INSTITUTE |2024</a:t>
            </a:r>
          </a:p>
          <a:p>
            <a:pPr algn="ctr">
              <a:lnSpc>
                <a:spcPts val="3779"/>
              </a:lnSpc>
            </a:pPr>
            <a:endParaRPr lang="en-US" sz="2700">
              <a:solidFill>
                <a:srgbClr val="000000"/>
              </a:solidFill>
              <a:latin typeface="Alatsi Bold"/>
            </a:endParaRPr>
          </a:p>
        </p:txBody>
      </p:sp>
      <p:sp>
        <p:nvSpPr>
          <p:cNvPr id="16" name="AutoShape 16"/>
          <p:cNvSpPr/>
          <p:nvPr/>
        </p:nvSpPr>
        <p:spPr>
          <a:xfrm>
            <a:off x="0" y="8975126"/>
            <a:ext cx="7105264" cy="19050"/>
          </a:xfrm>
          <a:prstGeom prst="line">
            <a:avLst/>
          </a:prstGeom>
          <a:ln w="114300" cap="flat">
            <a:solidFill>
              <a:srgbClr val="9FC3D0"/>
            </a:solidFill>
            <a:prstDash val="solid"/>
            <a:headEnd type="none" w="sm" len="sm"/>
            <a:tailEnd type="none" w="sm" len="sm"/>
          </a:ln>
        </p:spPr>
      </p:sp>
      <p:sp>
        <p:nvSpPr>
          <p:cNvPr id="17" name="AutoShape 17"/>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18" name="Group 18"/>
          <p:cNvGrpSpPr/>
          <p:nvPr/>
        </p:nvGrpSpPr>
        <p:grpSpPr>
          <a:xfrm>
            <a:off x="15859155" y="0"/>
            <a:ext cx="1562612" cy="1673225"/>
            <a:chOff x="0" y="0"/>
            <a:chExt cx="2083482" cy="2230967"/>
          </a:xfrm>
        </p:grpSpPr>
        <p:grpSp>
          <p:nvGrpSpPr>
            <p:cNvPr id="19" name="Group 19"/>
            <p:cNvGrpSpPr/>
            <p:nvPr/>
          </p:nvGrpSpPr>
          <p:grpSpPr>
            <a:xfrm>
              <a:off x="75599" y="0"/>
              <a:ext cx="1932284" cy="2230967"/>
              <a:chOff x="0" y="0"/>
              <a:chExt cx="703982" cy="812800"/>
            </a:xfrm>
          </p:grpSpPr>
          <p:sp>
            <p:nvSpPr>
              <p:cNvPr id="20" name="Freeform 2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1" name="TextBox 2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9</a:t>
              </a:r>
            </a:p>
          </p:txBody>
        </p:sp>
      </p:grpSp>
      <p:sp>
        <p:nvSpPr>
          <p:cNvPr id="25" name="Rectangle 1">
            <a:extLst>
              <a:ext uri="{FF2B5EF4-FFF2-40B4-BE49-F238E27FC236}">
                <a16:creationId xmlns:a16="http://schemas.microsoft.com/office/drawing/2014/main" id="{9ADCAEEA-F024-C515-86DE-CF34EA34D7B0}"/>
              </a:ext>
            </a:extLst>
          </p:cNvPr>
          <p:cNvSpPr>
            <a:spLocks noChangeArrowheads="1"/>
          </p:cNvSpPr>
          <p:nvPr/>
        </p:nvSpPr>
        <p:spPr bwMode="auto">
          <a:xfrm>
            <a:off x="304800" y="1277909"/>
            <a:ext cx="16524544"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1</a:t>
            </a:r>
            <a: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sqoop import --connect jdbc:mysql://localhost:3306/retail_db --username root --password cloudera --m 1 --table customers --target-dir /user/cloudera/data_import_eg </a:t>
            </a:r>
            <a:br>
              <a:rPr kumimoji="0" lang="en-US" altLang="en-US" sz="2800" b="0" i="0" u="none" strike="noStrike" cap="none" normalizeH="0" baseline="0">
                <a:ln>
                  <a:noFill/>
                </a:ln>
                <a:solidFill>
                  <a:schemeClr val="tx1"/>
                </a:solidFill>
                <a:effectLst/>
              </a:rPr>
            </a:b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26" name="Rectangle 2">
            <a:extLst>
              <a:ext uri="{FF2B5EF4-FFF2-40B4-BE49-F238E27FC236}">
                <a16:creationId xmlns:a16="http://schemas.microsoft.com/office/drawing/2014/main" id="{D878B9E8-0A04-FE58-99E6-25C2EB7918AA}"/>
              </a:ext>
            </a:extLst>
          </p:cNvPr>
          <p:cNvSpPr>
            <a:spLocks noChangeArrowheads="1"/>
          </p:cNvSpPr>
          <p:nvPr/>
        </p:nvSpPr>
        <p:spPr bwMode="auto">
          <a:xfrm>
            <a:off x="320040" y="3459755"/>
            <a:ext cx="16687800"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1</a:t>
            </a:r>
            <a: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sqoop export --connect jdbc:mysql://localhost:3306/retail_db --username root --password-file file:///home/cloudera/passfile --table test --staging-table test_stg --m 1 --export-dir /user/cloudera/test_null </a:t>
            </a:r>
            <a:br>
              <a:rPr kumimoji="0" lang="en-US" altLang="en-US" sz="2800" b="0" i="0" u="none" strike="noStrike" cap="none" normalizeH="0" baseline="0">
                <a:ln>
                  <a:noFill/>
                </a:ln>
                <a:solidFill>
                  <a:schemeClr val="tx1"/>
                </a:solidFill>
                <a:effectLst/>
              </a:rPr>
            </a:b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27" name="Rectangle 3">
            <a:extLst>
              <a:ext uri="{FF2B5EF4-FFF2-40B4-BE49-F238E27FC236}">
                <a16:creationId xmlns:a16="http://schemas.microsoft.com/office/drawing/2014/main" id="{B736DD72-0ED6-7579-DE3B-7ABA3878E926}"/>
              </a:ext>
            </a:extLst>
          </p:cNvPr>
          <p:cNvSpPr>
            <a:spLocks noChangeArrowheads="1"/>
          </p:cNvSpPr>
          <p:nvPr/>
        </p:nvSpPr>
        <p:spPr bwMode="auto">
          <a:xfrm>
            <a:off x="320040" y="5650145"/>
            <a:ext cx="16824960"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11. sqoop import --connect jdbc:mysql://localhost:3306/retail_db --username root --password cloudera --m 2 --split-by customer_id --query 'select customer_id, customer_fname, customer_lname, customer_state,customer_city from customers where $CONDITIONS' --delete-target-dir --target-dir /user/cloudera/where_eg </a:t>
            </a:r>
            <a:br>
              <a:rPr kumimoji="0" lang="en-US" altLang="en-US" sz="2800" b="0" i="0" u="none" strike="noStrike" cap="none" normalizeH="0" baseline="0">
                <a:ln>
                  <a:noFill/>
                </a:ln>
                <a:solidFill>
                  <a:schemeClr val="tx1"/>
                </a:solidFill>
                <a:effectLst/>
              </a:rPr>
            </a:b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257800" y="145198"/>
            <a:ext cx="6279612" cy="1450976"/>
          </a:xfrm>
          <a:prstGeom prst="rect">
            <a:avLst/>
          </a:prstGeom>
        </p:spPr>
        <p:txBody>
          <a:bodyPr wrap="square" lIns="0" tIns="0" rIns="0" bIns="0" rtlCol="0" anchor="t">
            <a:spAutoFit/>
          </a:bodyPr>
          <a:lstStyle/>
          <a:p>
            <a:pPr algn="ctr">
              <a:lnSpc>
                <a:spcPts val="11899"/>
              </a:lnSpc>
            </a:pPr>
            <a:r>
              <a:rPr lang="en-US" sz="8499">
                <a:solidFill>
                  <a:srgbClr val="000000"/>
                </a:solidFill>
                <a:latin typeface="Alatsi Bold"/>
              </a:rPr>
              <a:t>HIVE</a:t>
            </a:r>
          </a:p>
        </p:txBody>
      </p:sp>
      <p:grpSp>
        <p:nvGrpSpPr>
          <p:cNvPr id="3" name="Group 3"/>
          <p:cNvGrpSpPr/>
          <p:nvPr/>
        </p:nvGrpSpPr>
        <p:grpSpPr>
          <a:xfrm>
            <a:off x="1552391" y="3013468"/>
            <a:ext cx="15516465" cy="5162130"/>
            <a:chOff x="0" y="-63120"/>
            <a:chExt cx="20688620" cy="6882841"/>
          </a:xfrm>
        </p:grpSpPr>
        <p:sp>
          <p:nvSpPr>
            <p:cNvPr id="6" name="TextBox 6"/>
            <p:cNvSpPr txBox="1"/>
            <p:nvPr/>
          </p:nvSpPr>
          <p:spPr>
            <a:xfrm>
              <a:off x="138171" y="69085"/>
              <a:ext cx="1197475" cy="1266560"/>
            </a:xfrm>
            <a:prstGeom prst="rect">
              <a:avLst/>
            </a:prstGeom>
          </p:spPr>
          <p:txBody>
            <a:bodyPr lIns="50800" tIns="50800" rIns="50800" bIns="50800" rtlCol="0" anchor="ctr"/>
            <a:lstStyle/>
            <a:p>
              <a:pPr algn="ctr">
                <a:lnSpc>
                  <a:spcPts val="2659"/>
                </a:lnSpc>
              </a:pPr>
              <a:endParaRPr/>
            </a:p>
          </p:txBody>
        </p:sp>
        <p:sp>
          <p:nvSpPr>
            <p:cNvPr id="10" name="TextBox 10"/>
            <p:cNvSpPr txBox="1"/>
            <p:nvPr/>
          </p:nvSpPr>
          <p:spPr>
            <a:xfrm>
              <a:off x="138171" y="2811122"/>
              <a:ext cx="1197475" cy="1266560"/>
            </a:xfrm>
            <a:prstGeom prst="rect">
              <a:avLst/>
            </a:prstGeom>
          </p:spPr>
          <p:txBody>
            <a:bodyPr lIns="50800" tIns="50800" rIns="50800" bIns="50800" rtlCol="0" anchor="ctr"/>
            <a:lstStyle/>
            <a:p>
              <a:pPr algn="ctr">
                <a:lnSpc>
                  <a:spcPts val="2659"/>
                </a:lnSpc>
              </a:pPr>
              <a:endParaRPr/>
            </a:p>
          </p:txBody>
        </p:sp>
        <p:sp>
          <p:nvSpPr>
            <p:cNvPr id="14" name="TextBox 14"/>
            <p:cNvSpPr txBox="1"/>
            <p:nvPr/>
          </p:nvSpPr>
          <p:spPr>
            <a:xfrm>
              <a:off x="138171" y="5553161"/>
              <a:ext cx="1197475" cy="1266560"/>
            </a:xfrm>
            <a:prstGeom prst="rect">
              <a:avLst/>
            </a:prstGeom>
          </p:spPr>
          <p:txBody>
            <a:bodyPr lIns="50800" tIns="50800" rIns="50800" bIns="50800" rtlCol="0" anchor="ctr"/>
            <a:lstStyle/>
            <a:p>
              <a:pPr algn="ctr">
                <a:lnSpc>
                  <a:spcPts val="2659"/>
                </a:lnSpc>
              </a:pPr>
              <a:endParaRPr/>
            </a:p>
          </p:txBody>
        </p:sp>
        <p:sp>
          <p:nvSpPr>
            <p:cNvPr id="15" name="TextBox 15"/>
            <p:cNvSpPr txBox="1"/>
            <p:nvPr/>
          </p:nvSpPr>
          <p:spPr>
            <a:xfrm>
              <a:off x="0" y="5614654"/>
              <a:ext cx="1473815" cy="1117405"/>
            </a:xfrm>
            <a:prstGeom prst="rect">
              <a:avLst/>
            </a:prstGeom>
          </p:spPr>
          <p:txBody>
            <a:bodyPr lIns="0" tIns="0" rIns="0" bIns="0" rtlCol="0" anchor="t">
              <a:spAutoFit/>
            </a:bodyPr>
            <a:lstStyle/>
            <a:p>
              <a:pPr algn="ctr">
                <a:lnSpc>
                  <a:spcPts val="7048"/>
                </a:lnSpc>
              </a:pPr>
              <a:endParaRPr lang="en-US" sz="5034">
                <a:solidFill>
                  <a:srgbClr val="000000"/>
                </a:solidFill>
                <a:latin typeface="Alatsi Bold"/>
              </a:endParaRPr>
            </a:p>
          </p:txBody>
        </p:sp>
        <p:sp>
          <p:nvSpPr>
            <p:cNvPr id="16" name="TextBox 16"/>
            <p:cNvSpPr txBox="1"/>
            <p:nvPr/>
          </p:nvSpPr>
          <p:spPr>
            <a:xfrm>
              <a:off x="1711697" y="-63120"/>
              <a:ext cx="18976923" cy="690019"/>
            </a:xfrm>
            <a:prstGeom prst="rect">
              <a:avLst/>
            </a:prstGeom>
          </p:spPr>
          <p:txBody>
            <a:bodyPr lIns="0" tIns="0" rIns="0" bIns="0" rtlCol="0" anchor="t">
              <a:spAutoFit/>
            </a:bodyPr>
            <a:lstStyle/>
            <a:p>
              <a:pPr algn="l">
                <a:lnSpc>
                  <a:spcPts val="4322"/>
                </a:lnSpc>
              </a:pPr>
              <a:endParaRPr lang="en-US" sz="3087">
                <a:solidFill>
                  <a:srgbClr val="000000"/>
                </a:solidFill>
                <a:latin typeface="Alatsi Bold"/>
              </a:endParaRPr>
            </a:p>
          </p:txBody>
        </p:sp>
      </p:grpSp>
      <p:grpSp>
        <p:nvGrpSpPr>
          <p:cNvPr id="19" name="Group 19"/>
          <p:cNvGrpSpPr/>
          <p:nvPr/>
        </p:nvGrpSpPr>
        <p:grpSpPr>
          <a:xfrm>
            <a:off x="627362" y="0"/>
            <a:ext cx="937061" cy="10287000"/>
            <a:chOff x="0" y="0"/>
            <a:chExt cx="246798" cy="2709333"/>
          </a:xfrm>
        </p:grpSpPr>
        <p:sp>
          <p:nvSpPr>
            <p:cNvPr id="20" name="Freeform 20"/>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21" name="TextBox 21"/>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rot="-5400000">
            <a:off x="-2330355" y="4824000"/>
            <a:ext cx="7053791" cy="943656"/>
          </a:xfrm>
          <a:prstGeom prst="rect">
            <a:avLst/>
          </a:prstGeom>
        </p:spPr>
        <p:txBody>
          <a:bodyPr wrap="square" lIns="0" tIns="0" rIns="0" bIns="0" rtlCol="0" anchor="t">
            <a:spAutoFit/>
          </a:bodyPr>
          <a:lstStyle/>
          <a:p>
            <a:pPr algn="ctr">
              <a:lnSpc>
                <a:spcPts val="3779"/>
              </a:lnSpc>
            </a:pPr>
            <a:r>
              <a:rPr lang="en-US" sz="2400">
                <a:solidFill>
                  <a:srgbClr val="000000"/>
                </a:solidFill>
                <a:latin typeface="Alatsi Bold"/>
              </a:rPr>
              <a:t>SCHOOL OF DATA SCIENCE|AAFT INSTITUTE |2024</a:t>
            </a:r>
          </a:p>
          <a:p>
            <a:pPr algn="ctr">
              <a:lnSpc>
                <a:spcPts val="3779"/>
              </a:lnSpc>
            </a:pPr>
            <a:endParaRPr lang="en-US" sz="2700">
              <a:solidFill>
                <a:srgbClr val="000000"/>
              </a:solidFill>
              <a:latin typeface="Alatsi Bold"/>
            </a:endParaRPr>
          </a:p>
        </p:txBody>
      </p:sp>
      <p:grpSp>
        <p:nvGrpSpPr>
          <p:cNvPr id="25" name="Group 25"/>
          <p:cNvGrpSpPr/>
          <p:nvPr/>
        </p:nvGrpSpPr>
        <p:grpSpPr>
          <a:xfrm>
            <a:off x="15859155" y="0"/>
            <a:ext cx="1562612" cy="1673225"/>
            <a:chOff x="0" y="0"/>
            <a:chExt cx="2083482" cy="2230967"/>
          </a:xfrm>
        </p:grpSpPr>
        <p:grpSp>
          <p:nvGrpSpPr>
            <p:cNvPr id="26" name="Group 26"/>
            <p:cNvGrpSpPr/>
            <p:nvPr/>
          </p:nvGrpSpPr>
          <p:grpSpPr>
            <a:xfrm>
              <a:off x="75599" y="0"/>
              <a:ext cx="1932284" cy="2230967"/>
              <a:chOff x="0" y="0"/>
              <a:chExt cx="703982" cy="812800"/>
            </a:xfrm>
          </p:grpSpPr>
          <p:sp>
            <p:nvSpPr>
              <p:cNvPr id="27" name="Freeform 2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8" name="TextBox 2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10</a:t>
              </a:r>
            </a:p>
          </p:txBody>
        </p:sp>
      </p:grpSp>
      <p:sp>
        <p:nvSpPr>
          <p:cNvPr id="33" name="TextBox 32">
            <a:extLst>
              <a:ext uri="{FF2B5EF4-FFF2-40B4-BE49-F238E27FC236}">
                <a16:creationId xmlns:a16="http://schemas.microsoft.com/office/drawing/2014/main" id="{C74ABF87-2C66-CD64-BE44-0701D510C54B}"/>
              </a:ext>
            </a:extLst>
          </p:cNvPr>
          <p:cNvSpPr txBox="1"/>
          <p:nvPr/>
        </p:nvSpPr>
        <p:spPr>
          <a:xfrm>
            <a:off x="1410870" y="1809926"/>
            <a:ext cx="16010897" cy="1384995"/>
          </a:xfrm>
          <a:prstGeom prst="rect">
            <a:avLst/>
          </a:prstGeom>
          <a:noFill/>
        </p:spPr>
        <p:txBody>
          <a:bodyPr wrap="square">
            <a:spAutoFit/>
          </a:bodyPr>
          <a:lstStyle/>
          <a:p>
            <a:r>
              <a:rPr lang="en-US" sz="2800"/>
              <a:t>Hive is a data warehouse software project built on top of Apache Hadoop. It provides a SQL-like interface called HiveQL (Hive Query Language) for querying data stored in various data sources like HDFS (Hadoop Distributed File System). Here's a breakdown of Hive's key features and functionalities:</a:t>
            </a:r>
            <a:endParaRPr lang="en-IN" sz="2800"/>
          </a:p>
        </p:txBody>
      </p:sp>
      <p:sp>
        <p:nvSpPr>
          <p:cNvPr id="34" name="Rectangle 1">
            <a:extLst>
              <a:ext uri="{FF2B5EF4-FFF2-40B4-BE49-F238E27FC236}">
                <a16:creationId xmlns:a16="http://schemas.microsoft.com/office/drawing/2014/main" id="{70670197-8E70-3082-B513-C5DB5211F553}"/>
              </a:ext>
            </a:extLst>
          </p:cNvPr>
          <p:cNvSpPr>
            <a:spLocks noChangeArrowheads="1"/>
          </p:cNvSpPr>
          <p:nvPr/>
        </p:nvSpPr>
        <p:spPr bwMode="auto">
          <a:xfrm>
            <a:off x="1383290" y="3647412"/>
            <a:ext cx="15533110"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HIVE PARTITIONS Partition is a way of dividing the data in a table into related parts using a partition column. Types: •Static Partition : Partitions are created whenever user specifies •Dynamic Partition : Partitions are created dynamically</a:t>
            </a:r>
            <a:r>
              <a:rPr kumimoji="0" lang="en-US" altLang="en-US" sz="2800" b="0" i="0" u="none" strike="noStrike" cap="none" normalizeH="0" baseline="0">
                <a:ln>
                  <a:noFill/>
                </a:ln>
                <a:solidFill>
                  <a:schemeClr val="tx1"/>
                </a:solidFill>
                <a:effectLst/>
              </a:rPr>
              <a:t>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35" name="Rectangle 2">
            <a:extLst>
              <a:ext uri="{FF2B5EF4-FFF2-40B4-BE49-F238E27FC236}">
                <a16:creationId xmlns:a16="http://schemas.microsoft.com/office/drawing/2014/main" id="{7BF62A6D-2E07-47EE-A3CA-C4565C242464}"/>
              </a:ext>
            </a:extLst>
          </p:cNvPr>
          <p:cNvSpPr>
            <a:spLocks noChangeArrowheads="1"/>
          </p:cNvSpPr>
          <p:nvPr/>
        </p:nvSpPr>
        <p:spPr bwMode="auto">
          <a:xfrm>
            <a:off x="1367175" y="6218096"/>
            <a:ext cx="15701681"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HIVE BUCKETS Hive Buckets: Bucketing in hive is the concept of breaking data down into ranges, which are known as buckets, to give extra structure to the data so it may be used for more efficient queries.</a:t>
            </a:r>
            <a:r>
              <a:rPr kumimoji="0" lang="en-US" altLang="en-US" sz="2800" b="0" i="0" u="none" strike="noStrike" cap="none" normalizeH="0" baseline="0">
                <a:ln>
                  <a:noFill/>
                </a:ln>
                <a:solidFill>
                  <a:schemeClr val="tx1"/>
                </a:solidFill>
                <a:effectLst/>
              </a:rPr>
              <a:t>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316742" y="-66571"/>
            <a:ext cx="3188458" cy="2956707"/>
          </a:xfrm>
          <a:prstGeom prst="rect">
            <a:avLst/>
          </a:prstGeom>
        </p:spPr>
        <p:txBody>
          <a:bodyPr wrap="square" lIns="0" tIns="0" rIns="0" bIns="0" rtlCol="0" anchor="t">
            <a:spAutoFit/>
          </a:bodyPr>
          <a:lstStyle/>
          <a:p>
            <a:pPr marL="571500" indent="-571500" algn="ctr">
              <a:lnSpc>
                <a:spcPts val="11899"/>
              </a:lnSpc>
              <a:buFont typeface="Wingdings" panose="05000000000000000000" pitchFamily="2" charset="2"/>
              <a:buChar char="Ø"/>
            </a:pPr>
            <a:r>
              <a:rPr lang="en-IN" sz="3600" b="0" i="0" u="sng" strike="noStrike">
                <a:solidFill>
                  <a:schemeClr val="tx1">
                    <a:lumMod val="85000"/>
                    <a:lumOff val="15000"/>
                  </a:schemeClr>
                </a:solidFill>
                <a:effectLst/>
                <a:latin typeface="Arial" panose="020B0604020202020204" pitchFamily="34" charset="0"/>
              </a:rPr>
              <a:t>MongoDB</a:t>
            </a:r>
            <a:endParaRPr lang="en-IN" sz="3600" b="0" i="0" u="none" strike="noStrike">
              <a:solidFill>
                <a:schemeClr val="tx1">
                  <a:lumMod val="85000"/>
                  <a:lumOff val="15000"/>
                </a:schemeClr>
              </a:solidFill>
              <a:effectLst/>
              <a:latin typeface="Noto Sans Symbols"/>
            </a:endParaRPr>
          </a:p>
          <a:p>
            <a:pPr algn="ctr">
              <a:lnSpc>
                <a:spcPts val="11899"/>
              </a:lnSpc>
            </a:pPr>
            <a:endParaRPr lang="en-US" sz="8499">
              <a:solidFill>
                <a:srgbClr val="000000"/>
              </a:solidFill>
              <a:latin typeface="Alatsi Bold"/>
            </a:endParaRPr>
          </a:p>
        </p:txBody>
      </p:sp>
      <p:sp>
        <p:nvSpPr>
          <p:cNvPr id="3" name="TextBox 3"/>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Larana University | 2024</a:t>
            </a:r>
          </a:p>
        </p:txBody>
      </p:sp>
      <p:grpSp>
        <p:nvGrpSpPr>
          <p:cNvPr id="4" name="Group 4"/>
          <p:cNvGrpSpPr/>
          <p:nvPr/>
        </p:nvGrpSpPr>
        <p:grpSpPr>
          <a:xfrm>
            <a:off x="815060" y="1873287"/>
            <a:ext cx="5764178" cy="2210566"/>
            <a:chOff x="0" y="0"/>
            <a:chExt cx="1939142" cy="1164413"/>
          </a:xfrm>
        </p:grpSpPr>
        <p:sp>
          <p:nvSpPr>
            <p:cNvPr id="5" name="Freeform 5"/>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id="6" name="TextBox 6"/>
            <p:cNvSpPr txBox="1"/>
            <p:nvPr/>
          </p:nvSpPr>
          <p:spPr>
            <a:xfrm>
              <a:off x="0" y="-38100"/>
              <a:ext cx="1939142" cy="1202513"/>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1248328" y="2227318"/>
            <a:ext cx="4648952" cy="1625894"/>
          </a:xfrm>
          <a:prstGeom prst="rect">
            <a:avLst/>
          </a:prstGeom>
        </p:spPr>
        <p:txBody>
          <a:bodyPr wrap="square" lIns="0" tIns="0" rIns="0" bIns="0" rtlCol="0" anchor="t">
            <a:spAutoFit/>
          </a:bodyPr>
          <a:lstStyle/>
          <a:p>
            <a:pPr rtl="0" fontAlgn="base">
              <a:spcBef>
                <a:spcPts val="0"/>
              </a:spcBef>
              <a:spcAft>
                <a:spcPts val="0"/>
              </a:spcAft>
              <a:buFont typeface="Arial" panose="020B0604020202020204" pitchFamily="34" charset="0"/>
              <a:buChar char="•"/>
            </a:pPr>
            <a:r>
              <a:rPr lang="en-US" sz="1800" b="0" i="0" u="sng" strike="noStrike">
                <a:solidFill>
                  <a:schemeClr val="tx1">
                    <a:lumMod val="85000"/>
                    <a:lumOff val="15000"/>
                  </a:schemeClr>
                </a:solidFill>
                <a:effectLst/>
                <a:latin typeface="Arial" panose="020B0604020202020204" pitchFamily="34" charset="0"/>
              </a:rPr>
              <a:t> A NoSQL database based on a document model.</a:t>
            </a:r>
            <a:endParaRPr lang="en-US" sz="1800" b="0" i="0" u="none" strike="noStrike">
              <a:solidFill>
                <a:schemeClr val="tx1">
                  <a:lumMod val="85000"/>
                  <a:lumOff val="15000"/>
                </a:schemeClr>
              </a:solidFill>
              <a:effectLst/>
              <a:latin typeface="Noto Sans Symbols"/>
            </a:endParaRPr>
          </a:p>
          <a:p>
            <a:pPr rtl="0" fontAlgn="base">
              <a:spcBef>
                <a:spcPts val="0"/>
              </a:spcBef>
              <a:spcAft>
                <a:spcPts val="0"/>
              </a:spcAft>
              <a:buFont typeface="Arial" panose="020B0604020202020204" pitchFamily="34" charset="0"/>
              <a:buChar char="•"/>
            </a:pPr>
            <a:r>
              <a:rPr lang="en-US" sz="1800" b="0" i="0" u="sng" strike="noStrike">
                <a:solidFill>
                  <a:schemeClr val="tx1">
                    <a:lumMod val="85000"/>
                    <a:lumOff val="15000"/>
                  </a:schemeClr>
                </a:solidFill>
                <a:effectLst/>
                <a:latin typeface="Arial" panose="020B0604020202020204" pitchFamily="34" charset="0"/>
              </a:rPr>
              <a:t>    Stores data as collections and documents similar to JSON format.</a:t>
            </a:r>
            <a:endParaRPr lang="en-US" sz="1800" b="0" i="0" u="none" strike="noStrike">
              <a:solidFill>
                <a:schemeClr val="tx1">
                  <a:lumMod val="85000"/>
                  <a:lumOff val="15000"/>
                </a:schemeClr>
              </a:solidFill>
              <a:effectLst/>
              <a:latin typeface="Noto Sans Symbols"/>
            </a:endParaRPr>
          </a:p>
          <a:p>
            <a:pPr algn="l">
              <a:lnSpc>
                <a:spcPts val="4339"/>
              </a:lnSpc>
            </a:pPr>
            <a:endParaRPr lang="en-US" sz="3099">
              <a:solidFill>
                <a:srgbClr val="000000"/>
              </a:solidFill>
              <a:latin typeface="Alatsi Bold"/>
            </a:endParaRPr>
          </a:p>
        </p:txBody>
      </p:sp>
      <p:sp>
        <p:nvSpPr>
          <p:cNvPr id="21" name="AutoShape 21"/>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22" name="AutoShape 22"/>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23" name="Group 23"/>
          <p:cNvGrpSpPr/>
          <p:nvPr/>
        </p:nvGrpSpPr>
        <p:grpSpPr>
          <a:xfrm>
            <a:off x="15859155" y="0"/>
            <a:ext cx="1562612" cy="1673225"/>
            <a:chOff x="0" y="0"/>
            <a:chExt cx="2083482" cy="2230967"/>
          </a:xfrm>
        </p:grpSpPr>
        <p:grpSp>
          <p:nvGrpSpPr>
            <p:cNvPr id="24" name="Group 24"/>
            <p:cNvGrpSpPr/>
            <p:nvPr/>
          </p:nvGrpSpPr>
          <p:grpSpPr>
            <a:xfrm>
              <a:off x="75599" y="0"/>
              <a:ext cx="1932284" cy="2230967"/>
              <a:chOff x="0" y="0"/>
              <a:chExt cx="703982" cy="812800"/>
            </a:xfrm>
          </p:grpSpPr>
          <p:sp>
            <p:nvSpPr>
              <p:cNvPr id="25" name="Freeform 2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6" name="TextBox 2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9</a:t>
              </a:r>
            </a:p>
          </p:txBody>
        </p:sp>
      </p:grpSp>
      <p:pic>
        <p:nvPicPr>
          <p:cNvPr id="3074" name="Picture 2">
            <a:extLst>
              <a:ext uri="{FF2B5EF4-FFF2-40B4-BE49-F238E27FC236}">
                <a16:creationId xmlns:a16="http://schemas.microsoft.com/office/drawing/2014/main" id="{260C67D5-1F31-E468-4576-ADEFE30A54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7774" y="1500114"/>
            <a:ext cx="7543800" cy="6515100"/>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C3B5A7A3-B50D-F047-0D18-D4998D75C608}"/>
              </a:ext>
            </a:extLst>
          </p:cNvPr>
          <p:cNvSpPr txBox="1"/>
          <p:nvPr/>
        </p:nvSpPr>
        <p:spPr>
          <a:xfrm>
            <a:off x="990600" y="4496054"/>
            <a:ext cx="4182327" cy="523220"/>
          </a:xfrm>
          <a:prstGeom prst="rect">
            <a:avLst/>
          </a:prstGeom>
          <a:noFill/>
        </p:spPr>
        <p:txBody>
          <a:bodyPr wrap="square">
            <a:spAutoFit/>
          </a:bodyPr>
          <a:lstStyle/>
          <a:p>
            <a:pPr marL="457200" indent="-457200">
              <a:buFont typeface="Wingdings" panose="05000000000000000000" pitchFamily="2" charset="2"/>
              <a:buChar char="Ø"/>
            </a:pPr>
            <a:r>
              <a:rPr lang="en-IN" sz="2800" b="0" i="0" u="sng">
                <a:solidFill>
                  <a:schemeClr val="tx1">
                    <a:lumMod val="85000"/>
                    <a:lumOff val="15000"/>
                  </a:schemeClr>
                </a:solidFill>
                <a:effectLst/>
                <a:latin typeface="Arial" panose="020B0604020202020204" pitchFamily="34" charset="0"/>
              </a:rPr>
              <a:t>CRUD OPERATIONS</a:t>
            </a:r>
            <a:endParaRPr lang="en-IN" sz="2800">
              <a:solidFill>
                <a:schemeClr val="tx1">
                  <a:lumMod val="85000"/>
                  <a:lumOff val="15000"/>
                </a:schemeClr>
              </a:solidFill>
            </a:endParaRPr>
          </a:p>
        </p:txBody>
      </p:sp>
      <p:pic>
        <p:nvPicPr>
          <p:cNvPr id="3076" name="Picture 4">
            <a:extLst>
              <a:ext uri="{FF2B5EF4-FFF2-40B4-BE49-F238E27FC236}">
                <a16:creationId xmlns:a16="http://schemas.microsoft.com/office/drawing/2014/main" id="{D681ACB4-E582-3CB9-4C9B-CBFAAC7003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294" y="5019274"/>
            <a:ext cx="6479106"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Larana University | 2024</a:t>
            </a: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10</a:t>
              </a:r>
            </a:p>
          </p:txBody>
        </p:sp>
      </p:grpSp>
      <p:sp>
        <p:nvSpPr>
          <p:cNvPr id="12" name="TextBox 12"/>
          <p:cNvSpPr txBox="1"/>
          <p:nvPr/>
        </p:nvSpPr>
        <p:spPr>
          <a:xfrm>
            <a:off x="2133600" y="-7681"/>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MONGODB CODES</a:t>
            </a:r>
          </a:p>
        </p:txBody>
      </p:sp>
      <p:pic>
        <p:nvPicPr>
          <p:cNvPr id="4098" name="Picture 2">
            <a:extLst>
              <a:ext uri="{FF2B5EF4-FFF2-40B4-BE49-F238E27FC236}">
                <a16:creationId xmlns:a16="http://schemas.microsoft.com/office/drawing/2014/main" id="{07094B35-66D3-CD88-1780-043BB1023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59534"/>
            <a:ext cx="9296400" cy="662673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8F56455-6661-CB08-A32F-434BB2A552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0400" y="1959534"/>
            <a:ext cx="5705475" cy="6401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TextBox 12"/>
          <p:cNvSpPr txBox="1"/>
          <p:nvPr/>
        </p:nvSpPr>
        <p:spPr>
          <a:xfrm>
            <a:off x="1756152" y="2552700"/>
            <a:ext cx="14775695" cy="3162084"/>
          </a:xfrm>
          <a:prstGeom prst="rect">
            <a:avLst/>
          </a:prstGeom>
        </p:spPr>
        <p:txBody>
          <a:bodyPr wrap="square" lIns="0" tIns="0" rIns="0" bIns="0" rtlCol="0" anchor="t">
            <a:spAutoFit/>
          </a:bodyPr>
          <a:lstStyle/>
          <a:p>
            <a:pPr algn="ctr">
              <a:lnSpc>
                <a:spcPts val="12222"/>
              </a:lnSpc>
            </a:pPr>
            <a:r>
              <a:rPr lang="en-US" sz="12600">
                <a:solidFill>
                  <a:srgbClr val="000000"/>
                </a:solidFill>
                <a:latin typeface="Alatsi"/>
              </a:rPr>
              <a:t>Thank you for your  nice attention</a:t>
            </a:r>
          </a:p>
        </p:txBody>
      </p:sp>
      <p:sp>
        <p:nvSpPr>
          <p:cNvPr id="15" name="TextBox 15"/>
          <p:cNvSpPr txBox="1"/>
          <p:nvPr/>
        </p:nvSpPr>
        <p:spPr>
          <a:xfrm>
            <a:off x="5029200" y="8725001"/>
            <a:ext cx="10287000" cy="528414"/>
          </a:xfrm>
          <a:prstGeom prst="rect">
            <a:avLst/>
          </a:prstGeom>
        </p:spPr>
        <p:txBody>
          <a:bodyPr wrap="square" lIns="0" tIns="0" rIns="0" bIns="0" rtlCol="0" anchor="t">
            <a:spAutoFit/>
          </a:bodyPr>
          <a:lstStyle/>
          <a:p>
            <a:pPr algn="ctr">
              <a:lnSpc>
                <a:spcPts val="4376"/>
              </a:lnSpc>
            </a:pPr>
            <a:r>
              <a:rPr lang="en-US" sz="3126">
                <a:solidFill>
                  <a:srgbClr val="000000"/>
                </a:solidFill>
                <a:latin typeface="Alatsi Bold"/>
              </a:rPr>
              <a:t>SCHOOL OF DATA SCIENCE|AAFT INSTITUTE |2024</a:t>
            </a:r>
          </a:p>
        </p:txBody>
      </p:sp>
    </p:spTree>
    <p:extLst>
      <p:ext uri="{BB962C8B-B14F-4D97-AF65-F5344CB8AC3E}">
        <p14:creationId xmlns:p14="http://schemas.microsoft.com/office/powerpoint/2010/main" val="959286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OVERVIEW</a:t>
            </a:r>
          </a:p>
        </p:txBody>
      </p:sp>
      <p:sp>
        <p:nvSpPr>
          <p:cNvPr id="3" name="TextBox 3"/>
          <p:cNvSpPr txBox="1"/>
          <p:nvPr/>
        </p:nvSpPr>
        <p:spPr>
          <a:xfrm>
            <a:off x="4037545" y="9495407"/>
            <a:ext cx="10212908" cy="943656"/>
          </a:xfrm>
          <a:prstGeom prst="rect">
            <a:avLst/>
          </a:prstGeom>
        </p:spPr>
        <p:txBody>
          <a:bodyPr wrap="square" lIns="0" tIns="0" rIns="0" bIns="0" rtlCol="0" anchor="t">
            <a:spAutoFit/>
          </a:bodyPr>
          <a:lstStyle/>
          <a:p>
            <a:pPr algn="ctr">
              <a:lnSpc>
                <a:spcPts val="3779"/>
              </a:lnSpc>
            </a:pPr>
            <a:r>
              <a:rPr lang="en-US" sz="2800">
                <a:solidFill>
                  <a:srgbClr val="000000"/>
                </a:solidFill>
                <a:latin typeface="Alatsi Bold"/>
              </a:rPr>
              <a:t>SCHOOL OF DATA SCIENCE|AAFT INSTITUTE |2024</a:t>
            </a:r>
          </a:p>
          <a:p>
            <a:pPr algn="ctr">
              <a:lnSpc>
                <a:spcPts val="3779"/>
              </a:lnSpc>
            </a:pPr>
            <a:endParaRPr lang="en-US" sz="2700">
              <a:solidFill>
                <a:srgbClr val="000000"/>
              </a:solidFill>
              <a:latin typeface="Alatsi Bold"/>
            </a:endParaRPr>
          </a:p>
        </p:txBody>
      </p:sp>
      <p:sp>
        <p:nvSpPr>
          <p:cNvPr id="4" name="TextBox 4"/>
          <p:cNvSpPr txBox="1"/>
          <p:nvPr/>
        </p:nvSpPr>
        <p:spPr>
          <a:xfrm>
            <a:off x="1051553" y="3293156"/>
            <a:ext cx="4480960" cy="629920"/>
          </a:xfrm>
          <a:prstGeom prst="rect">
            <a:avLst/>
          </a:prstGeom>
        </p:spPr>
        <p:txBody>
          <a:bodyPr lIns="0" tIns="0" rIns="0" bIns="0" rtlCol="0" anchor="t">
            <a:spAutoFit/>
          </a:bodyPr>
          <a:lstStyle/>
          <a:p>
            <a:pPr marL="798829" lvl="1" indent="-399415" algn="l">
              <a:lnSpc>
                <a:spcPts val="5179"/>
              </a:lnSpc>
              <a:buFont typeface="Arial"/>
              <a:buChar char="•"/>
            </a:pPr>
            <a:r>
              <a:rPr lang="en-US" sz="3699">
                <a:solidFill>
                  <a:srgbClr val="000000"/>
                </a:solidFill>
                <a:latin typeface="Alatsi Bold"/>
              </a:rPr>
              <a:t>BIG DATA</a:t>
            </a:r>
          </a:p>
        </p:txBody>
      </p:sp>
      <p:sp>
        <p:nvSpPr>
          <p:cNvPr id="5" name="TextBox 5"/>
          <p:cNvSpPr txBox="1"/>
          <p:nvPr/>
        </p:nvSpPr>
        <p:spPr>
          <a:xfrm>
            <a:off x="1072889" y="5070392"/>
            <a:ext cx="4480960" cy="629920"/>
          </a:xfrm>
          <a:prstGeom prst="rect">
            <a:avLst/>
          </a:prstGeom>
        </p:spPr>
        <p:txBody>
          <a:bodyPr lIns="0" tIns="0" rIns="0" bIns="0" rtlCol="0" anchor="t">
            <a:spAutoFit/>
          </a:bodyPr>
          <a:lstStyle/>
          <a:p>
            <a:pPr marL="798829" lvl="1" indent="-399415" algn="l">
              <a:lnSpc>
                <a:spcPts val="5179"/>
              </a:lnSpc>
              <a:buFont typeface="Arial"/>
              <a:buChar char="•"/>
            </a:pPr>
            <a:r>
              <a:rPr lang="en-US" sz="3699">
                <a:solidFill>
                  <a:srgbClr val="000000"/>
                </a:solidFill>
                <a:latin typeface="Alatsi Bold"/>
              </a:rPr>
              <a:t>MAP REDUCE</a:t>
            </a:r>
          </a:p>
        </p:txBody>
      </p:sp>
      <p:sp>
        <p:nvSpPr>
          <p:cNvPr id="6" name="TextBox 6"/>
          <p:cNvSpPr txBox="1"/>
          <p:nvPr/>
        </p:nvSpPr>
        <p:spPr>
          <a:xfrm>
            <a:off x="1202936" y="7032263"/>
            <a:ext cx="5241454" cy="629920"/>
          </a:xfrm>
          <a:prstGeom prst="rect">
            <a:avLst/>
          </a:prstGeom>
        </p:spPr>
        <p:txBody>
          <a:bodyPr lIns="0" tIns="0" rIns="0" bIns="0" rtlCol="0" anchor="t">
            <a:spAutoFit/>
          </a:bodyPr>
          <a:lstStyle/>
          <a:p>
            <a:pPr marL="798829" lvl="1" indent="-399415" algn="l">
              <a:lnSpc>
                <a:spcPts val="5179"/>
              </a:lnSpc>
              <a:buFont typeface="Arial"/>
              <a:buChar char="•"/>
            </a:pPr>
            <a:r>
              <a:rPr lang="en-US" sz="3699">
                <a:solidFill>
                  <a:srgbClr val="000000"/>
                </a:solidFill>
                <a:latin typeface="Alatsi Bold"/>
              </a:rPr>
              <a:t>HIVE </a:t>
            </a:r>
          </a:p>
        </p:txBody>
      </p:sp>
      <p:sp>
        <p:nvSpPr>
          <p:cNvPr id="8" name="TextBox 8"/>
          <p:cNvSpPr txBox="1"/>
          <p:nvPr/>
        </p:nvSpPr>
        <p:spPr>
          <a:xfrm>
            <a:off x="6444390" y="3305470"/>
            <a:ext cx="4480960" cy="1291507"/>
          </a:xfrm>
          <a:prstGeom prst="rect">
            <a:avLst/>
          </a:prstGeom>
        </p:spPr>
        <p:txBody>
          <a:bodyPr lIns="0" tIns="0" rIns="0" bIns="0" rtlCol="0" anchor="t">
            <a:spAutoFit/>
          </a:bodyPr>
          <a:lstStyle/>
          <a:p>
            <a:pPr marL="798829" lvl="1" indent="-399415" algn="l">
              <a:lnSpc>
                <a:spcPts val="5179"/>
              </a:lnSpc>
              <a:buFont typeface="Arial"/>
              <a:buChar char="•"/>
            </a:pPr>
            <a:r>
              <a:rPr lang="en-US" sz="3699">
                <a:solidFill>
                  <a:srgbClr val="000000"/>
                </a:solidFill>
                <a:latin typeface="Alatsi Bold"/>
              </a:rPr>
              <a:t>HDFS ARCHITECTURE</a:t>
            </a:r>
          </a:p>
        </p:txBody>
      </p:sp>
      <p:sp>
        <p:nvSpPr>
          <p:cNvPr id="9" name="TextBox 9"/>
          <p:cNvSpPr txBox="1"/>
          <p:nvPr/>
        </p:nvSpPr>
        <p:spPr>
          <a:xfrm>
            <a:off x="6553526" y="4938942"/>
            <a:ext cx="4480960" cy="1291507"/>
          </a:xfrm>
          <a:prstGeom prst="rect">
            <a:avLst/>
          </a:prstGeom>
        </p:spPr>
        <p:txBody>
          <a:bodyPr lIns="0" tIns="0" rIns="0" bIns="0" rtlCol="0" anchor="t">
            <a:spAutoFit/>
          </a:bodyPr>
          <a:lstStyle/>
          <a:p>
            <a:pPr marL="798829" lvl="1" indent="-399415" algn="l">
              <a:lnSpc>
                <a:spcPts val="5179"/>
              </a:lnSpc>
              <a:buFont typeface="Arial"/>
              <a:buChar char="•"/>
            </a:pPr>
            <a:r>
              <a:rPr lang="en-US" sz="3699">
                <a:solidFill>
                  <a:srgbClr val="000000"/>
                </a:solidFill>
                <a:latin typeface="Alatsi Bold"/>
              </a:rPr>
              <a:t>YARN ARCHITECTURE</a:t>
            </a:r>
          </a:p>
        </p:txBody>
      </p:sp>
      <p:sp>
        <p:nvSpPr>
          <p:cNvPr id="10" name="TextBox 10"/>
          <p:cNvSpPr txBox="1"/>
          <p:nvPr/>
        </p:nvSpPr>
        <p:spPr>
          <a:xfrm>
            <a:off x="6629400" y="6935337"/>
            <a:ext cx="4480960" cy="629920"/>
          </a:xfrm>
          <a:prstGeom prst="rect">
            <a:avLst/>
          </a:prstGeom>
        </p:spPr>
        <p:txBody>
          <a:bodyPr lIns="0" tIns="0" rIns="0" bIns="0" rtlCol="0" anchor="t">
            <a:spAutoFit/>
          </a:bodyPr>
          <a:lstStyle/>
          <a:p>
            <a:pPr marL="798829" lvl="1" indent="-399415" algn="l">
              <a:lnSpc>
                <a:spcPts val="5179"/>
              </a:lnSpc>
              <a:buFont typeface="Arial"/>
              <a:buChar char="•"/>
            </a:pPr>
            <a:r>
              <a:rPr lang="en-US" sz="3699">
                <a:solidFill>
                  <a:srgbClr val="000000"/>
                </a:solidFill>
                <a:latin typeface="Alatsi Bold"/>
              </a:rPr>
              <a:t>MONGODB</a:t>
            </a:r>
          </a:p>
        </p:txBody>
      </p:sp>
      <p:sp>
        <p:nvSpPr>
          <p:cNvPr id="12" name="TextBox 12"/>
          <p:cNvSpPr txBox="1"/>
          <p:nvPr/>
        </p:nvSpPr>
        <p:spPr>
          <a:xfrm>
            <a:off x="11890224" y="3305470"/>
            <a:ext cx="4480960" cy="1291507"/>
          </a:xfrm>
          <a:prstGeom prst="rect">
            <a:avLst/>
          </a:prstGeom>
        </p:spPr>
        <p:txBody>
          <a:bodyPr lIns="0" tIns="0" rIns="0" bIns="0" rtlCol="0" anchor="t">
            <a:spAutoFit/>
          </a:bodyPr>
          <a:lstStyle/>
          <a:p>
            <a:pPr marL="798829" lvl="1" indent="-399415" algn="l">
              <a:lnSpc>
                <a:spcPts val="5179"/>
              </a:lnSpc>
              <a:buFont typeface="Arial"/>
              <a:buChar char="•"/>
            </a:pPr>
            <a:r>
              <a:rPr lang="en-US" sz="3699">
                <a:solidFill>
                  <a:srgbClr val="000000"/>
                </a:solidFill>
                <a:latin typeface="Alatsi Bold"/>
              </a:rPr>
              <a:t>HADOOP-1 AND HADOOP-2 </a:t>
            </a:r>
          </a:p>
        </p:txBody>
      </p:sp>
      <p:sp>
        <p:nvSpPr>
          <p:cNvPr id="13" name="TextBox 13"/>
          <p:cNvSpPr txBox="1"/>
          <p:nvPr/>
        </p:nvSpPr>
        <p:spPr>
          <a:xfrm>
            <a:off x="11890224" y="5089322"/>
            <a:ext cx="4480960" cy="1291507"/>
          </a:xfrm>
          <a:prstGeom prst="rect">
            <a:avLst/>
          </a:prstGeom>
        </p:spPr>
        <p:txBody>
          <a:bodyPr lIns="0" tIns="0" rIns="0" bIns="0" rtlCol="0" anchor="t">
            <a:spAutoFit/>
          </a:bodyPr>
          <a:lstStyle/>
          <a:p>
            <a:pPr marL="798829" lvl="1" indent="-399415" algn="l">
              <a:lnSpc>
                <a:spcPts val="5179"/>
              </a:lnSpc>
              <a:buFont typeface="Arial"/>
              <a:buChar char="•"/>
            </a:pPr>
            <a:r>
              <a:rPr lang="en-US" sz="3699">
                <a:solidFill>
                  <a:srgbClr val="000000"/>
                </a:solidFill>
                <a:latin typeface="Alatsi Bold"/>
              </a:rPr>
              <a:t>SQOOP ARCHITECTURE</a:t>
            </a:r>
          </a:p>
        </p:txBody>
      </p:sp>
      <p:sp>
        <p:nvSpPr>
          <p:cNvPr id="16" name="AutoShape 16"/>
          <p:cNvSpPr/>
          <p:nvPr/>
        </p:nvSpPr>
        <p:spPr>
          <a:xfrm>
            <a:off x="0" y="9042217"/>
            <a:ext cx="7105264" cy="19050"/>
          </a:xfrm>
          <a:prstGeom prst="line">
            <a:avLst/>
          </a:prstGeom>
          <a:ln w="114300" cap="flat">
            <a:solidFill>
              <a:srgbClr val="9FC3D0"/>
            </a:solidFill>
            <a:prstDash val="solid"/>
            <a:headEnd type="none" w="sm" len="sm"/>
            <a:tailEnd type="none" w="sm" len="sm"/>
          </a:ln>
        </p:spPr>
      </p:sp>
      <p:sp>
        <p:nvSpPr>
          <p:cNvPr id="17" name="AutoShape 17"/>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18" name="Group 18"/>
          <p:cNvGrpSpPr/>
          <p:nvPr/>
        </p:nvGrpSpPr>
        <p:grpSpPr>
          <a:xfrm>
            <a:off x="15859155" y="0"/>
            <a:ext cx="1562612" cy="1673225"/>
            <a:chOff x="0" y="0"/>
            <a:chExt cx="2083482" cy="2230967"/>
          </a:xfrm>
        </p:grpSpPr>
        <p:grpSp>
          <p:nvGrpSpPr>
            <p:cNvPr id="19" name="Group 19"/>
            <p:cNvGrpSpPr/>
            <p:nvPr/>
          </p:nvGrpSpPr>
          <p:grpSpPr>
            <a:xfrm>
              <a:off x="75599" y="0"/>
              <a:ext cx="1932284" cy="2230967"/>
              <a:chOff x="0" y="0"/>
              <a:chExt cx="703982" cy="812800"/>
            </a:xfrm>
          </p:grpSpPr>
          <p:sp>
            <p:nvSpPr>
              <p:cNvPr id="20" name="Freeform 2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1" name="TextBox 2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90796" y="1838010"/>
            <a:ext cx="15573727" cy="2269852"/>
          </a:xfrm>
          <a:prstGeom prst="rect">
            <a:avLst/>
          </a:prstGeom>
        </p:spPr>
        <p:txBody>
          <a:bodyPr wrap="square" lIns="0" tIns="0" rIns="0" bIns="0" rtlCol="0" anchor="t">
            <a:spAutoFit/>
          </a:bodyPr>
          <a:lstStyle/>
          <a:p>
            <a:pPr algn="l">
              <a:lnSpc>
                <a:spcPts val="5852"/>
              </a:lnSpc>
            </a:pPr>
            <a:r>
              <a:rPr lang="en-US" sz="4400">
                <a:latin typeface="Aparajita" panose="02020603050405020304" pitchFamily="18" charset="0"/>
                <a:cs typeface="Aparajita" panose="02020603050405020304" pitchFamily="18" charset="0"/>
              </a:rPr>
              <a:t>Big data refers to extremely large and complex datasets that are too voluminous and intricate for traditional data-processing software. It's not just about the amount of data, but also the variety, velocity, and veracity of that data.</a:t>
            </a:r>
            <a:endParaRPr lang="en-US" sz="4180">
              <a:solidFill>
                <a:srgbClr val="000000"/>
              </a:solidFill>
              <a:latin typeface="Aparajita" panose="02020603050405020304" pitchFamily="18" charset="0"/>
              <a:cs typeface="Aparajita" panose="02020603050405020304" pitchFamily="18" charset="0"/>
            </a:endParaRPr>
          </a:p>
        </p:txBody>
      </p:sp>
      <p:sp>
        <p:nvSpPr>
          <p:cNvPr id="3" name="TextBox 3"/>
          <p:cNvSpPr txBox="1"/>
          <p:nvPr/>
        </p:nvSpPr>
        <p:spPr>
          <a:xfrm>
            <a:off x="5243160" y="9456150"/>
            <a:ext cx="9001093" cy="943656"/>
          </a:xfrm>
          <a:prstGeom prst="rect">
            <a:avLst/>
          </a:prstGeom>
        </p:spPr>
        <p:txBody>
          <a:bodyPr wrap="square" lIns="0" tIns="0" rIns="0" bIns="0" rtlCol="0" anchor="t">
            <a:spAutoFit/>
          </a:bodyPr>
          <a:lstStyle/>
          <a:p>
            <a:pPr algn="ctr">
              <a:lnSpc>
                <a:spcPts val="3779"/>
              </a:lnSpc>
            </a:pPr>
            <a:r>
              <a:rPr lang="en-US" sz="2800">
                <a:solidFill>
                  <a:srgbClr val="000000"/>
                </a:solidFill>
                <a:latin typeface="Alatsi Bold"/>
              </a:rPr>
              <a:t>SCHOOL OF DATA SCIENCE|AAFT INSTITUTE |2024</a:t>
            </a:r>
          </a:p>
          <a:p>
            <a:pPr algn="ctr">
              <a:lnSpc>
                <a:spcPts val="3779"/>
              </a:lnSpc>
            </a:pPr>
            <a:endParaRPr lang="en-US" sz="2700">
              <a:solidFill>
                <a:srgbClr val="000000"/>
              </a:solidFill>
              <a:latin typeface="Alatsi Bold"/>
            </a:endParaRPr>
          </a:p>
        </p:txBody>
      </p:sp>
      <p:sp>
        <p:nvSpPr>
          <p:cNvPr id="4" name="AutoShape 4"/>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6" name="AutoShape 6"/>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7" name="TextBox 7"/>
          <p:cNvSpPr txBox="1"/>
          <p:nvPr/>
        </p:nvSpPr>
        <p:spPr>
          <a:xfrm>
            <a:off x="1524000" y="209507"/>
            <a:ext cx="13180039" cy="1450976"/>
          </a:xfrm>
          <a:prstGeom prst="rect">
            <a:avLst/>
          </a:prstGeom>
        </p:spPr>
        <p:txBody>
          <a:bodyPr lIns="0" tIns="0" rIns="0" bIns="0" rtlCol="0" anchor="t">
            <a:spAutoFit/>
          </a:bodyPr>
          <a:lstStyle/>
          <a:p>
            <a:pPr marL="1143000" indent="-1143000" algn="ctr">
              <a:lnSpc>
                <a:spcPts val="11899"/>
              </a:lnSpc>
              <a:buFont typeface="Wingdings" panose="05000000000000000000" pitchFamily="2" charset="2"/>
              <a:buChar char="v"/>
            </a:pPr>
            <a:r>
              <a:rPr lang="en-US" sz="8499">
                <a:solidFill>
                  <a:srgbClr val="000000"/>
                </a:solidFill>
                <a:latin typeface="Alatsi Bold"/>
              </a:rPr>
              <a:t>BIG DATA</a:t>
            </a:r>
          </a:p>
        </p:txBody>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a:t>
              </a:r>
            </a:p>
          </p:txBody>
        </p:sp>
      </p:grpSp>
      <p:sp>
        <p:nvSpPr>
          <p:cNvPr id="14" name="TextBox 2">
            <a:extLst>
              <a:ext uri="{FF2B5EF4-FFF2-40B4-BE49-F238E27FC236}">
                <a16:creationId xmlns:a16="http://schemas.microsoft.com/office/drawing/2014/main" id="{BEBC194F-F9F0-BE8C-DCD4-DAD38B70DA56}"/>
              </a:ext>
            </a:extLst>
          </p:cNvPr>
          <p:cNvSpPr txBox="1"/>
          <p:nvPr/>
        </p:nvSpPr>
        <p:spPr>
          <a:xfrm>
            <a:off x="2158924" y="4261546"/>
            <a:ext cx="15242719" cy="2269852"/>
          </a:xfrm>
          <a:prstGeom prst="rect">
            <a:avLst/>
          </a:prstGeom>
        </p:spPr>
        <p:txBody>
          <a:bodyPr wrap="square" lIns="0" tIns="0" rIns="0" bIns="0" rtlCol="0" anchor="t">
            <a:spAutoFit/>
          </a:bodyPr>
          <a:lstStyle/>
          <a:p>
            <a:pPr marL="571500" indent="-571500" algn="l">
              <a:lnSpc>
                <a:spcPts val="5852"/>
              </a:lnSpc>
              <a:buFont typeface="Wingdings" panose="05000000000000000000" pitchFamily="2" charset="2"/>
              <a:buChar char="§"/>
            </a:pPr>
            <a:r>
              <a:rPr lang="en-US" sz="4400" b="1">
                <a:latin typeface="Aparajita" panose="02020603050405020304" pitchFamily="18" charset="0"/>
                <a:cs typeface="Aparajita" panose="02020603050405020304" pitchFamily="18" charset="0"/>
              </a:rPr>
              <a:t>Volume:</a:t>
            </a:r>
            <a:r>
              <a:rPr lang="en-US" sz="4400">
                <a:latin typeface="Aparajita" panose="02020603050405020304" pitchFamily="18" charset="0"/>
                <a:cs typeface="Aparajita" panose="02020603050405020304" pitchFamily="18" charset="0"/>
              </a:rPr>
              <a:t> The sheer size of big data is enormous, often exceeding terabytes (TB), petabytes (PB), or even exabytes (EB). Imagine a library with more books than you can count, each book containing valuable information.</a:t>
            </a:r>
            <a:endParaRPr lang="en-US" sz="4180">
              <a:solidFill>
                <a:srgbClr val="000000"/>
              </a:solidFill>
              <a:latin typeface="Aparajita" panose="02020603050405020304" pitchFamily="18" charset="0"/>
              <a:cs typeface="Aparajita" panose="02020603050405020304" pitchFamily="18" charset="0"/>
            </a:endParaRPr>
          </a:p>
        </p:txBody>
      </p:sp>
      <p:sp>
        <p:nvSpPr>
          <p:cNvPr id="20" name="TextBox 2">
            <a:extLst>
              <a:ext uri="{FF2B5EF4-FFF2-40B4-BE49-F238E27FC236}">
                <a16:creationId xmlns:a16="http://schemas.microsoft.com/office/drawing/2014/main" id="{978249AD-E48A-76ED-DF42-6BB022AF7C0E}"/>
              </a:ext>
            </a:extLst>
          </p:cNvPr>
          <p:cNvSpPr txBox="1"/>
          <p:nvPr/>
        </p:nvSpPr>
        <p:spPr>
          <a:xfrm>
            <a:off x="2122348" y="6777350"/>
            <a:ext cx="15242719" cy="1513235"/>
          </a:xfrm>
          <a:prstGeom prst="rect">
            <a:avLst/>
          </a:prstGeom>
        </p:spPr>
        <p:txBody>
          <a:bodyPr wrap="square" lIns="0" tIns="0" rIns="0" bIns="0" rtlCol="0" anchor="t">
            <a:spAutoFit/>
          </a:bodyPr>
          <a:lstStyle/>
          <a:p>
            <a:pPr marL="571500" indent="-571500" algn="l">
              <a:lnSpc>
                <a:spcPts val="5852"/>
              </a:lnSpc>
              <a:buFont typeface="Wingdings" panose="05000000000000000000" pitchFamily="2" charset="2"/>
              <a:buChar char="§"/>
            </a:pPr>
            <a:r>
              <a:rPr lang="en-US" sz="4400" b="1">
                <a:latin typeface="Aparajita" panose="02020603050405020304" pitchFamily="18" charset="0"/>
                <a:cs typeface="Aparajita" panose="02020603050405020304" pitchFamily="18" charset="0"/>
              </a:rPr>
              <a:t>Variety:</a:t>
            </a:r>
            <a:r>
              <a:rPr lang="en-US" sz="4400">
                <a:latin typeface="Aparajita" panose="02020603050405020304" pitchFamily="18" charset="0"/>
                <a:cs typeface="Aparajita" panose="02020603050405020304" pitchFamily="18" charset="0"/>
              </a:rPr>
              <a:t> Big data comes in many formats, not just the neat rows and columns of spreadsheets. </a:t>
            </a:r>
            <a:endParaRPr lang="en-US" sz="4180">
              <a:solidFill>
                <a:srgbClr val="000000"/>
              </a:solidFill>
              <a:latin typeface="Aparajita" panose="02020603050405020304" pitchFamily="18" charset="0"/>
              <a:cs typeface="Aparajita"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922948" y="1975896"/>
            <a:ext cx="14705320" cy="3026470"/>
          </a:xfrm>
          <a:prstGeom prst="rect">
            <a:avLst/>
          </a:prstGeom>
        </p:spPr>
        <p:txBody>
          <a:bodyPr lIns="0" tIns="0" rIns="0" bIns="0" rtlCol="0" anchor="t">
            <a:spAutoFit/>
          </a:bodyPr>
          <a:lstStyle/>
          <a:p>
            <a:pPr marL="571500" indent="-571500" algn="l">
              <a:lnSpc>
                <a:spcPts val="5852"/>
              </a:lnSpc>
              <a:buFont typeface="Wingdings" panose="05000000000000000000" pitchFamily="2" charset="2"/>
              <a:buChar char="§"/>
            </a:pPr>
            <a:r>
              <a:rPr lang="en-US" sz="4400" b="1"/>
              <a:t> </a:t>
            </a:r>
            <a:r>
              <a:rPr lang="en-US" sz="4400" b="1">
                <a:latin typeface="Aparajita" panose="02020603050405020304" pitchFamily="18" charset="0"/>
                <a:cs typeface="Aparajita" panose="02020603050405020304" pitchFamily="18" charset="0"/>
              </a:rPr>
              <a:t>Velocity:</a:t>
            </a:r>
            <a:r>
              <a:rPr lang="en-US" sz="4400">
                <a:latin typeface="Aparajita" panose="02020603050405020304" pitchFamily="18" charset="0"/>
                <a:cs typeface="Aparajita" panose="02020603050405020304" pitchFamily="18" charset="0"/>
              </a:rPr>
              <a:t> Big data is often generated and updated rapidly. Social media feeds, stock market data, or sensor readings from millions of devices create a constant stream of information. It's like a library constantly receiving new books, articles, and multimedia content.</a:t>
            </a:r>
            <a:endParaRPr lang="en-US" sz="4180">
              <a:solidFill>
                <a:srgbClr val="000000"/>
              </a:solidFill>
              <a:latin typeface="Aparajita" panose="02020603050405020304" pitchFamily="18" charset="0"/>
              <a:cs typeface="Aparajita" panose="02020603050405020304" pitchFamily="18" charset="0"/>
            </a:endParaRPr>
          </a:p>
        </p:txBody>
      </p:sp>
      <p:sp>
        <p:nvSpPr>
          <p:cNvPr id="3" name="TextBox 3"/>
          <p:cNvSpPr txBox="1"/>
          <p:nvPr/>
        </p:nvSpPr>
        <p:spPr>
          <a:xfrm>
            <a:off x="5562600" y="9393681"/>
            <a:ext cx="6882108" cy="943656"/>
          </a:xfrm>
          <a:prstGeom prst="rect">
            <a:avLst/>
          </a:prstGeom>
        </p:spPr>
        <p:txBody>
          <a:bodyPr lIns="0" tIns="0" rIns="0" bIns="0" rtlCol="0" anchor="t">
            <a:spAutoFit/>
          </a:bodyPr>
          <a:lstStyle/>
          <a:p>
            <a:pPr algn="ctr">
              <a:lnSpc>
                <a:spcPts val="3779"/>
              </a:lnSpc>
            </a:pPr>
            <a:r>
              <a:rPr lang="en-US" sz="2400">
                <a:solidFill>
                  <a:srgbClr val="000000"/>
                </a:solidFill>
                <a:latin typeface="Alatsi Bold"/>
              </a:rPr>
              <a:t>SCHOOL OF DATA SCIENCE|AAFT INSTITUTE |2024</a:t>
            </a:r>
          </a:p>
          <a:p>
            <a:pPr algn="ctr">
              <a:lnSpc>
                <a:spcPts val="3779"/>
              </a:lnSpc>
            </a:pPr>
            <a:endParaRPr lang="en-US" sz="2700">
              <a:solidFill>
                <a:srgbClr val="000000"/>
              </a:solidFill>
              <a:latin typeface="Alatsi Bold"/>
            </a:endParaRPr>
          </a:p>
        </p:txBody>
      </p:sp>
      <p:sp>
        <p:nvSpPr>
          <p:cNvPr id="4" name="AutoShape 4"/>
          <p:cNvSpPr/>
          <p:nvPr/>
        </p:nvSpPr>
        <p:spPr>
          <a:xfrm>
            <a:off x="0" y="9080317"/>
            <a:ext cx="7105264" cy="19050"/>
          </a:xfrm>
          <a:prstGeom prst="line">
            <a:avLst/>
          </a:prstGeom>
          <a:ln w="114300" cap="flat">
            <a:solidFill>
              <a:srgbClr val="9FC3D0"/>
            </a:solidFill>
            <a:prstDash val="solid"/>
            <a:headEnd type="none" w="sm" len="sm"/>
            <a:tailEnd type="none" w="sm" len="sm"/>
          </a:ln>
        </p:spPr>
      </p:sp>
      <p:sp>
        <p:nvSpPr>
          <p:cNvPr id="6" name="AutoShape 6"/>
          <p:cNvSpPr/>
          <p:nvPr/>
        </p:nvSpPr>
        <p:spPr>
          <a:xfrm>
            <a:off x="11104142" y="9070792"/>
            <a:ext cx="7105264" cy="19050"/>
          </a:xfrm>
          <a:prstGeom prst="line">
            <a:avLst/>
          </a:prstGeom>
          <a:ln w="114300" cap="flat">
            <a:solidFill>
              <a:srgbClr val="9FC3D0"/>
            </a:solidFill>
            <a:prstDash val="solid"/>
            <a:headEnd type="none" w="sm" len="sm"/>
            <a:tailEnd type="none" w="sm" len="sm"/>
          </a:ln>
        </p:spPr>
      </p:sp>
      <p:sp>
        <p:nvSpPr>
          <p:cNvPr id="7" name="TextBox 7"/>
          <p:cNvSpPr txBox="1"/>
          <p:nvPr/>
        </p:nvSpPr>
        <p:spPr>
          <a:xfrm>
            <a:off x="2286000" y="222249"/>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BIG DATA</a:t>
            </a:r>
          </a:p>
        </p:txBody>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3</a:t>
              </a:r>
            </a:p>
          </p:txBody>
        </p:sp>
      </p:grpSp>
      <p:sp>
        <p:nvSpPr>
          <p:cNvPr id="14" name="TextBox 2">
            <a:extLst>
              <a:ext uri="{FF2B5EF4-FFF2-40B4-BE49-F238E27FC236}">
                <a16:creationId xmlns:a16="http://schemas.microsoft.com/office/drawing/2014/main" id="{0346192B-98B3-7AE6-FBF4-BD9B372034E2}"/>
              </a:ext>
            </a:extLst>
          </p:cNvPr>
          <p:cNvSpPr txBox="1"/>
          <p:nvPr/>
        </p:nvSpPr>
        <p:spPr>
          <a:xfrm>
            <a:off x="1922948" y="5249605"/>
            <a:ext cx="14705320" cy="3026470"/>
          </a:xfrm>
          <a:prstGeom prst="rect">
            <a:avLst/>
          </a:prstGeom>
        </p:spPr>
        <p:txBody>
          <a:bodyPr lIns="0" tIns="0" rIns="0" bIns="0" rtlCol="0" anchor="t">
            <a:spAutoFit/>
          </a:bodyPr>
          <a:lstStyle/>
          <a:p>
            <a:pPr marL="571500" indent="-571500" algn="l">
              <a:lnSpc>
                <a:spcPts val="5852"/>
              </a:lnSpc>
              <a:buFont typeface="Wingdings" panose="05000000000000000000" pitchFamily="2" charset="2"/>
              <a:buChar char="§"/>
            </a:pPr>
            <a:r>
              <a:rPr lang="en-US" sz="4400" b="1"/>
              <a:t> </a:t>
            </a:r>
            <a:r>
              <a:rPr lang="en-US" sz="4400" b="1">
                <a:latin typeface="Aparajita" panose="02020603050405020304" pitchFamily="18" charset="0"/>
                <a:cs typeface="Aparajita" panose="02020603050405020304" pitchFamily="18" charset="0"/>
              </a:rPr>
              <a:t>Veracity:</a:t>
            </a:r>
            <a:r>
              <a:rPr lang="en-US" sz="4400">
                <a:latin typeface="Aparajita" panose="02020603050405020304" pitchFamily="18" charset="0"/>
                <a:cs typeface="Aparajita" panose="02020603050405020304" pitchFamily="18" charset="0"/>
              </a:rPr>
              <a:t> The accuracy and reliability of big data can be a challenge. Missing values, inconsistencies, and errors can be present. Ensuring data quality is crucial before analysis, just like verifying the information in those library resources before drawing conclusions.</a:t>
            </a:r>
            <a:endParaRPr lang="en-US" sz="4180">
              <a:solidFill>
                <a:srgbClr val="000000"/>
              </a:solidFill>
              <a:latin typeface="Aparajita" panose="02020603050405020304" pitchFamily="18" charset="0"/>
              <a:cs typeface="Aparajita"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029200" y="9420225"/>
            <a:ext cx="9384654" cy="943656"/>
          </a:xfrm>
          <a:prstGeom prst="rect">
            <a:avLst/>
          </a:prstGeom>
        </p:spPr>
        <p:txBody>
          <a:bodyPr wrap="square" lIns="0" tIns="0" rIns="0" bIns="0" rtlCol="0" anchor="t">
            <a:spAutoFit/>
          </a:bodyPr>
          <a:lstStyle/>
          <a:p>
            <a:pPr algn="ctr">
              <a:lnSpc>
                <a:spcPts val="3779"/>
              </a:lnSpc>
            </a:pPr>
            <a:r>
              <a:rPr lang="en-US" sz="2800">
                <a:solidFill>
                  <a:srgbClr val="000000"/>
                </a:solidFill>
                <a:latin typeface="Alatsi Bold"/>
              </a:rPr>
              <a:t>SCHOOL OF DATA SCIENCE|AAFT INSTITUTE |2024</a:t>
            </a:r>
          </a:p>
          <a:p>
            <a:pPr algn="ctr">
              <a:lnSpc>
                <a:spcPts val="3779"/>
              </a:lnSpc>
            </a:pPr>
            <a:endParaRPr lang="en-US" sz="2700">
              <a:solidFill>
                <a:srgbClr val="000000"/>
              </a:solidFill>
              <a:latin typeface="Alatsi Bold"/>
            </a:endParaRPr>
          </a:p>
        </p:txBody>
      </p:sp>
      <p:sp>
        <p:nvSpPr>
          <p:cNvPr id="3" name="AutoShape 3"/>
          <p:cNvSpPr/>
          <p:nvPr/>
        </p:nvSpPr>
        <p:spPr>
          <a:xfrm>
            <a:off x="0" y="9070792"/>
            <a:ext cx="7105264" cy="1905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8" name="TextBox 8"/>
          <p:cNvSpPr txBox="1"/>
          <p:nvPr/>
        </p:nvSpPr>
        <p:spPr>
          <a:xfrm>
            <a:off x="613894" y="96198"/>
            <a:ext cx="15124419" cy="2956707"/>
          </a:xfrm>
          <a:prstGeom prst="rect">
            <a:avLst/>
          </a:prstGeom>
        </p:spPr>
        <p:txBody>
          <a:bodyPr wrap="square" lIns="0" tIns="0" rIns="0" bIns="0" rtlCol="0" anchor="t">
            <a:spAutoFit/>
          </a:bodyPr>
          <a:lstStyle/>
          <a:p>
            <a:pPr algn="ctr">
              <a:lnSpc>
                <a:spcPts val="11899"/>
              </a:lnSpc>
            </a:pPr>
            <a:r>
              <a:rPr lang="en-US" sz="4400">
                <a:solidFill>
                  <a:srgbClr val="000000"/>
                </a:solidFill>
                <a:latin typeface="Alatsi Bold"/>
              </a:rPr>
              <a:t>STRUCTURED AND UNSTRUCTURE &amp; SEMI STRUCTURE BIG DATA</a:t>
            </a:r>
          </a:p>
          <a:p>
            <a:pPr algn="ctr">
              <a:lnSpc>
                <a:spcPts val="11899"/>
              </a:lnSpc>
            </a:pPr>
            <a:endParaRPr lang="en-US" sz="8499">
              <a:solidFill>
                <a:srgbClr val="000000"/>
              </a:solidFill>
              <a:latin typeface="Alatsi Bold"/>
            </a:endParaRPr>
          </a:p>
        </p:txBody>
      </p:sp>
      <p:grpSp>
        <p:nvGrpSpPr>
          <p:cNvPr id="9" name="Group 9"/>
          <p:cNvGrpSpPr/>
          <p:nvPr/>
        </p:nvGrpSpPr>
        <p:grpSpPr>
          <a:xfrm>
            <a:off x="15859155" y="0"/>
            <a:ext cx="1562612" cy="1673225"/>
            <a:chOff x="0" y="0"/>
            <a:chExt cx="2083482" cy="2230967"/>
          </a:xfrm>
        </p:grpSpPr>
        <p:grpSp>
          <p:nvGrpSpPr>
            <p:cNvPr id="10" name="Group 10"/>
            <p:cNvGrpSpPr/>
            <p:nvPr/>
          </p:nvGrpSpPr>
          <p:grpSpPr>
            <a:xfrm>
              <a:off x="75599" y="0"/>
              <a:ext cx="1932284" cy="2230967"/>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4</a:t>
              </a:r>
            </a:p>
          </p:txBody>
        </p:sp>
      </p:grpSp>
      <p:pic>
        <p:nvPicPr>
          <p:cNvPr id="19" name="Picture 18">
            <a:extLst>
              <a:ext uri="{FF2B5EF4-FFF2-40B4-BE49-F238E27FC236}">
                <a16:creationId xmlns:a16="http://schemas.microsoft.com/office/drawing/2014/main" id="{F4C9ADAA-37FA-0E0A-1557-DB8FCE7A2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932" y="1673225"/>
            <a:ext cx="15307667" cy="721808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029200" y="9420225"/>
            <a:ext cx="9384654" cy="943656"/>
          </a:xfrm>
          <a:prstGeom prst="rect">
            <a:avLst/>
          </a:prstGeom>
        </p:spPr>
        <p:txBody>
          <a:bodyPr wrap="square" lIns="0" tIns="0" rIns="0" bIns="0" rtlCol="0" anchor="t">
            <a:spAutoFit/>
          </a:bodyPr>
          <a:lstStyle/>
          <a:p>
            <a:pPr algn="ctr">
              <a:lnSpc>
                <a:spcPts val="3779"/>
              </a:lnSpc>
            </a:pPr>
            <a:r>
              <a:rPr lang="en-US" sz="2800">
                <a:solidFill>
                  <a:srgbClr val="000000"/>
                </a:solidFill>
                <a:latin typeface="Alatsi Bold"/>
              </a:rPr>
              <a:t>SCHOOL OF DATA SCIENCE|AAFT INSTITUTE |2024</a:t>
            </a:r>
          </a:p>
          <a:p>
            <a:pPr algn="ctr">
              <a:lnSpc>
                <a:spcPts val="3779"/>
              </a:lnSpc>
            </a:pPr>
            <a:endParaRPr lang="en-US" sz="2700">
              <a:solidFill>
                <a:srgbClr val="000000"/>
              </a:solidFill>
              <a:latin typeface="Alatsi Bold"/>
            </a:endParaRPr>
          </a:p>
        </p:txBody>
      </p:sp>
      <p:sp>
        <p:nvSpPr>
          <p:cNvPr id="3" name="AutoShape 3"/>
          <p:cNvSpPr/>
          <p:nvPr/>
        </p:nvSpPr>
        <p:spPr>
          <a:xfrm>
            <a:off x="20053" y="9102254"/>
            <a:ext cx="7105264" cy="1905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9" name="Group 9"/>
          <p:cNvGrpSpPr/>
          <p:nvPr/>
        </p:nvGrpSpPr>
        <p:grpSpPr>
          <a:xfrm>
            <a:off x="15859155" y="0"/>
            <a:ext cx="1562612" cy="1673225"/>
            <a:chOff x="0" y="0"/>
            <a:chExt cx="2083482" cy="2230967"/>
          </a:xfrm>
        </p:grpSpPr>
        <p:grpSp>
          <p:nvGrpSpPr>
            <p:cNvPr id="10" name="Group 10"/>
            <p:cNvGrpSpPr/>
            <p:nvPr/>
          </p:nvGrpSpPr>
          <p:grpSpPr>
            <a:xfrm>
              <a:off x="75599" y="0"/>
              <a:ext cx="1932284" cy="2230967"/>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5</a:t>
              </a:r>
            </a:p>
          </p:txBody>
        </p:sp>
      </p:grpSp>
      <p:sp>
        <p:nvSpPr>
          <p:cNvPr id="6" name="TextBox 5">
            <a:extLst>
              <a:ext uri="{FF2B5EF4-FFF2-40B4-BE49-F238E27FC236}">
                <a16:creationId xmlns:a16="http://schemas.microsoft.com/office/drawing/2014/main" id="{7CC2F928-7248-9DA1-21CF-2354E3215402}"/>
              </a:ext>
            </a:extLst>
          </p:cNvPr>
          <p:cNvSpPr txBox="1"/>
          <p:nvPr/>
        </p:nvSpPr>
        <p:spPr>
          <a:xfrm>
            <a:off x="20053" y="-147998"/>
            <a:ext cx="16164346" cy="1418658"/>
          </a:xfrm>
          <a:prstGeom prst="rect">
            <a:avLst/>
          </a:prstGeom>
          <a:noFill/>
        </p:spPr>
        <p:txBody>
          <a:bodyPr wrap="square">
            <a:spAutoFit/>
          </a:bodyPr>
          <a:lstStyle/>
          <a:p>
            <a:pPr algn="ctr">
              <a:lnSpc>
                <a:spcPts val="11899"/>
              </a:lnSpc>
            </a:pPr>
            <a:r>
              <a:rPr lang="en-IN" sz="5400" u="sng"/>
              <a:t>Hadoop Distributed File System&amp;Architecture</a:t>
            </a:r>
            <a:r>
              <a:rPr lang="en-IN" sz="5400"/>
              <a:t>:</a:t>
            </a:r>
            <a:endParaRPr lang="en-US" sz="5400">
              <a:solidFill>
                <a:srgbClr val="000000"/>
              </a:solidFill>
              <a:latin typeface="Alatsi Bold"/>
            </a:endParaRPr>
          </a:p>
        </p:txBody>
      </p:sp>
      <p:sp>
        <p:nvSpPr>
          <p:cNvPr id="21" name="TextBox 2">
            <a:extLst>
              <a:ext uri="{FF2B5EF4-FFF2-40B4-BE49-F238E27FC236}">
                <a16:creationId xmlns:a16="http://schemas.microsoft.com/office/drawing/2014/main" id="{D2832E04-D3D1-56BB-1C82-479CB0FA0750}"/>
              </a:ext>
            </a:extLst>
          </p:cNvPr>
          <p:cNvSpPr txBox="1"/>
          <p:nvPr/>
        </p:nvSpPr>
        <p:spPr>
          <a:xfrm>
            <a:off x="922933" y="1411783"/>
            <a:ext cx="15573727" cy="1513235"/>
          </a:xfrm>
          <a:prstGeom prst="rect">
            <a:avLst/>
          </a:prstGeom>
        </p:spPr>
        <p:txBody>
          <a:bodyPr wrap="square" lIns="0" tIns="0" rIns="0" bIns="0" rtlCol="0" anchor="t">
            <a:spAutoFit/>
          </a:bodyPr>
          <a:lstStyle/>
          <a:p>
            <a:pPr algn="l">
              <a:lnSpc>
                <a:spcPts val="5852"/>
              </a:lnSpc>
            </a:pPr>
            <a:r>
              <a:rPr lang="en-US" sz="3600" b="1">
                <a:latin typeface="Aparajita" panose="02020603050405020304" pitchFamily="18" charset="0"/>
                <a:cs typeface="Aparajita" panose="02020603050405020304" pitchFamily="18" charset="0"/>
              </a:rPr>
              <a:t>HDFS (Hadoop Distributed File System)</a:t>
            </a:r>
            <a:r>
              <a:rPr lang="en-US" sz="3600">
                <a:latin typeface="Aparajita" panose="02020603050405020304" pitchFamily="18" charset="0"/>
                <a:cs typeface="Aparajita" panose="02020603050405020304" pitchFamily="18" charset="0"/>
              </a:rPr>
              <a:t> is a distributed file system designed to store large datasets across clusters of commodity hardware. Here's a breakdown of its key components and functionalities:</a:t>
            </a:r>
            <a:endParaRPr lang="en-US" sz="3600">
              <a:solidFill>
                <a:srgbClr val="000000"/>
              </a:solidFill>
              <a:latin typeface="Aparajita" panose="02020603050405020304" pitchFamily="18" charset="0"/>
              <a:cs typeface="Aparajita" panose="02020603050405020304" pitchFamily="18" charset="0"/>
            </a:endParaRPr>
          </a:p>
        </p:txBody>
      </p:sp>
      <p:sp>
        <p:nvSpPr>
          <p:cNvPr id="14" name="TextBox 13">
            <a:extLst>
              <a:ext uri="{FF2B5EF4-FFF2-40B4-BE49-F238E27FC236}">
                <a16:creationId xmlns:a16="http://schemas.microsoft.com/office/drawing/2014/main" id="{CF69F3BB-CA0B-D9FC-34F8-9181B4AE0971}"/>
              </a:ext>
            </a:extLst>
          </p:cNvPr>
          <p:cNvSpPr txBox="1"/>
          <p:nvPr/>
        </p:nvSpPr>
        <p:spPr>
          <a:xfrm>
            <a:off x="5614489" y="2209611"/>
            <a:ext cx="6190614" cy="1418658"/>
          </a:xfrm>
          <a:prstGeom prst="rect">
            <a:avLst/>
          </a:prstGeom>
          <a:noFill/>
        </p:spPr>
        <p:txBody>
          <a:bodyPr wrap="square">
            <a:spAutoFit/>
          </a:bodyPr>
          <a:lstStyle/>
          <a:p>
            <a:pPr algn="ctr">
              <a:lnSpc>
                <a:spcPts val="11899"/>
              </a:lnSpc>
            </a:pPr>
            <a:r>
              <a:rPr lang="en-IN" sz="5400"/>
              <a:t>Architecture:</a:t>
            </a:r>
            <a:endParaRPr lang="en-US" sz="5400">
              <a:solidFill>
                <a:srgbClr val="000000"/>
              </a:solidFill>
              <a:latin typeface="Alatsi Bold"/>
            </a:endParaRPr>
          </a:p>
        </p:txBody>
      </p:sp>
      <p:sp>
        <p:nvSpPr>
          <p:cNvPr id="19" name="TextBox 18">
            <a:extLst>
              <a:ext uri="{FF2B5EF4-FFF2-40B4-BE49-F238E27FC236}">
                <a16:creationId xmlns:a16="http://schemas.microsoft.com/office/drawing/2014/main" id="{0979EF81-E559-2138-F10F-C62C4E51D3ED}"/>
              </a:ext>
            </a:extLst>
          </p:cNvPr>
          <p:cNvSpPr txBox="1"/>
          <p:nvPr/>
        </p:nvSpPr>
        <p:spPr>
          <a:xfrm>
            <a:off x="762000" y="3540355"/>
            <a:ext cx="16459200" cy="5262979"/>
          </a:xfrm>
          <a:prstGeom prst="rect">
            <a:avLst/>
          </a:prstGeom>
          <a:noFill/>
        </p:spPr>
        <p:txBody>
          <a:bodyPr wrap="square">
            <a:spAutoFit/>
          </a:bodyPr>
          <a:lstStyle/>
          <a:p>
            <a:r>
              <a:rPr lang="en-US" sz="2800">
                <a:latin typeface="Aparajita" panose="02020603050405020304" pitchFamily="18" charset="0"/>
                <a:cs typeface="Aparajita" panose="02020603050405020304" pitchFamily="18" charset="0"/>
              </a:rPr>
              <a:t>HDFS follows a master-slave architecture with the following main components:</a:t>
            </a:r>
          </a:p>
          <a:p>
            <a:pPr>
              <a:buFont typeface="Arial" panose="020B0604020202020204" pitchFamily="34" charset="0"/>
              <a:buChar char="•"/>
            </a:pPr>
            <a:r>
              <a:rPr lang="en-US" sz="2800" b="1">
                <a:latin typeface="Aparajita" panose="02020603050405020304" pitchFamily="18" charset="0"/>
                <a:cs typeface="Aparajita" panose="02020603050405020304" pitchFamily="18" charset="0"/>
              </a:rPr>
              <a:t>NameNode (Master):</a:t>
            </a:r>
            <a:r>
              <a:rPr lang="en-US" sz="2800">
                <a:latin typeface="Aparajita" panose="02020603050405020304" pitchFamily="18" charset="0"/>
                <a:cs typeface="Aparajita" panose="02020603050405020304" pitchFamily="18" charset="0"/>
              </a:rPr>
              <a:t> This is the central authority that manages the file system metadata. It keeps track of the location of all data blocks across the cluster and maintains the overall namespace (directory structure) of the HDFS. Think of it as the librarian in a massive library, keeping track of the location of all books and the overall organization of the library.</a:t>
            </a:r>
          </a:p>
          <a:p>
            <a:pPr>
              <a:buFont typeface="Arial" panose="020B0604020202020204" pitchFamily="34" charset="0"/>
              <a:buChar char="•"/>
            </a:pPr>
            <a:r>
              <a:rPr lang="en-US" sz="2800" b="1">
                <a:latin typeface="Aparajita" panose="02020603050405020304" pitchFamily="18" charset="0"/>
                <a:cs typeface="Aparajita" panose="02020603050405020304" pitchFamily="18" charset="0"/>
              </a:rPr>
              <a:t>DataNode (Slave):</a:t>
            </a:r>
            <a:r>
              <a:rPr lang="en-US" sz="2800">
                <a:latin typeface="Aparajita" panose="02020603050405020304" pitchFamily="18" charset="0"/>
                <a:cs typeface="Aparajita" panose="02020603050405020304" pitchFamily="18" charset="0"/>
              </a:rPr>
              <a:t> These are the machines that store the actual data blocks. Each DataNode stores a portion of a file, and multiple DataNodes store replicas of each block to ensure fault tolerance. Imagine the books themselves being distributed across various shelves in the library.</a:t>
            </a:r>
          </a:p>
          <a:p>
            <a:pPr>
              <a:buFont typeface="Arial" panose="020B0604020202020204" pitchFamily="34" charset="0"/>
              <a:buChar char="•"/>
            </a:pPr>
            <a:r>
              <a:rPr lang="en-US" sz="2800" b="1">
                <a:latin typeface="Aparajita" panose="02020603050405020304" pitchFamily="18" charset="0"/>
                <a:cs typeface="Aparajita" panose="02020603050405020304" pitchFamily="18" charset="0"/>
              </a:rPr>
              <a:t>Blocks:</a:t>
            </a:r>
            <a:r>
              <a:rPr lang="en-US" sz="2800">
                <a:latin typeface="Aparajita" panose="02020603050405020304" pitchFamily="18" charset="0"/>
                <a:cs typeface="Aparajita" panose="02020603050405020304" pitchFamily="18" charset="0"/>
              </a:rPr>
              <a:t> HDFS breaks down large files into fixed-size blocks (typically 128 MB). This allows for parallel processing of data across multiple DataNodes. Think of each book chapter being a separate book in the library (for manageability).</a:t>
            </a:r>
          </a:p>
          <a:p>
            <a:pPr>
              <a:buFont typeface="Arial" panose="020B0604020202020204" pitchFamily="34" charset="0"/>
              <a:buChar char="•"/>
            </a:pPr>
            <a:r>
              <a:rPr lang="en-US" sz="2800" b="1">
                <a:latin typeface="Aparajita" panose="02020603050405020304" pitchFamily="18" charset="0"/>
                <a:cs typeface="Aparajita" panose="02020603050405020304" pitchFamily="18" charset="0"/>
              </a:rPr>
              <a:t>Replication Factor:</a:t>
            </a:r>
            <a:r>
              <a:rPr lang="en-US" sz="2800">
                <a:latin typeface="Aparajita" panose="02020603050405020304" pitchFamily="18" charset="0"/>
                <a:cs typeface="Aparajita" panose="02020603050405020304" pitchFamily="18" charset="0"/>
              </a:rPr>
              <a:t> This defines how many copies of each data block are stored across different DataNodes. A replication factor of 3 means three copies of each block exist, ensuring data availability even if one DataNode fails. Imagine having three copies of each important book in different sections of the library for redundancy.</a:t>
            </a:r>
          </a:p>
        </p:txBody>
      </p:sp>
    </p:spTree>
    <p:extLst>
      <p:ext uri="{BB962C8B-B14F-4D97-AF65-F5344CB8AC3E}">
        <p14:creationId xmlns:p14="http://schemas.microsoft.com/office/powerpoint/2010/main" val="1581390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9357060"/>
            <a:ext cx="6882108" cy="943656"/>
          </a:xfrm>
          <a:prstGeom prst="rect">
            <a:avLst/>
          </a:prstGeom>
        </p:spPr>
        <p:txBody>
          <a:bodyPr lIns="0" tIns="0" rIns="0" bIns="0" rtlCol="0" anchor="t">
            <a:spAutoFit/>
          </a:bodyPr>
          <a:lstStyle/>
          <a:p>
            <a:pPr algn="ctr">
              <a:lnSpc>
                <a:spcPts val="3779"/>
              </a:lnSpc>
            </a:pPr>
            <a:r>
              <a:rPr lang="en-US" sz="2400">
                <a:solidFill>
                  <a:srgbClr val="000000"/>
                </a:solidFill>
                <a:latin typeface="Alatsi Bold"/>
              </a:rPr>
              <a:t>SCHOOL OF DATA SCIENCE|AAFT INSTITUTE |2024</a:t>
            </a:r>
          </a:p>
          <a:p>
            <a:pPr algn="ctr">
              <a:lnSpc>
                <a:spcPts val="3779"/>
              </a:lnSpc>
            </a:pPr>
            <a:endParaRPr lang="en-US" sz="2700">
              <a:solidFill>
                <a:srgbClr val="000000"/>
              </a:solidFill>
              <a:latin typeface="Alatsi Bold"/>
            </a:endParaRPr>
          </a:p>
        </p:txBody>
      </p:sp>
      <p:sp>
        <p:nvSpPr>
          <p:cNvPr id="3" name="AutoShape 3"/>
          <p:cNvSpPr/>
          <p:nvPr/>
        </p:nvSpPr>
        <p:spPr>
          <a:xfrm>
            <a:off x="0" y="9096892"/>
            <a:ext cx="7105264" cy="1905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9" name="Group 9"/>
          <p:cNvGrpSpPr/>
          <p:nvPr/>
        </p:nvGrpSpPr>
        <p:grpSpPr>
          <a:xfrm>
            <a:off x="15859155" y="0"/>
            <a:ext cx="1562612" cy="1673225"/>
            <a:chOff x="0" y="0"/>
            <a:chExt cx="2083482" cy="2230967"/>
          </a:xfrm>
        </p:grpSpPr>
        <p:grpSp>
          <p:nvGrpSpPr>
            <p:cNvPr id="10" name="Group 10"/>
            <p:cNvGrpSpPr/>
            <p:nvPr/>
          </p:nvGrpSpPr>
          <p:grpSpPr>
            <a:xfrm>
              <a:off x="75599" y="0"/>
              <a:ext cx="1932284" cy="2230967"/>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6</a:t>
              </a:r>
            </a:p>
          </p:txBody>
        </p:sp>
      </p:grpSp>
      <p:sp>
        <p:nvSpPr>
          <p:cNvPr id="17" name="TextBox 16">
            <a:extLst>
              <a:ext uri="{FF2B5EF4-FFF2-40B4-BE49-F238E27FC236}">
                <a16:creationId xmlns:a16="http://schemas.microsoft.com/office/drawing/2014/main" id="{84DAFD87-917B-E541-FCF3-CEFAD7E6730B}"/>
              </a:ext>
            </a:extLst>
          </p:cNvPr>
          <p:cNvSpPr txBox="1"/>
          <p:nvPr/>
        </p:nvSpPr>
        <p:spPr>
          <a:xfrm>
            <a:off x="0" y="-457372"/>
            <a:ext cx="16154400" cy="1326645"/>
          </a:xfrm>
          <a:prstGeom prst="rect">
            <a:avLst/>
          </a:prstGeom>
          <a:noFill/>
        </p:spPr>
        <p:txBody>
          <a:bodyPr wrap="square">
            <a:spAutoFit/>
          </a:bodyPr>
          <a:lstStyle/>
          <a:p>
            <a:pPr marL="457200" indent="-457200" algn="ctr">
              <a:lnSpc>
                <a:spcPts val="11899"/>
              </a:lnSpc>
              <a:buFont typeface="Wingdings" panose="05000000000000000000" pitchFamily="2" charset="2"/>
              <a:buChar char="Ø"/>
            </a:pPr>
            <a:r>
              <a:rPr lang="en-US" sz="3200" u="sng">
                <a:latin typeface="Arial Rounded MT Bold" panose="020F0704030504030204" pitchFamily="34" charset="0"/>
              </a:rPr>
              <a:t>Here's a breakdown of the key differences between Hadoop 1 and Hadoop 2:</a:t>
            </a:r>
            <a:endParaRPr lang="en-US" sz="3200" u="sng">
              <a:solidFill>
                <a:srgbClr val="000000"/>
              </a:solidFill>
              <a:latin typeface="Arial Rounded MT Bold" panose="020F0704030504030204" pitchFamily="34" charset="0"/>
            </a:endParaRPr>
          </a:p>
        </p:txBody>
      </p:sp>
      <p:pic>
        <p:nvPicPr>
          <p:cNvPr id="6" name="Picture 5">
            <a:extLst>
              <a:ext uri="{FF2B5EF4-FFF2-40B4-BE49-F238E27FC236}">
                <a16:creationId xmlns:a16="http://schemas.microsoft.com/office/drawing/2014/main" id="{FA5FAAD3-3C01-474E-32D8-6CEA30B87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411783"/>
            <a:ext cx="17702164" cy="74274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TextBox 5"/>
          <p:cNvSpPr txBox="1"/>
          <p:nvPr/>
        </p:nvSpPr>
        <p:spPr>
          <a:xfrm>
            <a:off x="-888216" y="-334977"/>
            <a:ext cx="6515100" cy="1326325"/>
          </a:xfrm>
          <a:prstGeom prst="rect">
            <a:avLst/>
          </a:prstGeom>
        </p:spPr>
        <p:txBody>
          <a:bodyPr wrap="square" lIns="0" tIns="0" rIns="0" bIns="0" rtlCol="0" anchor="t">
            <a:spAutoFit/>
          </a:bodyPr>
          <a:lstStyle/>
          <a:p>
            <a:pPr algn="ctr">
              <a:lnSpc>
                <a:spcPts val="11899"/>
              </a:lnSpc>
            </a:pPr>
            <a:r>
              <a:rPr lang="en-US" sz="5400">
                <a:solidFill>
                  <a:srgbClr val="000000"/>
                </a:solidFill>
                <a:latin typeface="Alatsi Bold"/>
              </a:rPr>
              <a:t>MAP REDUCE</a:t>
            </a:r>
          </a:p>
        </p:txBody>
      </p:sp>
      <p:sp>
        <p:nvSpPr>
          <p:cNvPr id="6" name="TextBox 6"/>
          <p:cNvSpPr txBox="1"/>
          <p:nvPr/>
        </p:nvSpPr>
        <p:spPr>
          <a:xfrm>
            <a:off x="6019800" y="9479446"/>
            <a:ext cx="6882108" cy="943656"/>
          </a:xfrm>
          <a:prstGeom prst="rect">
            <a:avLst/>
          </a:prstGeom>
        </p:spPr>
        <p:txBody>
          <a:bodyPr lIns="0" tIns="0" rIns="0" bIns="0" rtlCol="0" anchor="t">
            <a:spAutoFit/>
          </a:bodyPr>
          <a:lstStyle/>
          <a:p>
            <a:pPr algn="ctr">
              <a:lnSpc>
                <a:spcPts val="3779"/>
              </a:lnSpc>
            </a:pPr>
            <a:r>
              <a:rPr lang="en-US" sz="2400">
                <a:solidFill>
                  <a:srgbClr val="000000"/>
                </a:solidFill>
                <a:latin typeface="Alatsi Bold"/>
              </a:rPr>
              <a:t>SCHOOL OF DATA SCIENCE|AAFT INSTITUTE |2024</a:t>
            </a:r>
          </a:p>
          <a:p>
            <a:pPr algn="ctr">
              <a:lnSpc>
                <a:spcPts val="3779"/>
              </a:lnSpc>
            </a:pPr>
            <a:endParaRPr lang="en-US" sz="2700">
              <a:solidFill>
                <a:srgbClr val="000000"/>
              </a:solidFill>
              <a:latin typeface="Alatsi Bold"/>
            </a:endParaRPr>
          </a:p>
        </p:txBody>
      </p:sp>
      <p:sp>
        <p:nvSpPr>
          <p:cNvPr id="7" name="TextBox 7"/>
          <p:cNvSpPr txBox="1"/>
          <p:nvPr/>
        </p:nvSpPr>
        <p:spPr>
          <a:xfrm>
            <a:off x="502612" y="1111131"/>
            <a:ext cx="7530658" cy="795020"/>
          </a:xfrm>
          <a:prstGeom prst="rect">
            <a:avLst/>
          </a:prstGeom>
        </p:spPr>
        <p:txBody>
          <a:bodyPr lIns="0" tIns="0" rIns="0" bIns="0" rtlCol="0" anchor="t">
            <a:spAutoFit/>
          </a:bodyPr>
          <a:lstStyle/>
          <a:p>
            <a:pPr algn="l">
              <a:lnSpc>
                <a:spcPts val="6580"/>
              </a:lnSpc>
            </a:pPr>
            <a:r>
              <a:rPr lang="en-US" sz="4700">
                <a:solidFill>
                  <a:srgbClr val="000000"/>
                </a:solidFill>
                <a:latin typeface="Alatsi Bold"/>
              </a:rPr>
              <a:t>Overview</a:t>
            </a:r>
          </a:p>
        </p:txBody>
      </p:sp>
      <p:sp>
        <p:nvSpPr>
          <p:cNvPr id="9" name="TextBox 9"/>
          <p:cNvSpPr txBox="1"/>
          <p:nvPr/>
        </p:nvSpPr>
        <p:spPr>
          <a:xfrm>
            <a:off x="450270" y="1846141"/>
            <a:ext cx="14847341" cy="1921808"/>
          </a:xfrm>
          <a:prstGeom prst="rect">
            <a:avLst/>
          </a:prstGeom>
        </p:spPr>
        <p:txBody>
          <a:bodyPr lIns="0" tIns="0" rIns="0" bIns="0" rtlCol="0" anchor="t">
            <a:spAutoFit/>
          </a:bodyPr>
          <a:lstStyle/>
          <a:p>
            <a:pPr marL="457200" indent="-457200">
              <a:lnSpc>
                <a:spcPts val="5125"/>
              </a:lnSpc>
              <a:buFont typeface="Wingdings" panose="05000000000000000000" pitchFamily="2" charset="2"/>
              <a:buChar char="§"/>
            </a:pPr>
            <a:r>
              <a:rPr lang="en-US" sz="2800" b="0" i="0" u="none" strike="noStrike">
                <a:solidFill>
                  <a:schemeClr val="tx1">
                    <a:lumMod val="85000"/>
                    <a:lumOff val="15000"/>
                  </a:schemeClr>
                </a:solidFill>
                <a:effectLst/>
                <a:latin typeface="Aparajita" panose="02020603050405020304" pitchFamily="18" charset="0"/>
                <a:cs typeface="Aparajita" panose="02020603050405020304" pitchFamily="18" charset="0"/>
              </a:rPr>
              <a:t>It is a programming model and </a:t>
            </a:r>
            <a:r>
              <a:rPr lang="en-US" sz="2800" b="0" i="0" u="sng" strike="noStrike">
                <a:solidFill>
                  <a:schemeClr val="tx1">
                    <a:lumMod val="85000"/>
                    <a:lumOff val="15000"/>
                  </a:schemeClr>
                </a:solidFill>
                <a:effectLst/>
                <a:latin typeface="Aparajita" panose="02020603050405020304" pitchFamily="18" charset="0"/>
                <a:cs typeface="Aparajita" panose="02020603050405020304" pitchFamily="18" charset="0"/>
              </a:rPr>
              <a:t>processing</a:t>
            </a:r>
            <a:r>
              <a:rPr lang="en-US" sz="2800" b="0" i="0" u="none" strike="noStrike">
                <a:solidFill>
                  <a:schemeClr val="tx1">
                    <a:lumMod val="85000"/>
                    <a:lumOff val="15000"/>
                  </a:schemeClr>
                </a:solidFill>
                <a:effectLst/>
                <a:latin typeface="Aparajita" panose="02020603050405020304" pitchFamily="18" charset="0"/>
                <a:cs typeface="Aparajita" panose="02020603050405020304" pitchFamily="18" charset="0"/>
              </a:rPr>
              <a:t> technique used for handling and generating large datasets with a distributed algorithm on a cluster. </a:t>
            </a:r>
          </a:p>
          <a:p>
            <a:pPr algn="l">
              <a:lnSpc>
                <a:spcPts val="5125"/>
              </a:lnSpc>
            </a:pPr>
            <a:endParaRPr lang="en-US" sz="3661">
              <a:solidFill>
                <a:srgbClr val="000000"/>
              </a:solidFill>
              <a:latin typeface="Alatsi Bold"/>
            </a:endParaRPr>
          </a:p>
        </p:txBody>
      </p:sp>
      <p:sp>
        <p:nvSpPr>
          <p:cNvPr id="11" name="TextBox 11"/>
          <p:cNvSpPr txBox="1"/>
          <p:nvPr/>
        </p:nvSpPr>
        <p:spPr>
          <a:xfrm>
            <a:off x="450270" y="3221692"/>
            <a:ext cx="14847341" cy="1921808"/>
          </a:xfrm>
          <a:prstGeom prst="rect">
            <a:avLst/>
          </a:prstGeom>
        </p:spPr>
        <p:txBody>
          <a:bodyPr lIns="0" tIns="0" rIns="0" bIns="0" rtlCol="0" anchor="t">
            <a:spAutoFit/>
          </a:bodyPr>
          <a:lstStyle/>
          <a:p>
            <a:pPr marL="457200" indent="-457200">
              <a:lnSpc>
                <a:spcPts val="5125"/>
              </a:lnSpc>
              <a:buFont typeface="Wingdings" panose="05000000000000000000" pitchFamily="2" charset="2"/>
              <a:buChar char="§"/>
            </a:pPr>
            <a:r>
              <a:rPr lang="en-US" sz="2800" b="1" i="0" u="sng" strike="noStrike">
                <a:solidFill>
                  <a:schemeClr val="tx1">
                    <a:lumMod val="85000"/>
                    <a:lumOff val="15000"/>
                  </a:schemeClr>
                </a:solidFill>
                <a:effectLst/>
                <a:latin typeface="Aparajita" panose="02020603050405020304" pitchFamily="18" charset="0"/>
                <a:cs typeface="Aparajita" panose="02020603050405020304" pitchFamily="18" charset="0"/>
              </a:rPr>
              <a:t>Objective:</a:t>
            </a:r>
            <a:r>
              <a:rPr lang="en-US" sz="2800" b="0" i="0" u="none" strike="noStrike">
                <a:solidFill>
                  <a:schemeClr val="tx1">
                    <a:lumMod val="85000"/>
                    <a:lumOff val="15000"/>
                  </a:schemeClr>
                </a:solidFill>
                <a:effectLst/>
                <a:latin typeface="Aparajita" panose="02020603050405020304" pitchFamily="18" charset="0"/>
                <a:cs typeface="Aparajita" panose="02020603050405020304" pitchFamily="18" charset="0"/>
              </a:rPr>
              <a:t> The objective of MapReduce is to process large data sets efficiently and reliably using a parallel, distributed algorithm.</a:t>
            </a:r>
            <a:endParaRPr lang="en-US" sz="2800" b="1" i="0" u="none" strike="noStrike">
              <a:solidFill>
                <a:schemeClr val="tx1">
                  <a:lumMod val="85000"/>
                  <a:lumOff val="15000"/>
                </a:schemeClr>
              </a:solidFill>
              <a:effectLst/>
              <a:latin typeface="Aparajita" panose="02020603050405020304" pitchFamily="18" charset="0"/>
              <a:cs typeface="Aparajita" panose="02020603050405020304" pitchFamily="18" charset="0"/>
            </a:endParaRPr>
          </a:p>
          <a:p>
            <a:pPr algn="l">
              <a:lnSpc>
                <a:spcPts val="5125"/>
              </a:lnSpc>
            </a:pPr>
            <a:endParaRPr lang="en-US" sz="3661">
              <a:solidFill>
                <a:srgbClr val="000000"/>
              </a:solidFill>
              <a:latin typeface="Alatsi Bold"/>
            </a:endParaRPr>
          </a:p>
        </p:txBody>
      </p:sp>
      <p:sp>
        <p:nvSpPr>
          <p:cNvPr id="15" name="AutoShape 15"/>
          <p:cNvSpPr/>
          <p:nvPr/>
        </p:nvSpPr>
        <p:spPr>
          <a:xfrm>
            <a:off x="0" y="9225724"/>
            <a:ext cx="7105264" cy="19050"/>
          </a:xfrm>
          <a:prstGeom prst="line">
            <a:avLst/>
          </a:prstGeom>
          <a:ln w="114300" cap="flat">
            <a:solidFill>
              <a:srgbClr val="9FC3D0"/>
            </a:solidFill>
            <a:prstDash val="solid"/>
            <a:headEnd type="none" w="sm" len="sm"/>
            <a:tailEnd type="none" w="sm" len="sm"/>
          </a:ln>
        </p:spPr>
      </p:sp>
      <p:sp>
        <p:nvSpPr>
          <p:cNvPr id="16" name="AutoShape 16"/>
          <p:cNvSpPr/>
          <p:nvPr/>
        </p:nvSpPr>
        <p:spPr>
          <a:xfrm>
            <a:off x="11182736" y="9270357"/>
            <a:ext cx="7105264" cy="19050"/>
          </a:xfrm>
          <a:prstGeom prst="line">
            <a:avLst/>
          </a:prstGeom>
          <a:ln w="114300" cap="flat">
            <a:solidFill>
              <a:srgbClr val="9FC3D0"/>
            </a:solidFill>
            <a:prstDash val="solid"/>
            <a:headEnd type="none" w="sm" len="sm"/>
            <a:tailEnd type="none" w="sm" len="sm"/>
          </a:ln>
        </p:spPr>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7</a:t>
              </a:r>
            </a:p>
          </p:txBody>
        </p:sp>
      </p:grpSp>
      <p:pic>
        <p:nvPicPr>
          <p:cNvPr id="24" name="Picture 23">
            <a:extLst>
              <a:ext uri="{FF2B5EF4-FFF2-40B4-BE49-F238E27FC236}">
                <a16:creationId xmlns:a16="http://schemas.microsoft.com/office/drawing/2014/main" id="{C3177042-5437-F53D-ACC3-CF1316C8FF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5834" y="4028934"/>
            <a:ext cx="13632365" cy="45484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378141" y="380534"/>
            <a:ext cx="8071033" cy="1293303"/>
          </a:xfrm>
          <a:prstGeom prst="rect">
            <a:avLst/>
          </a:prstGeom>
        </p:spPr>
        <p:txBody>
          <a:bodyPr wrap="square" lIns="0" tIns="0" rIns="0" bIns="0" rtlCol="0" anchor="t">
            <a:spAutoFit/>
          </a:bodyPr>
          <a:lstStyle/>
          <a:p>
            <a:pPr marL="571500" indent="-571500" algn="ctr">
              <a:lnSpc>
                <a:spcPts val="11899"/>
              </a:lnSpc>
              <a:buFont typeface="Wingdings" panose="05000000000000000000" pitchFamily="2" charset="2"/>
              <a:buChar char="Ø"/>
            </a:pPr>
            <a:r>
              <a:rPr lang="en-IN" sz="4400" b="1"/>
              <a:t>YARN ARCHITECTURE</a:t>
            </a:r>
            <a:endParaRPr lang="en-US" sz="4400" b="1">
              <a:solidFill>
                <a:srgbClr val="000000"/>
              </a:solidFill>
              <a:latin typeface="Alatsi Bold"/>
            </a:endParaRPr>
          </a:p>
        </p:txBody>
      </p:sp>
      <p:sp>
        <p:nvSpPr>
          <p:cNvPr id="6" name="TextBox 6"/>
          <p:cNvSpPr txBox="1"/>
          <p:nvPr/>
        </p:nvSpPr>
        <p:spPr>
          <a:xfrm>
            <a:off x="9673194" y="3124011"/>
            <a:ext cx="6651535" cy="2610505"/>
          </a:xfrm>
          <a:prstGeom prst="rect">
            <a:avLst/>
          </a:prstGeom>
        </p:spPr>
        <p:txBody>
          <a:bodyPr lIns="50800" tIns="50800" rIns="50800" bIns="50800" rtlCol="0" anchor="ctr"/>
          <a:lstStyle/>
          <a:p>
            <a:pPr algn="ctr">
              <a:lnSpc>
                <a:spcPts val="2659"/>
              </a:lnSpc>
            </a:pPr>
            <a:endParaRPr/>
          </a:p>
        </p:txBody>
      </p:sp>
      <p:sp>
        <p:nvSpPr>
          <p:cNvPr id="9" name="TextBox 9"/>
          <p:cNvSpPr txBox="1"/>
          <p:nvPr/>
        </p:nvSpPr>
        <p:spPr>
          <a:xfrm>
            <a:off x="1555310" y="2271912"/>
            <a:ext cx="7229269" cy="3929024"/>
          </a:xfrm>
          <a:prstGeom prst="rect">
            <a:avLst/>
          </a:prstGeom>
        </p:spPr>
        <p:txBody>
          <a:bodyPr wrap="square" lIns="0" tIns="0" rIns="0" bIns="0" rtlCol="0" anchor="t">
            <a:spAutoFit/>
          </a:bodyPr>
          <a:lstStyle/>
          <a:p>
            <a:pPr algn="l">
              <a:lnSpc>
                <a:spcPts val="5192"/>
              </a:lnSpc>
            </a:pPr>
            <a:r>
              <a:rPr lang="en-US" sz="2800"/>
              <a:t>YARN (Yet Another Resource Negotiator) is a core component of Hadoop 2.0 that addresses the limitations of resource management in Hadoop 1.0. It introduces a distributed and scalable architecture for managing resources in a Hadoop cluster.</a:t>
            </a:r>
            <a:endParaRPr lang="en-US" sz="2800">
              <a:solidFill>
                <a:srgbClr val="000000"/>
              </a:solidFill>
              <a:latin typeface="Alatsi Bold"/>
            </a:endParaRPr>
          </a:p>
        </p:txBody>
      </p:sp>
      <p:sp>
        <p:nvSpPr>
          <p:cNvPr id="15" name="TextBox 15"/>
          <p:cNvSpPr txBox="1"/>
          <p:nvPr/>
        </p:nvSpPr>
        <p:spPr>
          <a:xfrm rot="-5400000">
            <a:off x="-2101009" y="4638363"/>
            <a:ext cx="6336654" cy="464820"/>
          </a:xfrm>
          <a:prstGeom prst="rect">
            <a:avLst/>
          </a:prstGeom>
        </p:spPr>
        <p:txBody>
          <a:bodyPr wrap="square" lIns="0" tIns="0" rIns="0" bIns="0" rtlCol="0" anchor="t">
            <a:spAutoFit/>
          </a:bodyPr>
          <a:lstStyle/>
          <a:p>
            <a:pPr algn="ctr">
              <a:lnSpc>
                <a:spcPts val="3779"/>
              </a:lnSpc>
            </a:pPr>
            <a:r>
              <a:rPr lang="en-US" sz="2700">
                <a:solidFill>
                  <a:srgbClr val="000000"/>
                </a:solidFill>
                <a:latin typeface="Alatsi Bold"/>
              </a:rPr>
              <a:t>SCHOOL OF DATA SCIENCE 2024</a:t>
            </a:r>
          </a:p>
        </p:txBody>
      </p:sp>
      <p:sp>
        <p:nvSpPr>
          <p:cNvPr id="17" name="AutoShape 17"/>
          <p:cNvSpPr/>
          <p:nvPr/>
        </p:nvSpPr>
        <p:spPr>
          <a:xfrm flipH="1" flipV="1">
            <a:off x="1064616" y="470187"/>
            <a:ext cx="5403" cy="1883191"/>
          </a:xfrm>
          <a:prstGeom prst="line">
            <a:avLst/>
          </a:prstGeom>
          <a:ln w="114300" cap="flat">
            <a:solidFill>
              <a:srgbClr val="9FC3D0"/>
            </a:solidFill>
            <a:prstDash val="solid"/>
            <a:headEnd type="none" w="sm" len="sm"/>
            <a:tailEnd type="none" w="sm" len="sm"/>
          </a:ln>
        </p:spPr>
      </p:sp>
      <p:sp>
        <p:nvSpPr>
          <p:cNvPr id="18" name="AutoShape 18"/>
          <p:cNvSpPr/>
          <p:nvPr/>
        </p:nvSpPr>
        <p:spPr>
          <a:xfrm flipH="1" flipV="1">
            <a:off x="995638" y="7106604"/>
            <a:ext cx="5403" cy="2997456"/>
          </a:xfrm>
          <a:prstGeom prst="line">
            <a:avLst/>
          </a:prstGeom>
          <a:ln w="114300" cap="flat">
            <a:solidFill>
              <a:srgbClr val="9FC3D0"/>
            </a:solidFill>
            <a:prstDash val="solid"/>
            <a:headEnd type="none" w="sm" len="sm"/>
            <a:tailEnd type="none" w="sm" len="sm"/>
          </a:ln>
        </p:spPr>
      </p:sp>
      <p:grpSp>
        <p:nvGrpSpPr>
          <p:cNvPr id="19" name="Group 19"/>
          <p:cNvGrpSpPr/>
          <p:nvPr/>
        </p:nvGrpSpPr>
        <p:grpSpPr>
          <a:xfrm>
            <a:off x="15859155" y="0"/>
            <a:ext cx="1562612" cy="1673225"/>
            <a:chOff x="0" y="0"/>
            <a:chExt cx="2083482" cy="2230967"/>
          </a:xfrm>
        </p:grpSpPr>
        <p:grpSp>
          <p:nvGrpSpPr>
            <p:cNvPr id="20" name="Group 20"/>
            <p:cNvGrpSpPr/>
            <p:nvPr/>
          </p:nvGrpSpPr>
          <p:grpSpPr>
            <a:xfrm>
              <a:off x="75599" y="0"/>
              <a:ext cx="1932284" cy="2230967"/>
              <a:chOff x="0" y="0"/>
              <a:chExt cx="703982" cy="812800"/>
            </a:xfrm>
          </p:grpSpPr>
          <p:sp>
            <p:nvSpPr>
              <p:cNvPr id="21" name="Freeform 2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2" name="TextBox 2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8</a:t>
              </a:r>
            </a:p>
          </p:txBody>
        </p:sp>
      </p:grpSp>
      <p:sp>
        <p:nvSpPr>
          <p:cNvPr id="26" name="TextBox 2">
            <a:extLst>
              <a:ext uri="{FF2B5EF4-FFF2-40B4-BE49-F238E27FC236}">
                <a16:creationId xmlns:a16="http://schemas.microsoft.com/office/drawing/2014/main" id="{43EB76D2-E6F2-3844-12C7-7A42C41E1CF7}"/>
              </a:ext>
            </a:extLst>
          </p:cNvPr>
          <p:cNvSpPr txBox="1"/>
          <p:nvPr/>
        </p:nvSpPr>
        <p:spPr>
          <a:xfrm>
            <a:off x="457964" y="6200936"/>
            <a:ext cx="8071033" cy="1293303"/>
          </a:xfrm>
          <a:prstGeom prst="rect">
            <a:avLst/>
          </a:prstGeom>
        </p:spPr>
        <p:txBody>
          <a:bodyPr wrap="square" lIns="0" tIns="0" rIns="0" bIns="0" rtlCol="0" anchor="t">
            <a:spAutoFit/>
          </a:bodyPr>
          <a:lstStyle/>
          <a:p>
            <a:pPr marL="571500" indent="-571500" algn="ctr">
              <a:lnSpc>
                <a:spcPts val="11899"/>
              </a:lnSpc>
              <a:buFont typeface="Wingdings" panose="05000000000000000000" pitchFamily="2" charset="2"/>
              <a:buChar char="Ø"/>
            </a:pPr>
            <a:r>
              <a:rPr lang="en-IN" sz="4400" b="1"/>
              <a:t>SCOOP ARCHITECTURE</a:t>
            </a:r>
            <a:endParaRPr lang="en-US" sz="4400" b="1">
              <a:solidFill>
                <a:srgbClr val="000000"/>
              </a:solidFill>
              <a:latin typeface="Alatsi Bold"/>
            </a:endParaRPr>
          </a:p>
        </p:txBody>
      </p:sp>
      <p:sp>
        <p:nvSpPr>
          <p:cNvPr id="27" name="TextBox 9">
            <a:extLst>
              <a:ext uri="{FF2B5EF4-FFF2-40B4-BE49-F238E27FC236}">
                <a16:creationId xmlns:a16="http://schemas.microsoft.com/office/drawing/2014/main" id="{BFD78B50-E297-A6B3-D650-9485B77428FA}"/>
              </a:ext>
            </a:extLst>
          </p:cNvPr>
          <p:cNvSpPr txBox="1"/>
          <p:nvPr/>
        </p:nvSpPr>
        <p:spPr>
          <a:xfrm>
            <a:off x="1406077" y="7823930"/>
            <a:ext cx="6646134" cy="1928477"/>
          </a:xfrm>
          <a:prstGeom prst="rect">
            <a:avLst/>
          </a:prstGeom>
        </p:spPr>
        <p:txBody>
          <a:bodyPr wrap="square" lIns="0" tIns="0" rIns="0" bIns="0" rtlCol="0" anchor="t">
            <a:spAutoFit/>
          </a:bodyPr>
          <a:lstStyle/>
          <a:p>
            <a:pPr algn="l">
              <a:lnSpc>
                <a:spcPts val="5192"/>
              </a:lnSpc>
            </a:pPr>
            <a:r>
              <a:rPr lang="en-US" sz="2800"/>
              <a:t>Sqoop is a tool designed to transfer bulk data between relational databases and Hadoop Distributed File System .</a:t>
            </a:r>
            <a:endParaRPr lang="en-US" sz="2800">
              <a:solidFill>
                <a:srgbClr val="000000"/>
              </a:solidFill>
              <a:latin typeface="Alatsi Bold"/>
            </a:endParaRPr>
          </a:p>
        </p:txBody>
      </p:sp>
      <p:pic>
        <p:nvPicPr>
          <p:cNvPr id="29" name="Picture 28">
            <a:extLst>
              <a:ext uri="{FF2B5EF4-FFF2-40B4-BE49-F238E27FC236}">
                <a16:creationId xmlns:a16="http://schemas.microsoft.com/office/drawing/2014/main" id="{AF35E893-B11C-94AE-AAB0-30F386E00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4473" y="1018393"/>
            <a:ext cx="6327286" cy="4941623"/>
          </a:xfrm>
          <a:prstGeom prst="rect">
            <a:avLst/>
          </a:prstGeom>
        </p:spPr>
      </p:pic>
      <p:pic>
        <p:nvPicPr>
          <p:cNvPr id="31" name="Picture 30">
            <a:extLst>
              <a:ext uri="{FF2B5EF4-FFF2-40B4-BE49-F238E27FC236}">
                <a16:creationId xmlns:a16="http://schemas.microsoft.com/office/drawing/2014/main" id="{C2C1E524-02E0-2E20-DA24-3E4A209FBC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4473" y="6774936"/>
            <a:ext cx="6901714" cy="332150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871</TotalTime>
  <Words>1117</Words>
  <Application>Microsoft Office PowerPoint</Application>
  <PresentationFormat>Custom</PresentationFormat>
  <Paragraphs>80</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Alatsi</vt:lpstr>
      <vt:lpstr>Wingdings</vt:lpstr>
      <vt:lpstr>Aparajita</vt:lpstr>
      <vt:lpstr>Noto Sans Symbols</vt:lpstr>
      <vt:lpstr>Arial Rounded MT Bold</vt:lpstr>
      <vt:lpstr>Courier New</vt:lpstr>
      <vt:lpstr>Arial</vt:lpstr>
      <vt:lpstr>Calibri</vt:lpstr>
      <vt:lpstr>Alatsi Bold</vt:lpstr>
      <vt:lpstr>Open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DATA SCIENCE 2024</dc:title>
  <dc:creator>Anamika</dc:creator>
  <cp:lastModifiedBy>Anamika gupta</cp:lastModifiedBy>
  <cp:revision>3</cp:revision>
  <dcterms:created xsi:type="dcterms:W3CDTF">2006-08-16T00:00:00Z</dcterms:created>
  <dcterms:modified xsi:type="dcterms:W3CDTF">2024-06-12T17:10:48Z</dcterms:modified>
  <dc:identifier>DAGG6El7_QM</dc:identifier>
</cp:coreProperties>
</file>