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0" r:id="rId5"/>
    <p:sldId id="295" r:id="rId6"/>
    <p:sldId id="281" r:id="rId7"/>
    <p:sldId id="280" r:id="rId8"/>
    <p:sldId id="282" r:id="rId9"/>
    <p:sldId id="283" r:id="rId10"/>
    <p:sldId id="292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48C6E-5F02-4AD7-B125-288239E3CCE8}" v="161" dt="2024-06-11T18:49:10.057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7" autoAdjust="0"/>
  </p:normalViewPr>
  <p:slideViewPr>
    <p:cSldViewPr snapToGrid="0">
      <p:cViewPr varScale="1">
        <p:scale>
          <a:sx n="97" d="100"/>
          <a:sy n="97" d="100"/>
        </p:scale>
        <p:origin x="96" y="67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7D24-16BF-448E-8125-922AC25F2810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9176-B171-453D-B4F4-0D63CE4F1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A7B5-7120-4081-9C69-DA4001E9CDC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D5ED-768E-4A59-9586-6D48BCD96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7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5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8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1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9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9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4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3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7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0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89824F2F-9B77-E8DE-AD7B-CF6E1D67E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99EE7A-1B55-E01E-0F8A-818D34FD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CB8E9-A9F1-4F28-81F9-BB11147C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B435E9B-C863-47E7-AE8C-0DBC4BA0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anchor="ctr">
            <a:noAutofit/>
          </a:bodyPr>
          <a:lstStyle>
            <a:lvl1pPr algn="ctr">
              <a:lnSpc>
                <a:spcPts val="5500"/>
              </a:lnSpc>
              <a:defRPr lang="en-US" sz="4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B10FA-2B9E-E120-EF1B-99608E3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anchor="ctr">
            <a:normAutofit/>
          </a:bodyPr>
          <a:lstStyle>
            <a:lvl1pPr algn="ctr"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anchor="t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DC895-4552-A2B1-C921-53E1D5D6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4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8D817F-B156-6556-8696-C7B8C8C3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3F63DD-A60B-8539-7070-0187A88E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887CF-A678-4B92-868C-0958632C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6E7C8-C046-4191-568A-766466452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A07B3-52CC-EF3C-E02F-1A2047E0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9BF17D-4B5B-D2CF-FBF6-AAF2167F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2EF4E-3F0C-A07E-B4EE-BED20E35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2E6646-E869-D850-DC97-A5918C5A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77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>
            <a:normAutofit/>
          </a:bodyPr>
          <a:lstStyle>
            <a:lvl1pPr marL="283464" indent="-283464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BF17D-4B5B-D2CF-FBF6-AAF2167F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82EF4E-3F0C-A07E-B4EE-BED20E35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2E6646-E869-D850-DC97-A5918C5A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>
            <a:normAutofit/>
          </a:bodyPr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A42F3D-2FF6-5956-7AC9-D66BF791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3CAAAD-1A9D-5E43-B2BA-03A5787B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icon to add table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1FAB5543-22E2-F499-06D3-A609885A38D0}"/>
              </a:ext>
            </a:extLst>
          </p:cNvPr>
          <p:cNvSpPr txBox="1">
            <a:spLocks/>
          </p:cNvSpPr>
          <p:nvPr/>
        </p:nvSpPr>
        <p:spPr>
          <a:xfrm>
            <a:off x="3047999" y="1894426"/>
            <a:ext cx="6096000" cy="230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/>
              <a:t>Data SCIENCE APPLICATIONS &amp; TOOLS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CD7E7F-684F-B34F-C41C-6DBDEC2B8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" y="0"/>
            <a:ext cx="2362507" cy="2012150"/>
          </a:xfrm>
          <a:prstGeom prst="flowChartConnector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FCAE4DD0-8058-183B-D641-5982EB29C6B5}"/>
              </a:ext>
            </a:extLst>
          </p:cNvPr>
          <p:cNvSpPr txBox="1"/>
          <p:nvPr/>
        </p:nvSpPr>
        <p:spPr>
          <a:xfrm>
            <a:off x="0" y="4845851"/>
            <a:ext cx="3476357" cy="1172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Submitted by Anamika Gupta</a:t>
            </a:r>
          </a:p>
          <a:p>
            <a:pPr marL="0" lvl="0" indent="0" algn="ctr">
              <a:lnSpc>
                <a:spcPts val="309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B.Sc Data Science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C55220C4-A9D3-3BF5-D7DF-18F960AC6B8D}"/>
              </a:ext>
            </a:extLst>
          </p:cNvPr>
          <p:cNvSpPr txBox="1"/>
          <p:nvPr/>
        </p:nvSpPr>
        <p:spPr>
          <a:xfrm>
            <a:off x="8275591" y="4647078"/>
            <a:ext cx="3476357" cy="1570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Submitted to Manpreet Bhatia</a:t>
            </a:r>
          </a:p>
          <a:p>
            <a:pPr marL="0" lvl="0" indent="0" algn="ctr">
              <a:lnSpc>
                <a:spcPts val="309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Assitant Professor </a:t>
            </a:r>
          </a:p>
          <a:p>
            <a:pPr marL="0" lvl="0" indent="0" algn="ctr">
              <a:lnSpc>
                <a:spcPts val="3099"/>
              </a:lnSpc>
            </a:pPr>
            <a:r>
              <a:rPr lang="en-US" sz="2400">
                <a:solidFill>
                  <a:srgbClr val="000000"/>
                </a:solidFill>
                <a:latin typeface="Open Sans Bold"/>
              </a:rPr>
              <a:t>AAFT ,SODS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3DF76-BFA4-8231-A309-086F7F868D5B}"/>
              </a:ext>
            </a:extLst>
          </p:cNvPr>
          <p:cNvSpPr txBox="1"/>
          <p:nvPr/>
        </p:nvSpPr>
        <p:spPr>
          <a:xfrm>
            <a:off x="1550400" y="6216560"/>
            <a:ext cx="6188528" cy="45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>
              <a:lnSpc>
                <a:spcPts val="3099"/>
              </a:lnSpc>
            </a:pPr>
            <a:r>
              <a:rPr lang="en-US" sz="1800">
                <a:solidFill>
                  <a:srgbClr val="000000"/>
                </a:solidFill>
                <a:latin typeface="Open Sans Bold"/>
              </a:rPr>
              <a:t>AAFT INSTITUTE|SODS|2024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/>
              <a:t>Basic Plotting</a:t>
            </a:r>
            <a:br>
              <a:rPr lang="en-IN" b="1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7007569" y="1671436"/>
            <a:ext cx="4495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>
                <a:solidFill>
                  <a:schemeClr val="bg1">
                    <a:lumMod val="95000"/>
                  </a:schemeClr>
                </a:solidFill>
              </a:rPr>
              <a:t>Customizing Plots</a:t>
            </a:r>
            <a:endParaRPr lang="en-IN" sz="3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F7F959-9A09-7867-1EBF-F44151844AC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0" y="1938243"/>
            <a:ext cx="5184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Creating simple plots using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plt.plot()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10E97-ED6E-47B5-6624-2CBE8584746A}"/>
              </a:ext>
            </a:extLst>
          </p:cNvPr>
          <p:cNvSpPr txBox="1"/>
          <p:nvPr/>
        </p:nvSpPr>
        <p:spPr>
          <a:xfrm>
            <a:off x="466576" y="4365639"/>
            <a:ext cx="25787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solidFill>
                  <a:schemeClr val="bg1">
                    <a:lumMod val="95000"/>
                  </a:schemeClr>
                </a:solidFill>
              </a:rPr>
              <a:t>Subplots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1A9E-F160-51A6-5389-F2CFF6574783}"/>
              </a:ext>
            </a:extLst>
          </p:cNvPr>
          <p:cNvSpPr txBox="1"/>
          <p:nvPr/>
        </p:nvSpPr>
        <p:spPr>
          <a:xfrm>
            <a:off x="327784" y="5074522"/>
            <a:ext cx="28562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bg1">
                    <a:lumMod val="95000"/>
                  </a:schemeClr>
                </a:solidFill>
              </a:rPr>
              <a:t>plt.subplot(2, 1, 1) </a:t>
            </a:r>
          </a:p>
          <a:p>
            <a:r>
              <a:rPr lang="en-IN">
                <a:solidFill>
                  <a:schemeClr val="bg1">
                    <a:lumMod val="95000"/>
                  </a:schemeClr>
                </a:solidFill>
              </a:rPr>
              <a:t>plt.plot([1, 2, 3, 4])</a:t>
            </a:r>
          </a:p>
          <a:p>
            <a:r>
              <a:rPr lang="en-IN">
                <a:solidFill>
                  <a:schemeClr val="bg1">
                    <a:lumMod val="95000"/>
                  </a:schemeClr>
                </a:solidFill>
              </a:rPr>
              <a:t>plt.subplot(2, 1, 2) </a:t>
            </a:r>
          </a:p>
          <a:p>
            <a:r>
              <a:rPr lang="en-IN">
                <a:solidFill>
                  <a:schemeClr val="bg1">
                    <a:lumMod val="95000"/>
                  </a:schemeClr>
                </a:solidFill>
              </a:rPr>
              <a:t>plt.plot([4, 3, 2, 1]) </a:t>
            </a:r>
          </a:p>
          <a:p>
            <a:r>
              <a:rPr lang="en-IN">
                <a:solidFill>
                  <a:schemeClr val="bg1">
                    <a:lumMod val="95000"/>
                  </a:schemeClr>
                </a:solidFill>
              </a:rPr>
              <a:t>plt.show()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7AB13-F517-D1D8-7D9D-7F3FB1388930}"/>
              </a:ext>
            </a:extLst>
          </p:cNvPr>
          <p:cNvSpPr txBox="1"/>
          <p:nvPr/>
        </p:nvSpPr>
        <p:spPr>
          <a:xfrm>
            <a:off x="7515740" y="4212924"/>
            <a:ext cx="3479455" cy="46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Line Styles and Colors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275431-962C-057D-0A8B-EFDD4778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2" y="2374665"/>
            <a:ext cx="2979992" cy="17718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80D787-CD79-F42B-A3E3-23A097461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31" y="4901046"/>
            <a:ext cx="3479455" cy="18242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D829B0-EC91-E228-1945-DA835A8BD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660" y="2417129"/>
            <a:ext cx="346758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7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965" y="-39818"/>
            <a:ext cx="7842884" cy="1705585"/>
          </a:xfrm>
        </p:spPr>
        <p:txBody>
          <a:bodyPr anchor="ctr"/>
          <a:lstStyle/>
          <a:p>
            <a:r>
              <a:rPr lang="en-IN"/>
              <a:t>Bar Charts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217329" y="3833378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>
                <a:solidFill>
                  <a:schemeClr val="bg1">
                    <a:lumMod val="95000"/>
                  </a:schemeClr>
                </a:solidFill>
              </a:rPr>
              <a:t>Scatter Plots</a:t>
            </a:r>
            <a:endParaRPr lang="en-IN" sz="3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8356451" y="2636208"/>
            <a:ext cx="33549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plt.plot([1, 2, 3, 4])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 plt.title('My Title’)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 plt.xlabel('X-axis Label’)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plt.ylabel('Y-axis Label’)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 plt.legend(['Line 1’])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 plt.show()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CB79FE-8093-8589-943E-8F4FB575BF5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39768" y="1933690"/>
            <a:ext cx="5665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Creating bar charts using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plt.bar()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49470-A312-6841-8DAC-9D94BBD4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8" y="2534484"/>
            <a:ext cx="3248478" cy="106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2F954-CCA9-AB24-9288-C86FE3E01E45}"/>
              </a:ext>
            </a:extLst>
          </p:cNvPr>
          <p:cNvSpPr txBox="1"/>
          <p:nvPr/>
        </p:nvSpPr>
        <p:spPr>
          <a:xfrm>
            <a:off x="8160204" y="2051433"/>
            <a:ext cx="6098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chemeClr val="bg1">
                    <a:lumMod val="95000"/>
                  </a:schemeClr>
                </a:solidFill>
              </a:rPr>
              <a:t>Histograms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E0FC00A-18A6-061F-540F-3EB8F82B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4521"/>
            <a:ext cx="5642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Creating scatter plots using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plt.scatter()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5C8413-9928-FAEA-DFD7-4F891123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8" y="5086186"/>
            <a:ext cx="4382112" cy="1676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1BA307-219B-2E3D-0A0F-DEC5437CB54F}"/>
              </a:ext>
            </a:extLst>
          </p:cNvPr>
          <p:cNvSpPr txBox="1"/>
          <p:nvPr/>
        </p:nvSpPr>
        <p:spPr>
          <a:xfrm>
            <a:off x="6816407" y="4393688"/>
            <a:ext cx="7176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Pie ChartsD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490FEC-D7A6-F939-BB47-978C1273A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239" y="4938528"/>
            <a:ext cx="32103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1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/>
              <a:t>Customizing Ticks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E839A-9EB4-DEA1-B207-1BD0DDAA51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39768" y="1973508"/>
            <a:ext cx="42594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/>
              <a:t>Customizing ticks and tick labels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6096000" y="1844965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>
                <a:solidFill>
                  <a:schemeClr val="bg1">
                    <a:lumMod val="95000"/>
                  </a:schemeClr>
                </a:solidFill>
              </a:rPr>
              <a:t>Adding Text and Annotations</a:t>
            </a:r>
            <a:endParaRPr lang="en-IN" sz="3600" b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98CC5-E089-D0D3-1F3A-68FFCBAA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4" y="2528998"/>
            <a:ext cx="3372321" cy="140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E5B6B-140D-972F-10A5-57AE85754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233" y="2510147"/>
            <a:ext cx="4401164" cy="1400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6F1D3-9097-B303-0B66-2ACA3710E5E8}"/>
              </a:ext>
            </a:extLst>
          </p:cNvPr>
          <p:cNvSpPr txBox="1"/>
          <p:nvPr/>
        </p:nvSpPr>
        <p:spPr>
          <a:xfrm>
            <a:off x="368449" y="4164634"/>
            <a:ext cx="6449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Plotting with Pandas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67EAC3-DB6E-BFAB-AD43-0F93D0E47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17" y="4844145"/>
            <a:ext cx="6049219" cy="1371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DB77A3-A6BD-0A6C-D4E7-52C972967F02}"/>
              </a:ext>
            </a:extLst>
          </p:cNvPr>
          <p:cNvSpPr txBox="1"/>
          <p:nvPr/>
        </p:nvSpPr>
        <p:spPr>
          <a:xfrm>
            <a:off x="7300541" y="4135872"/>
            <a:ext cx="4401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catter plot size increasingg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79817E-1AEE-CE18-6BBC-D35C0B1F8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048" y="5091829"/>
            <a:ext cx="471553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 b="1"/>
              <a:t>MATPLOTLIB</a:t>
            </a:r>
            <a:br>
              <a:rPr lang="en-IN" b="1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105366" y="1013025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>
                    <a:lumMod val="20000"/>
                    <a:lumOff val="80000"/>
                  </a:schemeClr>
                </a:solidFill>
              </a:rPr>
              <a:t>Graph designing</a:t>
            </a:r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17D61-C25E-A021-11FA-315D1170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" y="1659356"/>
            <a:ext cx="6468378" cy="236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23FAB-7595-0237-D870-4FBCF4236441}"/>
              </a:ext>
            </a:extLst>
          </p:cNvPr>
          <p:cNvSpPr txBox="1"/>
          <p:nvPr/>
        </p:nvSpPr>
        <p:spPr>
          <a:xfrm>
            <a:off x="6468378" y="951588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>
                    <a:lumMod val="20000"/>
                    <a:lumOff val="80000"/>
                  </a:schemeClr>
                </a:solidFill>
              </a:rPr>
              <a:t>Distributes data checking</a:t>
            </a:r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8FDA8E-4D92-5B01-0811-131B443F6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243" y="1814296"/>
            <a:ext cx="4883988" cy="2548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C6101-A78E-F0C4-FA03-1B270C8A977C}"/>
              </a:ext>
            </a:extLst>
          </p:cNvPr>
          <p:cNvSpPr txBox="1"/>
          <p:nvPr/>
        </p:nvSpPr>
        <p:spPr>
          <a:xfrm>
            <a:off x="0" y="4021886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>
                    <a:lumMod val="20000"/>
                    <a:lumOff val="80000"/>
                  </a:schemeClr>
                </a:solidFill>
              </a:rPr>
              <a:t>Grid graph</a:t>
            </a:r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3A4AC4-9E8F-A468-2CE6-FDA54BC18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8" y="4519030"/>
            <a:ext cx="6411220" cy="232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47A2E6-9065-5A54-B1F1-BE5AD3F771B2}"/>
              </a:ext>
            </a:extLst>
          </p:cNvPr>
          <p:cNvSpPr txBox="1"/>
          <p:nvPr/>
        </p:nvSpPr>
        <p:spPr>
          <a:xfrm>
            <a:off x="6516586" y="4148030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>
                    <a:lumMod val="20000"/>
                    <a:lumOff val="80000"/>
                  </a:schemeClr>
                </a:solidFill>
              </a:rPr>
              <a:t>Gried graph with line style</a:t>
            </a:r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1A431-0E90-77EF-63B8-26F260543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4267" y="4943374"/>
            <a:ext cx="475363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052" y="0"/>
            <a:ext cx="7842884" cy="1705585"/>
          </a:xfrm>
        </p:spPr>
        <p:txBody>
          <a:bodyPr anchor="ctr"/>
          <a:lstStyle/>
          <a:p>
            <a:r>
              <a:rPr lang="en-IN" b="1"/>
              <a:t>Pie  chart</a:t>
            </a:r>
            <a:br>
              <a:rPr lang="en-IN" b="1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279537" y="1952487"/>
            <a:ext cx="119124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A pie chart is a circular statistical graphic divided into slices to illustrate numerical proportions. Here are some key points about pie charts: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D0F60-3EB2-C102-7DCE-84423384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2" y="4564082"/>
            <a:ext cx="6315956" cy="221963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4828AFB-8027-6593-67ED-7A063AD0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0" y="3122038"/>
            <a:ext cx="1107077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 Each slice of the pie chart represents a category's contribution to the whole. The size of each slice is proportional to the quantity it represents.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 Pie charts are commonly used in business, media, and various fields to show percentage or proportional data. They are particularly useful for displaying data with a small number of categories. </a:t>
            </a:r>
          </a:p>
        </p:txBody>
      </p:sp>
    </p:spTree>
    <p:extLst>
      <p:ext uri="{BB962C8B-B14F-4D97-AF65-F5344CB8AC3E}">
        <p14:creationId xmlns:p14="http://schemas.microsoft.com/office/powerpoint/2010/main" val="150581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052" y="0"/>
            <a:ext cx="7842884" cy="1705585"/>
          </a:xfrm>
        </p:spPr>
        <p:txBody>
          <a:bodyPr anchor="ctr"/>
          <a:lstStyle/>
          <a:p>
            <a:r>
              <a:rPr lang="en-IN" b="1"/>
              <a:t>Plotly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819D1-3E22-FCEA-D032-3FE7B56C7DD1}"/>
              </a:ext>
            </a:extLst>
          </p:cNvPr>
          <p:cNvSpPr txBox="1"/>
          <p:nvPr/>
        </p:nvSpPr>
        <p:spPr>
          <a:xfrm>
            <a:off x="148909" y="1559980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What is Plotly?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F08EBF-DC26-BCBB-9B06-372AC3350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215"/>
            <a:ext cx="850309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Creates interactive visualizations for web browsers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Supports various chart types (scatter, line, bar,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An open-source graphing library for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Offers offline and cloud-based deployment options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6A492-DA84-CE5A-2FEF-8436CC225981}"/>
              </a:ext>
            </a:extLst>
          </p:cNvPr>
          <p:cNvSpPr txBox="1"/>
          <p:nvPr/>
        </p:nvSpPr>
        <p:spPr>
          <a:xfrm>
            <a:off x="269241" y="4080727"/>
            <a:ext cx="3059656" cy="47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Why Use Plotly?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841C72-FB87-5C0E-AEBF-438DE0BA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52306"/>
            <a:ext cx="85282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Interactivity: Enables user exploration and data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Customization: Tailors visualizations to your specific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Scalability: Handles large datasets efficiently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Wide range of chart types: Caters to different data types </a:t>
            </a:r>
          </a:p>
        </p:txBody>
      </p:sp>
    </p:spTree>
    <p:extLst>
      <p:ext uri="{BB962C8B-B14F-4D97-AF65-F5344CB8AC3E}">
        <p14:creationId xmlns:p14="http://schemas.microsoft.com/office/powerpoint/2010/main" val="379908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DAD60-CDBF-4B09-8205-E235A70C1F47}"/>
              </a:ext>
            </a:extLst>
          </p:cNvPr>
          <p:cNvSpPr txBox="1"/>
          <p:nvPr/>
        </p:nvSpPr>
        <p:spPr>
          <a:xfrm>
            <a:off x="2924766" y="3198167"/>
            <a:ext cx="60987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>
                <a:solidFill>
                  <a:schemeClr val="bg1">
                    <a:lumMod val="95000"/>
                  </a:schemeClr>
                </a:solidFill>
              </a:rPr>
              <a:t>Thank you for your nice attention</a:t>
            </a:r>
            <a:endParaRPr lang="en-IN" sz="6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>
            <a:normAutofit/>
          </a:bodyPr>
          <a:lstStyle/>
          <a:p>
            <a:r>
              <a:rPr kumimoji="0" lang="en-US" altLang="en-US" sz="48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Introduction to Pandas</a:t>
            </a:r>
            <a:endParaRPr 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E839A-9EB4-DEA1-B207-1BD0DDAA51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5365" y="1526369"/>
            <a:ext cx="1208663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Pandas is a powerful data manipulation and analysis library for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 provides data structures like Series and DataFrame.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Commonly used for data cleaning, preparation, and analysis in data science.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551463" y="3429000"/>
            <a:ext cx="6155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u="none" strike="noStrike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 of pandas</a:t>
            </a:r>
            <a:endParaRPr lang="en-IN" sz="36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139768" y="4470151"/>
            <a:ext cx="119124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DataFrame and Series for handling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Integrated with NumPy for high-performance data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Supports data alignment and missing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Provides functions for data manipulation like merging, reshaping, and pivoting.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 sz="3200" b="1"/>
              <a:t>Working with DataFrames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E839A-9EB4-DEA1-B207-1BD0DDAA51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5365" y="1526369"/>
            <a:ext cx="1190332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Creating DataFrames from various data sources (CSV, Excel, SQL,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Indexing and selecting data using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loc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and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iloc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Filtering, sorting, and grouping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4026808" y="3152473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Example code snippet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139768" y="3761971"/>
            <a:ext cx="4105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import pandas as pd</a:t>
            </a:r>
          </a:p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df = pd.read_csv("nba.csv")</a:t>
            </a:r>
          </a:p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A2757-8C42-F65D-F5C8-1BA65318D72B}"/>
              </a:ext>
            </a:extLst>
          </p:cNvPr>
          <p:cNvSpPr txBox="1"/>
          <p:nvPr/>
        </p:nvSpPr>
        <p:spPr>
          <a:xfrm>
            <a:off x="3211876" y="46853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Data Cleaning and Preparation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30A4B-7484-9F7F-11BD-8C19076FFC47}"/>
              </a:ext>
            </a:extLst>
          </p:cNvPr>
          <p:cNvSpPr txBox="1"/>
          <p:nvPr/>
        </p:nvSpPr>
        <p:spPr>
          <a:xfrm>
            <a:off x="162516" y="5474352"/>
            <a:ext cx="6098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Handling missing data with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dropna()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fillna()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Removing duplicates with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drop_duplicates()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Data transformation using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apply()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map()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2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 sz="3200"/>
              <a:t>Advanced Data Analysis</a:t>
            </a:r>
            <a:br>
              <a:rPr lang="en-US" sz="320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E839A-9EB4-DEA1-B207-1BD0DDAA51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5365" y="1787980"/>
            <a:ext cx="58537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Time series analysis with Pandas.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Merging and joining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Pivot tables and cross-tabulation.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Visualization with Pandas built-in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878035" y="3555897"/>
            <a:ext cx="6155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Example code snippet</a:t>
            </a:r>
          </a:p>
          <a:p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4385197" y="4954483"/>
            <a:ext cx="11912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>
                <a:solidFill>
                  <a:schemeClr val="bg1">
                    <a:lumMod val="95000"/>
                  </a:schemeClr>
                </a:solidFill>
              </a:rPr>
              <a:t>Series in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95551-41D3-31FB-AEA0-2CE1E1D36534}"/>
              </a:ext>
            </a:extLst>
          </p:cNvPr>
          <p:cNvSpPr txBox="1"/>
          <p:nvPr/>
        </p:nvSpPr>
        <p:spPr>
          <a:xfrm>
            <a:off x="250372" y="4386894"/>
            <a:ext cx="6204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df.plot(kind='line', x='date', y='value')</a:t>
            </a:r>
            <a:endParaRPr lang="en-IN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944F2-7769-AC05-081A-9565ADF76302}"/>
              </a:ext>
            </a:extLst>
          </p:cNvPr>
          <p:cNvSpPr txBox="1"/>
          <p:nvPr/>
        </p:nvSpPr>
        <p:spPr>
          <a:xfrm>
            <a:off x="0" y="5583627"/>
            <a:ext cx="8147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One-dimensional labeled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Capable of holding any data type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88BE8-94EA-8F91-BA30-975D3358C355}"/>
              </a:ext>
            </a:extLst>
          </p:cNvPr>
          <p:cNvSpPr txBox="1"/>
          <p:nvPr/>
        </p:nvSpPr>
        <p:spPr>
          <a:xfrm>
            <a:off x="6743698" y="5683208"/>
            <a:ext cx="8205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chemeClr val="bg1">
                    <a:lumMod val="95000"/>
                  </a:schemeClr>
                </a:solidFill>
              </a:rPr>
              <a:t>import pandas as pd </a:t>
            </a:r>
          </a:p>
          <a:p>
            <a:r>
              <a:rPr lang="en-IN" sz="1800" b="1">
                <a:solidFill>
                  <a:schemeClr val="bg1">
                    <a:lumMod val="95000"/>
                  </a:schemeClr>
                </a:solidFill>
              </a:rPr>
              <a:t>s = pd.Series([1, 2, 3, 4]) </a:t>
            </a:r>
          </a:p>
          <a:p>
            <a:r>
              <a:rPr lang="en-IN" sz="1800" b="1">
                <a:solidFill>
                  <a:schemeClr val="bg1">
                    <a:lumMod val="95000"/>
                  </a:schemeClr>
                </a:solidFill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176682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/>
              <a:t>DataFrame in Pandas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E839A-9EB4-DEA1-B207-1BD0DDAA51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5365" y="1458562"/>
            <a:ext cx="7155100" cy="222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wo-dimensional labeled data structure.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Columns can be of different types.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878035" y="3555897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Importing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0" y="4098130"/>
            <a:ext cx="119124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Reading data from various sources: CSV, Excel, SQL, JSON, etc.    </a:t>
            </a:r>
            <a:endParaRPr lang="en-IN" sz="2400" b="1">
              <a:solidFill>
                <a:schemeClr val="bg1">
                  <a:lumMod val="9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3BB2D-6C0E-C6E9-A660-A0A5C6076ADE}"/>
              </a:ext>
            </a:extLst>
          </p:cNvPr>
          <p:cNvSpPr txBox="1"/>
          <p:nvPr/>
        </p:nvSpPr>
        <p:spPr>
          <a:xfrm>
            <a:off x="7067527" y="2030576"/>
            <a:ext cx="4317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data = {'A': [1, 2], 'B': [3, 4]}</a:t>
            </a:r>
          </a:p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 df = pd.DataFrame(data) </a:t>
            </a:r>
          </a:p>
          <a:p>
            <a:r>
              <a:rPr lang="en-IN" sz="2400" b="1">
                <a:solidFill>
                  <a:schemeClr val="bg1">
                    <a:lumMod val="95000"/>
                  </a:schemeClr>
                </a:solidFill>
              </a:rPr>
              <a:t>print(df)</a:t>
            </a:r>
            <a:br>
              <a:rPr lang="en-IN" sz="2400" b="1">
                <a:solidFill>
                  <a:schemeClr val="bg1">
                    <a:lumMod val="95000"/>
                  </a:schemeClr>
                </a:solidFill>
              </a:rPr>
            </a:br>
            <a:endParaRPr lang="en-IN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BD5E5-AE50-413E-C823-8A2E4A916140}"/>
              </a:ext>
            </a:extLst>
          </p:cNvPr>
          <p:cNvSpPr txBox="1"/>
          <p:nvPr/>
        </p:nvSpPr>
        <p:spPr>
          <a:xfrm>
            <a:off x="4265364" y="4605961"/>
            <a:ext cx="6147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E8020-10E8-DE66-5D84-C306F496C5A9}"/>
              </a:ext>
            </a:extLst>
          </p:cNvPr>
          <p:cNvSpPr txBox="1"/>
          <p:nvPr/>
        </p:nvSpPr>
        <p:spPr>
          <a:xfrm>
            <a:off x="105365" y="5471360"/>
            <a:ext cx="8894988" cy="1138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Handling missing data with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dropna()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fillna()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Removing duplicates with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drop_duplicates()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6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94" y="0"/>
            <a:ext cx="7842884" cy="1705585"/>
          </a:xfrm>
        </p:spPr>
        <p:txBody>
          <a:bodyPr anchor="ctr"/>
          <a:lstStyle/>
          <a:p>
            <a:r>
              <a:rPr lang="en-IN" b="1"/>
              <a:t>Introduction to NumPy</a:t>
            </a:r>
            <a:br>
              <a:rPr lang="en-IN" b="1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E839A-9EB4-DEA1-B207-1BD0DDAA5172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5365" y="1741813"/>
            <a:ext cx="1178553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NumPy is a fundamental package for scientific computing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Provides support for large multi-dimensional arrays and matrices.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Offers a collection of mathematical functions to operate on these arrays.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878035" y="3555897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tx2">
                    <a:lumMod val="20000"/>
                    <a:lumOff val="80000"/>
                  </a:schemeClr>
                </a:solidFill>
              </a:rPr>
              <a:t>Key Features of NumPy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139768" y="4470151"/>
            <a:ext cx="119124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High-performance array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Broadcasting for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Integration with C/C++ and Fortran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Tools for linear algebra, random number generation, and more. </a:t>
            </a:r>
          </a:p>
        </p:txBody>
      </p:sp>
    </p:spTree>
    <p:extLst>
      <p:ext uri="{BB962C8B-B14F-4D97-AF65-F5344CB8AC3E}">
        <p14:creationId xmlns:p14="http://schemas.microsoft.com/office/powerpoint/2010/main" val="133489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79" y="36228"/>
            <a:ext cx="5220335" cy="1705585"/>
          </a:xfrm>
        </p:spPr>
        <p:txBody>
          <a:bodyPr anchor="ctr">
            <a:normAutofit/>
          </a:bodyPr>
          <a:lstStyle/>
          <a:p>
            <a:r>
              <a:rPr lang="en-IN" sz="4400"/>
              <a:t>NumPy Arrays</a:t>
            </a:r>
            <a:br>
              <a:rPr lang="en-IN" sz="4400" b="1"/>
            </a:b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469820" y="3685585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>
                <a:solidFill>
                  <a:schemeClr val="bg1">
                    <a:lumMod val="95000"/>
                  </a:schemeClr>
                </a:solidFill>
              </a:rPr>
              <a:t>Array Indexing and Slicing</a:t>
            </a:r>
            <a:endParaRPr lang="en-IN" sz="3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D8DCE-1DF1-8B68-F84F-13F98DD72B89}"/>
              </a:ext>
            </a:extLst>
          </p:cNvPr>
          <p:cNvSpPr txBox="1"/>
          <p:nvPr/>
        </p:nvSpPr>
        <p:spPr>
          <a:xfrm>
            <a:off x="-69398" y="4331916"/>
            <a:ext cx="11912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Accessing elements, subarrays using slicing.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FAAB92-D0FC-AC3B-BB5C-3C446067673C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04775" y="1880048"/>
            <a:ext cx="832792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ndarray: Core data structure in NumPy.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Creating arrays using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array()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zeros()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ones()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arange()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DC66B-FB67-AF4F-69CD-D26E110DB00E}"/>
              </a:ext>
            </a:extLst>
          </p:cNvPr>
          <p:cNvSpPr txBox="1"/>
          <p:nvPr/>
        </p:nvSpPr>
        <p:spPr>
          <a:xfrm>
            <a:off x="245611" y="2946921"/>
            <a:ext cx="38249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import numpy as np</a:t>
            </a:r>
          </a:p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 a = np.array([1, 2, 3])</a:t>
            </a:r>
          </a:p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 print(a)</a:t>
            </a:r>
            <a:endParaRPr lang="en-IN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AF3B9-1FFB-A3EC-13E4-B7E0DC1304E5}"/>
              </a:ext>
            </a:extLst>
          </p:cNvPr>
          <p:cNvSpPr txBox="1"/>
          <p:nvPr/>
        </p:nvSpPr>
        <p:spPr>
          <a:xfrm>
            <a:off x="420460" y="5029457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b = a[0:2]</a:t>
            </a:r>
          </a:p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 print(b)</a:t>
            </a:r>
            <a:endParaRPr lang="en-IN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3F629-D6FA-D1E8-5868-2DC022E88850}"/>
              </a:ext>
            </a:extLst>
          </p:cNvPr>
          <p:cNvSpPr txBox="1"/>
          <p:nvPr/>
        </p:nvSpPr>
        <p:spPr>
          <a:xfrm>
            <a:off x="4268735" y="5373054"/>
            <a:ext cx="6155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>
                <a:solidFill>
                  <a:schemeClr val="bg1">
                    <a:lumMod val="95000"/>
                  </a:schemeClr>
                </a:solidFill>
              </a:rPr>
              <a:t>Array Operations</a:t>
            </a:r>
          </a:p>
          <a:p>
            <a:endParaRPr lang="en-IN" sz="3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A7A9C8-0B88-B652-0B23-249878FB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5842104"/>
            <a:ext cx="821250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Element-wise operations: addition, subtraction, multiplication, division.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9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094" y="0"/>
            <a:ext cx="7842884" cy="1705585"/>
          </a:xfrm>
        </p:spPr>
        <p:txBody>
          <a:bodyPr anchor="ctr"/>
          <a:lstStyle/>
          <a:p>
            <a:r>
              <a:rPr lang="en-IN"/>
              <a:t>Shape Manipulation</a:t>
            </a:r>
            <a:br>
              <a:rPr lang="en-IN" b="1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189128" y="3222499"/>
            <a:ext cx="78428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Numpy for Random Number Generation</a:t>
            </a:r>
          </a:p>
          <a:p>
            <a:endParaRPr lang="en-IN" sz="3600" b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070BD6-FBF4-6371-AA52-B65A4DB7DF0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39768" y="1973508"/>
            <a:ext cx="8957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Reshaping arrays with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reshape()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ravel()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transpose()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9CD50-2E98-5C45-2EE4-7AA6F6F77B7D}"/>
              </a:ext>
            </a:extLst>
          </p:cNvPr>
          <p:cNvSpPr txBox="1"/>
          <p:nvPr/>
        </p:nvSpPr>
        <p:spPr>
          <a:xfrm>
            <a:off x="139768" y="2626202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bg1">
                    <a:lumMod val="95000"/>
                  </a:schemeClr>
                </a:solidFill>
              </a:rPr>
              <a:t>f = a.reshape((3, 1)) print(f)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43F53C-A6EA-6589-579E-B79D1FF7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7" y="4063582"/>
            <a:ext cx="7760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Generating random numbers: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rand()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randn()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randint()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52602-C3F5-6D14-7C0C-79F26A736EBB}"/>
              </a:ext>
            </a:extLst>
          </p:cNvPr>
          <p:cNvSpPr txBox="1"/>
          <p:nvPr/>
        </p:nvSpPr>
        <p:spPr>
          <a:xfrm>
            <a:off x="279537" y="4840822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bg1">
                    <a:lumMod val="95000"/>
                  </a:schemeClr>
                </a:solidFill>
              </a:rPr>
              <a:t>h = np.random.rand(3) print(h)</a:t>
            </a:r>
            <a:endParaRPr lang="en-I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19103-4511-8B09-0F6A-B9761937008B}"/>
              </a:ext>
            </a:extLst>
          </p:cNvPr>
          <p:cNvSpPr txBox="1"/>
          <p:nvPr/>
        </p:nvSpPr>
        <p:spPr>
          <a:xfrm>
            <a:off x="4469176" y="5366330"/>
            <a:ext cx="609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solidFill>
                  <a:schemeClr val="bg1">
                    <a:lumMod val="95000"/>
                  </a:schemeClr>
                </a:solidFill>
              </a:rPr>
              <a:t>Broadcasting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1CE37CE-5B2F-24D2-6D77-C6BCD63C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99" y="5618062"/>
            <a:ext cx="79079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Automatic expansion of arrays for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3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65" y="0"/>
            <a:ext cx="7842884" cy="1705585"/>
          </a:xfrm>
        </p:spPr>
        <p:txBody>
          <a:bodyPr anchor="ctr"/>
          <a:lstStyle/>
          <a:p>
            <a:r>
              <a:rPr lang="en-IN"/>
              <a:t>Introduction to Matplotlib</a:t>
            </a:r>
            <a:br>
              <a:rPr lang="en-IN" b="1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8FE8C-DEE8-67D4-9D60-DEFF4D2F8D2B}"/>
              </a:ext>
            </a:extLst>
          </p:cNvPr>
          <p:cNvSpPr txBox="1"/>
          <p:nvPr/>
        </p:nvSpPr>
        <p:spPr>
          <a:xfrm>
            <a:off x="3535135" y="3970164"/>
            <a:ext cx="615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bg1">
                    <a:lumMod val="95000"/>
                  </a:schemeClr>
                </a:solidFill>
              </a:rPr>
              <a:t>Key Features of Matplotlib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1F881-930A-7B56-EDAC-0846489FE05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39768" y="1374146"/>
            <a:ext cx="11510282" cy="251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Matplotlib is a comprehensive library for creating static, animated, and interactive visualizations in Python.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 is highly customizable and works well with many data structures, including NumPy arrays and pandas DataFrames.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3D0561-512F-D3B8-BF67-CB7BB4BD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00" y="4202228"/>
            <a:ext cx="8364469" cy="251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Wide variety of plot types (line, bar, scatter, histogram, etc.)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Support for LaTeX-style text rendering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Extensive control over plot appearance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Integration with Jupyter Notebooks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037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1">
      <a:dk1>
        <a:sysClr val="windowText" lastClr="000000"/>
      </a:dk1>
      <a:lt1>
        <a:sysClr val="window" lastClr="FFFFFF"/>
      </a:lt1>
      <a:dk2>
        <a:srgbClr val="A5B592"/>
      </a:dk2>
      <a:lt2>
        <a:srgbClr val="FEFAC9"/>
      </a:lt2>
      <a:accent1>
        <a:srgbClr val="C69E93"/>
      </a:accent1>
      <a:accent2>
        <a:srgbClr val="B7C4C1"/>
      </a:accent2>
      <a:accent3>
        <a:srgbClr val="7C8A8B"/>
      </a:accent3>
      <a:accent4>
        <a:srgbClr val="E2CDBC"/>
      </a:accent4>
      <a:accent5>
        <a:srgbClr val="959E89"/>
      </a:accent5>
      <a:accent6>
        <a:srgbClr val="545C6E"/>
      </a:accent6>
      <a:hlink>
        <a:srgbClr val="8E58B6"/>
      </a:hlink>
      <a:folHlink>
        <a:srgbClr val="7F6F6F"/>
      </a:folHlink>
    </a:clrScheme>
    <a:fontScheme name="Custom 76">
      <a:majorFont>
        <a:latin typeface="Goudy Old Style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FC40A-E612-4783-941F-D87CE3AF6A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7622D-4D98-4370-AD18-C0E53E0D7E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6193331-8BD1-4324-8D3C-A2E7BD4CB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1004</Words>
  <Application>Microsoft Office PowerPoint</Application>
  <PresentationFormat>Widescreen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Arial Unicode MS</vt:lpstr>
      <vt:lpstr>Goudy Old Style</vt:lpstr>
      <vt:lpstr>Open Sans Bold</vt:lpstr>
      <vt:lpstr>Speak Pro</vt:lpstr>
      <vt:lpstr>Times New Roman</vt:lpstr>
      <vt:lpstr>Wingdings</vt:lpstr>
      <vt:lpstr>Custom</vt:lpstr>
      <vt:lpstr>PowerPoint Presentation</vt:lpstr>
      <vt:lpstr>Introduction to Pandas</vt:lpstr>
      <vt:lpstr>Working with DataFrames</vt:lpstr>
      <vt:lpstr>Advanced Data Analysis </vt:lpstr>
      <vt:lpstr>DataFrame in Pandas</vt:lpstr>
      <vt:lpstr>Introduction to NumPy </vt:lpstr>
      <vt:lpstr>NumPy Arrays </vt:lpstr>
      <vt:lpstr>Shape Manipulation </vt:lpstr>
      <vt:lpstr>Introduction to Matplotlib </vt:lpstr>
      <vt:lpstr>Basic Plotting </vt:lpstr>
      <vt:lpstr>Bar Charts</vt:lpstr>
      <vt:lpstr>Customizing Ticks</vt:lpstr>
      <vt:lpstr>MATPLOTLIB </vt:lpstr>
      <vt:lpstr>Pie  chart </vt:lpstr>
      <vt:lpstr>Plotly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Anamika</dc:creator>
  <cp:lastModifiedBy>Anamika gupta</cp:lastModifiedBy>
  <cp:revision>6</cp:revision>
  <dcterms:created xsi:type="dcterms:W3CDTF">2024-01-27T20:47:16Z</dcterms:created>
  <dcterms:modified xsi:type="dcterms:W3CDTF">2024-06-12T06:12:59Z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