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617C"/>
    <a:srgbClr val="E226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1CEAA-8FAB-496E-8658-E92A7E38DB00}" v="3" dt="2024-01-10T20:00:43.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25AF7-982A-00FE-CC6D-0F0F55D423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341050-2885-DB60-0F8E-BAFC69074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458C33-A94D-A02F-A8A8-A1D4ECA8EDA5}"/>
              </a:ext>
            </a:extLst>
          </p:cNvPr>
          <p:cNvSpPr>
            <a:spLocks noGrp="1"/>
          </p:cNvSpPr>
          <p:nvPr>
            <p:ph type="dt" sz="half" idx="10"/>
          </p:nvPr>
        </p:nvSpPr>
        <p:spPr/>
        <p:txBody>
          <a:bodyPr/>
          <a:lstStyle/>
          <a:p>
            <a:fld id="{15BF2AA2-1DE9-4072-9711-17B02D2405AC}" type="datetimeFigureOut">
              <a:rPr lang="en-IN" smtClean="0"/>
              <a:t>11-01-2024</a:t>
            </a:fld>
            <a:endParaRPr lang="en-IN"/>
          </a:p>
        </p:txBody>
      </p:sp>
      <p:sp>
        <p:nvSpPr>
          <p:cNvPr id="5" name="Footer Placeholder 4">
            <a:extLst>
              <a:ext uri="{FF2B5EF4-FFF2-40B4-BE49-F238E27FC236}">
                <a16:creationId xmlns:a16="http://schemas.microsoft.com/office/drawing/2014/main" id="{AFE318EA-40B8-1DC8-9E5E-3545046DCC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5C3AA-89E0-A3FD-2F4E-73FE83B00A30}"/>
              </a:ext>
            </a:extLst>
          </p:cNvPr>
          <p:cNvSpPr>
            <a:spLocks noGrp="1"/>
          </p:cNvSpPr>
          <p:nvPr>
            <p:ph type="sldNum" sz="quarter" idx="12"/>
          </p:nvPr>
        </p:nvSpPr>
        <p:spPr/>
        <p:txBody>
          <a:bodyPr/>
          <a:lstStyle/>
          <a:p>
            <a:fld id="{FA109AA0-A872-4078-90FF-4B0EA3E3333E}" type="slidenum">
              <a:rPr lang="en-IN" smtClean="0"/>
              <a:t>‹#›</a:t>
            </a:fld>
            <a:endParaRPr lang="en-IN"/>
          </a:p>
        </p:txBody>
      </p:sp>
    </p:spTree>
    <p:extLst>
      <p:ext uri="{BB962C8B-B14F-4D97-AF65-F5344CB8AC3E}">
        <p14:creationId xmlns:p14="http://schemas.microsoft.com/office/powerpoint/2010/main" val="933887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DF04-EF91-A3E1-F2B5-76C88B63C7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DBC40F-77A4-74DE-5F22-FE53B6453A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C49D7-D6F3-B7CC-45D4-5B3E05394B96}"/>
              </a:ext>
            </a:extLst>
          </p:cNvPr>
          <p:cNvSpPr>
            <a:spLocks noGrp="1"/>
          </p:cNvSpPr>
          <p:nvPr>
            <p:ph type="dt" sz="half" idx="10"/>
          </p:nvPr>
        </p:nvSpPr>
        <p:spPr/>
        <p:txBody>
          <a:bodyPr/>
          <a:lstStyle/>
          <a:p>
            <a:fld id="{15BF2AA2-1DE9-4072-9711-17B02D2405AC}" type="datetimeFigureOut">
              <a:rPr lang="en-IN" smtClean="0"/>
              <a:t>11-01-2024</a:t>
            </a:fld>
            <a:endParaRPr lang="en-IN"/>
          </a:p>
        </p:txBody>
      </p:sp>
      <p:sp>
        <p:nvSpPr>
          <p:cNvPr id="5" name="Footer Placeholder 4">
            <a:extLst>
              <a:ext uri="{FF2B5EF4-FFF2-40B4-BE49-F238E27FC236}">
                <a16:creationId xmlns:a16="http://schemas.microsoft.com/office/drawing/2014/main" id="{A9502337-4FA6-19FC-AF63-712E83AD75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694BB-76DE-5025-7E82-D7AB40159D54}"/>
              </a:ext>
            </a:extLst>
          </p:cNvPr>
          <p:cNvSpPr>
            <a:spLocks noGrp="1"/>
          </p:cNvSpPr>
          <p:nvPr>
            <p:ph type="sldNum" sz="quarter" idx="12"/>
          </p:nvPr>
        </p:nvSpPr>
        <p:spPr/>
        <p:txBody>
          <a:bodyPr/>
          <a:lstStyle/>
          <a:p>
            <a:fld id="{FA109AA0-A872-4078-90FF-4B0EA3E3333E}" type="slidenum">
              <a:rPr lang="en-IN" smtClean="0"/>
              <a:t>‹#›</a:t>
            </a:fld>
            <a:endParaRPr lang="en-IN"/>
          </a:p>
        </p:txBody>
      </p:sp>
    </p:spTree>
    <p:extLst>
      <p:ext uri="{BB962C8B-B14F-4D97-AF65-F5344CB8AC3E}">
        <p14:creationId xmlns:p14="http://schemas.microsoft.com/office/powerpoint/2010/main" val="24904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6A8FD2-5B9C-EBAF-1D77-E383BAF05A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2D8D13-BF88-5263-BB43-A2BE3B412E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D4F529-4C11-D6FD-3667-8FB16D4B4B58}"/>
              </a:ext>
            </a:extLst>
          </p:cNvPr>
          <p:cNvSpPr>
            <a:spLocks noGrp="1"/>
          </p:cNvSpPr>
          <p:nvPr>
            <p:ph type="dt" sz="half" idx="10"/>
          </p:nvPr>
        </p:nvSpPr>
        <p:spPr/>
        <p:txBody>
          <a:bodyPr/>
          <a:lstStyle/>
          <a:p>
            <a:fld id="{15BF2AA2-1DE9-4072-9711-17B02D2405AC}" type="datetimeFigureOut">
              <a:rPr lang="en-IN" smtClean="0"/>
              <a:t>11-01-2024</a:t>
            </a:fld>
            <a:endParaRPr lang="en-IN"/>
          </a:p>
        </p:txBody>
      </p:sp>
      <p:sp>
        <p:nvSpPr>
          <p:cNvPr id="5" name="Footer Placeholder 4">
            <a:extLst>
              <a:ext uri="{FF2B5EF4-FFF2-40B4-BE49-F238E27FC236}">
                <a16:creationId xmlns:a16="http://schemas.microsoft.com/office/drawing/2014/main" id="{25DB9FE9-3FA3-1069-25F1-1BAAD93B29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26A199-9CF7-C4EE-2E68-20A1C0C2FFBA}"/>
              </a:ext>
            </a:extLst>
          </p:cNvPr>
          <p:cNvSpPr>
            <a:spLocks noGrp="1"/>
          </p:cNvSpPr>
          <p:nvPr>
            <p:ph type="sldNum" sz="quarter" idx="12"/>
          </p:nvPr>
        </p:nvSpPr>
        <p:spPr/>
        <p:txBody>
          <a:bodyPr/>
          <a:lstStyle/>
          <a:p>
            <a:fld id="{FA109AA0-A872-4078-90FF-4B0EA3E3333E}" type="slidenum">
              <a:rPr lang="en-IN" smtClean="0"/>
              <a:t>‹#›</a:t>
            </a:fld>
            <a:endParaRPr lang="en-IN"/>
          </a:p>
        </p:txBody>
      </p:sp>
    </p:spTree>
    <p:extLst>
      <p:ext uri="{BB962C8B-B14F-4D97-AF65-F5344CB8AC3E}">
        <p14:creationId xmlns:p14="http://schemas.microsoft.com/office/powerpoint/2010/main" val="9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1064-4791-1A5F-67B9-A869129C87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A3374B-925E-B0F4-AF47-C1613A903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59F3DF-F82F-6A15-57A6-DB8926B76C54}"/>
              </a:ext>
            </a:extLst>
          </p:cNvPr>
          <p:cNvSpPr>
            <a:spLocks noGrp="1"/>
          </p:cNvSpPr>
          <p:nvPr>
            <p:ph type="dt" sz="half" idx="10"/>
          </p:nvPr>
        </p:nvSpPr>
        <p:spPr/>
        <p:txBody>
          <a:bodyPr/>
          <a:lstStyle/>
          <a:p>
            <a:fld id="{15BF2AA2-1DE9-4072-9711-17B02D2405AC}" type="datetimeFigureOut">
              <a:rPr lang="en-IN" smtClean="0"/>
              <a:t>11-01-2024</a:t>
            </a:fld>
            <a:endParaRPr lang="en-IN"/>
          </a:p>
        </p:txBody>
      </p:sp>
      <p:sp>
        <p:nvSpPr>
          <p:cNvPr id="5" name="Footer Placeholder 4">
            <a:extLst>
              <a:ext uri="{FF2B5EF4-FFF2-40B4-BE49-F238E27FC236}">
                <a16:creationId xmlns:a16="http://schemas.microsoft.com/office/drawing/2014/main" id="{E8B2FBA0-7063-1495-3F89-3C8B9F2315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70C11-726B-9D17-396B-C6232C34FB32}"/>
              </a:ext>
            </a:extLst>
          </p:cNvPr>
          <p:cNvSpPr>
            <a:spLocks noGrp="1"/>
          </p:cNvSpPr>
          <p:nvPr>
            <p:ph type="sldNum" sz="quarter" idx="12"/>
          </p:nvPr>
        </p:nvSpPr>
        <p:spPr/>
        <p:txBody>
          <a:bodyPr/>
          <a:lstStyle/>
          <a:p>
            <a:fld id="{FA109AA0-A872-4078-90FF-4B0EA3E3333E}" type="slidenum">
              <a:rPr lang="en-IN" smtClean="0"/>
              <a:t>‹#›</a:t>
            </a:fld>
            <a:endParaRPr lang="en-IN"/>
          </a:p>
        </p:txBody>
      </p:sp>
    </p:spTree>
    <p:extLst>
      <p:ext uri="{BB962C8B-B14F-4D97-AF65-F5344CB8AC3E}">
        <p14:creationId xmlns:p14="http://schemas.microsoft.com/office/powerpoint/2010/main" val="54192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E2A0-7095-7002-E713-BDABC629B8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414262-DAEE-2EDA-F30B-98E0DDD5F5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A2E752-B22C-869D-42D8-42999F3CB422}"/>
              </a:ext>
            </a:extLst>
          </p:cNvPr>
          <p:cNvSpPr>
            <a:spLocks noGrp="1"/>
          </p:cNvSpPr>
          <p:nvPr>
            <p:ph type="dt" sz="half" idx="10"/>
          </p:nvPr>
        </p:nvSpPr>
        <p:spPr/>
        <p:txBody>
          <a:bodyPr/>
          <a:lstStyle/>
          <a:p>
            <a:fld id="{15BF2AA2-1DE9-4072-9711-17B02D2405AC}" type="datetimeFigureOut">
              <a:rPr lang="en-IN" smtClean="0"/>
              <a:t>11-01-2024</a:t>
            </a:fld>
            <a:endParaRPr lang="en-IN"/>
          </a:p>
        </p:txBody>
      </p:sp>
      <p:sp>
        <p:nvSpPr>
          <p:cNvPr id="5" name="Footer Placeholder 4">
            <a:extLst>
              <a:ext uri="{FF2B5EF4-FFF2-40B4-BE49-F238E27FC236}">
                <a16:creationId xmlns:a16="http://schemas.microsoft.com/office/drawing/2014/main" id="{452A0049-E48A-955A-0B4E-7C4ADA45BB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E5EB1B-60FA-257A-B9A8-72692980BC29}"/>
              </a:ext>
            </a:extLst>
          </p:cNvPr>
          <p:cNvSpPr>
            <a:spLocks noGrp="1"/>
          </p:cNvSpPr>
          <p:nvPr>
            <p:ph type="sldNum" sz="quarter" idx="12"/>
          </p:nvPr>
        </p:nvSpPr>
        <p:spPr/>
        <p:txBody>
          <a:bodyPr/>
          <a:lstStyle/>
          <a:p>
            <a:fld id="{FA109AA0-A872-4078-90FF-4B0EA3E3333E}" type="slidenum">
              <a:rPr lang="en-IN" smtClean="0"/>
              <a:t>‹#›</a:t>
            </a:fld>
            <a:endParaRPr lang="en-IN"/>
          </a:p>
        </p:txBody>
      </p:sp>
    </p:spTree>
    <p:extLst>
      <p:ext uri="{BB962C8B-B14F-4D97-AF65-F5344CB8AC3E}">
        <p14:creationId xmlns:p14="http://schemas.microsoft.com/office/powerpoint/2010/main" val="385401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D630-82A2-9C8D-3FAD-339FDF88C6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369642-4231-DC15-7821-62A719C413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9D23E5-A9CC-EDB6-D08E-BA70B63102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239869-3702-A6FE-7979-81940D3C15DA}"/>
              </a:ext>
            </a:extLst>
          </p:cNvPr>
          <p:cNvSpPr>
            <a:spLocks noGrp="1"/>
          </p:cNvSpPr>
          <p:nvPr>
            <p:ph type="dt" sz="half" idx="10"/>
          </p:nvPr>
        </p:nvSpPr>
        <p:spPr/>
        <p:txBody>
          <a:bodyPr/>
          <a:lstStyle/>
          <a:p>
            <a:fld id="{15BF2AA2-1DE9-4072-9711-17B02D2405AC}" type="datetimeFigureOut">
              <a:rPr lang="en-IN" smtClean="0"/>
              <a:t>11-01-2024</a:t>
            </a:fld>
            <a:endParaRPr lang="en-IN"/>
          </a:p>
        </p:txBody>
      </p:sp>
      <p:sp>
        <p:nvSpPr>
          <p:cNvPr id="6" name="Footer Placeholder 5">
            <a:extLst>
              <a:ext uri="{FF2B5EF4-FFF2-40B4-BE49-F238E27FC236}">
                <a16:creationId xmlns:a16="http://schemas.microsoft.com/office/drawing/2014/main" id="{E2DA0808-2D70-40A2-3723-BE3D162EAF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BCF069-1CC9-C8AE-1C88-91D3D862FCBE}"/>
              </a:ext>
            </a:extLst>
          </p:cNvPr>
          <p:cNvSpPr>
            <a:spLocks noGrp="1"/>
          </p:cNvSpPr>
          <p:nvPr>
            <p:ph type="sldNum" sz="quarter" idx="12"/>
          </p:nvPr>
        </p:nvSpPr>
        <p:spPr/>
        <p:txBody>
          <a:bodyPr/>
          <a:lstStyle/>
          <a:p>
            <a:fld id="{FA109AA0-A872-4078-90FF-4B0EA3E3333E}" type="slidenum">
              <a:rPr lang="en-IN" smtClean="0"/>
              <a:t>‹#›</a:t>
            </a:fld>
            <a:endParaRPr lang="en-IN"/>
          </a:p>
        </p:txBody>
      </p:sp>
    </p:spTree>
    <p:extLst>
      <p:ext uri="{BB962C8B-B14F-4D97-AF65-F5344CB8AC3E}">
        <p14:creationId xmlns:p14="http://schemas.microsoft.com/office/powerpoint/2010/main" val="2602852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3509-B02A-1C02-C7AB-9D82854BED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869019-E613-B566-AA18-F7E40365DA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391B2F-8EBC-8E94-A33B-CE359ADF7F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85F517-849C-6E83-7E62-25B01F318D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258432-7539-1497-B73F-56F5BC47A7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114A89-6465-A261-58F0-7C1DA3C92A80}"/>
              </a:ext>
            </a:extLst>
          </p:cNvPr>
          <p:cNvSpPr>
            <a:spLocks noGrp="1"/>
          </p:cNvSpPr>
          <p:nvPr>
            <p:ph type="dt" sz="half" idx="10"/>
          </p:nvPr>
        </p:nvSpPr>
        <p:spPr/>
        <p:txBody>
          <a:bodyPr/>
          <a:lstStyle/>
          <a:p>
            <a:fld id="{15BF2AA2-1DE9-4072-9711-17B02D2405AC}" type="datetimeFigureOut">
              <a:rPr lang="en-IN" smtClean="0"/>
              <a:t>11-01-2024</a:t>
            </a:fld>
            <a:endParaRPr lang="en-IN"/>
          </a:p>
        </p:txBody>
      </p:sp>
      <p:sp>
        <p:nvSpPr>
          <p:cNvPr id="8" name="Footer Placeholder 7">
            <a:extLst>
              <a:ext uri="{FF2B5EF4-FFF2-40B4-BE49-F238E27FC236}">
                <a16:creationId xmlns:a16="http://schemas.microsoft.com/office/drawing/2014/main" id="{C982141E-B6EE-5465-9651-036BD4DFB1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EB14B9-81E1-AD5B-0E7C-082003BBE549}"/>
              </a:ext>
            </a:extLst>
          </p:cNvPr>
          <p:cNvSpPr>
            <a:spLocks noGrp="1"/>
          </p:cNvSpPr>
          <p:nvPr>
            <p:ph type="sldNum" sz="quarter" idx="12"/>
          </p:nvPr>
        </p:nvSpPr>
        <p:spPr/>
        <p:txBody>
          <a:bodyPr/>
          <a:lstStyle/>
          <a:p>
            <a:fld id="{FA109AA0-A872-4078-90FF-4B0EA3E3333E}" type="slidenum">
              <a:rPr lang="en-IN" smtClean="0"/>
              <a:t>‹#›</a:t>
            </a:fld>
            <a:endParaRPr lang="en-IN"/>
          </a:p>
        </p:txBody>
      </p:sp>
    </p:spTree>
    <p:extLst>
      <p:ext uri="{BB962C8B-B14F-4D97-AF65-F5344CB8AC3E}">
        <p14:creationId xmlns:p14="http://schemas.microsoft.com/office/powerpoint/2010/main" val="3980512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CC91-0804-3491-1980-2C16E8B69A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55A1F8-A318-0A6D-6444-4ED58F452204}"/>
              </a:ext>
            </a:extLst>
          </p:cNvPr>
          <p:cNvSpPr>
            <a:spLocks noGrp="1"/>
          </p:cNvSpPr>
          <p:nvPr>
            <p:ph type="dt" sz="half" idx="10"/>
          </p:nvPr>
        </p:nvSpPr>
        <p:spPr/>
        <p:txBody>
          <a:bodyPr/>
          <a:lstStyle/>
          <a:p>
            <a:fld id="{15BF2AA2-1DE9-4072-9711-17B02D2405AC}" type="datetimeFigureOut">
              <a:rPr lang="en-IN" smtClean="0"/>
              <a:t>11-01-2024</a:t>
            </a:fld>
            <a:endParaRPr lang="en-IN"/>
          </a:p>
        </p:txBody>
      </p:sp>
      <p:sp>
        <p:nvSpPr>
          <p:cNvPr id="4" name="Footer Placeholder 3">
            <a:extLst>
              <a:ext uri="{FF2B5EF4-FFF2-40B4-BE49-F238E27FC236}">
                <a16:creationId xmlns:a16="http://schemas.microsoft.com/office/drawing/2014/main" id="{F1A6ED40-9512-45DB-54F0-FF93CAA2B0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FC0A61-8288-1DA7-16BD-4BABF4D7F4DC}"/>
              </a:ext>
            </a:extLst>
          </p:cNvPr>
          <p:cNvSpPr>
            <a:spLocks noGrp="1"/>
          </p:cNvSpPr>
          <p:nvPr>
            <p:ph type="sldNum" sz="quarter" idx="12"/>
          </p:nvPr>
        </p:nvSpPr>
        <p:spPr/>
        <p:txBody>
          <a:bodyPr/>
          <a:lstStyle/>
          <a:p>
            <a:fld id="{FA109AA0-A872-4078-90FF-4B0EA3E3333E}" type="slidenum">
              <a:rPr lang="en-IN" smtClean="0"/>
              <a:t>‹#›</a:t>
            </a:fld>
            <a:endParaRPr lang="en-IN"/>
          </a:p>
        </p:txBody>
      </p:sp>
    </p:spTree>
    <p:extLst>
      <p:ext uri="{BB962C8B-B14F-4D97-AF65-F5344CB8AC3E}">
        <p14:creationId xmlns:p14="http://schemas.microsoft.com/office/powerpoint/2010/main" val="3890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1DA41E-F725-109D-086E-47517528A1A3}"/>
              </a:ext>
            </a:extLst>
          </p:cNvPr>
          <p:cNvSpPr>
            <a:spLocks noGrp="1"/>
          </p:cNvSpPr>
          <p:nvPr>
            <p:ph type="dt" sz="half" idx="10"/>
          </p:nvPr>
        </p:nvSpPr>
        <p:spPr/>
        <p:txBody>
          <a:bodyPr/>
          <a:lstStyle/>
          <a:p>
            <a:fld id="{15BF2AA2-1DE9-4072-9711-17B02D2405AC}" type="datetimeFigureOut">
              <a:rPr lang="en-IN" smtClean="0"/>
              <a:t>11-01-2024</a:t>
            </a:fld>
            <a:endParaRPr lang="en-IN"/>
          </a:p>
        </p:txBody>
      </p:sp>
      <p:sp>
        <p:nvSpPr>
          <p:cNvPr id="3" name="Footer Placeholder 2">
            <a:extLst>
              <a:ext uri="{FF2B5EF4-FFF2-40B4-BE49-F238E27FC236}">
                <a16:creationId xmlns:a16="http://schemas.microsoft.com/office/drawing/2014/main" id="{63EC71AC-3889-0C48-2FAB-01FD2AB505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17D0A2-E095-2392-B4BF-14C525DA1A0B}"/>
              </a:ext>
            </a:extLst>
          </p:cNvPr>
          <p:cNvSpPr>
            <a:spLocks noGrp="1"/>
          </p:cNvSpPr>
          <p:nvPr>
            <p:ph type="sldNum" sz="quarter" idx="12"/>
          </p:nvPr>
        </p:nvSpPr>
        <p:spPr/>
        <p:txBody>
          <a:bodyPr/>
          <a:lstStyle/>
          <a:p>
            <a:fld id="{FA109AA0-A872-4078-90FF-4B0EA3E3333E}" type="slidenum">
              <a:rPr lang="en-IN" smtClean="0"/>
              <a:t>‹#›</a:t>
            </a:fld>
            <a:endParaRPr lang="en-IN"/>
          </a:p>
        </p:txBody>
      </p:sp>
    </p:spTree>
    <p:extLst>
      <p:ext uri="{BB962C8B-B14F-4D97-AF65-F5344CB8AC3E}">
        <p14:creationId xmlns:p14="http://schemas.microsoft.com/office/powerpoint/2010/main" val="91729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5D87-A9EE-F4E9-6041-AE69E9F82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952050-9627-442D-F8B0-2BC6B5092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53A419-6E46-623B-5E9A-B9163282A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475620-9554-0314-3410-11528801FA86}"/>
              </a:ext>
            </a:extLst>
          </p:cNvPr>
          <p:cNvSpPr>
            <a:spLocks noGrp="1"/>
          </p:cNvSpPr>
          <p:nvPr>
            <p:ph type="dt" sz="half" idx="10"/>
          </p:nvPr>
        </p:nvSpPr>
        <p:spPr/>
        <p:txBody>
          <a:bodyPr/>
          <a:lstStyle/>
          <a:p>
            <a:fld id="{15BF2AA2-1DE9-4072-9711-17B02D2405AC}" type="datetimeFigureOut">
              <a:rPr lang="en-IN" smtClean="0"/>
              <a:t>11-01-2024</a:t>
            </a:fld>
            <a:endParaRPr lang="en-IN"/>
          </a:p>
        </p:txBody>
      </p:sp>
      <p:sp>
        <p:nvSpPr>
          <p:cNvPr id="6" name="Footer Placeholder 5">
            <a:extLst>
              <a:ext uri="{FF2B5EF4-FFF2-40B4-BE49-F238E27FC236}">
                <a16:creationId xmlns:a16="http://schemas.microsoft.com/office/drawing/2014/main" id="{D29A8992-4DE1-BF86-4695-E7ADC33B2B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424919-C8BF-77F9-B68C-7ED33D707E16}"/>
              </a:ext>
            </a:extLst>
          </p:cNvPr>
          <p:cNvSpPr>
            <a:spLocks noGrp="1"/>
          </p:cNvSpPr>
          <p:nvPr>
            <p:ph type="sldNum" sz="quarter" idx="12"/>
          </p:nvPr>
        </p:nvSpPr>
        <p:spPr/>
        <p:txBody>
          <a:bodyPr/>
          <a:lstStyle/>
          <a:p>
            <a:fld id="{FA109AA0-A872-4078-90FF-4B0EA3E3333E}" type="slidenum">
              <a:rPr lang="en-IN" smtClean="0"/>
              <a:t>‹#›</a:t>
            </a:fld>
            <a:endParaRPr lang="en-IN"/>
          </a:p>
        </p:txBody>
      </p:sp>
    </p:spTree>
    <p:extLst>
      <p:ext uri="{BB962C8B-B14F-4D97-AF65-F5344CB8AC3E}">
        <p14:creationId xmlns:p14="http://schemas.microsoft.com/office/powerpoint/2010/main" val="31715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1858-B356-8757-FABE-8CD846EE7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07F9D1-E3BE-7584-DF6D-315D1850B0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814E10-DBC1-5F0B-5E75-4FB7271AF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E5E0A-DB58-7F5C-B3AF-722910ECC71B}"/>
              </a:ext>
            </a:extLst>
          </p:cNvPr>
          <p:cNvSpPr>
            <a:spLocks noGrp="1"/>
          </p:cNvSpPr>
          <p:nvPr>
            <p:ph type="dt" sz="half" idx="10"/>
          </p:nvPr>
        </p:nvSpPr>
        <p:spPr/>
        <p:txBody>
          <a:bodyPr/>
          <a:lstStyle/>
          <a:p>
            <a:fld id="{15BF2AA2-1DE9-4072-9711-17B02D2405AC}" type="datetimeFigureOut">
              <a:rPr lang="en-IN" smtClean="0"/>
              <a:t>11-01-2024</a:t>
            </a:fld>
            <a:endParaRPr lang="en-IN"/>
          </a:p>
        </p:txBody>
      </p:sp>
      <p:sp>
        <p:nvSpPr>
          <p:cNvPr id="6" name="Footer Placeholder 5">
            <a:extLst>
              <a:ext uri="{FF2B5EF4-FFF2-40B4-BE49-F238E27FC236}">
                <a16:creationId xmlns:a16="http://schemas.microsoft.com/office/drawing/2014/main" id="{EA6561B6-5E71-6EDB-76F7-DE30DD5EF4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234BE-31D8-15AA-DD16-7FF1C9027C72}"/>
              </a:ext>
            </a:extLst>
          </p:cNvPr>
          <p:cNvSpPr>
            <a:spLocks noGrp="1"/>
          </p:cNvSpPr>
          <p:nvPr>
            <p:ph type="sldNum" sz="quarter" idx="12"/>
          </p:nvPr>
        </p:nvSpPr>
        <p:spPr/>
        <p:txBody>
          <a:bodyPr/>
          <a:lstStyle/>
          <a:p>
            <a:fld id="{FA109AA0-A872-4078-90FF-4B0EA3E3333E}" type="slidenum">
              <a:rPr lang="en-IN" smtClean="0"/>
              <a:t>‹#›</a:t>
            </a:fld>
            <a:endParaRPr lang="en-IN"/>
          </a:p>
        </p:txBody>
      </p:sp>
    </p:spTree>
    <p:extLst>
      <p:ext uri="{BB962C8B-B14F-4D97-AF65-F5344CB8AC3E}">
        <p14:creationId xmlns:p14="http://schemas.microsoft.com/office/powerpoint/2010/main" val="148313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07BCBF-6B29-4691-0595-1A844A4772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95419A-50D1-CAD5-13BF-E3C8526ECB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33D22E-5AA8-3D9F-0603-7837FBC70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F2AA2-1DE9-4072-9711-17B02D2405AC}" type="datetimeFigureOut">
              <a:rPr lang="en-IN" smtClean="0"/>
              <a:t>11-01-2024</a:t>
            </a:fld>
            <a:endParaRPr lang="en-IN"/>
          </a:p>
        </p:txBody>
      </p:sp>
      <p:sp>
        <p:nvSpPr>
          <p:cNvPr id="5" name="Footer Placeholder 4">
            <a:extLst>
              <a:ext uri="{FF2B5EF4-FFF2-40B4-BE49-F238E27FC236}">
                <a16:creationId xmlns:a16="http://schemas.microsoft.com/office/drawing/2014/main" id="{E9D9EACF-A673-1898-A349-12A1565232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78B34F-6BCF-6001-3DBC-B0C0048FA7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09AA0-A872-4078-90FF-4B0EA3E3333E}" type="slidenum">
              <a:rPr lang="en-IN" smtClean="0"/>
              <a:t>‹#›</a:t>
            </a:fld>
            <a:endParaRPr lang="en-IN"/>
          </a:p>
        </p:txBody>
      </p:sp>
    </p:spTree>
    <p:extLst>
      <p:ext uri="{BB962C8B-B14F-4D97-AF65-F5344CB8AC3E}">
        <p14:creationId xmlns:p14="http://schemas.microsoft.com/office/powerpoint/2010/main" val="4198305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popai.pro/creation/Slides?utm_source=madeWithPopaiBadge"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D0400-5E20-F633-E257-8832BF80739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58F00BE-1F35-2C6B-D71B-6106C8795CB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3C165D8-5670-CDFF-1AD3-43F0E54A1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17252"/>
            <a:ext cx="12192000" cy="6858000"/>
          </a:xfrm>
          <a:prstGeom prst="rect">
            <a:avLst/>
          </a:prstGeom>
        </p:spPr>
      </p:pic>
      <p:sp>
        <p:nvSpPr>
          <p:cNvPr id="6" name="Rectangle 5">
            <a:extLst>
              <a:ext uri="{FF2B5EF4-FFF2-40B4-BE49-F238E27FC236}">
                <a16:creationId xmlns:a16="http://schemas.microsoft.com/office/drawing/2014/main" id="{E9B36167-C597-AB20-D4D3-7F0464DD748A}"/>
              </a:ext>
            </a:extLst>
          </p:cNvPr>
          <p:cNvSpPr/>
          <p:nvPr/>
        </p:nvSpPr>
        <p:spPr>
          <a:xfrm>
            <a:off x="-1154427" y="492332"/>
            <a:ext cx="11470105" cy="12600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bg1"/>
                </a:solidFill>
              </a:rPr>
              <a:t>INTRODUCTION TO DATA SCIENCE UNVEILLING THE POWER OF DATA </a:t>
            </a:r>
            <a:endParaRPr lang="en-IN" sz="4800" b="1">
              <a:solidFill>
                <a:schemeClr val="bg1"/>
              </a:solidFill>
            </a:endParaRPr>
          </a:p>
        </p:txBody>
      </p:sp>
      <p:pic>
        <p:nvPicPr>
          <p:cNvPr id="7" name="Picture 6">
            <a:extLst>
              <a:ext uri="{FF2B5EF4-FFF2-40B4-BE49-F238E27FC236}">
                <a16:creationId xmlns:a16="http://schemas.microsoft.com/office/drawing/2014/main" id="{9210C857-D8A6-56F1-65DE-F6C3825F7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0272" y="183942"/>
            <a:ext cx="1302590" cy="1260062"/>
          </a:xfrm>
          <a:prstGeom prst="flowChartConnector">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8" name="Rectangle 7">
            <a:extLst>
              <a:ext uri="{FF2B5EF4-FFF2-40B4-BE49-F238E27FC236}">
                <a16:creationId xmlns:a16="http://schemas.microsoft.com/office/drawing/2014/main" id="{E02F0EFE-AD3B-FA8E-FF36-DE1260FBC019}"/>
              </a:ext>
            </a:extLst>
          </p:cNvPr>
          <p:cNvSpPr/>
          <p:nvPr/>
        </p:nvSpPr>
        <p:spPr>
          <a:xfrm>
            <a:off x="9248954" y="4760672"/>
            <a:ext cx="2838091" cy="19840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Presented by </a:t>
            </a:r>
          </a:p>
          <a:p>
            <a:pPr algn="ctr"/>
            <a:r>
              <a:rPr lang="en-US"/>
              <a:t>Anamika Gupta</a:t>
            </a:r>
          </a:p>
          <a:p>
            <a:pPr algn="ctr"/>
            <a:r>
              <a:rPr lang="en-US"/>
              <a:t>B.Cs DATA SCIENCE</a:t>
            </a:r>
          </a:p>
          <a:p>
            <a:pPr algn="ctr"/>
            <a:r>
              <a:rPr lang="en-US"/>
              <a:t>SEM(1)</a:t>
            </a:r>
          </a:p>
        </p:txBody>
      </p:sp>
      <p:sp>
        <p:nvSpPr>
          <p:cNvPr id="4" name="Rectangle 3">
            <a:extLst>
              <a:ext uri="{FF2B5EF4-FFF2-40B4-BE49-F238E27FC236}">
                <a16:creationId xmlns:a16="http://schemas.microsoft.com/office/drawing/2014/main" id="{A5429FD2-B471-0600-7B62-9E0BF406BC45}"/>
              </a:ext>
            </a:extLst>
          </p:cNvPr>
          <p:cNvSpPr/>
          <p:nvPr/>
        </p:nvSpPr>
        <p:spPr>
          <a:xfrm>
            <a:off x="370936" y="4429919"/>
            <a:ext cx="1578634" cy="126006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Presented to </a:t>
            </a:r>
          </a:p>
          <a:p>
            <a:pPr algn="ctr"/>
            <a:r>
              <a:rPr lang="en-US"/>
              <a:t> Mr.sNima Jhaa</a:t>
            </a:r>
            <a:endParaRPr lang="en-IN"/>
          </a:p>
          <a:p>
            <a:pPr algn="ctr"/>
            <a:endParaRPr lang="en-IN"/>
          </a:p>
        </p:txBody>
      </p:sp>
    </p:spTree>
    <p:extLst>
      <p:ext uri="{BB962C8B-B14F-4D97-AF65-F5344CB8AC3E}">
        <p14:creationId xmlns:p14="http://schemas.microsoft.com/office/powerpoint/2010/main" val="762555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7E236A-3770-1A7E-560A-9BC1EDCE8385}"/>
              </a:ext>
            </a:extLst>
          </p:cNvPr>
          <p:cNvPicPr>
            <a:picLocks noChangeAspect="1"/>
          </p:cNvPicPr>
          <p:nvPr/>
        </p:nvPicPr>
        <p:blipFill rotWithShape="1">
          <a:blip r:embed="rId2">
            <a:extLst>
              <a:ext uri="{28A0092B-C50C-407E-A947-70E740481C1C}">
                <a14:useLocalDpi xmlns:a14="http://schemas.microsoft.com/office/drawing/2010/main" val="0"/>
              </a:ext>
            </a:extLst>
          </a:blip>
          <a:srcRect b="23933"/>
          <a:stretch/>
        </p:blipFill>
        <p:spPr>
          <a:xfrm>
            <a:off x="0" y="0"/>
            <a:ext cx="3994484" cy="6577264"/>
          </a:xfrm>
          <a:prstGeom prst="rect">
            <a:avLst/>
          </a:prstGeom>
        </p:spPr>
      </p:pic>
      <p:sp>
        <p:nvSpPr>
          <p:cNvPr id="5" name="TextBox 4">
            <a:extLst>
              <a:ext uri="{FF2B5EF4-FFF2-40B4-BE49-F238E27FC236}">
                <a16:creationId xmlns:a16="http://schemas.microsoft.com/office/drawing/2014/main" id="{2802F64F-5656-A6A8-0033-B557F89F9E95}"/>
              </a:ext>
            </a:extLst>
          </p:cNvPr>
          <p:cNvSpPr txBox="1"/>
          <p:nvPr/>
        </p:nvSpPr>
        <p:spPr>
          <a:xfrm>
            <a:off x="4331367" y="96160"/>
            <a:ext cx="6096000" cy="1200329"/>
          </a:xfrm>
          <a:prstGeom prst="rect">
            <a:avLst/>
          </a:prstGeom>
          <a:noFill/>
        </p:spPr>
        <p:txBody>
          <a:bodyPr wrap="square">
            <a:spAutoFit/>
          </a:bodyPr>
          <a:lstStyle/>
          <a:p>
            <a:pPr algn="l" fontAlgn="base"/>
            <a:r>
              <a:rPr lang="en-IN" sz="3600" b="1" i="0">
                <a:solidFill>
                  <a:srgbClr val="000000"/>
                </a:solidFill>
                <a:effectLst/>
                <a:latin typeface="NSimSun" panose="02010609030101010101" pitchFamily="49" charset="-122"/>
                <a:ea typeface="NSimSun" panose="02010609030101010101" pitchFamily="49" charset="-122"/>
              </a:rPr>
              <a:t>Exploratory Data Analysis (EDA</a:t>
            </a:r>
          </a:p>
        </p:txBody>
      </p:sp>
      <p:sp>
        <p:nvSpPr>
          <p:cNvPr id="6" name="Rectangle: Rounded Corners 5">
            <a:extLst>
              <a:ext uri="{FF2B5EF4-FFF2-40B4-BE49-F238E27FC236}">
                <a16:creationId xmlns:a16="http://schemas.microsoft.com/office/drawing/2014/main" id="{523EB505-0144-FECB-5811-5B2119E73577}"/>
              </a:ext>
            </a:extLst>
          </p:cNvPr>
          <p:cNvSpPr/>
          <p:nvPr/>
        </p:nvSpPr>
        <p:spPr>
          <a:xfrm>
            <a:off x="4331366" y="1427098"/>
            <a:ext cx="7202905" cy="1535032"/>
          </a:xfrm>
          <a:prstGeom prst="roundRect">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l" fontAlgn="base"/>
            <a:r>
              <a:rPr lang="en-US" b="1" i="0">
                <a:solidFill>
                  <a:srgbClr val="000000"/>
                </a:solidFill>
                <a:effectLst/>
                <a:latin typeface="Poppins" panose="00000500000000000000" pitchFamily="2" charset="0"/>
              </a:rPr>
              <a:t>Data Exploration Techniques</a:t>
            </a:r>
          </a:p>
          <a:p>
            <a:pPr algn="l" fontAlgn="base"/>
            <a:r>
              <a:rPr lang="en-US" b="0" i="0">
                <a:solidFill>
                  <a:srgbClr val="000000"/>
                </a:solidFill>
                <a:effectLst/>
                <a:latin typeface="Poppins" panose="00000500000000000000" pitchFamily="2" charset="0"/>
              </a:rPr>
              <a:t>EDA involves visualizing and summarizing data to understand its distribution and relationships.</a:t>
            </a:r>
          </a:p>
          <a:p>
            <a:pPr algn="ctr"/>
            <a:endParaRPr lang="en-IN"/>
          </a:p>
        </p:txBody>
      </p:sp>
      <p:sp>
        <p:nvSpPr>
          <p:cNvPr id="7" name="Rectangle: Rounded Corners 6">
            <a:extLst>
              <a:ext uri="{FF2B5EF4-FFF2-40B4-BE49-F238E27FC236}">
                <a16:creationId xmlns:a16="http://schemas.microsoft.com/office/drawing/2014/main" id="{F2551C90-9488-C963-E484-C60FBB22012E}"/>
              </a:ext>
            </a:extLst>
          </p:cNvPr>
          <p:cNvSpPr/>
          <p:nvPr/>
        </p:nvSpPr>
        <p:spPr>
          <a:xfrm>
            <a:off x="4331367" y="3234665"/>
            <a:ext cx="7202905" cy="1535032"/>
          </a:xfrm>
          <a:prstGeom prst="roundRect">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l" fontAlgn="base"/>
            <a:r>
              <a:rPr lang="en-US" b="1" i="0">
                <a:solidFill>
                  <a:srgbClr val="000000"/>
                </a:solidFill>
                <a:effectLst/>
                <a:latin typeface="Poppins" panose="00000500000000000000" pitchFamily="2" charset="0"/>
              </a:rPr>
              <a:t>Identifying Patterns</a:t>
            </a:r>
          </a:p>
          <a:p>
            <a:pPr algn="l" fontAlgn="base"/>
            <a:r>
              <a:rPr lang="en-US" b="0" i="0">
                <a:solidFill>
                  <a:srgbClr val="000000"/>
                </a:solidFill>
                <a:effectLst/>
                <a:latin typeface="Poppins" panose="00000500000000000000" pitchFamily="2" charset="0"/>
              </a:rPr>
              <a:t>EDA helps in identifying patterns, anomalies, and trends within the data.</a:t>
            </a:r>
          </a:p>
        </p:txBody>
      </p:sp>
      <p:sp>
        <p:nvSpPr>
          <p:cNvPr id="8" name="Rectangle: Rounded Corners 7">
            <a:extLst>
              <a:ext uri="{FF2B5EF4-FFF2-40B4-BE49-F238E27FC236}">
                <a16:creationId xmlns:a16="http://schemas.microsoft.com/office/drawing/2014/main" id="{98BEF077-C8D8-A43E-BD26-1637AE4DB0F8}"/>
              </a:ext>
            </a:extLst>
          </p:cNvPr>
          <p:cNvSpPr/>
          <p:nvPr/>
        </p:nvSpPr>
        <p:spPr>
          <a:xfrm>
            <a:off x="4331367" y="5042232"/>
            <a:ext cx="7202905" cy="1535032"/>
          </a:xfrm>
          <a:prstGeom prst="roundRect">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l" fontAlgn="base"/>
            <a:r>
              <a:rPr lang="en-US" b="1" i="0">
                <a:solidFill>
                  <a:srgbClr val="000000"/>
                </a:solidFill>
                <a:effectLst/>
                <a:latin typeface="Poppins" panose="00000500000000000000" pitchFamily="2" charset="0"/>
              </a:rPr>
              <a:t>Hypothesis Testing</a:t>
            </a:r>
          </a:p>
          <a:p>
            <a:pPr algn="l" fontAlgn="base"/>
            <a:r>
              <a:rPr lang="en-US" b="0" i="0">
                <a:solidFill>
                  <a:srgbClr val="000000"/>
                </a:solidFill>
                <a:effectLst/>
                <a:latin typeface="Poppins" panose="00000500000000000000" pitchFamily="2" charset="0"/>
              </a:rPr>
              <a:t>EDA supports hypothesis testing to validate assumptions and draw meaningful conclusions.</a:t>
            </a:r>
          </a:p>
        </p:txBody>
      </p:sp>
    </p:spTree>
    <p:extLst>
      <p:ext uri="{BB962C8B-B14F-4D97-AF65-F5344CB8AC3E}">
        <p14:creationId xmlns:p14="http://schemas.microsoft.com/office/powerpoint/2010/main" val="3747653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FFD4B2-305C-BE74-54BE-7F24F0AE5ADA}"/>
              </a:ext>
            </a:extLst>
          </p:cNvPr>
          <p:cNvPicPr>
            <a:picLocks noChangeAspect="1"/>
          </p:cNvPicPr>
          <p:nvPr/>
        </p:nvPicPr>
        <p:blipFill rotWithShape="1">
          <a:blip r:embed="rId2">
            <a:extLst>
              <a:ext uri="{28A0092B-C50C-407E-A947-70E740481C1C}">
                <a14:useLocalDpi xmlns:a14="http://schemas.microsoft.com/office/drawing/2010/main" val="0"/>
              </a:ext>
            </a:extLst>
          </a:blip>
          <a:srcRect r="80263"/>
          <a:stretch/>
        </p:blipFill>
        <p:spPr>
          <a:xfrm rot="5400000">
            <a:off x="5622759" y="-5622758"/>
            <a:ext cx="946484" cy="12192001"/>
          </a:xfrm>
          <a:prstGeom prst="rect">
            <a:avLst/>
          </a:prstGeom>
        </p:spPr>
      </p:pic>
      <p:sp>
        <p:nvSpPr>
          <p:cNvPr id="3" name="Rectangle: Rounded Corners 2">
            <a:extLst>
              <a:ext uri="{FF2B5EF4-FFF2-40B4-BE49-F238E27FC236}">
                <a16:creationId xmlns:a16="http://schemas.microsoft.com/office/drawing/2014/main" id="{70324383-B086-0295-38C8-CA003F2E85BE}"/>
              </a:ext>
            </a:extLst>
          </p:cNvPr>
          <p:cNvSpPr/>
          <p:nvPr/>
        </p:nvSpPr>
        <p:spPr>
          <a:xfrm>
            <a:off x="497305" y="1925053"/>
            <a:ext cx="3096127" cy="4122821"/>
          </a:xfrm>
          <a:prstGeom prst="roundRect">
            <a:avLst/>
          </a:prstGeom>
          <a:solidFill>
            <a:schemeClr val="accent2">
              <a:lumMod val="20000"/>
              <a:lumOff val="80000"/>
            </a:schemeClr>
          </a:solidFill>
          <a:ln>
            <a:solidFill>
              <a:schemeClr val="accent2">
                <a:lumMod val="60000"/>
                <a:lumOff val="40000"/>
              </a:schemeClr>
            </a:solidFill>
          </a:ln>
          <a:scene3d>
            <a:camera prst="orthographicFront"/>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0C81814C-116E-3FAB-23E4-4B743330746F}"/>
              </a:ext>
            </a:extLst>
          </p:cNvPr>
          <p:cNvSpPr/>
          <p:nvPr/>
        </p:nvSpPr>
        <p:spPr>
          <a:xfrm>
            <a:off x="4185987" y="1925052"/>
            <a:ext cx="3096127" cy="4122821"/>
          </a:xfrm>
          <a:prstGeom prst="roundRect">
            <a:avLst/>
          </a:prstGeom>
          <a:solidFill>
            <a:schemeClr val="accent2">
              <a:lumMod val="20000"/>
              <a:lumOff val="80000"/>
            </a:schemeClr>
          </a:solidFill>
          <a:ln>
            <a:solidFill>
              <a:schemeClr val="accent2">
                <a:lumMod val="60000"/>
                <a:lumOff val="40000"/>
              </a:schemeClr>
            </a:solidFill>
          </a:ln>
          <a:scene3d>
            <a:camera prst="orthographicFront"/>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endParaRPr lang="en-IN" b="1" i="0">
              <a:solidFill>
                <a:srgbClr val="000000"/>
              </a:solidFill>
              <a:effectLst/>
              <a:latin typeface="Poppins" panose="00000500000000000000" pitchFamily="2" charset="0"/>
            </a:endParaRPr>
          </a:p>
        </p:txBody>
      </p:sp>
      <p:sp>
        <p:nvSpPr>
          <p:cNvPr id="5" name="Rectangle: Rounded Corners 4">
            <a:extLst>
              <a:ext uri="{FF2B5EF4-FFF2-40B4-BE49-F238E27FC236}">
                <a16:creationId xmlns:a16="http://schemas.microsoft.com/office/drawing/2014/main" id="{2DB7CFE4-3275-6D80-0F3A-24C35CB8C43A}"/>
              </a:ext>
            </a:extLst>
          </p:cNvPr>
          <p:cNvSpPr/>
          <p:nvPr/>
        </p:nvSpPr>
        <p:spPr>
          <a:xfrm>
            <a:off x="8293770" y="1925052"/>
            <a:ext cx="3096127" cy="4122821"/>
          </a:xfrm>
          <a:prstGeom prst="roundRect">
            <a:avLst/>
          </a:prstGeom>
          <a:solidFill>
            <a:schemeClr val="accent2">
              <a:lumMod val="20000"/>
              <a:lumOff val="80000"/>
            </a:schemeClr>
          </a:solidFill>
          <a:ln>
            <a:solidFill>
              <a:schemeClr val="accent2">
                <a:lumMod val="60000"/>
                <a:lumOff val="40000"/>
              </a:schemeClr>
            </a:solidFill>
          </a:ln>
          <a:scene3d>
            <a:camera prst="orthographicFront"/>
            <a:lightRig rig="threePt" dir="t"/>
          </a:scene3d>
          <a:sp3d>
            <a:bevelT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2400" b="0" i="0">
                <a:solidFill>
                  <a:srgbClr val="FF8758"/>
                </a:solidFill>
                <a:effectLst/>
                <a:latin typeface="Poppins" panose="00000500000000000000" pitchFamily="2" charset="0"/>
              </a:rPr>
              <a:t>03</a:t>
            </a:r>
          </a:p>
          <a:p>
            <a:pPr algn="l" fontAlgn="base"/>
            <a:r>
              <a:rPr lang="en-US" sz="2400" b="1" i="0">
                <a:solidFill>
                  <a:srgbClr val="FF8758"/>
                </a:solidFill>
                <a:effectLst/>
                <a:latin typeface="Poppins" panose="00000500000000000000" pitchFamily="2" charset="0"/>
              </a:rPr>
              <a:t>Model Evaluation</a:t>
            </a:r>
          </a:p>
          <a:p>
            <a:pPr algn="l" fontAlgn="base"/>
            <a:r>
              <a:rPr lang="en-US" sz="2400" b="0" i="0">
                <a:solidFill>
                  <a:srgbClr val="FF8758"/>
                </a:solidFill>
                <a:effectLst/>
                <a:latin typeface="Poppins" panose="00000500000000000000" pitchFamily="2" charset="0"/>
              </a:rPr>
              <a:t>Assessing the performance of statistical models through metrics like accuracy, precision, and recall.</a:t>
            </a:r>
          </a:p>
        </p:txBody>
      </p:sp>
      <p:sp>
        <p:nvSpPr>
          <p:cNvPr id="7" name="TextBox 6">
            <a:extLst>
              <a:ext uri="{FF2B5EF4-FFF2-40B4-BE49-F238E27FC236}">
                <a16:creationId xmlns:a16="http://schemas.microsoft.com/office/drawing/2014/main" id="{611C2895-4883-3F1F-9728-EBEDF5A83DAE}"/>
              </a:ext>
            </a:extLst>
          </p:cNvPr>
          <p:cNvSpPr txBox="1"/>
          <p:nvPr/>
        </p:nvSpPr>
        <p:spPr>
          <a:xfrm>
            <a:off x="584031" y="2158484"/>
            <a:ext cx="3096128" cy="3416320"/>
          </a:xfrm>
          <a:prstGeom prst="rect">
            <a:avLst/>
          </a:prstGeom>
          <a:noFill/>
        </p:spPr>
        <p:txBody>
          <a:bodyPr wrap="square">
            <a:spAutoFit/>
          </a:bodyPr>
          <a:lstStyle/>
          <a:p>
            <a:pPr algn="l" fontAlgn="base"/>
            <a:r>
              <a:rPr lang="en-US" sz="2400" b="0" i="0">
                <a:solidFill>
                  <a:srgbClr val="FF8758"/>
                </a:solidFill>
                <a:effectLst/>
                <a:latin typeface="Poppins" panose="00000500000000000000" pitchFamily="2" charset="0"/>
              </a:rPr>
              <a:t>01</a:t>
            </a:r>
          </a:p>
          <a:p>
            <a:pPr algn="l" fontAlgn="base"/>
            <a:r>
              <a:rPr lang="en-US" sz="2400" b="1" i="0">
                <a:solidFill>
                  <a:srgbClr val="FF8758"/>
                </a:solidFill>
                <a:effectLst/>
                <a:latin typeface="Poppins" panose="00000500000000000000" pitchFamily="2" charset="0"/>
              </a:rPr>
              <a:t>Regression Analysis</a:t>
            </a:r>
          </a:p>
          <a:p>
            <a:pPr algn="l" fontAlgn="base"/>
            <a:r>
              <a:rPr lang="en-US" sz="2400" b="0" i="0">
                <a:solidFill>
                  <a:srgbClr val="FF8758"/>
                </a:solidFill>
                <a:effectLst/>
                <a:latin typeface="Poppins" panose="00000500000000000000" pitchFamily="2" charset="0"/>
              </a:rPr>
              <a:t>Statistical models like linear regression help in understanding the relationship between variables.</a:t>
            </a:r>
          </a:p>
        </p:txBody>
      </p:sp>
      <p:sp>
        <p:nvSpPr>
          <p:cNvPr id="9" name="TextBox 8">
            <a:extLst>
              <a:ext uri="{FF2B5EF4-FFF2-40B4-BE49-F238E27FC236}">
                <a16:creationId xmlns:a16="http://schemas.microsoft.com/office/drawing/2014/main" id="{E1CB816C-559E-018B-E40E-B603A6C5F300}"/>
              </a:ext>
            </a:extLst>
          </p:cNvPr>
          <p:cNvSpPr txBox="1"/>
          <p:nvPr/>
        </p:nvSpPr>
        <p:spPr>
          <a:xfrm>
            <a:off x="4312971" y="2158484"/>
            <a:ext cx="2257779" cy="3785652"/>
          </a:xfrm>
          <a:prstGeom prst="rect">
            <a:avLst/>
          </a:prstGeom>
          <a:noFill/>
        </p:spPr>
        <p:txBody>
          <a:bodyPr wrap="square">
            <a:spAutoFit/>
          </a:bodyPr>
          <a:lstStyle/>
          <a:p>
            <a:pPr fontAlgn="base"/>
            <a:r>
              <a:rPr lang="en-US" sz="2000" b="0" i="0">
                <a:effectLst/>
                <a:latin typeface="Poppins" panose="00000500000000000000" pitchFamily="2" charset="0"/>
              </a:rPr>
              <a:t>02</a:t>
            </a:r>
          </a:p>
          <a:p>
            <a:pPr fontAlgn="base"/>
            <a:r>
              <a:rPr lang="en-US" sz="2000" b="1" i="0">
                <a:effectLst/>
                <a:latin typeface="Poppins" panose="00000500000000000000" pitchFamily="2" charset="0"/>
              </a:rPr>
              <a:t>Predictive Modeling</a:t>
            </a:r>
          </a:p>
          <a:p>
            <a:pPr fontAlgn="base"/>
            <a:r>
              <a:rPr lang="en-US" sz="2000" b="0" i="0">
                <a:effectLst/>
                <a:latin typeface="Poppins" panose="00000500000000000000" pitchFamily="2" charset="0"/>
              </a:rPr>
              <a:t>Building predictive models using algorithms like decision trees and random forests for future predictions.</a:t>
            </a:r>
          </a:p>
        </p:txBody>
      </p:sp>
      <p:sp>
        <p:nvSpPr>
          <p:cNvPr id="11" name="TextBox 10">
            <a:extLst>
              <a:ext uri="{FF2B5EF4-FFF2-40B4-BE49-F238E27FC236}">
                <a16:creationId xmlns:a16="http://schemas.microsoft.com/office/drawing/2014/main" id="{9D73B3ED-6386-8DD9-1923-1360BC41E792}"/>
              </a:ext>
            </a:extLst>
          </p:cNvPr>
          <p:cNvSpPr txBox="1"/>
          <p:nvPr/>
        </p:nvSpPr>
        <p:spPr>
          <a:xfrm>
            <a:off x="634401" y="174812"/>
            <a:ext cx="6091516" cy="584775"/>
          </a:xfrm>
          <a:prstGeom prst="rect">
            <a:avLst/>
          </a:prstGeom>
          <a:noFill/>
        </p:spPr>
        <p:txBody>
          <a:bodyPr wrap="square">
            <a:spAutoFit/>
          </a:bodyPr>
          <a:lstStyle/>
          <a:p>
            <a:pPr algn="l" fontAlgn="base"/>
            <a:r>
              <a:rPr lang="en-IN" sz="3200" b="1" i="0">
                <a:solidFill>
                  <a:srgbClr val="000000"/>
                </a:solidFill>
                <a:effectLst/>
                <a:latin typeface="Poppins" panose="00000500000000000000" pitchFamily="2" charset="0"/>
              </a:rPr>
              <a:t>Statistical Modeling</a:t>
            </a:r>
          </a:p>
        </p:txBody>
      </p:sp>
    </p:spTree>
    <p:extLst>
      <p:ext uri="{BB962C8B-B14F-4D97-AF65-F5344CB8AC3E}">
        <p14:creationId xmlns:p14="http://schemas.microsoft.com/office/powerpoint/2010/main" val="1763577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24EA2B-D0FA-1651-7F42-102ABDC60EA4}"/>
              </a:ext>
            </a:extLst>
          </p:cNvPr>
          <p:cNvPicPr>
            <a:picLocks noChangeAspect="1"/>
          </p:cNvPicPr>
          <p:nvPr/>
        </p:nvPicPr>
        <p:blipFill rotWithShape="1">
          <a:blip r:embed="rId2">
            <a:extLst>
              <a:ext uri="{28A0092B-C50C-407E-A947-70E740481C1C}">
                <a14:useLocalDpi xmlns:a14="http://schemas.microsoft.com/office/drawing/2010/main" val="0"/>
              </a:ext>
            </a:extLst>
          </a:blip>
          <a:srcRect b="23333"/>
          <a:stretch/>
        </p:blipFill>
        <p:spPr>
          <a:xfrm>
            <a:off x="0" y="0"/>
            <a:ext cx="3581400" cy="6858000"/>
          </a:xfrm>
          <a:prstGeom prst="rect">
            <a:avLst/>
          </a:prstGeom>
        </p:spPr>
      </p:pic>
      <p:sp>
        <p:nvSpPr>
          <p:cNvPr id="5" name="TextBox 4">
            <a:extLst>
              <a:ext uri="{FF2B5EF4-FFF2-40B4-BE49-F238E27FC236}">
                <a16:creationId xmlns:a16="http://schemas.microsoft.com/office/drawing/2014/main" id="{89C3E51D-956C-5988-CFAD-DD482ED4DB8C}"/>
              </a:ext>
            </a:extLst>
          </p:cNvPr>
          <p:cNvSpPr txBox="1"/>
          <p:nvPr/>
        </p:nvSpPr>
        <p:spPr>
          <a:xfrm>
            <a:off x="3857625" y="482084"/>
            <a:ext cx="6096000" cy="1077218"/>
          </a:xfrm>
          <a:prstGeom prst="rect">
            <a:avLst/>
          </a:prstGeom>
          <a:noFill/>
        </p:spPr>
        <p:txBody>
          <a:bodyPr wrap="square">
            <a:spAutoFit/>
          </a:bodyPr>
          <a:lstStyle/>
          <a:p>
            <a:pPr algn="l" fontAlgn="base"/>
            <a:r>
              <a:rPr lang="en-IN" sz="3200" b="1" i="0">
                <a:solidFill>
                  <a:srgbClr val="000000"/>
                </a:solidFill>
                <a:effectLst/>
                <a:latin typeface="Perpetua Titling MT" panose="02020502060505020804" pitchFamily="18" charset="0"/>
              </a:rPr>
              <a:t>Data Visualization Techniques</a:t>
            </a:r>
          </a:p>
        </p:txBody>
      </p:sp>
      <p:sp>
        <p:nvSpPr>
          <p:cNvPr id="8" name="Rectangle: Rounded Corners 7">
            <a:extLst>
              <a:ext uri="{FF2B5EF4-FFF2-40B4-BE49-F238E27FC236}">
                <a16:creationId xmlns:a16="http://schemas.microsoft.com/office/drawing/2014/main" id="{4944BD32-2A04-12CF-5C28-B9AB3F058860}"/>
              </a:ext>
            </a:extLst>
          </p:cNvPr>
          <p:cNvSpPr/>
          <p:nvPr/>
        </p:nvSpPr>
        <p:spPr>
          <a:xfrm>
            <a:off x="3857621" y="1559302"/>
            <a:ext cx="7626163" cy="1283077"/>
          </a:xfrm>
          <a:prstGeom prst="roundRect">
            <a:avLst/>
          </a:prstGeom>
          <a:solidFill>
            <a:schemeClr val="accent2">
              <a:lumMod val="20000"/>
              <a:lumOff val="80000"/>
            </a:schemeClr>
          </a:solidFill>
          <a:ln>
            <a:solidFill>
              <a:schemeClr val="accent2">
                <a:lumMod val="40000"/>
                <a:lumOff val="6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b="1" i="0">
                <a:solidFill>
                  <a:srgbClr val="000000"/>
                </a:solidFill>
                <a:effectLst/>
                <a:latin typeface="Poppins" panose="00000500000000000000" pitchFamily="2" charset="0"/>
              </a:rPr>
              <a:t>Graphs and Charts</a:t>
            </a:r>
          </a:p>
          <a:p>
            <a:pPr algn="l" fontAlgn="base"/>
            <a:r>
              <a:rPr lang="en-US" b="0" i="0">
                <a:solidFill>
                  <a:srgbClr val="000000"/>
                </a:solidFill>
                <a:effectLst/>
                <a:latin typeface="Poppins" panose="00000500000000000000" pitchFamily="2" charset="0"/>
              </a:rPr>
              <a:t>Visual representations like bar graphs, scatter plots, and heat maps aid in conveying insights from data.</a:t>
            </a:r>
          </a:p>
        </p:txBody>
      </p:sp>
      <p:sp>
        <p:nvSpPr>
          <p:cNvPr id="11" name="Rectangle: Rounded Corners 10">
            <a:extLst>
              <a:ext uri="{FF2B5EF4-FFF2-40B4-BE49-F238E27FC236}">
                <a16:creationId xmlns:a16="http://schemas.microsoft.com/office/drawing/2014/main" id="{536ACD58-9E18-AC6A-3B0E-2321290A4238}"/>
              </a:ext>
            </a:extLst>
          </p:cNvPr>
          <p:cNvSpPr/>
          <p:nvPr/>
        </p:nvSpPr>
        <p:spPr>
          <a:xfrm>
            <a:off x="3857618" y="3276201"/>
            <a:ext cx="7626163" cy="1390689"/>
          </a:xfrm>
          <a:prstGeom prst="roundRect">
            <a:avLst/>
          </a:prstGeom>
          <a:solidFill>
            <a:schemeClr val="accent2">
              <a:lumMod val="20000"/>
              <a:lumOff val="80000"/>
            </a:schemeClr>
          </a:solidFill>
          <a:ln>
            <a:solidFill>
              <a:schemeClr val="accent2">
                <a:lumMod val="40000"/>
                <a:lumOff val="6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fontAlgn="base"/>
            <a:r>
              <a:rPr lang="en-US" b="1" i="0">
                <a:solidFill>
                  <a:srgbClr val="000000"/>
                </a:solidFill>
                <a:effectLst/>
                <a:latin typeface="Poppins" panose="00000500000000000000" pitchFamily="2" charset="0"/>
              </a:rPr>
              <a:t>Interactive Dashboards</a:t>
            </a:r>
          </a:p>
          <a:p>
            <a:pPr fontAlgn="base"/>
            <a:r>
              <a:rPr lang="en-US" b="0" i="0">
                <a:solidFill>
                  <a:srgbClr val="000000"/>
                </a:solidFill>
                <a:effectLst/>
                <a:latin typeface="Poppins" panose="00000500000000000000" pitchFamily="2" charset="0"/>
              </a:rPr>
              <a:t>Creating interactive dashboards using tools like Tableau or Power BI for dynamic data exploration.</a:t>
            </a:r>
          </a:p>
          <a:p>
            <a:pPr algn="ctr"/>
            <a:endParaRPr lang="en-IN"/>
          </a:p>
        </p:txBody>
      </p:sp>
      <p:sp>
        <p:nvSpPr>
          <p:cNvPr id="12" name="Rectangle: Rounded Corners 11">
            <a:extLst>
              <a:ext uri="{FF2B5EF4-FFF2-40B4-BE49-F238E27FC236}">
                <a16:creationId xmlns:a16="http://schemas.microsoft.com/office/drawing/2014/main" id="{A3BBE3FD-A033-D81E-91AA-CC6E7E7768EF}"/>
              </a:ext>
            </a:extLst>
          </p:cNvPr>
          <p:cNvSpPr/>
          <p:nvPr/>
        </p:nvSpPr>
        <p:spPr>
          <a:xfrm>
            <a:off x="3857619" y="4993104"/>
            <a:ext cx="7626163" cy="1283079"/>
          </a:xfrm>
          <a:prstGeom prst="roundRect">
            <a:avLst/>
          </a:prstGeom>
          <a:solidFill>
            <a:schemeClr val="accent2">
              <a:lumMod val="20000"/>
              <a:lumOff val="80000"/>
            </a:schemeClr>
          </a:solidFill>
          <a:ln>
            <a:solidFill>
              <a:schemeClr val="accent2">
                <a:lumMod val="40000"/>
                <a:lumOff val="6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b="1" i="0">
                <a:solidFill>
                  <a:srgbClr val="000000"/>
                </a:solidFill>
                <a:effectLst/>
                <a:latin typeface="Poppins" panose="00000500000000000000" pitchFamily="2" charset="0"/>
              </a:rPr>
              <a:t>Storytelling with Data</a:t>
            </a:r>
          </a:p>
          <a:p>
            <a:pPr algn="l" fontAlgn="base"/>
            <a:r>
              <a:rPr lang="en-US" b="0" i="0">
                <a:solidFill>
                  <a:srgbClr val="000000"/>
                </a:solidFill>
                <a:effectLst/>
                <a:latin typeface="Poppins" panose="00000500000000000000" pitchFamily="2" charset="0"/>
              </a:rPr>
              <a:t>Using data visualization to tell compelling stories and communicate insights effectively.</a:t>
            </a:r>
          </a:p>
        </p:txBody>
      </p:sp>
    </p:spTree>
    <p:extLst>
      <p:ext uri="{BB962C8B-B14F-4D97-AF65-F5344CB8AC3E}">
        <p14:creationId xmlns:p14="http://schemas.microsoft.com/office/powerpoint/2010/main" val="121928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59DD47-F1F3-0455-35A1-B0EC65891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EFE519D7-9E33-359D-25D7-89237C8F5297}"/>
              </a:ext>
            </a:extLst>
          </p:cNvPr>
          <p:cNvSpPr txBox="1"/>
          <p:nvPr/>
        </p:nvSpPr>
        <p:spPr>
          <a:xfrm>
            <a:off x="3009900" y="3015734"/>
            <a:ext cx="6172200" cy="1077218"/>
          </a:xfrm>
          <a:prstGeom prst="rect">
            <a:avLst/>
          </a:prstGeom>
          <a:noFill/>
        </p:spPr>
        <p:txBody>
          <a:bodyPr wrap="square">
            <a:spAutoFit/>
          </a:bodyPr>
          <a:lstStyle/>
          <a:p>
            <a:pPr algn="ctr" fontAlgn="base"/>
            <a:r>
              <a:rPr lang="en-US" sz="3200" b="1" i="0">
                <a:solidFill>
                  <a:srgbClr val="000000"/>
                </a:solidFill>
                <a:effectLst/>
                <a:latin typeface="Poppins" panose="00000500000000000000" pitchFamily="2" charset="0"/>
              </a:rPr>
              <a:t>Practical Applications of Data Science</a:t>
            </a:r>
          </a:p>
        </p:txBody>
      </p:sp>
    </p:spTree>
    <p:extLst>
      <p:ext uri="{BB962C8B-B14F-4D97-AF65-F5344CB8AC3E}">
        <p14:creationId xmlns:p14="http://schemas.microsoft.com/office/powerpoint/2010/main" val="2512884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7097A8-C9E6-DC49-39A2-AB847B2842B8}"/>
              </a:ext>
            </a:extLst>
          </p:cNvPr>
          <p:cNvPicPr>
            <a:picLocks noChangeAspect="1"/>
          </p:cNvPicPr>
          <p:nvPr/>
        </p:nvPicPr>
        <p:blipFill rotWithShape="1">
          <a:blip r:embed="rId2">
            <a:extLst>
              <a:ext uri="{28A0092B-C50C-407E-A947-70E740481C1C}">
                <a14:useLocalDpi xmlns:a14="http://schemas.microsoft.com/office/drawing/2010/main" val="0"/>
              </a:ext>
            </a:extLst>
          </a:blip>
          <a:srcRect r="80263"/>
          <a:stretch/>
        </p:blipFill>
        <p:spPr>
          <a:xfrm rot="5400000">
            <a:off x="5550571" y="-5550570"/>
            <a:ext cx="946484" cy="12047625"/>
          </a:xfrm>
          <a:prstGeom prst="rect">
            <a:avLst/>
          </a:prstGeom>
        </p:spPr>
      </p:pic>
      <p:pic>
        <p:nvPicPr>
          <p:cNvPr id="4" name="Picture 3">
            <a:extLst>
              <a:ext uri="{FF2B5EF4-FFF2-40B4-BE49-F238E27FC236}">
                <a16:creationId xmlns:a16="http://schemas.microsoft.com/office/drawing/2014/main" id="{48674E24-6E13-92E0-6A05-38754C110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5" y="1481137"/>
            <a:ext cx="3067050" cy="14954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 name="Picture 5">
            <a:extLst>
              <a:ext uri="{FF2B5EF4-FFF2-40B4-BE49-F238E27FC236}">
                <a16:creationId xmlns:a16="http://schemas.microsoft.com/office/drawing/2014/main" id="{0CD03F2F-EB3D-70D9-01C8-B390D32EF7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8618" y="1357311"/>
            <a:ext cx="2619375" cy="17430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Picture 7">
            <a:extLst>
              <a:ext uri="{FF2B5EF4-FFF2-40B4-BE49-F238E27FC236}">
                <a16:creationId xmlns:a16="http://schemas.microsoft.com/office/drawing/2014/main" id="{9469EB89-57D9-69FC-1B44-94520FEE05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9612" y="1395411"/>
            <a:ext cx="2466975" cy="184785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0" name="TextBox 9">
            <a:extLst>
              <a:ext uri="{FF2B5EF4-FFF2-40B4-BE49-F238E27FC236}">
                <a16:creationId xmlns:a16="http://schemas.microsoft.com/office/drawing/2014/main" id="{C063D257-615D-2CDB-D8DA-434BEB606A69}"/>
              </a:ext>
            </a:extLst>
          </p:cNvPr>
          <p:cNvSpPr txBox="1"/>
          <p:nvPr/>
        </p:nvSpPr>
        <p:spPr>
          <a:xfrm>
            <a:off x="476250" y="3243261"/>
            <a:ext cx="2562225" cy="2862322"/>
          </a:xfrm>
          <a:prstGeom prst="rect">
            <a:avLst/>
          </a:prstGeom>
          <a:noFill/>
        </p:spPr>
        <p:txBody>
          <a:bodyPr wrap="square">
            <a:spAutoFit/>
          </a:bodyPr>
          <a:lstStyle/>
          <a:p>
            <a:pPr algn="l" fontAlgn="base"/>
            <a:r>
              <a:rPr lang="en-US" sz="2000" b="0" i="0">
                <a:solidFill>
                  <a:srgbClr val="000000"/>
                </a:solidFill>
                <a:effectLst/>
                <a:latin typeface="Poppins" panose="00000500000000000000" pitchFamily="2" charset="0"/>
              </a:rPr>
              <a:t>01</a:t>
            </a:r>
          </a:p>
          <a:p>
            <a:pPr algn="l" fontAlgn="base"/>
            <a:r>
              <a:rPr lang="en-US" sz="2000" b="1" i="0">
                <a:solidFill>
                  <a:srgbClr val="000000"/>
                </a:solidFill>
                <a:effectLst/>
                <a:latin typeface="Poppins" panose="00000500000000000000" pitchFamily="2" charset="0"/>
              </a:rPr>
              <a:t>Data-driven Decision Making</a:t>
            </a:r>
          </a:p>
          <a:p>
            <a:pPr algn="l" fontAlgn="base"/>
            <a:r>
              <a:rPr lang="en-US" sz="2000" b="0" i="0">
                <a:solidFill>
                  <a:srgbClr val="000000"/>
                </a:solidFill>
                <a:effectLst/>
                <a:latin typeface="Poppins" panose="00000500000000000000" pitchFamily="2" charset="0"/>
              </a:rPr>
              <a:t>Data Science enables businesses to make strategic decisions based on data insights.</a:t>
            </a:r>
          </a:p>
        </p:txBody>
      </p:sp>
      <p:sp>
        <p:nvSpPr>
          <p:cNvPr id="12" name="TextBox 11">
            <a:extLst>
              <a:ext uri="{FF2B5EF4-FFF2-40B4-BE49-F238E27FC236}">
                <a16:creationId xmlns:a16="http://schemas.microsoft.com/office/drawing/2014/main" id="{6835BCB6-0FBA-4114-6AC9-0C4CF1F31121}"/>
              </a:ext>
            </a:extLst>
          </p:cNvPr>
          <p:cNvSpPr txBox="1"/>
          <p:nvPr/>
        </p:nvSpPr>
        <p:spPr>
          <a:xfrm>
            <a:off x="8310562" y="3563898"/>
            <a:ext cx="3057525" cy="2862322"/>
          </a:xfrm>
          <a:prstGeom prst="rect">
            <a:avLst/>
          </a:prstGeom>
          <a:noFill/>
        </p:spPr>
        <p:txBody>
          <a:bodyPr wrap="square">
            <a:spAutoFit/>
          </a:bodyPr>
          <a:lstStyle/>
          <a:p>
            <a:pPr algn="l" fontAlgn="base"/>
            <a:r>
              <a:rPr lang="en-US" sz="2000" b="0" i="0">
                <a:solidFill>
                  <a:srgbClr val="000000"/>
                </a:solidFill>
                <a:effectLst/>
                <a:latin typeface="Poppins" panose="00000500000000000000" pitchFamily="2" charset="0"/>
              </a:rPr>
              <a:t>03</a:t>
            </a:r>
          </a:p>
          <a:p>
            <a:pPr algn="l" fontAlgn="base"/>
            <a:r>
              <a:rPr lang="en-US" sz="2000" b="1" i="0">
                <a:solidFill>
                  <a:srgbClr val="000000"/>
                </a:solidFill>
                <a:effectLst/>
                <a:latin typeface="Poppins" panose="00000500000000000000" pitchFamily="2" charset="0"/>
              </a:rPr>
              <a:t>Performance Monitoring</a:t>
            </a:r>
          </a:p>
          <a:p>
            <a:pPr algn="l" fontAlgn="base"/>
            <a:r>
              <a:rPr lang="en-US" sz="2000" b="0" i="0">
                <a:solidFill>
                  <a:srgbClr val="000000"/>
                </a:solidFill>
                <a:effectLst/>
                <a:latin typeface="Poppins" panose="00000500000000000000" pitchFamily="2" charset="0"/>
              </a:rPr>
              <a:t>Tracking key performance indicators (KPIs) and metrics for business performance evaluation.</a:t>
            </a:r>
          </a:p>
        </p:txBody>
      </p:sp>
      <p:sp>
        <p:nvSpPr>
          <p:cNvPr id="14" name="TextBox 13">
            <a:extLst>
              <a:ext uri="{FF2B5EF4-FFF2-40B4-BE49-F238E27FC236}">
                <a16:creationId xmlns:a16="http://schemas.microsoft.com/office/drawing/2014/main" id="{D9B5D10E-0529-FB04-4C1B-8F97C80AB586}"/>
              </a:ext>
            </a:extLst>
          </p:cNvPr>
          <p:cNvSpPr txBox="1"/>
          <p:nvPr/>
        </p:nvSpPr>
        <p:spPr>
          <a:xfrm>
            <a:off x="4188618" y="3597238"/>
            <a:ext cx="2990850" cy="2554545"/>
          </a:xfrm>
          <a:prstGeom prst="rect">
            <a:avLst/>
          </a:prstGeom>
          <a:noFill/>
        </p:spPr>
        <p:txBody>
          <a:bodyPr wrap="square">
            <a:spAutoFit/>
          </a:bodyPr>
          <a:lstStyle/>
          <a:p>
            <a:pPr algn="l" fontAlgn="base"/>
            <a:r>
              <a:rPr lang="en-US" sz="2000" b="0" i="0">
                <a:solidFill>
                  <a:srgbClr val="000000"/>
                </a:solidFill>
                <a:effectLst/>
                <a:latin typeface="Poppins" panose="00000500000000000000" pitchFamily="2" charset="0"/>
              </a:rPr>
              <a:t>02</a:t>
            </a:r>
          </a:p>
          <a:p>
            <a:pPr algn="l" fontAlgn="base"/>
            <a:r>
              <a:rPr lang="en-US" sz="2000" b="1" i="0">
                <a:solidFill>
                  <a:srgbClr val="000000"/>
                </a:solidFill>
                <a:effectLst/>
                <a:latin typeface="Poppins" panose="00000500000000000000" pitchFamily="2" charset="0"/>
              </a:rPr>
              <a:t>Market Analysis</a:t>
            </a:r>
          </a:p>
          <a:p>
            <a:pPr algn="l" fontAlgn="base"/>
            <a:r>
              <a:rPr lang="en-US" sz="2000" b="0" i="0">
                <a:solidFill>
                  <a:srgbClr val="000000"/>
                </a:solidFill>
                <a:effectLst/>
                <a:latin typeface="Poppins" panose="00000500000000000000" pitchFamily="2" charset="0"/>
              </a:rPr>
              <a:t>Analyzing market trends, customer behavior, and competition to drive business growth and innovation.</a:t>
            </a:r>
          </a:p>
        </p:txBody>
      </p:sp>
      <p:sp>
        <p:nvSpPr>
          <p:cNvPr id="16" name="TextBox 15">
            <a:extLst>
              <a:ext uri="{FF2B5EF4-FFF2-40B4-BE49-F238E27FC236}">
                <a16:creationId xmlns:a16="http://schemas.microsoft.com/office/drawing/2014/main" id="{779A53C1-8A0A-47A1-6CDE-AEE629102F08}"/>
              </a:ext>
            </a:extLst>
          </p:cNvPr>
          <p:cNvSpPr txBox="1"/>
          <p:nvPr/>
        </p:nvSpPr>
        <p:spPr>
          <a:xfrm>
            <a:off x="314325" y="367247"/>
            <a:ext cx="6096000" cy="461665"/>
          </a:xfrm>
          <a:prstGeom prst="rect">
            <a:avLst/>
          </a:prstGeom>
          <a:noFill/>
        </p:spPr>
        <p:txBody>
          <a:bodyPr wrap="square">
            <a:spAutoFit/>
          </a:bodyPr>
          <a:lstStyle/>
          <a:p>
            <a:pPr algn="l" fontAlgn="base"/>
            <a:r>
              <a:rPr lang="en-IN" sz="2400" b="1" i="0">
                <a:solidFill>
                  <a:srgbClr val="000000"/>
                </a:solidFill>
                <a:effectLst/>
                <a:latin typeface="Poppins" panose="00000500000000000000" pitchFamily="2" charset="0"/>
              </a:rPr>
              <a:t>Business Intelligence and Analytics</a:t>
            </a:r>
          </a:p>
        </p:txBody>
      </p:sp>
    </p:spTree>
    <p:extLst>
      <p:ext uri="{BB962C8B-B14F-4D97-AF65-F5344CB8AC3E}">
        <p14:creationId xmlns:p14="http://schemas.microsoft.com/office/powerpoint/2010/main" val="52957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3E9783-2BDA-99D6-E1E2-2D3700D00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76550" cy="6857999"/>
          </a:xfrm>
          <a:prstGeom prst="rect">
            <a:avLst/>
          </a:prstGeom>
        </p:spPr>
      </p:pic>
      <p:sp>
        <p:nvSpPr>
          <p:cNvPr id="7" name="TextBox 6">
            <a:extLst>
              <a:ext uri="{FF2B5EF4-FFF2-40B4-BE49-F238E27FC236}">
                <a16:creationId xmlns:a16="http://schemas.microsoft.com/office/drawing/2014/main" id="{57959149-AEA2-095A-C1E3-21570D4141E7}"/>
              </a:ext>
            </a:extLst>
          </p:cNvPr>
          <p:cNvSpPr txBox="1"/>
          <p:nvPr/>
        </p:nvSpPr>
        <p:spPr>
          <a:xfrm>
            <a:off x="3028950" y="310634"/>
            <a:ext cx="6134100" cy="523220"/>
          </a:xfrm>
          <a:prstGeom prst="rect">
            <a:avLst/>
          </a:prstGeom>
          <a:noFill/>
        </p:spPr>
        <p:txBody>
          <a:bodyPr wrap="square">
            <a:spAutoFit/>
          </a:bodyPr>
          <a:lstStyle/>
          <a:p>
            <a:pPr algn="l" fontAlgn="base"/>
            <a:r>
              <a:rPr lang="en-IN" sz="2800" b="1" i="0">
                <a:solidFill>
                  <a:srgbClr val="000000"/>
                </a:solidFill>
                <a:effectLst/>
                <a:latin typeface="PMingLiU-ExtB" panose="02020500000000000000" pitchFamily="18" charset="-120"/>
                <a:ea typeface="PMingLiU-ExtB" panose="02020500000000000000" pitchFamily="18" charset="-120"/>
              </a:rPr>
              <a:t>Predictive Analytics and Forecasting</a:t>
            </a:r>
          </a:p>
        </p:txBody>
      </p:sp>
      <p:sp>
        <p:nvSpPr>
          <p:cNvPr id="8" name="Rectangle: Rounded Corners 7">
            <a:extLst>
              <a:ext uri="{FF2B5EF4-FFF2-40B4-BE49-F238E27FC236}">
                <a16:creationId xmlns:a16="http://schemas.microsoft.com/office/drawing/2014/main" id="{704582DA-38F9-70E3-92E9-C15BAC015799}"/>
              </a:ext>
            </a:extLst>
          </p:cNvPr>
          <p:cNvSpPr/>
          <p:nvPr/>
        </p:nvSpPr>
        <p:spPr>
          <a:xfrm>
            <a:off x="3228975" y="1123951"/>
            <a:ext cx="8382000" cy="1333500"/>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b="1" i="0">
                <a:solidFill>
                  <a:srgbClr val="000000"/>
                </a:solidFill>
                <a:effectLst/>
                <a:latin typeface="Poppins" panose="00000500000000000000" pitchFamily="2" charset="0"/>
              </a:rPr>
              <a:t>Demand Forecasting</a:t>
            </a:r>
          </a:p>
          <a:p>
            <a:pPr algn="l" fontAlgn="base"/>
            <a:r>
              <a:rPr lang="en-US" b="0" i="0">
                <a:solidFill>
                  <a:srgbClr val="000000"/>
                </a:solidFill>
                <a:effectLst/>
                <a:latin typeface="Poppins" panose="00000500000000000000" pitchFamily="2" charset="0"/>
              </a:rPr>
              <a:t>Predicting future demand for products or services based on historical data and market trends.</a:t>
            </a:r>
          </a:p>
        </p:txBody>
      </p:sp>
      <p:sp>
        <p:nvSpPr>
          <p:cNvPr id="9" name="Rectangle: Rounded Corners 8">
            <a:extLst>
              <a:ext uri="{FF2B5EF4-FFF2-40B4-BE49-F238E27FC236}">
                <a16:creationId xmlns:a16="http://schemas.microsoft.com/office/drawing/2014/main" id="{0EDA7B75-E840-78C4-A863-CDC6733D5147}"/>
              </a:ext>
            </a:extLst>
          </p:cNvPr>
          <p:cNvSpPr/>
          <p:nvPr/>
        </p:nvSpPr>
        <p:spPr>
          <a:xfrm>
            <a:off x="3219450" y="3019425"/>
            <a:ext cx="8382000" cy="1333500"/>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b="1" i="0">
                <a:solidFill>
                  <a:srgbClr val="000000"/>
                </a:solidFill>
                <a:effectLst/>
                <a:latin typeface="Poppins" panose="00000500000000000000" pitchFamily="2" charset="0"/>
              </a:rPr>
              <a:t>Risk Assessment</a:t>
            </a:r>
          </a:p>
          <a:p>
            <a:pPr algn="l" fontAlgn="base"/>
            <a:r>
              <a:rPr lang="en-US" b="0" i="0">
                <a:solidFill>
                  <a:srgbClr val="000000"/>
                </a:solidFill>
                <a:effectLst/>
                <a:latin typeface="Poppins" panose="00000500000000000000" pitchFamily="2" charset="0"/>
              </a:rPr>
              <a:t>Using predictive analytics to assess and mitigate risks in financial, insurance, and healthcare sectors.</a:t>
            </a:r>
          </a:p>
        </p:txBody>
      </p:sp>
      <p:sp>
        <p:nvSpPr>
          <p:cNvPr id="10" name="Rectangle: Rounded Corners 9">
            <a:extLst>
              <a:ext uri="{FF2B5EF4-FFF2-40B4-BE49-F238E27FC236}">
                <a16:creationId xmlns:a16="http://schemas.microsoft.com/office/drawing/2014/main" id="{618A251E-1438-B0D0-2275-A26C7E4C4C5A}"/>
              </a:ext>
            </a:extLst>
          </p:cNvPr>
          <p:cNvSpPr/>
          <p:nvPr/>
        </p:nvSpPr>
        <p:spPr>
          <a:xfrm>
            <a:off x="3219450" y="4914899"/>
            <a:ext cx="8382000" cy="1333500"/>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b="1" i="0">
                <a:solidFill>
                  <a:srgbClr val="000000"/>
                </a:solidFill>
                <a:effectLst/>
                <a:latin typeface="Poppins" panose="00000500000000000000" pitchFamily="2" charset="0"/>
              </a:rPr>
              <a:t>Churn Prediction</a:t>
            </a:r>
          </a:p>
          <a:p>
            <a:pPr algn="l" fontAlgn="base"/>
            <a:r>
              <a:rPr lang="en-US" b="0" i="0">
                <a:solidFill>
                  <a:srgbClr val="000000"/>
                </a:solidFill>
                <a:effectLst/>
                <a:latin typeface="Poppins" panose="00000500000000000000" pitchFamily="2" charset="0"/>
              </a:rPr>
              <a:t>Identifying factors leading to customer churn and developing strategies to retain customers.</a:t>
            </a:r>
          </a:p>
          <a:p>
            <a:pPr algn="ctr"/>
            <a:endParaRPr lang="en-IN"/>
          </a:p>
        </p:txBody>
      </p:sp>
    </p:spTree>
    <p:extLst>
      <p:ext uri="{BB962C8B-B14F-4D97-AF65-F5344CB8AC3E}">
        <p14:creationId xmlns:p14="http://schemas.microsoft.com/office/powerpoint/2010/main" val="1646362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96B1DB-3CE1-BFB8-FD2B-2759C86A30B6}"/>
              </a:ext>
            </a:extLst>
          </p:cNvPr>
          <p:cNvPicPr>
            <a:picLocks noChangeAspect="1"/>
          </p:cNvPicPr>
          <p:nvPr/>
        </p:nvPicPr>
        <p:blipFill rotWithShape="1">
          <a:blip r:embed="rId2">
            <a:extLst>
              <a:ext uri="{28A0092B-C50C-407E-A947-70E740481C1C}">
                <a14:useLocalDpi xmlns:a14="http://schemas.microsoft.com/office/drawing/2010/main" val="0"/>
              </a:ext>
            </a:extLst>
          </a:blip>
          <a:srcRect r="80263"/>
          <a:stretch/>
        </p:blipFill>
        <p:spPr>
          <a:xfrm rot="5400000">
            <a:off x="5550571" y="-5550570"/>
            <a:ext cx="946484" cy="12047625"/>
          </a:xfrm>
          <a:prstGeom prst="rect">
            <a:avLst/>
          </a:prstGeom>
        </p:spPr>
      </p:pic>
      <p:sp>
        <p:nvSpPr>
          <p:cNvPr id="4" name="TextBox 3">
            <a:extLst>
              <a:ext uri="{FF2B5EF4-FFF2-40B4-BE49-F238E27FC236}">
                <a16:creationId xmlns:a16="http://schemas.microsoft.com/office/drawing/2014/main" id="{7073E9F9-66C6-49E1-EEC7-2BC7D5AFA204}"/>
              </a:ext>
            </a:extLst>
          </p:cNvPr>
          <p:cNvSpPr txBox="1"/>
          <p:nvPr/>
        </p:nvSpPr>
        <p:spPr>
          <a:xfrm>
            <a:off x="307181" y="288576"/>
            <a:ext cx="6329362" cy="461665"/>
          </a:xfrm>
          <a:prstGeom prst="rect">
            <a:avLst/>
          </a:prstGeom>
          <a:noFill/>
        </p:spPr>
        <p:txBody>
          <a:bodyPr wrap="square">
            <a:spAutoFit/>
          </a:bodyPr>
          <a:lstStyle/>
          <a:p>
            <a:pPr algn="l" fontAlgn="base"/>
            <a:r>
              <a:rPr lang="en-IN" sz="2400" b="1" i="0">
                <a:solidFill>
                  <a:srgbClr val="000000"/>
                </a:solidFill>
                <a:effectLst/>
                <a:latin typeface="Poppins" panose="00000500000000000000" pitchFamily="2" charset="0"/>
              </a:rPr>
              <a:t>Healthcare and Medical Research</a:t>
            </a:r>
          </a:p>
        </p:txBody>
      </p:sp>
      <p:sp>
        <p:nvSpPr>
          <p:cNvPr id="5" name="Rectangle: Rounded Corners 4">
            <a:extLst>
              <a:ext uri="{FF2B5EF4-FFF2-40B4-BE49-F238E27FC236}">
                <a16:creationId xmlns:a16="http://schemas.microsoft.com/office/drawing/2014/main" id="{895B30EF-9301-96BA-F6B7-2EA72B27BA58}"/>
              </a:ext>
            </a:extLst>
          </p:cNvPr>
          <p:cNvSpPr/>
          <p:nvPr/>
        </p:nvSpPr>
        <p:spPr>
          <a:xfrm>
            <a:off x="495301" y="2209800"/>
            <a:ext cx="3067050" cy="3781425"/>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4000" b="0" i="0">
                <a:solidFill>
                  <a:srgbClr val="FF8758"/>
                </a:solidFill>
                <a:effectLst/>
                <a:latin typeface="Poppins" panose="00000500000000000000" pitchFamily="2" charset="0"/>
              </a:rPr>
              <a:t>01</a:t>
            </a:r>
          </a:p>
          <a:p>
            <a:pPr algn="l" fontAlgn="base"/>
            <a:r>
              <a:rPr lang="en-US" b="1" i="0">
                <a:solidFill>
                  <a:srgbClr val="FF8758"/>
                </a:solidFill>
                <a:effectLst/>
                <a:latin typeface="Poppins" panose="00000500000000000000" pitchFamily="2" charset="0"/>
              </a:rPr>
              <a:t>Clinical Data Analysis</a:t>
            </a:r>
          </a:p>
          <a:p>
            <a:pPr algn="l" fontAlgn="base"/>
            <a:r>
              <a:rPr lang="en-US" b="0" i="0">
                <a:solidFill>
                  <a:srgbClr val="FF8758"/>
                </a:solidFill>
                <a:effectLst/>
                <a:latin typeface="Poppins" panose="00000500000000000000" pitchFamily="2" charset="0"/>
              </a:rPr>
              <a:t>Analyzing patient data to improve treatment outcomes and personalize healthcare interventions.</a:t>
            </a:r>
          </a:p>
          <a:p>
            <a:pPr algn="ctr"/>
            <a:endParaRPr lang="en-IN"/>
          </a:p>
        </p:txBody>
      </p:sp>
      <p:sp>
        <p:nvSpPr>
          <p:cNvPr id="6" name="Rectangle: Rounded Corners 5">
            <a:extLst>
              <a:ext uri="{FF2B5EF4-FFF2-40B4-BE49-F238E27FC236}">
                <a16:creationId xmlns:a16="http://schemas.microsoft.com/office/drawing/2014/main" id="{1057103C-3D8D-49B1-2438-D53A1BB9D50E}"/>
              </a:ext>
            </a:extLst>
          </p:cNvPr>
          <p:cNvSpPr/>
          <p:nvPr/>
        </p:nvSpPr>
        <p:spPr>
          <a:xfrm>
            <a:off x="4181473" y="2209799"/>
            <a:ext cx="3143251" cy="3781425"/>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4000" b="0" i="0">
                <a:solidFill>
                  <a:srgbClr val="FFFFFF"/>
                </a:solidFill>
                <a:effectLst/>
                <a:latin typeface="Poppins" panose="00000500000000000000" pitchFamily="2" charset="0"/>
              </a:rPr>
              <a:t>02</a:t>
            </a:r>
          </a:p>
          <a:p>
            <a:pPr algn="l" fontAlgn="base"/>
            <a:r>
              <a:rPr lang="en-US" b="1" i="0">
                <a:solidFill>
                  <a:srgbClr val="FFFFFF"/>
                </a:solidFill>
                <a:effectLst/>
                <a:latin typeface="Poppins" panose="00000500000000000000" pitchFamily="2" charset="0"/>
              </a:rPr>
              <a:t>Drug Discovery</a:t>
            </a:r>
          </a:p>
          <a:p>
            <a:pPr algn="l" fontAlgn="base"/>
            <a:r>
              <a:rPr lang="en-US" b="0" i="0">
                <a:solidFill>
                  <a:srgbClr val="FFFFFF"/>
                </a:solidFill>
                <a:effectLst/>
                <a:latin typeface="Poppins" panose="00000500000000000000" pitchFamily="2" charset="0"/>
              </a:rPr>
              <a:t>Using data science for drug development, identifying potential compounds, and optimizing clinical trials.</a:t>
            </a:r>
          </a:p>
          <a:p>
            <a:pPr algn="ctr"/>
            <a:endParaRPr lang="en-IN"/>
          </a:p>
        </p:txBody>
      </p:sp>
      <p:sp>
        <p:nvSpPr>
          <p:cNvPr id="7" name="Rectangle: Rounded Corners 6">
            <a:extLst>
              <a:ext uri="{FF2B5EF4-FFF2-40B4-BE49-F238E27FC236}">
                <a16:creationId xmlns:a16="http://schemas.microsoft.com/office/drawing/2014/main" id="{434ADAFB-F0D2-DAA7-DD75-5EFBC18DD4DF}"/>
              </a:ext>
            </a:extLst>
          </p:cNvPr>
          <p:cNvSpPr/>
          <p:nvPr/>
        </p:nvSpPr>
        <p:spPr>
          <a:xfrm>
            <a:off x="7943846" y="2076449"/>
            <a:ext cx="3143252" cy="3914775"/>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4000" b="0" i="0">
                <a:solidFill>
                  <a:schemeClr val="tx1"/>
                </a:solidFill>
                <a:effectLst/>
                <a:latin typeface="Poppins" panose="00000500000000000000" pitchFamily="2" charset="0"/>
              </a:rPr>
              <a:t>03</a:t>
            </a:r>
          </a:p>
          <a:p>
            <a:pPr algn="l" fontAlgn="base"/>
            <a:r>
              <a:rPr lang="en-US" b="1" i="0">
                <a:solidFill>
                  <a:schemeClr val="tx1"/>
                </a:solidFill>
                <a:effectLst/>
                <a:latin typeface="Poppins" panose="00000500000000000000" pitchFamily="2" charset="0"/>
              </a:rPr>
              <a:t>Epidemiological Studies</a:t>
            </a:r>
          </a:p>
          <a:p>
            <a:pPr algn="l" fontAlgn="base"/>
            <a:r>
              <a:rPr lang="en-US" b="0" i="0">
                <a:solidFill>
                  <a:schemeClr val="tx1"/>
                </a:solidFill>
                <a:effectLst/>
                <a:latin typeface="Poppins" panose="00000500000000000000" pitchFamily="2" charset="0"/>
              </a:rPr>
              <a:t>Analyzing population health data to understand disease patterns and public health interventions.</a:t>
            </a:r>
          </a:p>
          <a:p>
            <a:br>
              <a:rPr lang="en-US" b="0" i="0">
                <a:solidFill>
                  <a:schemeClr val="tx1"/>
                </a:solidFill>
                <a:effectLst/>
                <a:latin typeface="Poppins" panose="00000500000000000000" pitchFamily="2" charset="0"/>
                <a:hlinkClick r:id="rId3">
                  <a:extLst>
                    <a:ext uri="{A12FA001-AC4F-418D-AE19-62706E023703}">
                      <ahyp:hlinkClr xmlns:ahyp="http://schemas.microsoft.com/office/drawing/2018/hyperlinkcolor" val="tx"/>
                    </a:ext>
                  </a:extLst>
                </a:hlinkClick>
              </a:rPr>
            </a:br>
            <a:endParaRPr lang="en-IN">
              <a:solidFill>
                <a:schemeClr val="tx1"/>
              </a:solidFill>
            </a:endParaRPr>
          </a:p>
        </p:txBody>
      </p:sp>
    </p:spTree>
    <p:extLst>
      <p:ext uri="{BB962C8B-B14F-4D97-AF65-F5344CB8AC3E}">
        <p14:creationId xmlns:p14="http://schemas.microsoft.com/office/powerpoint/2010/main" val="379398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1F30EB-B446-9668-DB2D-2E5566FB7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38600" cy="6858000"/>
          </a:xfrm>
          <a:prstGeom prst="ellipse">
            <a:avLst/>
          </a:prstGeom>
          <a:ln>
            <a:noFill/>
          </a:ln>
          <a:effectLst>
            <a:softEdge rad="112500"/>
          </a:effectLst>
        </p:spPr>
      </p:pic>
      <p:sp>
        <p:nvSpPr>
          <p:cNvPr id="4" name="Rectangle: Rounded Corners 3">
            <a:extLst>
              <a:ext uri="{FF2B5EF4-FFF2-40B4-BE49-F238E27FC236}">
                <a16:creationId xmlns:a16="http://schemas.microsoft.com/office/drawing/2014/main" id="{0816F6F9-3300-FF3D-B268-31BC69F14541}"/>
              </a:ext>
            </a:extLst>
          </p:cNvPr>
          <p:cNvSpPr/>
          <p:nvPr/>
        </p:nvSpPr>
        <p:spPr>
          <a:xfrm>
            <a:off x="4467225" y="1118085"/>
            <a:ext cx="6991350" cy="1393032"/>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b="1" i="0">
                <a:solidFill>
                  <a:srgbClr val="000000"/>
                </a:solidFill>
                <a:effectLst/>
                <a:latin typeface="Poppins" panose="00000500000000000000" pitchFamily="2" charset="0"/>
              </a:rPr>
              <a:t>Non-profit Organizations</a:t>
            </a:r>
          </a:p>
          <a:p>
            <a:pPr algn="l" fontAlgn="base"/>
            <a:r>
              <a:rPr lang="en-US" b="0" i="0">
                <a:solidFill>
                  <a:srgbClr val="000000"/>
                </a:solidFill>
                <a:effectLst/>
                <a:latin typeface="Poppins" panose="00000500000000000000" pitchFamily="2" charset="0"/>
              </a:rPr>
              <a:t>Leveraging data science for fundraising, impact assessment, and program evaluation in non-profit sectors.</a:t>
            </a:r>
          </a:p>
          <a:p>
            <a:pPr algn="ctr"/>
            <a:endParaRPr lang="en-IN"/>
          </a:p>
        </p:txBody>
      </p:sp>
      <p:sp>
        <p:nvSpPr>
          <p:cNvPr id="5" name="Rectangle: Rounded Corners 4">
            <a:extLst>
              <a:ext uri="{FF2B5EF4-FFF2-40B4-BE49-F238E27FC236}">
                <a16:creationId xmlns:a16="http://schemas.microsoft.com/office/drawing/2014/main" id="{DC3CD526-A7C2-5AEA-27FF-42EA0EA9EEE6}"/>
              </a:ext>
            </a:extLst>
          </p:cNvPr>
          <p:cNvSpPr/>
          <p:nvPr/>
        </p:nvSpPr>
        <p:spPr>
          <a:xfrm>
            <a:off x="4467225" y="2958500"/>
            <a:ext cx="6991350" cy="1393032"/>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b="1" i="0">
                <a:solidFill>
                  <a:srgbClr val="000000"/>
                </a:solidFill>
                <a:effectLst/>
                <a:latin typeface="Poppins" panose="00000500000000000000" pitchFamily="2" charset="0"/>
              </a:rPr>
              <a:t>Disaster Response</a:t>
            </a:r>
          </a:p>
          <a:p>
            <a:pPr algn="l" fontAlgn="base"/>
            <a:r>
              <a:rPr lang="en-US" b="0" i="0">
                <a:solidFill>
                  <a:srgbClr val="000000"/>
                </a:solidFill>
                <a:effectLst/>
                <a:latin typeface="Poppins" panose="00000500000000000000" pitchFamily="2" charset="0"/>
              </a:rPr>
              <a:t>Using data analysis to predict and respond to natural disasters, humanitarian crises, and public health emergencies.</a:t>
            </a:r>
          </a:p>
          <a:p>
            <a:pPr algn="ctr"/>
            <a:endParaRPr lang="en-IN"/>
          </a:p>
        </p:txBody>
      </p:sp>
      <p:sp>
        <p:nvSpPr>
          <p:cNvPr id="6" name="Rectangle: Rounded Corners 5">
            <a:extLst>
              <a:ext uri="{FF2B5EF4-FFF2-40B4-BE49-F238E27FC236}">
                <a16:creationId xmlns:a16="http://schemas.microsoft.com/office/drawing/2014/main" id="{D1E96339-BF59-0502-4A8D-5CA256101085}"/>
              </a:ext>
            </a:extLst>
          </p:cNvPr>
          <p:cNvSpPr/>
          <p:nvPr/>
        </p:nvSpPr>
        <p:spPr>
          <a:xfrm>
            <a:off x="4467225" y="4798915"/>
            <a:ext cx="6991350" cy="1393032"/>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b="1" i="0">
                <a:solidFill>
                  <a:srgbClr val="000000"/>
                </a:solidFill>
                <a:effectLst/>
                <a:latin typeface="Poppins" panose="00000500000000000000" pitchFamily="2" charset="0"/>
              </a:rPr>
              <a:t>Policy Making</a:t>
            </a:r>
          </a:p>
          <a:p>
            <a:pPr algn="l" fontAlgn="base"/>
            <a:r>
              <a:rPr lang="en-US" b="0" i="0">
                <a:solidFill>
                  <a:srgbClr val="000000"/>
                </a:solidFill>
                <a:effectLst/>
                <a:latin typeface="Poppins" panose="00000500000000000000" pitchFamily="2" charset="0"/>
              </a:rPr>
              <a:t>Providing data-driven insights to policymakers for informed decision-making and social interventions.</a:t>
            </a:r>
          </a:p>
          <a:p>
            <a:pPr algn="ctr"/>
            <a:endParaRPr lang="en-IN"/>
          </a:p>
        </p:txBody>
      </p:sp>
      <p:sp>
        <p:nvSpPr>
          <p:cNvPr id="8" name="TextBox 7">
            <a:extLst>
              <a:ext uri="{FF2B5EF4-FFF2-40B4-BE49-F238E27FC236}">
                <a16:creationId xmlns:a16="http://schemas.microsoft.com/office/drawing/2014/main" id="{A104ACB2-CD11-8B59-15B9-3A191510C2F5}"/>
              </a:ext>
            </a:extLst>
          </p:cNvPr>
          <p:cNvSpPr txBox="1"/>
          <p:nvPr/>
        </p:nvSpPr>
        <p:spPr>
          <a:xfrm>
            <a:off x="4629150" y="262175"/>
            <a:ext cx="6096000" cy="523220"/>
          </a:xfrm>
          <a:prstGeom prst="rect">
            <a:avLst/>
          </a:prstGeom>
          <a:noFill/>
        </p:spPr>
        <p:txBody>
          <a:bodyPr wrap="square">
            <a:spAutoFit/>
          </a:bodyPr>
          <a:lstStyle/>
          <a:p>
            <a:pPr algn="l" fontAlgn="base"/>
            <a:r>
              <a:rPr lang="en-IN" sz="2800" b="1" i="0">
                <a:solidFill>
                  <a:srgbClr val="000000"/>
                </a:solidFill>
                <a:effectLst/>
                <a:latin typeface="Perpetua" panose="02020502060401020303" pitchFamily="18" charset="0"/>
              </a:rPr>
              <a:t>Data Science in Social Impact</a:t>
            </a:r>
          </a:p>
        </p:txBody>
      </p:sp>
    </p:spTree>
    <p:extLst>
      <p:ext uri="{BB962C8B-B14F-4D97-AF65-F5344CB8AC3E}">
        <p14:creationId xmlns:p14="http://schemas.microsoft.com/office/powerpoint/2010/main" val="2066577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C4C553-3E77-48DB-0E46-CE30B1ED4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EEA628D0-70A9-1EDF-9F1E-114B73F9803C}"/>
              </a:ext>
            </a:extLst>
          </p:cNvPr>
          <p:cNvSpPr txBox="1"/>
          <p:nvPr/>
        </p:nvSpPr>
        <p:spPr>
          <a:xfrm>
            <a:off x="3009900" y="3015734"/>
            <a:ext cx="6172200" cy="1077218"/>
          </a:xfrm>
          <a:prstGeom prst="rect">
            <a:avLst/>
          </a:prstGeom>
          <a:noFill/>
        </p:spPr>
        <p:txBody>
          <a:bodyPr wrap="square">
            <a:spAutoFit/>
          </a:bodyPr>
          <a:lstStyle/>
          <a:p>
            <a:pPr algn="ctr" fontAlgn="base"/>
            <a:r>
              <a:rPr lang="en-IN" sz="3200" b="1" i="0">
                <a:solidFill>
                  <a:srgbClr val="000000"/>
                </a:solidFill>
                <a:effectLst/>
                <a:latin typeface="Perpetua Titling MT" panose="02020502060505020804" pitchFamily="18" charset="0"/>
              </a:rPr>
              <a:t>Career Opportunities in Data Science</a:t>
            </a:r>
          </a:p>
        </p:txBody>
      </p:sp>
    </p:spTree>
    <p:extLst>
      <p:ext uri="{BB962C8B-B14F-4D97-AF65-F5344CB8AC3E}">
        <p14:creationId xmlns:p14="http://schemas.microsoft.com/office/powerpoint/2010/main" val="663898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03CF7C-9863-EFC8-5B49-289B61A78963}"/>
              </a:ext>
            </a:extLst>
          </p:cNvPr>
          <p:cNvPicPr>
            <a:picLocks noChangeAspect="1"/>
          </p:cNvPicPr>
          <p:nvPr/>
        </p:nvPicPr>
        <p:blipFill rotWithShape="1">
          <a:blip r:embed="rId2">
            <a:extLst>
              <a:ext uri="{28A0092B-C50C-407E-A947-70E740481C1C}">
                <a14:useLocalDpi xmlns:a14="http://schemas.microsoft.com/office/drawing/2010/main" val="0"/>
              </a:ext>
            </a:extLst>
          </a:blip>
          <a:srcRect r="80263"/>
          <a:stretch/>
        </p:blipFill>
        <p:spPr>
          <a:xfrm rot="5400000">
            <a:off x="5550571" y="-5550570"/>
            <a:ext cx="946484" cy="12047625"/>
          </a:xfrm>
          <a:prstGeom prst="rect">
            <a:avLst/>
          </a:prstGeom>
        </p:spPr>
      </p:pic>
      <p:sp>
        <p:nvSpPr>
          <p:cNvPr id="6" name="TextBox 5">
            <a:extLst>
              <a:ext uri="{FF2B5EF4-FFF2-40B4-BE49-F238E27FC236}">
                <a16:creationId xmlns:a16="http://schemas.microsoft.com/office/drawing/2014/main" id="{16C46638-F430-5EA9-B63F-34A1D7109BD1}"/>
              </a:ext>
            </a:extLst>
          </p:cNvPr>
          <p:cNvSpPr txBox="1"/>
          <p:nvPr/>
        </p:nvSpPr>
        <p:spPr>
          <a:xfrm>
            <a:off x="431006" y="211632"/>
            <a:ext cx="6329362" cy="523220"/>
          </a:xfrm>
          <a:prstGeom prst="rect">
            <a:avLst/>
          </a:prstGeom>
          <a:noFill/>
        </p:spPr>
        <p:txBody>
          <a:bodyPr wrap="square">
            <a:spAutoFit/>
          </a:bodyPr>
          <a:lstStyle/>
          <a:p>
            <a:pPr algn="l" fontAlgn="base"/>
            <a:r>
              <a:rPr lang="en-US" sz="2800" b="1" i="0">
                <a:solidFill>
                  <a:srgbClr val="000000"/>
                </a:solidFill>
                <a:effectLst/>
                <a:latin typeface="PMingLiU-ExtB" panose="02020500000000000000" pitchFamily="18" charset="-120"/>
                <a:ea typeface="PMingLiU-ExtB" panose="02020500000000000000" pitchFamily="18" charset="-120"/>
              </a:rPr>
              <a:t>Data Science Roles and Skills</a:t>
            </a:r>
          </a:p>
        </p:txBody>
      </p:sp>
      <p:sp>
        <p:nvSpPr>
          <p:cNvPr id="8" name="Rectangle: Rounded Corners 7">
            <a:extLst>
              <a:ext uri="{FF2B5EF4-FFF2-40B4-BE49-F238E27FC236}">
                <a16:creationId xmlns:a16="http://schemas.microsoft.com/office/drawing/2014/main" id="{1CEA37C0-C662-B5FB-CE28-C5BE8B725453}"/>
              </a:ext>
            </a:extLst>
          </p:cNvPr>
          <p:cNvSpPr/>
          <p:nvPr/>
        </p:nvSpPr>
        <p:spPr>
          <a:xfrm>
            <a:off x="600075" y="1609725"/>
            <a:ext cx="3248025" cy="4524375"/>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4000" b="0" i="0">
                <a:solidFill>
                  <a:srgbClr val="FF8758"/>
                </a:solidFill>
                <a:effectLst/>
                <a:latin typeface="Poppins" panose="00000500000000000000" pitchFamily="2" charset="0"/>
              </a:rPr>
              <a:t>01</a:t>
            </a:r>
          </a:p>
          <a:p>
            <a:pPr algn="l" fontAlgn="base"/>
            <a:r>
              <a:rPr lang="en-US" b="1" i="0">
                <a:solidFill>
                  <a:srgbClr val="FF8758"/>
                </a:solidFill>
                <a:effectLst/>
                <a:latin typeface="Poppins" panose="00000500000000000000" pitchFamily="2" charset="0"/>
              </a:rPr>
              <a:t>Data Analyst</a:t>
            </a:r>
          </a:p>
          <a:p>
            <a:pPr algn="l" fontAlgn="base"/>
            <a:r>
              <a:rPr lang="en-US" b="0" i="0">
                <a:solidFill>
                  <a:srgbClr val="FF8758"/>
                </a:solidFill>
                <a:effectLst/>
                <a:latin typeface="Poppins" panose="00000500000000000000" pitchFamily="2" charset="0"/>
              </a:rPr>
              <a:t>Proficiency in SQL, Excel, and data visualization tools for analyzing and interpreting data.</a:t>
            </a:r>
          </a:p>
          <a:p>
            <a:pPr algn="ctr"/>
            <a:endParaRPr lang="en-IN"/>
          </a:p>
        </p:txBody>
      </p:sp>
      <p:sp>
        <p:nvSpPr>
          <p:cNvPr id="9" name="Rectangle: Rounded Corners 8">
            <a:extLst>
              <a:ext uri="{FF2B5EF4-FFF2-40B4-BE49-F238E27FC236}">
                <a16:creationId xmlns:a16="http://schemas.microsoft.com/office/drawing/2014/main" id="{21E06EB9-0981-85D7-71ED-8024E3D394A6}"/>
              </a:ext>
            </a:extLst>
          </p:cNvPr>
          <p:cNvSpPr/>
          <p:nvPr/>
        </p:nvSpPr>
        <p:spPr>
          <a:xfrm>
            <a:off x="4399800" y="1609725"/>
            <a:ext cx="3248025" cy="4524375"/>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4000" b="0" i="0">
                <a:solidFill>
                  <a:srgbClr val="FFFFFF"/>
                </a:solidFill>
                <a:effectLst/>
                <a:latin typeface="Poppins" panose="00000500000000000000" pitchFamily="2" charset="0"/>
              </a:rPr>
              <a:t>02</a:t>
            </a:r>
          </a:p>
          <a:p>
            <a:pPr algn="l" fontAlgn="base"/>
            <a:r>
              <a:rPr lang="en-US" b="1" i="0">
                <a:solidFill>
                  <a:srgbClr val="FFFFFF"/>
                </a:solidFill>
                <a:effectLst/>
                <a:latin typeface="Poppins" panose="00000500000000000000" pitchFamily="2" charset="0"/>
              </a:rPr>
              <a:t>Data Engineer</a:t>
            </a:r>
          </a:p>
          <a:p>
            <a:pPr algn="l" fontAlgn="base"/>
            <a:r>
              <a:rPr lang="en-US" b="0" i="0">
                <a:solidFill>
                  <a:srgbClr val="FFFFFF"/>
                </a:solidFill>
                <a:effectLst/>
                <a:latin typeface="Poppins" panose="00000500000000000000" pitchFamily="2" charset="0"/>
              </a:rPr>
              <a:t>Skills in big data technologies, data warehousing, and ETL processes for data infrastructure.</a:t>
            </a:r>
          </a:p>
          <a:p>
            <a:pPr algn="ctr"/>
            <a:endParaRPr lang="en-IN"/>
          </a:p>
        </p:txBody>
      </p:sp>
      <p:sp>
        <p:nvSpPr>
          <p:cNvPr id="10" name="Rectangle: Rounded Corners 9">
            <a:extLst>
              <a:ext uri="{FF2B5EF4-FFF2-40B4-BE49-F238E27FC236}">
                <a16:creationId xmlns:a16="http://schemas.microsoft.com/office/drawing/2014/main" id="{99D32B66-29D8-94A4-BBF0-B02A19461742}"/>
              </a:ext>
            </a:extLst>
          </p:cNvPr>
          <p:cNvSpPr/>
          <p:nvPr/>
        </p:nvSpPr>
        <p:spPr>
          <a:xfrm>
            <a:off x="8343902" y="1504950"/>
            <a:ext cx="3248025" cy="4629150"/>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4000" b="0" i="0">
                <a:solidFill>
                  <a:srgbClr val="FF8758"/>
                </a:solidFill>
                <a:effectLst/>
                <a:latin typeface="Poppins" panose="00000500000000000000" pitchFamily="2" charset="0"/>
              </a:rPr>
              <a:t>03</a:t>
            </a:r>
          </a:p>
          <a:p>
            <a:pPr algn="l" fontAlgn="base"/>
            <a:r>
              <a:rPr lang="en-US" b="1" i="0">
                <a:solidFill>
                  <a:srgbClr val="FF8758"/>
                </a:solidFill>
                <a:effectLst/>
                <a:latin typeface="Poppins" panose="00000500000000000000" pitchFamily="2" charset="0"/>
              </a:rPr>
              <a:t>Machine Learning Engineer</a:t>
            </a:r>
          </a:p>
          <a:p>
            <a:pPr algn="l" fontAlgn="base"/>
            <a:r>
              <a:rPr lang="en-US" b="0" i="0">
                <a:solidFill>
                  <a:srgbClr val="FF8758"/>
                </a:solidFill>
                <a:effectLst/>
                <a:latin typeface="Poppins" panose="00000500000000000000" pitchFamily="2" charset="0"/>
              </a:rPr>
              <a:t>Expertise in machine learning algorithms, model development, and deployment.</a:t>
            </a:r>
          </a:p>
          <a:p>
            <a:pPr algn="ctr"/>
            <a:endParaRPr lang="en-IN"/>
          </a:p>
        </p:txBody>
      </p:sp>
    </p:spTree>
    <p:extLst>
      <p:ext uri="{BB962C8B-B14F-4D97-AF65-F5344CB8AC3E}">
        <p14:creationId xmlns:p14="http://schemas.microsoft.com/office/powerpoint/2010/main" val="26091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060F87-8658-A6E6-0975-FB120F2DE28C}"/>
              </a:ext>
            </a:extLst>
          </p:cNvPr>
          <p:cNvSpPr/>
          <p:nvPr/>
        </p:nvSpPr>
        <p:spPr>
          <a:xfrm>
            <a:off x="609600" y="312972"/>
            <a:ext cx="2149642" cy="6898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a:solidFill>
                  <a:schemeClr val="tx1"/>
                </a:solidFill>
              </a:rPr>
              <a:t>content</a:t>
            </a:r>
            <a:endParaRPr lang="en-IN" sz="4400">
              <a:solidFill>
                <a:schemeClr val="tx1"/>
              </a:solidFill>
            </a:endParaRPr>
          </a:p>
        </p:txBody>
      </p:sp>
      <p:sp>
        <p:nvSpPr>
          <p:cNvPr id="5" name="Rectangle 4">
            <a:extLst>
              <a:ext uri="{FF2B5EF4-FFF2-40B4-BE49-F238E27FC236}">
                <a16:creationId xmlns:a16="http://schemas.microsoft.com/office/drawing/2014/main" id="{69BB7C7F-E271-75EE-C5C4-F37AB0463C25}"/>
              </a:ext>
            </a:extLst>
          </p:cNvPr>
          <p:cNvSpPr/>
          <p:nvPr/>
        </p:nvSpPr>
        <p:spPr>
          <a:xfrm>
            <a:off x="2759242" y="882316"/>
            <a:ext cx="3914274" cy="40746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Ø"/>
            </a:pPr>
            <a:r>
              <a:rPr lang="en-US" sz="2400" b="1">
                <a:solidFill>
                  <a:schemeClr val="tx1"/>
                </a:solidFill>
              </a:rPr>
              <a:t>Understanding data science</a:t>
            </a:r>
          </a:p>
          <a:p>
            <a:pPr marL="342900" indent="-342900" algn="ctr">
              <a:buFont typeface="Wingdings" panose="05000000000000000000" pitchFamily="2" charset="2"/>
              <a:buChar char="Ø"/>
            </a:pPr>
            <a:r>
              <a:rPr lang="en-US" sz="2400" b="1">
                <a:solidFill>
                  <a:schemeClr val="tx1"/>
                </a:solidFill>
              </a:rPr>
              <a:t>Foundations of data science</a:t>
            </a:r>
          </a:p>
          <a:p>
            <a:pPr marL="342900" indent="-342900" algn="ctr">
              <a:buFont typeface="Wingdings" panose="05000000000000000000" pitchFamily="2" charset="2"/>
              <a:buChar char="Ø"/>
            </a:pPr>
            <a:r>
              <a:rPr lang="en-US" sz="2400" b="1">
                <a:solidFill>
                  <a:schemeClr val="tx1"/>
                </a:solidFill>
              </a:rPr>
              <a:t>Practical application of data Science</a:t>
            </a:r>
          </a:p>
          <a:p>
            <a:pPr marL="342900" indent="-342900" algn="ctr">
              <a:buFont typeface="Wingdings" panose="05000000000000000000" pitchFamily="2" charset="2"/>
              <a:buChar char="Ø"/>
            </a:pPr>
            <a:r>
              <a:rPr lang="en-US" sz="2400" b="1">
                <a:solidFill>
                  <a:schemeClr val="tx1"/>
                </a:solidFill>
              </a:rPr>
              <a:t>Career opportunities in data science</a:t>
            </a:r>
          </a:p>
          <a:p>
            <a:r>
              <a:rPr lang="en-US" sz="2400" b="1">
                <a:solidFill>
                  <a:schemeClr val="tx1"/>
                </a:solidFill>
              </a:rPr>
              <a:t> </a:t>
            </a:r>
            <a:endParaRPr lang="en-IN" sz="2400" b="1">
              <a:solidFill>
                <a:schemeClr val="tx1"/>
              </a:solidFill>
            </a:endParaRPr>
          </a:p>
        </p:txBody>
      </p:sp>
      <p:pic>
        <p:nvPicPr>
          <p:cNvPr id="7" name="Picture 6">
            <a:extLst>
              <a:ext uri="{FF2B5EF4-FFF2-40B4-BE49-F238E27FC236}">
                <a16:creationId xmlns:a16="http://schemas.microsoft.com/office/drawing/2014/main" id="{16C6E8D1-9296-FAD8-87E1-66A75A1D0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9158" y="0"/>
            <a:ext cx="4892842" cy="6858000"/>
          </a:xfrm>
          <a:prstGeom prst="rect">
            <a:avLst/>
          </a:prstGeom>
        </p:spPr>
      </p:pic>
    </p:spTree>
    <p:extLst>
      <p:ext uri="{BB962C8B-B14F-4D97-AF65-F5344CB8AC3E}">
        <p14:creationId xmlns:p14="http://schemas.microsoft.com/office/powerpoint/2010/main" val="3042725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EEA0A6-8278-5CBD-D5C7-5A2A26B9068A}"/>
              </a:ext>
            </a:extLst>
          </p:cNvPr>
          <p:cNvSpPr/>
          <p:nvPr/>
        </p:nvSpPr>
        <p:spPr>
          <a:xfrm>
            <a:off x="0" y="0"/>
            <a:ext cx="3762375" cy="6858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FDA795D-244D-CA05-1487-5C7B92051732}"/>
              </a:ext>
            </a:extLst>
          </p:cNvPr>
          <p:cNvSpPr txBox="1"/>
          <p:nvPr/>
        </p:nvSpPr>
        <p:spPr>
          <a:xfrm>
            <a:off x="4000500" y="234434"/>
            <a:ext cx="6096000" cy="830997"/>
          </a:xfrm>
          <a:prstGeom prst="rect">
            <a:avLst/>
          </a:prstGeom>
          <a:noFill/>
        </p:spPr>
        <p:txBody>
          <a:bodyPr wrap="square">
            <a:spAutoFit/>
          </a:bodyPr>
          <a:lstStyle/>
          <a:p>
            <a:pPr algn="l" fontAlgn="base"/>
            <a:r>
              <a:rPr lang="en-US" sz="2400" b="1" i="0">
                <a:solidFill>
                  <a:srgbClr val="000000"/>
                </a:solidFill>
                <a:effectLst/>
                <a:latin typeface="Perpetua Titling MT" panose="02020502060505020804" pitchFamily="18" charset="0"/>
              </a:rPr>
              <a:t>Professional Development in Data Science</a:t>
            </a:r>
          </a:p>
        </p:txBody>
      </p:sp>
      <p:sp>
        <p:nvSpPr>
          <p:cNvPr id="5" name="Rectangle: Rounded Corners 4">
            <a:extLst>
              <a:ext uri="{FF2B5EF4-FFF2-40B4-BE49-F238E27FC236}">
                <a16:creationId xmlns:a16="http://schemas.microsoft.com/office/drawing/2014/main" id="{D31BA7A1-3273-E86C-75CD-5D7E9F55E2B3}"/>
              </a:ext>
            </a:extLst>
          </p:cNvPr>
          <p:cNvSpPr/>
          <p:nvPr/>
        </p:nvSpPr>
        <p:spPr>
          <a:xfrm>
            <a:off x="3981450" y="1333500"/>
            <a:ext cx="7524750" cy="1400175"/>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b="1" i="0">
                <a:solidFill>
                  <a:srgbClr val="000000"/>
                </a:solidFill>
                <a:effectLst/>
                <a:latin typeface="Poppins" panose="00000500000000000000" pitchFamily="2" charset="0"/>
              </a:rPr>
              <a:t>Certifications and Courses</a:t>
            </a:r>
          </a:p>
          <a:p>
            <a:pPr algn="l" fontAlgn="base"/>
            <a:r>
              <a:rPr lang="en-US" b="0" i="0">
                <a:solidFill>
                  <a:srgbClr val="000000"/>
                </a:solidFill>
                <a:effectLst/>
                <a:latin typeface="Poppins" panose="00000500000000000000" pitchFamily="2" charset="0"/>
              </a:rPr>
              <a:t>Pursuing certifications and specialized courses in data science, machine learning, and big data technologies.</a:t>
            </a:r>
          </a:p>
          <a:p>
            <a:pPr algn="ctr"/>
            <a:endParaRPr lang="en-IN"/>
          </a:p>
        </p:txBody>
      </p:sp>
      <p:sp>
        <p:nvSpPr>
          <p:cNvPr id="6" name="Rectangle: Rounded Corners 5">
            <a:extLst>
              <a:ext uri="{FF2B5EF4-FFF2-40B4-BE49-F238E27FC236}">
                <a16:creationId xmlns:a16="http://schemas.microsoft.com/office/drawing/2014/main" id="{D9A8A0ED-A956-38EF-6A89-889B159F6C14}"/>
              </a:ext>
            </a:extLst>
          </p:cNvPr>
          <p:cNvSpPr/>
          <p:nvPr/>
        </p:nvSpPr>
        <p:spPr>
          <a:xfrm>
            <a:off x="4000500" y="3167062"/>
            <a:ext cx="7524750" cy="1400175"/>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b="1" i="0">
                <a:solidFill>
                  <a:srgbClr val="000000"/>
                </a:solidFill>
                <a:effectLst/>
                <a:latin typeface="Poppins" panose="00000500000000000000" pitchFamily="2" charset="0"/>
              </a:rPr>
              <a:t>Practical Projects</a:t>
            </a:r>
          </a:p>
          <a:p>
            <a:pPr algn="l" fontAlgn="base"/>
            <a:r>
              <a:rPr lang="en-US" b="0" i="0">
                <a:solidFill>
                  <a:srgbClr val="000000"/>
                </a:solidFill>
                <a:effectLst/>
                <a:latin typeface="Poppins" panose="00000500000000000000" pitchFamily="2" charset="0"/>
              </a:rPr>
              <a:t>Engaging in real-world projects and competitions to apply data science skills and build a portfolio.</a:t>
            </a:r>
          </a:p>
          <a:p>
            <a:pPr algn="ctr"/>
            <a:endParaRPr lang="en-IN"/>
          </a:p>
        </p:txBody>
      </p:sp>
      <p:sp>
        <p:nvSpPr>
          <p:cNvPr id="7" name="Rectangle: Rounded Corners 6">
            <a:extLst>
              <a:ext uri="{FF2B5EF4-FFF2-40B4-BE49-F238E27FC236}">
                <a16:creationId xmlns:a16="http://schemas.microsoft.com/office/drawing/2014/main" id="{B22CD9F3-7B0B-AEB5-9C4F-266F08A28DA4}"/>
              </a:ext>
            </a:extLst>
          </p:cNvPr>
          <p:cNvSpPr/>
          <p:nvPr/>
        </p:nvSpPr>
        <p:spPr>
          <a:xfrm>
            <a:off x="3990975" y="5223391"/>
            <a:ext cx="7524750" cy="1400175"/>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b="1" i="0">
                <a:solidFill>
                  <a:srgbClr val="000000"/>
                </a:solidFill>
                <a:effectLst/>
                <a:latin typeface="Poppins" panose="00000500000000000000" pitchFamily="2" charset="0"/>
              </a:rPr>
              <a:t>Networking and Communities</a:t>
            </a:r>
          </a:p>
          <a:p>
            <a:pPr algn="l" fontAlgn="base"/>
            <a:r>
              <a:rPr lang="en-US" b="0" i="0">
                <a:solidFill>
                  <a:srgbClr val="000000"/>
                </a:solidFill>
                <a:effectLst/>
                <a:latin typeface="Poppins" panose="00000500000000000000" pitchFamily="2" charset="0"/>
              </a:rPr>
              <a:t>Joining data science communities, attending meetups, and networking with professionals in the field.</a:t>
            </a:r>
          </a:p>
          <a:p>
            <a:pPr algn="ctr"/>
            <a:endParaRPr lang="en-IN"/>
          </a:p>
        </p:txBody>
      </p:sp>
    </p:spTree>
    <p:extLst>
      <p:ext uri="{BB962C8B-B14F-4D97-AF65-F5344CB8AC3E}">
        <p14:creationId xmlns:p14="http://schemas.microsoft.com/office/powerpoint/2010/main" val="1998238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7200D4-748E-B526-CEE7-6AE1E4432AEE}"/>
              </a:ext>
            </a:extLst>
          </p:cNvPr>
          <p:cNvPicPr>
            <a:picLocks noChangeAspect="1"/>
          </p:cNvPicPr>
          <p:nvPr/>
        </p:nvPicPr>
        <p:blipFill rotWithShape="1">
          <a:blip r:embed="rId2">
            <a:extLst>
              <a:ext uri="{28A0092B-C50C-407E-A947-70E740481C1C}">
                <a14:useLocalDpi xmlns:a14="http://schemas.microsoft.com/office/drawing/2010/main" val="0"/>
              </a:ext>
            </a:extLst>
          </a:blip>
          <a:srcRect r="80263"/>
          <a:stretch/>
        </p:blipFill>
        <p:spPr>
          <a:xfrm rot="5400000">
            <a:off x="5622757" y="-5622758"/>
            <a:ext cx="946484" cy="12192002"/>
          </a:xfrm>
          <a:prstGeom prst="rect">
            <a:avLst/>
          </a:prstGeom>
        </p:spPr>
      </p:pic>
      <p:sp>
        <p:nvSpPr>
          <p:cNvPr id="5" name="TextBox 4">
            <a:extLst>
              <a:ext uri="{FF2B5EF4-FFF2-40B4-BE49-F238E27FC236}">
                <a16:creationId xmlns:a16="http://schemas.microsoft.com/office/drawing/2014/main" id="{317C595D-E7FE-C3E9-1B3B-637C552B6197}"/>
              </a:ext>
            </a:extLst>
          </p:cNvPr>
          <p:cNvSpPr txBox="1"/>
          <p:nvPr/>
        </p:nvSpPr>
        <p:spPr>
          <a:xfrm>
            <a:off x="485775" y="72509"/>
            <a:ext cx="6400800" cy="646331"/>
          </a:xfrm>
          <a:prstGeom prst="rect">
            <a:avLst/>
          </a:prstGeom>
          <a:noFill/>
        </p:spPr>
        <p:txBody>
          <a:bodyPr wrap="square">
            <a:spAutoFit/>
          </a:bodyPr>
          <a:lstStyle/>
          <a:p>
            <a:pPr algn="l" fontAlgn="base"/>
            <a:r>
              <a:rPr lang="en-IN" sz="3600" b="1" i="0">
                <a:solidFill>
                  <a:srgbClr val="000000"/>
                </a:solidFill>
                <a:effectLst/>
                <a:latin typeface="PMingLiU-ExtB" panose="02020500000000000000" pitchFamily="18" charset="-120"/>
                <a:ea typeface="PMingLiU-ExtB" panose="02020500000000000000" pitchFamily="18" charset="-120"/>
              </a:rPr>
              <a:t>Industry Demand and Growth</a:t>
            </a:r>
          </a:p>
        </p:txBody>
      </p:sp>
      <p:sp>
        <p:nvSpPr>
          <p:cNvPr id="6" name="Rectangle: Rounded Corners 5">
            <a:extLst>
              <a:ext uri="{FF2B5EF4-FFF2-40B4-BE49-F238E27FC236}">
                <a16:creationId xmlns:a16="http://schemas.microsoft.com/office/drawing/2014/main" id="{93131DE3-583B-63DB-38A4-1077494AE036}"/>
              </a:ext>
            </a:extLst>
          </p:cNvPr>
          <p:cNvSpPr/>
          <p:nvPr/>
        </p:nvSpPr>
        <p:spPr>
          <a:xfrm>
            <a:off x="600075" y="1609725"/>
            <a:ext cx="3248025" cy="4524375"/>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4000" b="0" i="0">
                <a:solidFill>
                  <a:srgbClr val="FF8758"/>
                </a:solidFill>
                <a:effectLst/>
                <a:latin typeface="Poppins" panose="00000500000000000000" pitchFamily="2" charset="0"/>
              </a:rPr>
              <a:t>01</a:t>
            </a:r>
          </a:p>
          <a:p>
            <a:pPr algn="l" fontAlgn="base"/>
            <a:r>
              <a:rPr lang="en-US" b="1" i="0">
                <a:solidFill>
                  <a:srgbClr val="FF8758"/>
                </a:solidFill>
                <a:effectLst/>
                <a:latin typeface="Poppins" panose="00000500000000000000" pitchFamily="2" charset="0"/>
              </a:rPr>
              <a:t>Job Market Trends</a:t>
            </a:r>
          </a:p>
          <a:p>
            <a:pPr algn="l" fontAlgn="base"/>
            <a:r>
              <a:rPr lang="en-US" b="0" i="0">
                <a:solidFill>
                  <a:srgbClr val="FF8758"/>
                </a:solidFill>
                <a:effectLst/>
                <a:latin typeface="Poppins" panose="00000500000000000000" pitchFamily="2" charset="0"/>
              </a:rPr>
              <a:t>The increasing demand for data scientists across industries, including technology, finance, healthcare, and e-commerce.</a:t>
            </a:r>
          </a:p>
          <a:p>
            <a:pPr algn="ctr"/>
            <a:endParaRPr lang="en-IN"/>
          </a:p>
        </p:txBody>
      </p:sp>
      <p:sp>
        <p:nvSpPr>
          <p:cNvPr id="7" name="Rectangle: Rounded Corners 6">
            <a:extLst>
              <a:ext uri="{FF2B5EF4-FFF2-40B4-BE49-F238E27FC236}">
                <a16:creationId xmlns:a16="http://schemas.microsoft.com/office/drawing/2014/main" id="{01D5B599-A6B1-F2BD-659E-6B1079CD9C67}"/>
              </a:ext>
            </a:extLst>
          </p:cNvPr>
          <p:cNvSpPr/>
          <p:nvPr/>
        </p:nvSpPr>
        <p:spPr>
          <a:xfrm>
            <a:off x="4471986" y="1609725"/>
            <a:ext cx="3248025" cy="4524375"/>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4000" b="0" i="0">
                <a:solidFill>
                  <a:srgbClr val="FFFFFF"/>
                </a:solidFill>
                <a:effectLst/>
                <a:latin typeface="Poppins" panose="00000500000000000000" pitchFamily="2" charset="0"/>
              </a:rPr>
              <a:t>02</a:t>
            </a:r>
          </a:p>
          <a:p>
            <a:pPr algn="l" fontAlgn="base"/>
            <a:r>
              <a:rPr lang="en-US" b="1" i="0">
                <a:solidFill>
                  <a:srgbClr val="FFFFFF"/>
                </a:solidFill>
                <a:effectLst/>
                <a:latin typeface="Poppins" panose="00000500000000000000" pitchFamily="2" charset="0"/>
              </a:rPr>
              <a:t>Salary and Compensation</a:t>
            </a:r>
          </a:p>
          <a:p>
            <a:pPr algn="l" fontAlgn="base"/>
            <a:r>
              <a:rPr lang="en-US" b="0" i="0">
                <a:solidFill>
                  <a:srgbClr val="FFFFFF"/>
                </a:solidFill>
                <a:effectLst/>
                <a:latin typeface="Poppins" panose="00000500000000000000" pitchFamily="2" charset="0"/>
              </a:rPr>
              <a:t>Competitive salaries and benefits for data science professionals due to the high demand and specialized skills.</a:t>
            </a:r>
          </a:p>
          <a:p>
            <a:pPr algn="ctr"/>
            <a:endParaRPr lang="en-IN"/>
          </a:p>
        </p:txBody>
      </p:sp>
      <p:sp>
        <p:nvSpPr>
          <p:cNvPr id="8" name="Rectangle: Rounded Corners 7">
            <a:extLst>
              <a:ext uri="{FF2B5EF4-FFF2-40B4-BE49-F238E27FC236}">
                <a16:creationId xmlns:a16="http://schemas.microsoft.com/office/drawing/2014/main" id="{C4C02DF0-DACB-F0DF-DD8D-6B308FB67E3D}"/>
              </a:ext>
            </a:extLst>
          </p:cNvPr>
          <p:cNvSpPr/>
          <p:nvPr/>
        </p:nvSpPr>
        <p:spPr>
          <a:xfrm>
            <a:off x="8791575" y="1609725"/>
            <a:ext cx="3248025" cy="4524375"/>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4000" b="0" i="0">
                <a:solidFill>
                  <a:srgbClr val="FF8758"/>
                </a:solidFill>
                <a:effectLst/>
                <a:latin typeface="Poppins" panose="00000500000000000000" pitchFamily="2" charset="0"/>
              </a:rPr>
              <a:t>03</a:t>
            </a:r>
          </a:p>
          <a:p>
            <a:pPr algn="l" fontAlgn="base"/>
            <a:r>
              <a:rPr lang="en-US" b="1" i="0">
                <a:solidFill>
                  <a:srgbClr val="FF8758"/>
                </a:solidFill>
                <a:effectLst/>
                <a:latin typeface="Poppins" panose="00000500000000000000" pitchFamily="2" charset="0"/>
              </a:rPr>
              <a:t>Future Prospects</a:t>
            </a:r>
          </a:p>
          <a:p>
            <a:pPr algn="l" fontAlgn="base"/>
            <a:r>
              <a:rPr lang="en-US" b="0" i="0">
                <a:solidFill>
                  <a:srgbClr val="FF8758"/>
                </a:solidFill>
                <a:effectLst/>
                <a:latin typeface="Poppins" panose="00000500000000000000" pitchFamily="2" charset="0"/>
              </a:rPr>
              <a:t>The continuous growth of data science and its applications, creating long-term career opportunities and growth potential.</a:t>
            </a:r>
          </a:p>
          <a:p>
            <a:pPr algn="ctr"/>
            <a:endParaRPr lang="en-IN"/>
          </a:p>
        </p:txBody>
      </p:sp>
    </p:spTree>
    <p:extLst>
      <p:ext uri="{BB962C8B-B14F-4D97-AF65-F5344CB8AC3E}">
        <p14:creationId xmlns:p14="http://schemas.microsoft.com/office/powerpoint/2010/main" val="2215965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A2B25D-9E15-AACB-AB35-B4AA227A1F5D}"/>
              </a:ext>
            </a:extLst>
          </p:cNvPr>
          <p:cNvPicPr>
            <a:picLocks noChangeAspect="1"/>
          </p:cNvPicPr>
          <p:nvPr/>
        </p:nvPicPr>
        <p:blipFill rotWithShape="1">
          <a:blip r:embed="rId2">
            <a:extLst>
              <a:ext uri="{28A0092B-C50C-407E-A947-70E740481C1C}">
                <a14:useLocalDpi xmlns:a14="http://schemas.microsoft.com/office/drawing/2010/main" val="0"/>
              </a:ext>
            </a:extLst>
          </a:blip>
          <a:srcRect r="80263"/>
          <a:stretch/>
        </p:blipFill>
        <p:spPr>
          <a:xfrm rot="5400000">
            <a:off x="5622757" y="-5622758"/>
            <a:ext cx="946484" cy="12192002"/>
          </a:xfrm>
          <a:prstGeom prst="rect">
            <a:avLst/>
          </a:prstGeom>
        </p:spPr>
      </p:pic>
      <p:sp>
        <p:nvSpPr>
          <p:cNvPr id="3" name="Rectangle: Rounded Corners 2">
            <a:extLst>
              <a:ext uri="{FF2B5EF4-FFF2-40B4-BE49-F238E27FC236}">
                <a16:creationId xmlns:a16="http://schemas.microsoft.com/office/drawing/2014/main" id="{14C920F6-2C9A-2B22-B4F7-484DE683B5A0}"/>
              </a:ext>
            </a:extLst>
          </p:cNvPr>
          <p:cNvSpPr/>
          <p:nvPr/>
        </p:nvSpPr>
        <p:spPr>
          <a:xfrm>
            <a:off x="4357686" y="1666875"/>
            <a:ext cx="3248025" cy="4524375"/>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4000" b="0" i="0">
                <a:solidFill>
                  <a:srgbClr val="FFFFFF"/>
                </a:solidFill>
                <a:effectLst/>
                <a:latin typeface="Poppins" panose="00000500000000000000" pitchFamily="2" charset="0"/>
              </a:rPr>
              <a:t>02</a:t>
            </a:r>
          </a:p>
          <a:p>
            <a:pPr algn="l" fontAlgn="base"/>
            <a:r>
              <a:rPr lang="en-US" b="1" i="0">
                <a:solidFill>
                  <a:srgbClr val="FFFFFF"/>
                </a:solidFill>
                <a:effectLst/>
                <a:latin typeface="Poppins" panose="00000500000000000000" pitchFamily="2" charset="0"/>
              </a:rPr>
              <a:t>Bias and Fairness</a:t>
            </a:r>
          </a:p>
          <a:p>
            <a:pPr algn="l" fontAlgn="base"/>
            <a:r>
              <a:rPr lang="en-US" b="0" i="0">
                <a:solidFill>
                  <a:srgbClr val="FFFFFF"/>
                </a:solidFill>
                <a:effectLst/>
                <a:latin typeface="Poppins" panose="00000500000000000000" pitchFamily="2" charset="0"/>
              </a:rPr>
              <a:t>Addressing biases in data collection, model development, and decision-making processes.</a:t>
            </a:r>
          </a:p>
          <a:p>
            <a:pPr algn="ctr"/>
            <a:endParaRPr lang="en-IN"/>
          </a:p>
        </p:txBody>
      </p:sp>
      <p:sp>
        <p:nvSpPr>
          <p:cNvPr id="4" name="Rectangle: Rounded Corners 3">
            <a:extLst>
              <a:ext uri="{FF2B5EF4-FFF2-40B4-BE49-F238E27FC236}">
                <a16:creationId xmlns:a16="http://schemas.microsoft.com/office/drawing/2014/main" id="{46924357-0DAD-679B-AF59-F1A60D9A4EC8}"/>
              </a:ext>
            </a:extLst>
          </p:cNvPr>
          <p:cNvSpPr/>
          <p:nvPr/>
        </p:nvSpPr>
        <p:spPr>
          <a:xfrm>
            <a:off x="8577261" y="1609724"/>
            <a:ext cx="3248025" cy="4524375"/>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4000" b="0" i="0">
                <a:solidFill>
                  <a:srgbClr val="FF8758"/>
                </a:solidFill>
                <a:effectLst/>
                <a:latin typeface="Poppins" panose="00000500000000000000" pitchFamily="2" charset="0"/>
              </a:rPr>
              <a:t>03</a:t>
            </a:r>
          </a:p>
          <a:p>
            <a:pPr algn="l" fontAlgn="base"/>
            <a:r>
              <a:rPr lang="en-US" b="1" i="0">
                <a:solidFill>
                  <a:srgbClr val="FF8758"/>
                </a:solidFill>
                <a:effectLst/>
                <a:latin typeface="Poppins" panose="00000500000000000000" pitchFamily="2" charset="0"/>
              </a:rPr>
              <a:t>Transparency and Accountability</a:t>
            </a:r>
          </a:p>
          <a:p>
            <a:pPr algn="l" fontAlgn="base"/>
            <a:r>
              <a:rPr lang="en-US" b="0" i="0">
                <a:solidFill>
                  <a:srgbClr val="FF8758"/>
                </a:solidFill>
                <a:effectLst/>
                <a:latin typeface="Poppins" panose="00000500000000000000" pitchFamily="2" charset="0"/>
              </a:rPr>
              <a:t>Ensuring transparency in data practices and being accountable for the ethical use of data.</a:t>
            </a:r>
          </a:p>
          <a:p>
            <a:pPr algn="ctr"/>
            <a:endParaRPr lang="en-IN"/>
          </a:p>
        </p:txBody>
      </p:sp>
      <p:sp>
        <p:nvSpPr>
          <p:cNvPr id="5" name="Rectangle: Rounded Corners 4">
            <a:extLst>
              <a:ext uri="{FF2B5EF4-FFF2-40B4-BE49-F238E27FC236}">
                <a16:creationId xmlns:a16="http://schemas.microsoft.com/office/drawing/2014/main" id="{8CC91157-F617-F657-5EC9-A3229B946577}"/>
              </a:ext>
            </a:extLst>
          </p:cNvPr>
          <p:cNvSpPr/>
          <p:nvPr/>
        </p:nvSpPr>
        <p:spPr>
          <a:xfrm>
            <a:off x="581025" y="1666875"/>
            <a:ext cx="3248025" cy="4524375"/>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4000" b="0" i="0">
                <a:solidFill>
                  <a:srgbClr val="FF8758"/>
                </a:solidFill>
                <a:effectLst/>
                <a:latin typeface="Poppins" panose="00000500000000000000" pitchFamily="2" charset="0"/>
              </a:rPr>
              <a:t>01</a:t>
            </a:r>
          </a:p>
          <a:p>
            <a:pPr algn="l" fontAlgn="base"/>
            <a:r>
              <a:rPr lang="en-US" b="1" i="0">
                <a:solidFill>
                  <a:srgbClr val="FF8758"/>
                </a:solidFill>
                <a:effectLst/>
                <a:latin typeface="Poppins" panose="00000500000000000000" pitchFamily="2" charset="0"/>
              </a:rPr>
              <a:t>Data Privacy and Security</a:t>
            </a:r>
          </a:p>
          <a:p>
            <a:pPr algn="l" fontAlgn="base"/>
            <a:r>
              <a:rPr lang="en-US" b="0" i="0">
                <a:solidFill>
                  <a:srgbClr val="FF8758"/>
                </a:solidFill>
                <a:effectLst/>
                <a:latin typeface="Poppins" panose="00000500000000000000" pitchFamily="2" charset="0"/>
              </a:rPr>
              <a:t>Upholding data privacy laws and regulations to protect sensitive information.</a:t>
            </a:r>
          </a:p>
        </p:txBody>
      </p:sp>
      <p:sp>
        <p:nvSpPr>
          <p:cNvPr id="7" name="TextBox 6">
            <a:extLst>
              <a:ext uri="{FF2B5EF4-FFF2-40B4-BE49-F238E27FC236}">
                <a16:creationId xmlns:a16="http://schemas.microsoft.com/office/drawing/2014/main" id="{FBE4752D-2F5A-F089-EB86-DFF120FFB872}"/>
              </a:ext>
            </a:extLst>
          </p:cNvPr>
          <p:cNvSpPr txBox="1"/>
          <p:nvPr/>
        </p:nvSpPr>
        <p:spPr>
          <a:xfrm>
            <a:off x="581025" y="0"/>
            <a:ext cx="6096000" cy="954107"/>
          </a:xfrm>
          <a:prstGeom prst="rect">
            <a:avLst/>
          </a:prstGeom>
          <a:noFill/>
        </p:spPr>
        <p:txBody>
          <a:bodyPr wrap="square">
            <a:spAutoFit/>
          </a:bodyPr>
          <a:lstStyle/>
          <a:p>
            <a:pPr algn="l" fontAlgn="base"/>
            <a:r>
              <a:rPr lang="en-US" sz="2800" b="1" i="0">
                <a:solidFill>
                  <a:srgbClr val="000000"/>
                </a:solidFill>
                <a:effectLst/>
                <a:latin typeface="Perpetua Titling MT" panose="02020502060505020804" pitchFamily="18" charset="0"/>
              </a:rPr>
              <a:t>Ethical Considerations in Data Science</a:t>
            </a:r>
          </a:p>
        </p:txBody>
      </p:sp>
    </p:spTree>
    <p:extLst>
      <p:ext uri="{BB962C8B-B14F-4D97-AF65-F5344CB8AC3E}">
        <p14:creationId xmlns:p14="http://schemas.microsoft.com/office/powerpoint/2010/main" val="4117414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9980B2-C47A-42AF-2322-9B7DDD3A04EC}"/>
              </a:ext>
            </a:extLst>
          </p:cNvPr>
          <p:cNvSpPr/>
          <p:nvPr/>
        </p:nvSpPr>
        <p:spPr>
          <a:xfrm>
            <a:off x="1828801" y="86264"/>
            <a:ext cx="8143336" cy="110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a:latin typeface="Algerian" panose="04020705040A02060702" pitchFamily="82" charset="0"/>
              </a:rPr>
              <a:t>Dash board</a:t>
            </a:r>
            <a:endParaRPr lang="en-IN" sz="7200">
              <a:latin typeface="Algerian" panose="04020705040A02060702" pitchFamily="82" charset="0"/>
            </a:endParaRPr>
          </a:p>
        </p:txBody>
      </p:sp>
      <p:pic>
        <p:nvPicPr>
          <p:cNvPr id="4" name="Picture 3">
            <a:extLst>
              <a:ext uri="{FF2B5EF4-FFF2-40B4-BE49-F238E27FC236}">
                <a16:creationId xmlns:a16="http://schemas.microsoft.com/office/drawing/2014/main" id="{DCADD74C-E085-90D9-3830-E6735B25D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8332"/>
            <a:ext cx="6754483" cy="4679691"/>
          </a:xfrm>
          <a:prstGeom prst="rect">
            <a:avLst/>
          </a:prstGeom>
        </p:spPr>
      </p:pic>
      <p:pic>
        <p:nvPicPr>
          <p:cNvPr id="6" name="Picture 5">
            <a:extLst>
              <a:ext uri="{FF2B5EF4-FFF2-40B4-BE49-F238E27FC236}">
                <a16:creationId xmlns:a16="http://schemas.microsoft.com/office/drawing/2014/main" id="{9AB816A7-D786-F3A4-ECDF-0D96C50A8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729" y="1212012"/>
            <a:ext cx="4224290" cy="2523226"/>
          </a:xfrm>
          <a:prstGeom prst="rect">
            <a:avLst/>
          </a:prstGeom>
        </p:spPr>
      </p:pic>
    </p:spTree>
    <p:extLst>
      <p:ext uri="{BB962C8B-B14F-4D97-AF65-F5344CB8AC3E}">
        <p14:creationId xmlns:p14="http://schemas.microsoft.com/office/powerpoint/2010/main" val="1447609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5252ED-72EF-1BE0-4BB9-135405C8F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2005"/>
            <a:ext cx="12192000" cy="5579731"/>
          </a:xfrm>
          <a:prstGeom prst="rect">
            <a:avLst/>
          </a:prstGeom>
        </p:spPr>
      </p:pic>
      <p:sp>
        <p:nvSpPr>
          <p:cNvPr id="3" name="Rectangle 2">
            <a:extLst>
              <a:ext uri="{FF2B5EF4-FFF2-40B4-BE49-F238E27FC236}">
                <a16:creationId xmlns:a16="http://schemas.microsoft.com/office/drawing/2014/main" id="{2925F35E-0C6D-BC5F-050F-2F2BFEFB9E03}"/>
              </a:ext>
            </a:extLst>
          </p:cNvPr>
          <p:cNvSpPr/>
          <p:nvPr/>
        </p:nvSpPr>
        <p:spPr>
          <a:xfrm>
            <a:off x="3140015" y="198408"/>
            <a:ext cx="6418053" cy="845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t>Final dashboard</a:t>
            </a:r>
            <a:endParaRPr lang="en-IN" sz="4800"/>
          </a:p>
        </p:txBody>
      </p:sp>
    </p:spTree>
    <p:extLst>
      <p:ext uri="{BB962C8B-B14F-4D97-AF65-F5344CB8AC3E}">
        <p14:creationId xmlns:p14="http://schemas.microsoft.com/office/powerpoint/2010/main" val="3741306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118BFE-D52B-F8F7-394C-F0A9046C2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616" y="1293960"/>
            <a:ext cx="8363584" cy="5538159"/>
          </a:xfrm>
          <a:prstGeom prst="rect">
            <a:avLst/>
          </a:prstGeom>
        </p:spPr>
      </p:pic>
      <p:sp>
        <p:nvSpPr>
          <p:cNvPr id="4" name="Rectangle 3">
            <a:extLst>
              <a:ext uri="{FF2B5EF4-FFF2-40B4-BE49-F238E27FC236}">
                <a16:creationId xmlns:a16="http://schemas.microsoft.com/office/drawing/2014/main" id="{677FD252-B5E5-9205-2C87-8F4A61C6FCFC}"/>
              </a:ext>
            </a:extLst>
          </p:cNvPr>
          <p:cNvSpPr/>
          <p:nvPr/>
        </p:nvSpPr>
        <p:spPr>
          <a:xfrm>
            <a:off x="2113472" y="146649"/>
            <a:ext cx="7755147" cy="646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a:t>If and or in excel</a:t>
            </a:r>
            <a:endParaRPr lang="en-IN" sz="6000"/>
          </a:p>
        </p:txBody>
      </p:sp>
    </p:spTree>
    <p:extLst>
      <p:ext uri="{BB962C8B-B14F-4D97-AF65-F5344CB8AC3E}">
        <p14:creationId xmlns:p14="http://schemas.microsoft.com/office/powerpoint/2010/main" val="1845649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02F884-7052-75C0-E51B-5EF2DA259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838" y="1268083"/>
            <a:ext cx="9957992" cy="5365630"/>
          </a:xfrm>
          <a:prstGeom prst="rect">
            <a:avLst/>
          </a:prstGeom>
        </p:spPr>
      </p:pic>
      <p:sp>
        <p:nvSpPr>
          <p:cNvPr id="6" name="Rectangle 5">
            <a:extLst>
              <a:ext uri="{FF2B5EF4-FFF2-40B4-BE49-F238E27FC236}">
                <a16:creationId xmlns:a16="http://schemas.microsoft.com/office/drawing/2014/main" id="{2C218D4D-9346-472C-1102-FD642E5D8946}"/>
              </a:ext>
            </a:extLst>
          </p:cNvPr>
          <p:cNvSpPr/>
          <p:nvPr/>
        </p:nvSpPr>
        <p:spPr>
          <a:xfrm>
            <a:off x="1371600" y="129396"/>
            <a:ext cx="8393502" cy="8108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t>sum</a:t>
            </a:r>
            <a:endParaRPr lang="en-IN" sz="4800"/>
          </a:p>
        </p:txBody>
      </p:sp>
    </p:spTree>
    <p:extLst>
      <p:ext uri="{BB962C8B-B14F-4D97-AF65-F5344CB8AC3E}">
        <p14:creationId xmlns:p14="http://schemas.microsoft.com/office/powerpoint/2010/main" val="2684900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FF46FD-5FE6-9A1B-D792-71581CDF2D0C}"/>
              </a:ext>
            </a:extLst>
          </p:cNvPr>
          <p:cNvSpPr/>
          <p:nvPr/>
        </p:nvSpPr>
        <p:spPr>
          <a:xfrm>
            <a:off x="0" y="-28575"/>
            <a:ext cx="7829550" cy="6781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a:solidFill>
                  <a:srgbClr val="A7617C"/>
                </a:solidFill>
                <a:latin typeface="Perpetua Titling MT" panose="02020502060505020804" pitchFamily="18" charset="0"/>
              </a:rPr>
              <a:t>Thank you for your attention and time</a:t>
            </a:r>
            <a:endParaRPr lang="en-IN" sz="5400">
              <a:solidFill>
                <a:srgbClr val="A7617C"/>
              </a:solidFill>
              <a:latin typeface="Perpetua Titling MT" panose="02020502060505020804" pitchFamily="18" charset="0"/>
            </a:endParaRPr>
          </a:p>
        </p:txBody>
      </p:sp>
      <p:pic>
        <p:nvPicPr>
          <p:cNvPr id="4" name="Picture 3">
            <a:extLst>
              <a:ext uri="{FF2B5EF4-FFF2-40B4-BE49-F238E27FC236}">
                <a16:creationId xmlns:a16="http://schemas.microsoft.com/office/drawing/2014/main" id="{11BFE2F6-D815-31D9-3E1D-9063F5F04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550" y="0"/>
            <a:ext cx="4362450" cy="6781800"/>
          </a:xfrm>
          <a:prstGeom prst="rect">
            <a:avLst/>
          </a:prstGeom>
        </p:spPr>
      </p:pic>
    </p:spTree>
    <p:extLst>
      <p:ext uri="{BB962C8B-B14F-4D97-AF65-F5344CB8AC3E}">
        <p14:creationId xmlns:p14="http://schemas.microsoft.com/office/powerpoint/2010/main" val="363396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9CB551-4BC6-1E75-9FD0-88DA8CB04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69608590-C2AD-90B6-C4A6-7FCC319DAAEA}"/>
              </a:ext>
            </a:extLst>
          </p:cNvPr>
          <p:cNvSpPr/>
          <p:nvPr/>
        </p:nvSpPr>
        <p:spPr>
          <a:xfrm>
            <a:off x="1876926" y="2422358"/>
            <a:ext cx="8999621" cy="12352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chemeClr val="tx1"/>
                </a:solidFill>
              </a:rPr>
              <a:t>Understanding data science</a:t>
            </a:r>
            <a:endParaRPr lang="en-IN" sz="4800">
              <a:solidFill>
                <a:schemeClr val="tx1"/>
              </a:solidFill>
            </a:endParaRPr>
          </a:p>
        </p:txBody>
      </p:sp>
    </p:spTree>
    <p:extLst>
      <p:ext uri="{BB962C8B-B14F-4D97-AF65-F5344CB8AC3E}">
        <p14:creationId xmlns:p14="http://schemas.microsoft.com/office/powerpoint/2010/main" val="252994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427A8B-17A7-83EF-301F-D06EB3520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BAE551B-715F-B5C3-7E6A-9DDA347D3549}"/>
              </a:ext>
            </a:extLst>
          </p:cNvPr>
          <p:cNvSpPr/>
          <p:nvPr/>
        </p:nvSpPr>
        <p:spPr>
          <a:xfrm>
            <a:off x="176464" y="208547"/>
            <a:ext cx="4315326" cy="8021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a:solidFill>
                  <a:srgbClr val="000000"/>
                </a:solidFill>
                <a:effectLst/>
                <a:latin typeface="NSimSun" panose="02010609030101010101" pitchFamily="49" charset="-122"/>
                <a:ea typeface="NSimSun" panose="02010609030101010101" pitchFamily="49" charset="-122"/>
              </a:rPr>
              <a:t>What is Data Science?</a:t>
            </a:r>
          </a:p>
          <a:p>
            <a:pPr algn="ctr"/>
            <a:endParaRPr lang="en-IN"/>
          </a:p>
        </p:txBody>
      </p:sp>
      <p:sp>
        <p:nvSpPr>
          <p:cNvPr id="7" name="Rectangle: Rounded Corners 6">
            <a:extLst>
              <a:ext uri="{FF2B5EF4-FFF2-40B4-BE49-F238E27FC236}">
                <a16:creationId xmlns:a16="http://schemas.microsoft.com/office/drawing/2014/main" id="{61370618-CB68-7EE0-AC90-E9BCB9324754}"/>
              </a:ext>
            </a:extLst>
          </p:cNvPr>
          <p:cNvSpPr/>
          <p:nvPr/>
        </p:nvSpPr>
        <p:spPr>
          <a:xfrm>
            <a:off x="176464" y="697833"/>
            <a:ext cx="1748589" cy="6055894"/>
          </a:xfrm>
          <a:prstGeom prst="roundRect">
            <a:avLst/>
          </a:prstGeom>
          <a:gradFill flip="none" rotWithShape="1">
            <a:gsLst>
              <a:gs pos="0">
                <a:srgbClr val="A7617C">
                  <a:tint val="66000"/>
                  <a:satMod val="160000"/>
                </a:srgbClr>
              </a:gs>
              <a:gs pos="50000">
                <a:srgbClr val="A7617C">
                  <a:tint val="44500"/>
                  <a:satMod val="160000"/>
                </a:srgbClr>
              </a:gs>
              <a:gs pos="100000">
                <a:srgbClr val="A7617C">
                  <a:tint val="23500"/>
                  <a:satMod val="160000"/>
                </a:srgb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4000" b="0" i="0">
                <a:solidFill>
                  <a:schemeClr val="tx1"/>
                </a:solidFill>
                <a:effectLst/>
                <a:latin typeface="NSimSun" panose="02010609030101010101" pitchFamily="49" charset="-122"/>
                <a:ea typeface="NSimSun" panose="02010609030101010101" pitchFamily="49" charset="-122"/>
              </a:rPr>
              <a:t>01</a:t>
            </a:r>
          </a:p>
          <a:p>
            <a:pPr algn="l" fontAlgn="base"/>
            <a:r>
              <a:rPr lang="en-US" b="1" i="0">
                <a:solidFill>
                  <a:schemeClr val="tx1"/>
                </a:solidFill>
                <a:effectLst/>
                <a:latin typeface="NSimSun" panose="02010609030101010101" pitchFamily="49" charset="-122"/>
                <a:ea typeface="NSimSun" panose="02010609030101010101" pitchFamily="49" charset="-122"/>
              </a:rPr>
              <a:t>Data Analysis and Prediction</a:t>
            </a:r>
          </a:p>
          <a:p>
            <a:pPr algn="l" fontAlgn="base"/>
            <a:r>
              <a:rPr lang="en-US" b="0" i="0">
                <a:solidFill>
                  <a:schemeClr val="tx1"/>
                </a:solidFill>
                <a:effectLst/>
                <a:latin typeface="NSimSun" panose="02010609030101010101" pitchFamily="49" charset="-122"/>
                <a:ea typeface="NSimSun" panose="02010609030101010101" pitchFamily="49" charset="-122"/>
              </a:rPr>
              <a:t>Data Science involves analyzing data to identify patterns and make predictions for the future.</a:t>
            </a:r>
          </a:p>
          <a:p>
            <a:pPr algn="ctr"/>
            <a:endParaRPr lang="en-IN"/>
          </a:p>
        </p:txBody>
      </p:sp>
      <p:sp>
        <p:nvSpPr>
          <p:cNvPr id="8" name="Rectangle 7">
            <a:extLst>
              <a:ext uri="{FF2B5EF4-FFF2-40B4-BE49-F238E27FC236}">
                <a16:creationId xmlns:a16="http://schemas.microsoft.com/office/drawing/2014/main" id="{1D8F3668-1BF3-2BCE-4DFC-4A18D8857DBE}"/>
              </a:ext>
            </a:extLst>
          </p:cNvPr>
          <p:cNvSpPr/>
          <p:nvPr/>
        </p:nvSpPr>
        <p:spPr>
          <a:xfrm>
            <a:off x="3064042" y="1191127"/>
            <a:ext cx="8197516" cy="506930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600" b="1">
                <a:solidFill>
                  <a:schemeClr val="tx1"/>
                </a:solidFill>
              </a:rPr>
              <a:t>Business Applications</a:t>
            </a:r>
          </a:p>
          <a:p>
            <a:pPr>
              <a:lnSpc>
                <a:spcPct val="150000"/>
              </a:lnSpc>
            </a:pPr>
            <a:r>
              <a:rPr lang="en-US">
                <a:solidFill>
                  <a:schemeClr val="tx1"/>
                </a:solidFill>
              </a:rPr>
              <a:t>Companies use Data Science to make informed decisions, optimize processes, and gaining the best result .</a:t>
            </a:r>
          </a:p>
          <a:p>
            <a:pPr marL="285750" indent="-285750">
              <a:lnSpc>
                <a:spcPct val="150000"/>
              </a:lnSpc>
              <a:buFont typeface="Wingdings" panose="05000000000000000000" pitchFamily="2" charset="2"/>
              <a:buChar char="Ø"/>
            </a:pPr>
            <a:r>
              <a:rPr lang="en-US" b="0" i="0">
                <a:solidFill>
                  <a:schemeClr val="tx1">
                    <a:lumMod val="95000"/>
                    <a:lumOff val="5000"/>
                  </a:schemeClr>
                </a:solidFill>
                <a:effectLst/>
                <a:latin typeface="Bahnschrift Light" panose="020B0502040204020203" pitchFamily="34" charset="0"/>
              </a:rPr>
              <a:t>Data science is a multidisciplinary field that uses scientific methods, processes, algorithms, and systems to extract insights and knowledge from structured and unstructured data. It combines expertise from various domains, including statistics, computer science, mathematics, and domain-specific knowledge, to analyze and interpret complex data sets.</a:t>
            </a:r>
            <a:endParaRPr lang="en-US">
              <a:solidFill>
                <a:schemeClr val="tx1">
                  <a:lumMod val="95000"/>
                  <a:lumOff val="5000"/>
                </a:schemeClr>
              </a:solidFill>
              <a:latin typeface="Bahnschrift Light" panose="020B0502040204020203" pitchFamily="34" charset="0"/>
            </a:endParaRPr>
          </a:p>
          <a:p>
            <a:pPr algn="ctr"/>
            <a:endParaRPr lang="en-IN"/>
          </a:p>
        </p:txBody>
      </p:sp>
    </p:spTree>
    <p:extLst>
      <p:ext uri="{BB962C8B-B14F-4D97-AF65-F5344CB8AC3E}">
        <p14:creationId xmlns:p14="http://schemas.microsoft.com/office/powerpoint/2010/main" val="355203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D0A6C9-5404-7555-0EEA-61D6AE433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946358" cy="6858000"/>
          </a:xfrm>
          <a:prstGeom prst="rect">
            <a:avLst/>
          </a:prstGeom>
        </p:spPr>
      </p:pic>
      <p:sp>
        <p:nvSpPr>
          <p:cNvPr id="4" name="Rectangle 3">
            <a:extLst>
              <a:ext uri="{FF2B5EF4-FFF2-40B4-BE49-F238E27FC236}">
                <a16:creationId xmlns:a16="http://schemas.microsoft.com/office/drawing/2014/main" id="{ECC31AAA-1EF1-7864-D7CC-37065C55BE28}"/>
              </a:ext>
            </a:extLst>
          </p:cNvPr>
          <p:cNvSpPr/>
          <p:nvPr/>
        </p:nvSpPr>
        <p:spPr>
          <a:xfrm>
            <a:off x="4668252" y="529388"/>
            <a:ext cx="5743073" cy="641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100" b="1" i="0">
                <a:solidFill>
                  <a:srgbClr val="000000"/>
                </a:solidFill>
                <a:effectLst/>
                <a:latin typeface="NSimSun" panose="02010609030101010101" pitchFamily="49" charset="-122"/>
                <a:ea typeface="NSimSun" panose="02010609030101010101" pitchFamily="49" charset="-122"/>
              </a:rPr>
              <a:t>Key Concepts in Data Science</a:t>
            </a:r>
          </a:p>
          <a:p>
            <a:pPr algn="ctr"/>
            <a:endParaRPr lang="en-IN"/>
          </a:p>
        </p:txBody>
      </p:sp>
      <p:sp>
        <p:nvSpPr>
          <p:cNvPr id="5" name="Rectangle: Rounded Corners 4">
            <a:extLst>
              <a:ext uri="{FF2B5EF4-FFF2-40B4-BE49-F238E27FC236}">
                <a16:creationId xmlns:a16="http://schemas.microsoft.com/office/drawing/2014/main" id="{BEC50867-CD19-1551-4EFC-C81D44822A98}"/>
              </a:ext>
            </a:extLst>
          </p:cNvPr>
          <p:cNvSpPr/>
          <p:nvPr/>
        </p:nvSpPr>
        <p:spPr>
          <a:xfrm>
            <a:off x="4764505" y="1612231"/>
            <a:ext cx="6031832" cy="1519158"/>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2800" b="1" i="0">
                <a:solidFill>
                  <a:srgbClr val="000000"/>
                </a:solidFill>
                <a:effectLst/>
                <a:latin typeface="NSimSun" panose="02010609030101010101" pitchFamily="49" charset="-122"/>
                <a:ea typeface="NSimSun" panose="02010609030101010101" pitchFamily="49" charset="-122"/>
              </a:rPr>
              <a:t>Probability and Statistics</a:t>
            </a:r>
          </a:p>
          <a:p>
            <a:pPr algn="l" fontAlgn="base"/>
            <a:r>
              <a:rPr lang="en-US" sz="2000" b="0" i="0">
                <a:solidFill>
                  <a:srgbClr val="000000"/>
                </a:solidFill>
                <a:effectLst/>
                <a:latin typeface="NSimSun" panose="02010609030101010101" pitchFamily="49" charset="-122"/>
                <a:ea typeface="NSimSun" panose="02010609030101010101" pitchFamily="49" charset="-122"/>
              </a:rPr>
              <a:t>Data Science relies on probability and statistics to draw meaningful insights from data</a:t>
            </a:r>
            <a:r>
              <a:rPr lang="en-US" b="0" i="0">
                <a:solidFill>
                  <a:srgbClr val="000000"/>
                </a:solidFill>
                <a:effectLst/>
                <a:latin typeface="Poppins" panose="00000500000000000000" pitchFamily="2" charset="0"/>
              </a:rPr>
              <a:t>.</a:t>
            </a:r>
          </a:p>
          <a:p>
            <a:pPr algn="ctr"/>
            <a:endParaRPr lang="en-US" b="1" i="0">
              <a:solidFill>
                <a:srgbClr val="000000"/>
              </a:solidFill>
              <a:effectLst/>
              <a:latin typeface="Poppins" panose="00000500000000000000" pitchFamily="2" charset="0"/>
            </a:endParaRPr>
          </a:p>
        </p:txBody>
      </p:sp>
      <p:sp>
        <p:nvSpPr>
          <p:cNvPr id="6" name="Rectangle: Rounded Corners 5">
            <a:extLst>
              <a:ext uri="{FF2B5EF4-FFF2-40B4-BE49-F238E27FC236}">
                <a16:creationId xmlns:a16="http://schemas.microsoft.com/office/drawing/2014/main" id="{BB8A15BD-C8B3-4164-A1F1-7F0A34769E35}"/>
              </a:ext>
            </a:extLst>
          </p:cNvPr>
          <p:cNvSpPr/>
          <p:nvPr/>
        </p:nvSpPr>
        <p:spPr>
          <a:xfrm>
            <a:off x="4764505" y="3382463"/>
            <a:ext cx="6031832" cy="1580148"/>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2400" b="1" i="0">
                <a:solidFill>
                  <a:srgbClr val="000000"/>
                </a:solidFill>
                <a:effectLst/>
                <a:latin typeface="NSimSun" panose="02010609030101010101" pitchFamily="49" charset="-122"/>
                <a:ea typeface="NSimSun" panose="02010609030101010101" pitchFamily="49" charset="-122"/>
              </a:rPr>
              <a:t>Data Visualization</a:t>
            </a:r>
          </a:p>
          <a:p>
            <a:pPr algn="l" fontAlgn="base"/>
            <a:r>
              <a:rPr lang="en-US" b="0" i="0">
                <a:solidFill>
                  <a:srgbClr val="000000"/>
                </a:solidFill>
                <a:effectLst/>
                <a:latin typeface="NSimSun" panose="02010609030101010101" pitchFamily="49" charset="-122"/>
                <a:ea typeface="NSimSun" panose="02010609030101010101" pitchFamily="49" charset="-122"/>
              </a:rPr>
              <a:t>Visualizing data helps in understanding trends, patterns, and relationships within the data.</a:t>
            </a:r>
          </a:p>
          <a:p>
            <a:pPr algn="ctr"/>
            <a:endParaRPr lang="en-IN"/>
          </a:p>
        </p:txBody>
      </p:sp>
      <p:sp>
        <p:nvSpPr>
          <p:cNvPr id="7" name="Rectangle: Rounded Corners 6">
            <a:extLst>
              <a:ext uri="{FF2B5EF4-FFF2-40B4-BE49-F238E27FC236}">
                <a16:creationId xmlns:a16="http://schemas.microsoft.com/office/drawing/2014/main" id="{5F9147AD-32C3-AD58-0B3D-9AC02678FB10}"/>
              </a:ext>
            </a:extLst>
          </p:cNvPr>
          <p:cNvSpPr/>
          <p:nvPr/>
        </p:nvSpPr>
        <p:spPr>
          <a:xfrm>
            <a:off x="4764505" y="5213685"/>
            <a:ext cx="6031832" cy="1580148"/>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2400" i="0">
                <a:solidFill>
                  <a:srgbClr val="000000"/>
                </a:solidFill>
                <a:effectLst/>
                <a:latin typeface="NSimSun" panose="02010609030101010101" pitchFamily="49" charset="-122"/>
                <a:ea typeface="NSimSun" panose="02010609030101010101" pitchFamily="49" charset="-122"/>
              </a:rPr>
              <a:t>Machine Learning</a:t>
            </a:r>
          </a:p>
          <a:p>
            <a:pPr algn="l" fontAlgn="base"/>
            <a:r>
              <a:rPr lang="en-US" b="0" i="0">
                <a:solidFill>
                  <a:srgbClr val="000000"/>
                </a:solidFill>
                <a:effectLst/>
                <a:latin typeface="NSimSun" panose="02010609030101010101" pitchFamily="49" charset="-122"/>
                <a:ea typeface="NSimSun" panose="02010609030101010101" pitchFamily="49" charset="-122"/>
              </a:rPr>
              <a:t>Machine learning algorithms enable computers to learn from data and make predictions or decisions.</a:t>
            </a:r>
          </a:p>
          <a:p>
            <a:pPr algn="ctr"/>
            <a:endParaRPr lang="en-IN"/>
          </a:p>
        </p:txBody>
      </p:sp>
    </p:spTree>
    <p:extLst>
      <p:ext uri="{BB962C8B-B14F-4D97-AF65-F5344CB8AC3E}">
        <p14:creationId xmlns:p14="http://schemas.microsoft.com/office/powerpoint/2010/main" val="4004660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2A5497-29D7-B8CF-CA3A-7B49C6585BED}"/>
              </a:ext>
            </a:extLst>
          </p:cNvPr>
          <p:cNvPicPr>
            <a:picLocks noChangeAspect="1"/>
          </p:cNvPicPr>
          <p:nvPr/>
        </p:nvPicPr>
        <p:blipFill rotWithShape="1">
          <a:blip r:embed="rId2">
            <a:extLst>
              <a:ext uri="{28A0092B-C50C-407E-A947-70E740481C1C}">
                <a14:useLocalDpi xmlns:a14="http://schemas.microsoft.com/office/drawing/2010/main" val="0"/>
              </a:ext>
            </a:extLst>
          </a:blip>
          <a:srcRect r="80263"/>
          <a:stretch/>
        </p:blipFill>
        <p:spPr>
          <a:xfrm rot="5400000">
            <a:off x="5550570" y="-5550571"/>
            <a:ext cx="946484" cy="12047625"/>
          </a:xfrm>
          <a:prstGeom prst="rect">
            <a:avLst/>
          </a:prstGeom>
        </p:spPr>
      </p:pic>
      <p:pic>
        <p:nvPicPr>
          <p:cNvPr id="8" name="Picture 7">
            <a:extLst>
              <a:ext uri="{FF2B5EF4-FFF2-40B4-BE49-F238E27FC236}">
                <a16:creationId xmlns:a16="http://schemas.microsoft.com/office/drawing/2014/main" id="{59E49839-03B6-E496-923A-33740FD71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18" y="1582692"/>
            <a:ext cx="2864518" cy="4609557"/>
          </a:xfrm>
          <a:prstGeom prst="rect">
            <a:avLst/>
          </a:prstGeom>
          <a:effectLst>
            <a:softEdge rad="38100"/>
          </a:effectLst>
          <a:scene3d>
            <a:camera prst="perspectiveAbove"/>
            <a:lightRig rig="threePt" dir="t"/>
          </a:scene3d>
        </p:spPr>
      </p:pic>
      <p:pic>
        <p:nvPicPr>
          <p:cNvPr id="9" name="Picture 8">
            <a:extLst>
              <a:ext uri="{FF2B5EF4-FFF2-40B4-BE49-F238E27FC236}">
                <a16:creationId xmlns:a16="http://schemas.microsoft.com/office/drawing/2014/main" id="{94003DC9-500D-032D-8AA5-B850BF5E1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9232" y="1582692"/>
            <a:ext cx="2864518" cy="4609557"/>
          </a:xfrm>
          <a:prstGeom prst="rect">
            <a:avLst/>
          </a:prstGeom>
          <a:effectLst>
            <a:softEdge rad="38100"/>
          </a:effectLst>
          <a:scene3d>
            <a:camera prst="perspectiveAbove"/>
            <a:lightRig rig="threePt" dir="t"/>
          </a:scene3d>
        </p:spPr>
      </p:pic>
      <p:pic>
        <p:nvPicPr>
          <p:cNvPr id="10" name="Picture 9">
            <a:extLst>
              <a:ext uri="{FF2B5EF4-FFF2-40B4-BE49-F238E27FC236}">
                <a16:creationId xmlns:a16="http://schemas.microsoft.com/office/drawing/2014/main" id="{AA175AD5-829D-A3E9-1E85-4FD7E272F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3503" y="1582694"/>
            <a:ext cx="2864518" cy="4609557"/>
          </a:xfrm>
          <a:prstGeom prst="rect">
            <a:avLst/>
          </a:prstGeom>
          <a:effectLst>
            <a:softEdge rad="38100"/>
          </a:effectLst>
          <a:scene3d>
            <a:camera prst="perspectiveAbove"/>
            <a:lightRig rig="threePt" dir="t"/>
          </a:scene3d>
        </p:spPr>
      </p:pic>
      <p:sp>
        <p:nvSpPr>
          <p:cNvPr id="13" name="Rectangle 12">
            <a:extLst>
              <a:ext uri="{FF2B5EF4-FFF2-40B4-BE49-F238E27FC236}">
                <a16:creationId xmlns:a16="http://schemas.microsoft.com/office/drawing/2014/main" id="{3AE510F8-081F-74C0-EF20-FB667613DB60}"/>
              </a:ext>
            </a:extLst>
          </p:cNvPr>
          <p:cNvSpPr/>
          <p:nvPr/>
        </p:nvSpPr>
        <p:spPr>
          <a:xfrm>
            <a:off x="609099" y="2085474"/>
            <a:ext cx="2294021" cy="38661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b="0" i="0">
                <a:solidFill>
                  <a:srgbClr val="FF8758"/>
                </a:solidFill>
                <a:effectLst/>
                <a:latin typeface="Poppins" panose="00000500000000000000" pitchFamily="2" charset="0"/>
              </a:rPr>
              <a:t>01</a:t>
            </a:r>
          </a:p>
          <a:p>
            <a:pPr algn="l" fontAlgn="base"/>
            <a:r>
              <a:rPr lang="en-US" b="1" i="0">
                <a:solidFill>
                  <a:srgbClr val="FF8758"/>
                </a:solidFill>
                <a:effectLst/>
                <a:latin typeface="Poppins" panose="00000500000000000000" pitchFamily="2" charset="0"/>
              </a:rPr>
              <a:t>Data Analysis </a:t>
            </a:r>
          </a:p>
          <a:p>
            <a:pPr algn="l" fontAlgn="base"/>
            <a:r>
              <a:rPr lang="en-US" b="0" i="0">
                <a:solidFill>
                  <a:srgbClr val="FF8758"/>
                </a:solidFill>
                <a:effectLst/>
                <a:latin typeface="Poppins" panose="00000500000000000000" pitchFamily="2" charset="0"/>
              </a:rPr>
              <a:t>Data scientists are responsible for analyzing complex data sets.</a:t>
            </a:r>
          </a:p>
        </p:txBody>
      </p:sp>
      <p:sp>
        <p:nvSpPr>
          <p:cNvPr id="15" name="TextBox 14">
            <a:extLst>
              <a:ext uri="{FF2B5EF4-FFF2-40B4-BE49-F238E27FC236}">
                <a16:creationId xmlns:a16="http://schemas.microsoft.com/office/drawing/2014/main" id="{A19C272A-DFCC-1D78-791E-7D821A78DC69}"/>
              </a:ext>
            </a:extLst>
          </p:cNvPr>
          <p:cNvSpPr txBox="1"/>
          <p:nvPr/>
        </p:nvSpPr>
        <p:spPr>
          <a:xfrm>
            <a:off x="4409573" y="2689983"/>
            <a:ext cx="2598821" cy="2862322"/>
          </a:xfrm>
          <a:prstGeom prst="rect">
            <a:avLst/>
          </a:prstGeom>
          <a:noFill/>
        </p:spPr>
        <p:txBody>
          <a:bodyPr wrap="square">
            <a:spAutoFit/>
          </a:bodyPr>
          <a:lstStyle/>
          <a:p>
            <a:pPr algn="l" fontAlgn="base"/>
            <a:r>
              <a:rPr lang="en-US" b="0" i="0">
                <a:effectLst/>
                <a:latin typeface="Poppins" panose="00000500000000000000" pitchFamily="2" charset="0"/>
              </a:rPr>
              <a:t>02</a:t>
            </a:r>
          </a:p>
          <a:p>
            <a:pPr algn="l" fontAlgn="base"/>
            <a:r>
              <a:rPr lang="en-US" b="1" i="0">
                <a:effectLst/>
                <a:latin typeface="Poppins" panose="00000500000000000000" pitchFamily="2" charset="0"/>
              </a:rPr>
              <a:t>Programming and Tools</a:t>
            </a:r>
          </a:p>
          <a:p>
            <a:pPr algn="l" fontAlgn="base"/>
            <a:r>
              <a:rPr lang="en-US" b="0" i="0">
                <a:effectLst/>
                <a:latin typeface="Poppins" panose="00000500000000000000" pitchFamily="2" charset="0"/>
              </a:rPr>
              <a:t>Proficiency in programming languages like Python and R, as well as tools like SQL and Tableau, is essential for data scientists.</a:t>
            </a:r>
          </a:p>
        </p:txBody>
      </p:sp>
      <p:sp>
        <p:nvSpPr>
          <p:cNvPr id="17" name="TextBox 16">
            <a:extLst>
              <a:ext uri="{FF2B5EF4-FFF2-40B4-BE49-F238E27FC236}">
                <a16:creationId xmlns:a16="http://schemas.microsoft.com/office/drawing/2014/main" id="{AC756AC5-19BF-5F77-7710-570B8C4BE663}"/>
              </a:ext>
            </a:extLst>
          </p:cNvPr>
          <p:cNvSpPr txBox="1"/>
          <p:nvPr/>
        </p:nvSpPr>
        <p:spPr>
          <a:xfrm>
            <a:off x="8573502" y="2966982"/>
            <a:ext cx="2864519" cy="2308324"/>
          </a:xfrm>
          <a:prstGeom prst="rect">
            <a:avLst/>
          </a:prstGeom>
          <a:noFill/>
        </p:spPr>
        <p:txBody>
          <a:bodyPr wrap="square">
            <a:spAutoFit/>
          </a:bodyPr>
          <a:lstStyle/>
          <a:p>
            <a:pPr algn="l" fontAlgn="base"/>
            <a:r>
              <a:rPr lang="en-US" b="0" i="0">
                <a:solidFill>
                  <a:srgbClr val="FF8758"/>
                </a:solidFill>
                <a:effectLst/>
                <a:latin typeface="Poppins" panose="00000500000000000000" pitchFamily="2" charset="0"/>
              </a:rPr>
              <a:t>03</a:t>
            </a:r>
          </a:p>
          <a:p>
            <a:pPr algn="l" fontAlgn="base"/>
            <a:r>
              <a:rPr lang="en-US" b="1" i="0">
                <a:solidFill>
                  <a:srgbClr val="FF8758"/>
                </a:solidFill>
                <a:effectLst/>
                <a:latin typeface="Poppins" panose="00000500000000000000" pitchFamily="2" charset="0"/>
              </a:rPr>
              <a:t>Communication Skills</a:t>
            </a:r>
          </a:p>
          <a:p>
            <a:pPr algn="l" fontAlgn="base"/>
            <a:r>
              <a:rPr lang="en-US" b="0" i="0">
                <a:solidFill>
                  <a:srgbClr val="FF8758"/>
                </a:solidFill>
                <a:effectLst/>
                <a:latin typeface="Poppins" panose="00000500000000000000" pitchFamily="2" charset="0"/>
              </a:rPr>
              <a:t>Data scientists need to effectively communicate their findings and insights to non-technical stakeholders.</a:t>
            </a:r>
          </a:p>
        </p:txBody>
      </p:sp>
      <p:sp>
        <p:nvSpPr>
          <p:cNvPr id="19" name="TextBox 18">
            <a:extLst>
              <a:ext uri="{FF2B5EF4-FFF2-40B4-BE49-F238E27FC236}">
                <a16:creationId xmlns:a16="http://schemas.microsoft.com/office/drawing/2014/main" id="{D036E058-80C8-CE0E-36D1-6BD64858FD5F}"/>
              </a:ext>
            </a:extLst>
          </p:cNvPr>
          <p:cNvSpPr txBox="1"/>
          <p:nvPr/>
        </p:nvSpPr>
        <p:spPr>
          <a:xfrm>
            <a:off x="311818" y="288575"/>
            <a:ext cx="6537158" cy="646331"/>
          </a:xfrm>
          <a:prstGeom prst="rect">
            <a:avLst/>
          </a:prstGeom>
          <a:noFill/>
        </p:spPr>
        <p:txBody>
          <a:bodyPr wrap="square">
            <a:spAutoFit/>
          </a:bodyPr>
          <a:lstStyle/>
          <a:p>
            <a:pPr algn="l" fontAlgn="base"/>
            <a:r>
              <a:rPr lang="en-US" sz="3600" b="1" i="0">
                <a:solidFill>
                  <a:srgbClr val="000000"/>
                </a:solidFill>
                <a:effectLst/>
                <a:latin typeface="Poppins" panose="00000500000000000000" pitchFamily="2" charset="0"/>
              </a:rPr>
              <a:t>The Role of Data Scientists</a:t>
            </a:r>
          </a:p>
        </p:txBody>
      </p:sp>
      <p:pic>
        <p:nvPicPr>
          <p:cNvPr id="20" name="Picture 19">
            <a:extLst>
              <a:ext uri="{FF2B5EF4-FFF2-40B4-BE49-F238E27FC236}">
                <a16:creationId xmlns:a16="http://schemas.microsoft.com/office/drawing/2014/main" id="{E73E3B3A-A5E7-0EDB-FA1E-E05B1F26D326}"/>
              </a:ext>
            </a:extLst>
          </p:cNvPr>
          <p:cNvPicPr>
            <a:picLocks noChangeAspect="1"/>
          </p:cNvPicPr>
          <p:nvPr/>
        </p:nvPicPr>
        <p:blipFill rotWithShape="1">
          <a:blip r:embed="rId2">
            <a:extLst>
              <a:ext uri="{28A0092B-C50C-407E-A947-70E740481C1C}">
                <a14:useLocalDpi xmlns:a14="http://schemas.microsoft.com/office/drawing/2010/main" val="0"/>
              </a:ext>
            </a:extLst>
          </a:blip>
          <a:srcRect r="80263"/>
          <a:stretch/>
        </p:blipFill>
        <p:spPr>
          <a:xfrm rot="5400000">
            <a:off x="3745833" y="1948307"/>
            <a:ext cx="946484" cy="12047625"/>
          </a:xfrm>
          <a:prstGeom prst="rect">
            <a:avLst/>
          </a:prstGeom>
        </p:spPr>
      </p:pic>
    </p:spTree>
    <p:extLst>
      <p:ext uri="{BB962C8B-B14F-4D97-AF65-F5344CB8AC3E}">
        <p14:creationId xmlns:p14="http://schemas.microsoft.com/office/powerpoint/2010/main" val="163850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00683E-296E-72F1-3143-462EA613E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118F0B6-C1D6-6A32-2645-0B0E6C6A1BAC}"/>
              </a:ext>
            </a:extLst>
          </p:cNvPr>
          <p:cNvSpPr txBox="1"/>
          <p:nvPr/>
        </p:nvSpPr>
        <p:spPr>
          <a:xfrm>
            <a:off x="2983832" y="2855313"/>
            <a:ext cx="6224336" cy="1200329"/>
          </a:xfrm>
          <a:prstGeom prst="rect">
            <a:avLst/>
          </a:prstGeom>
          <a:noFill/>
        </p:spPr>
        <p:txBody>
          <a:bodyPr wrap="square">
            <a:spAutoFit/>
          </a:bodyPr>
          <a:lstStyle/>
          <a:p>
            <a:pPr algn="ctr" fontAlgn="base"/>
            <a:r>
              <a:rPr lang="en-IN" sz="3600" b="1" i="0">
                <a:solidFill>
                  <a:srgbClr val="000000"/>
                </a:solidFill>
                <a:effectLst/>
                <a:latin typeface="NSimSun" panose="02010609030101010101" pitchFamily="49" charset="-122"/>
                <a:ea typeface="NSimSun" panose="02010609030101010101" pitchFamily="49" charset="-122"/>
              </a:rPr>
              <a:t>Foundations of Data Science</a:t>
            </a:r>
          </a:p>
        </p:txBody>
      </p:sp>
    </p:spTree>
    <p:extLst>
      <p:ext uri="{BB962C8B-B14F-4D97-AF65-F5344CB8AC3E}">
        <p14:creationId xmlns:p14="http://schemas.microsoft.com/office/powerpoint/2010/main" val="198946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0D1FDB-2484-0B58-41E1-2EC922B0730E}"/>
              </a:ext>
            </a:extLst>
          </p:cNvPr>
          <p:cNvPicPr>
            <a:picLocks noChangeAspect="1"/>
          </p:cNvPicPr>
          <p:nvPr/>
        </p:nvPicPr>
        <p:blipFill rotWithShape="1">
          <a:blip r:embed="rId2">
            <a:extLst>
              <a:ext uri="{28A0092B-C50C-407E-A947-70E740481C1C}">
                <a14:useLocalDpi xmlns:a14="http://schemas.microsoft.com/office/drawing/2010/main" val="0"/>
              </a:ext>
            </a:extLst>
          </a:blip>
          <a:srcRect r="21930"/>
          <a:stretch/>
        </p:blipFill>
        <p:spPr>
          <a:xfrm>
            <a:off x="0" y="0"/>
            <a:ext cx="3080084" cy="6858000"/>
          </a:xfrm>
          <a:prstGeom prst="rect">
            <a:avLst/>
          </a:prstGeom>
        </p:spPr>
      </p:pic>
      <p:sp>
        <p:nvSpPr>
          <p:cNvPr id="5" name="TextBox 4">
            <a:extLst>
              <a:ext uri="{FF2B5EF4-FFF2-40B4-BE49-F238E27FC236}">
                <a16:creationId xmlns:a16="http://schemas.microsoft.com/office/drawing/2014/main" id="{94661413-E823-74B5-8973-3FE98B27B50D}"/>
              </a:ext>
            </a:extLst>
          </p:cNvPr>
          <p:cNvSpPr txBox="1"/>
          <p:nvPr/>
        </p:nvSpPr>
        <p:spPr>
          <a:xfrm>
            <a:off x="3834063" y="360765"/>
            <a:ext cx="6096000" cy="1077218"/>
          </a:xfrm>
          <a:prstGeom prst="rect">
            <a:avLst/>
          </a:prstGeom>
          <a:noFill/>
        </p:spPr>
        <p:txBody>
          <a:bodyPr wrap="square">
            <a:spAutoFit/>
          </a:bodyPr>
          <a:lstStyle/>
          <a:p>
            <a:pPr algn="l" fontAlgn="base"/>
            <a:r>
              <a:rPr lang="en-US" sz="3200" b="1" i="0">
                <a:solidFill>
                  <a:srgbClr val="000000"/>
                </a:solidFill>
                <a:effectLst/>
                <a:latin typeface="NSimSun" panose="02010609030101010101" pitchFamily="49" charset="-122"/>
                <a:ea typeface="NSimSun" panose="02010609030101010101" pitchFamily="49" charset="-122"/>
              </a:rPr>
              <a:t>SWOT Analysis of Data Science</a:t>
            </a:r>
          </a:p>
        </p:txBody>
      </p:sp>
      <p:sp>
        <p:nvSpPr>
          <p:cNvPr id="6" name="Rectangle: Rounded Corners 5">
            <a:extLst>
              <a:ext uri="{FF2B5EF4-FFF2-40B4-BE49-F238E27FC236}">
                <a16:creationId xmlns:a16="http://schemas.microsoft.com/office/drawing/2014/main" id="{9972BCA1-2DDC-DB6C-21D1-9EE038A45637}"/>
              </a:ext>
            </a:extLst>
          </p:cNvPr>
          <p:cNvSpPr/>
          <p:nvPr/>
        </p:nvSpPr>
        <p:spPr>
          <a:xfrm>
            <a:off x="3705724" y="4292087"/>
            <a:ext cx="7780421" cy="1073711"/>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b="1" i="0">
                <a:solidFill>
                  <a:srgbClr val="000000"/>
                </a:solidFill>
                <a:effectLst/>
                <a:latin typeface="Poppins" panose="00000500000000000000" pitchFamily="2" charset="0"/>
              </a:rPr>
              <a:t>Opportunity</a:t>
            </a:r>
          </a:p>
          <a:p>
            <a:pPr algn="l" fontAlgn="base"/>
            <a:r>
              <a:rPr lang="en-US" b="0" i="0">
                <a:solidFill>
                  <a:srgbClr val="000000"/>
                </a:solidFill>
                <a:effectLst/>
                <a:latin typeface="Poppins" panose="00000500000000000000" pitchFamily="2" charset="0"/>
              </a:rPr>
              <a:t>The increasing demand for data-driven insights creates numerous career opportunities for aspiring data scientists.</a:t>
            </a:r>
          </a:p>
        </p:txBody>
      </p:sp>
      <p:sp>
        <p:nvSpPr>
          <p:cNvPr id="7" name="Rectangle: Rounded Corners 6">
            <a:extLst>
              <a:ext uri="{FF2B5EF4-FFF2-40B4-BE49-F238E27FC236}">
                <a16:creationId xmlns:a16="http://schemas.microsoft.com/office/drawing/2014/main" id="{43D5A5AF-1189-7F06-0A34-CEC4D7FC20F3}"/>
              </a:ext>
            </a:extLst>
          </p:cNvPr>
          <p:cNvSpPr/>
          <p:nvPr/>
        </p:nvSpPr>
        <p:spPr>
          <a:xfrm>
            <a:off x="3705724" y="2892144"/>
            <a:ext cx="7780421" cy="1193074"/>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b="1" i="0">
                <a:solidFill>
                  <a:srgbClr val="000000"/>
                </a:solidFill>
                <a:effectLst/>
                <a:latin typeface="Poppins" panose="00000500000000000000" pitchFamily="2" charset="0"/>
              </a:rPr>
              <a:t>Weakness</a:t>
            </a:r>
          </a:p>
          <a:p>
            <a:pPr algn="l" fontAlgn="base"/>
            <a:r>
              <a:rPr lang="en-US" b="0" i="0">
                <a:solidFill>
                  <a:srgbClr val="000000"/>
                </a:solidFill>
                <a:effectLst/>
                <a:latin typeface="Poppins" panose="00000500000000000000" pitchFamily="2" charset="0"/>
              </a:rPr>
              <a:t>Data Science requires a deep understanding of statistical concepts and programming languages, posing a learning curve for beginners.</a:t>
            </a:r>
          </a:p>
        </p:txBody>
      </p:sp>
      <p:sp>
        <p:nvSpPr>
          <p:cNvPr id="8" name="Rectangle: Rounded Corners 7">
            <a:extLst>
              <a:ext uri="{FF2B5EF4-FFF2-40B4-BE49-F238E27FC236}">
                <a16:creationId xmlns:a16="http://schemas.microsoft.com/office/drawing/2014/main" id="{A6CFBDB2-B44B-ED8E-E1C0-262C861D0C51}"/>
              </a:ext>
            </a:extLst>
          </p:cNvPr>
          <p:cNvSpPr/>
          <p:nvPr/>
        </p:nvSpPr>
        <p:spPr>
          <a:xfrm>
            <a:off x="3715618" y="1492202"/>
            <a:ext cx="7770527" cy="1193074"/>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b="1" i="0">
                <a:solidFill>
                  <a:srgbClr val="000000"/>
                </a:solidFill>
                <a:effectLst/>
                <a:latin typeface="Poppins" panose="00000500000000000000" pitchFamily="2" charset="0"/>
              </a:rPr>
              <a:t>Strength</a:t>
            </a:r>
          </a:p>
          <a:p>
            <a:pPr algn="l" fontAlgn="base"/>
            <a:r>
              <a:rPr lang="en-US" b="0" i="0">
                <a:solidFill>
                  <a:srgbClr val="000000"/>
                </a:solidFill>
                <a:effectLst/>
                <a:latin typeface="Poppins" panose="00000500000000000000" pitchFamily="2" charset="0"/>
              </a:rPr>
              <a:t>Data Science empowers organizations to make data-driven decisions, leading to improved efficiency and innovation.</a:t>
            </a:r>
          </a:p>
        </p:txBody>
      </p:sp>
      <p:sp>
        <p:nvSpPr>
          <p:cNvPr id="9" name="Rectangle: Rounded Corners 8">
            <a:extLst>
              <a:ext uri="{FF2B5EF4-FFF2-40B4-BE49-F238E27FC236}">
                <a16:creationId xmlns:a16="http://schemas.microsoft.com/office/drawing/2014/main" id="{91BAB100-59BA-4532-D37C-7EE99204270C}"/>
              </a:ext>
            </a:extLst>
          </p:cNvPr>
          <p:cNvSpPr/>
          <p:nvPr/>
        </p:nvSpPr>
        <p:spPr>
          <a:xfrm>
            <a:off x="3705725" y="5572664"/>
            <a:ext cx="7780421" cy="1078302"/>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b="1" i="0">
                <a:solidFill>
                  <a:srgbClr val="000000"/>
                </a:solidFill>
                <a:effectLst/>
                <a:latin typeface="Poppins" panose="00000500000000000000" pitchFamily="2" charset="0"/>
              </a:rPr>
              <a:t>Threat</a:t>
            </a:r>
          </a:p>
          <a:p>
            <a:pPr algn="l" fontAlgn="base"/>
            <a:r>
              <a:rPr lang="en-US" b="0" i="0">
                <a:solidFill>
                  <a:srgbClr val="000000"/>
                </a:solidFill>
                <a:effectLst/>
                <a:latin typeface="Poppins" panose="00000500000000000000" pitchFamily="2" charset="0"/>
              </a:rPr>
              <a:t>Inaccurate or biased data can lead to flawed analysis and incorrect predictions, impacting business decisions.</a:t>
            </a:r>
          </a:p>
        </p:txBody>
      </p:sp>
    </p:spTree>
    <p:extLst>
      <p:ext uri="{BB962C8B-B14F-4D97-AF65-F5344CB8AC3E}">
        <p14:creationId xmlns:p14="http://schemas.microsoft.com/office/powerpoint/2010/main" val="4153811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9C4393-D621-09C3-7D3F-87D3B824CCBD}"/>
              </a:ext>
            </a:extLst>
          </p:cNvPr>
          <p:cNvPicPr>
            <a:picLocks noChangeAspect="1"/>
          </p:cNvPicPr>
          <p:nvPr/>
        </p:nvPicPr>
        <p:blipFill rotWithShape="1">
          <a:blip r:embed="rId2">
            <a:extLst>
              <a:ext uri="{28A0092B-C50C-407E-A947-70E740481C1C}">
                <a14:useLocalDpi xmlns:a14="http://schemas.microsoft.com/office/drawing/2010/main" val="0"/>
              </a:ext>
            </a:extLst>
          </a:blip>
          <a:srcRect r="80263"/>
          <a:stretch/>
        </p:blipFill>
        <p:spPr>
          <a:xfrm rot="5400000">
            <a:off x="5550571" y="-5550570"/>
            <a:ext cx="946484" cy="12047625"/>
          </a:xfrm>
          <a:prstGeom prst="rect">
            <a:avLst/>
          </a:prstGeom>
        </p:spPr>
      </p:pic>
      <p:pic>
        <p:nvPicPr>
          <p:cNvPr id="4" name="Picture 3">
            <a:extLst>
              <a:ext uri="{FF2B5EF4-FFF2-40B4-BE49-F238E27FC236}">
                <a16:creationId xmlns:a16="http://schemas.microsoft.com/office/drawing/2014/main" id="{BA111003-109E-81E3-4170-FBDA4D453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54" y="1407945"/>
            <a:ext cx="2914650" cy="1571625"/>
          </a:xfrm>
          <a:prstGeom prst="rect">
            <a:avLst/>
          </a:prstGeom>
        </p:spPr>
      </p:pic>
      <p:pic>
        <p:nvPicPr>
          <p:cNvPr id="6" name="Picture 5">
            <a:extLst>
              <a:ext uri="{FF2B5EF4-FFF2-40B4-BE49-F238E27FC236}">
                <a16:creationId xmlns:a16="http://schemas.microsoft.com/office/drawing/2014/main" id="{5BF87E06-5044-4ABB-907F-93C73DE1B5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9047" y="1407945"/>
            <a:ext cx="2362200" cy="1933575"/>
          </a:xfrm>
          <a:prstGeom prst="rect">
            <a:avLst/>
          </a:prstGeom>
        </p:spPr>
      </p:pic>
      <p:pic>
        <p:nvPicPr>
          <p:cNvPr id="8" name="Picture 7">
            <a:extLst>
              <a:ext uri="{FF2B5EF4-FFF2-40B4-BE49-F238E27FC236}">
                <a16:creationId xmlns:a16="http://schemas.microsoft.com/office/drawing/2014/main" id="{88E3D06C-C022-81CF-5527-040993ED42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8547" y="1407945"/>
            <a:ext cx="3521243" cy="1933575"/>
          </a:xfrm>
          <a:prstGeom prst="rect">
            <a:avLst/>
          </a:prstGeom>
        </p:spPr>
      </p:pic>
      <p:sp>
        <p:nvSpPr>
          <p:cNvPr id="10" name="TextBox 9">
            <a:extLst>
              <a:ext uri="{FF2B5EF4-FFF2-40B4-BE49-F238E27FC236}">
                <a16:creationId xmlns:a16="http://schemas.microsoft.com/office/drawing/2014/main" id="{8C8DFD10-9AE8-64BE-2A0B-0AFB5876CA77}"/>
              </a:ext>
            </a:extLst>
          </p:cNvPr>
          <p:cNvSpPr txBox="1"/>
          <p:nvPr/>
        </p:nvSpPr>
        <p:spPr>
          <a:xfrm>
            <a:off x="378995" y="3977916"/>
            <a:ext cx="2914650" cy="2646878"/>
          </a:xfrm>
          <a:prstGeom prst="rect">
            <a:avLst/>
          </a:prstGeom>
          <a:noFill/>
        </p:spPr>
        <p:txBody>
          <a:bodyPr wrap="square">
            <a:spAutoFit/>
          </a:bodyPr>
          <a:lstStyle/>
          <a:p>
            <a:pPr algn="l" fontAlgn="base"/>
            <a:r>
              <a:rPr lang="en-US" sz="4000" b="0" i="0">
                <a:solidFill>
                  <a:srgbClr val="000000"/>
                </a:solidFill>
                <a:effectLst/>
                <a:latin typeface="Poppins" panose="00000500000000000000" pitchFamily="2" charset="0"/>
              </a:rPr>
              <a:t>01</a:t>
            </a:r>
          </a:p>
          <a:p>
            <a:pPr algn="l" fontAlgn="base"/>
            <a:r>
              <a:rPr lang="en-US" b="1" i="0">
                <a:solidFill>
                  <a:srgbClr val="000000"/>
                </a:solidFill>
                <a:effectLst/>
                <a:latin typeface="Poppins" panose="00000500000000000000" pitchFamily="2" charset="0"/>
              </a:rPr>
              <a:t>Data Collection Methods</a:t>
            </a:r>
          </a:p>
          <a:p>
            <a:pPr algn="l" fontAlgn="base"/>
            <a:r>
              <a:rPr lang="en-US" b="0" i="0">
                <a:solidFill>
                  <a:srgbClr val="000000"/>
                </a:solidFill>
                <a:effectLst/>
                <a:latin typeface="Poppins" panose="00000500000000000000" pitchFamily="2" charset="0"/>
              </a:rPr>
              <a:t>Data scientists gather data from various sources, including databases, APIs, and web scraping.</a:t>
            </a:r>
          </a:p>
        </p:txBody>
      </p:sp>
      <p:sp>
        <p:nvSpPr>
          <p:cNvPr id="12" name="TextBox 11">
            <a:extLst>
              <a:ext uri="{FF2B5EF4-FFF2-40B4-BE49-F238E27FC236}">
                <a16:creationId xmlns:a16="http://schemas.microsoft.com/office/drawing/2014/main" id="{64B43518-8331-B95D-E4D9-325F891BCBE9}"/>
              </a:ext>
            </a:extLst>
          </p:cNvPr>
          <p:cNvSpPr txBox="1"/>
          <p:nvPr/>
        </p:nvSpPr>
        <p:spPr>
          <a:xfrm>
            <a:off x="4209047" y="3949590"/>
            <a:ext cx="2759242" cy="2369880"/>
          </a:xfrm>
          <a:prstGeom prst="rect">
            <a:avLst/>
          </a:prstGeom>
          <a:noFill/>
        </p:spPr>
        <p:txBody>
          <a:bodyPr wrap="square">
            <a:spAutoFit/>
          </a:bodyPr>
          <a:lstStyle/>
          <a:p>
            <a:pPr algn="l" fontAlgn="base"/>
            <a:r>
              <a:rPr lang="en-US" sz="4000" b="0" i="0">
                <a:solidFill>
                  <a:srgbClr val="000000"/>
                </a:solidFill>
                <a:effectLst/>
                <a:latin typeface="Poppins" panose="00000500000000000000" pitchFamily="2" charset="0"/>
              </a:rPr>
              <a:t>02</a:t>
            </a:r>
          </a:p>
          <a:p>
            <a:pPr algn="l" fontAlgn="base"/>
            <a:r>
              <a:rPr lang="en-US" b="1" i="0">
                <a:solidFill>
                  <a:srgbClr val="000000"/>
                </a:solidFill>
                <a:effectLst/>
                <a:latin typeface="Poppins" panose="00000500000000000000" pitchFamily="2" charset="0"/>
              </a:rPr>
              <a:t>Data Preprocessing</a:t>
            </a:r>
          </a:p>
          <a:p>
            <a:pPr algn="l" fontAlgn="base"/>
            <a:r>
              <a:rPr lang="en-US" b="0" i="0">
                <a:solidFill>
                  <a:srgbClr val="000000"/>
                </a:solidFill>
                <a:effectLst/>
                <a:latin typeface="Poppins" panose="00000500000000000000" pitchFamily="2" charset="0"/>
              </a:rPr>
              <a:t>Cleaning and preprocessing data is crucial to ensure its quality and reliability for analysis.</a:t>
            </a:r>
          </a:p>
        </p:txBody>
      </p:sp>
      <p:sp>
        <p:nvSpPr>
          <p:cNvPr id="14" name="TextBox 13">
            <a:extLst>
              <a:ext uri="{FF2B5EF4-FFF2-40B4-BE49-F238E27FC236}">
                <a16:creationId xmlns:a16="http://schemas.microsoft.com/office/drawing/2014/main" id="{527B003A-283E-E247-D5F8-2D5F9B00F61E}"/>
              </a:ext>
            </a:extLst>
          </p:cNvPr>
          <p:cNvSpPr txBox="1"/>
          <p:nvPr/>
        </p:nvSpPr>
        <p:spPr>
          <a:xfrm>
            <a:off x="7883691" y="3949590"/>
            <a:ext cx="3085098" cy="2369880"/>
          </a:xfrm>
          <a:prstGeom prst="rect">
            <a:avLst/>
          </a:prstGeom>
          <a:noFill/>
        </p:spPr>
        <p:txBody>
          <a:bodyPr wrap="square">
            <a:spAutoFit/>
          </a:bodyPr>
          <a:lstStyle/>
          <a:p>
            <a:pPr algn="l" fontAlgn="base"/>
            <a:r>
              <a:rPr lang="en-US" sz="4000" b="0" i="0">
                <a:solidFill>
                  <a:srgbClr val="000000"/>
                </a:solidFill>
                <a:effectLst/>
                <a:latin typeface="Poppins" panose="00000500000000000000" pitchFamily="2" charset="0"/>
              </a:rPr>
              <a:t>03</a:t>
            </a:r>
          </a:p>
          <a:p>
            <a:pPr algn="l" fontAlgn="base"/>
            <a:r>
              <a:rPr lang="en-US" b="1" i="0">
                <a:solidFill>
                  <a:srgbClr val="000000"/>
                </a:solidFill>
                <a:effectLst/>
                <a:latin typeface="Poppins" panose="00000500000000000000" pitchFamily="2" charset="0"/>
              </a:rPr>
              <a:t>Data Ethics</a:t>
            </a:r>
          </a:p>
          <a:p>
            <a:pPr algn="just" fontAlgn="base"/>
            <a:r>
              <a:rPr lang="en-US" b="0" i="0">
                <a:solidFill>
                  <a:srgbClr val="000000"/>
                </a:solidFill>
                <a:effectLst/>
                <a:latin typeface="Poppins" panose="00000500000000000000" pitchFamily="2" charset="0"/>
              </a:rPr>
              <a:t>Ethical considerations in data collection and usage are essential to maintain integrity and trust.</a:t>
            </a:r>
          </a:p>
        </p:txBody>
      </p:sp>
      <p:sp>
        <p:nvSpPr>
          <p:cNvPr id="17" name="TextBox 16">
            <a:extLst>
              <a:ext uri="{FF2B5EF4-FFF2-40B4-BE49-F238E27FC236}">
                <a16:creationId xmlns:a16="http://schemas.microsoft.com/office/drawing/2014/main" id="{FBA59AD8-EA33-B52C-CCE7-AB98FF0F3FC8}"/>
              </a:ext>
            </a:extLst>
          </p:cNvPr>
          <p:cNvSpPr txBox="1"/>
          <p:nvPr/>
        </p:nvSpPr>
        <p:spPr>
          <a:xfrm>
            <a:off x="378995" y="233206"/>
            <a:ext cx="6096000" cy="523220"/>
          </a:xfrm>
          <a:prstGeom prst="rect">
            <a:avLst/>
          </a:prstGeom>
          <a:noFill/>
        </p:spPr>
        <p:txBody>
          <a:bodyPr wrap="square">
            <a:spAutoFit/>
          </a:bodyPr>
          <a:lstStyle/>
          <a:p>
            <a:pPr algn="l" fontAlgn="base"/>
            <a:r>
              <a:rPr lang="en-IN" sz="2800" b="1" i="0">
                <a:solidFill>
                  <a:srgbClr val="000000"/>
                </a:solidFill>
                <a:effectLst/>
                <a:latin typeface="Poppins" panose="00000500000000000000" pitchFamily="2" charset="0"/>
              </a:rPr>
              <a:t>Data Collection and Cleaning</a:t>
            </a:r>
          </a:p>
        </p:txBody>
      </p:sp>
    </p:spTree>
    <p:extLst>
      <p:ext uri="{BB962C8B-B14F-4D97-AF65-F5344CB8AC3E}">
        <p14:creationId xmlns:p14="http://schemas.microsoft.com/office/powerpoint/2010/main" val="2428000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1075</Words>
  <Application>Microsoft Office PowerPoint</Application>
  <PresentationFormat>Widescreen</PresentationFormat>
  <Paragraphs>161</Paragraphs>
  <Slides>27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NSimSun</vt:lpstr>
      <vt:lpstr>PMingLiU-ExtB</vt:lpstr>
      <vt:lpstr>Algerian</vt:lpstr>
      <vt:lpstr>Arial</vt:lpstr>
      <vt:lpstr>Bahnschrift Light</vt:lpstr>
      <vt:lpstr>Calibri</vt:lpstr>
      <vt:lpstr>Calibri Light</vt:lpstr>
      <vt:lpstr>Perpetua</vt:lpstr>
      <vt:lpstr>Perpetua Titling MT</vt:lpstr>
      <vt:lpstr>Poppins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Anamika gupta</dc:creator>
  <cp:lastModifiedBy>Anamika gupta</cp:lastModifiedBy>
  <cp:revision>3</cp:revision>
  <dcterms:created xsi:type="dcterms:W3CDTF">2024-01-04T18:46:19Z</dcterms:created>
  <dcterms:modified xsi:type="dcterms:W3CDTF">2024-01-11T09:23:48Z</dcterms:modified>
</cp:coreProperties>
</file>