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6" r:id="rId19"/>
    <p:sldId id="277" r:id="rId20"/>
    <p:sldId id="278" r:id="rId21"/>
    <p:sldId id="279"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35A65D-BA23-4E57-88E4-60333F410A39}" v="67" dt="2024-01-11T08:55:47.9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9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6521-110D-C344-6C9B-DA114017EF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778F370-C584-0088-5219-A0DCC4DF8F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B81BB5F-A4F5-208A-93C8-C55D010A5A86}"/>
              </a:ext>
            </a:extLst>
          </p:cNvPr>
          <p:cNvSpPr>
            <a:spLocks noGrp="1"/>
          </p:cNvSpPr>
          <p:nvPr>
            <p:ph type="dt" sz="half" idx="10"/>
          </p:nvPr>
        </p:nvSpPr>
        <p:spPr/>
        <p:txBody>
          <a:bodyPr/>
          <a:lstStyle/>
          <a:p>
            <a:fld id="{AB869D90-AB7D-4DEE-AC7C-1AACDA9E1BAC}" type="datetimeFigureOut">
              <a:rPr lang="en-IN" smtClean="0"/>
              <a:t>11-01-2024</a:t>
            </a:fld>
            <a:endParaRPr lang="en-IN"/>
          </a:p>
        </p:txBody>
      </p:sp>
      <p:sp>
        <p:nvSpPr>
          <p:cNvPr id="5" name="Footer Placeholder 4">
            <a:extLst>
              <a:ext uri="{FF2B5EF4-FFF2-40B4-BE49-F238E27FC236}">
                <a16:creationId xmlns:a16="http://schemas.microsoft.com/office/drawing/2014/main" id="{6B10389D-EB63-2E80-D4AD-E1D40BC0C0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CDDF82-DC15-1097-2CD9-6AF10D42616F}"/>
              </a:ext>
            </a:extLst>
          </p:cNvPr>
          <p:cNvSpPr>
            <a:spLocks noGrp="1"/>
          </p:cNvSpPr>
          <p:nvPr>
            <p:ph type="sldNum" sz="quarter" idx="12"/>
          </p:nvPr>
        </p:nvSpPr>
        <p:spPr/>
        <p:txBody>
          <a:bodyPr/>
          <a:lstStyle/>
          <a:p>
            <a:fld id="{9A376050-9E35-4AA3-99AE-1288220E441A}" type="slidenum">
              <a:rPr lang="en-IN" smtClean="0"/>
              <a:t>‹#›</a:t>
            </a:fld>
            <a:endParaRPr lang="en-IN"/>
          </a:p>
        </p:txBody>
      </p:sp>
    </p:spTree>
    <p:extLst>
      <p:ext uri="{BB962C8B-B14F-4D97-AF65-F5344CB8AC3E}">
        <p14:creationId xmlns:p14="http://schemas.microsoft.com/office/powerpoint/2010/main" val="3049216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9542-354D-C902-116F-6006CD7468A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83E497-F266-3337-0B46-E937D47A55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28D9C4-21F4-3162-9A13-AAC739404626}"/>
              </a:ext>
            </a:extLst>
          </p:cNvPr>
          <p:cNvSpPr>
            <a:spLocks noGrp="1"/>
          </p:cNvSpPr>
          <p:nvPr>
            <p:ph type="dt" sz="half" idx="10"/>
          </p:nvPr>
        </p:nvSpPr>
        <p:spPr/>
        <p:txBody>
          <a:bodyPr/>
          <a:lstStyle/>
          <a:p>
            <a:fld id="{AB869D90-AB7D-4DEE-AC7C-1AACDA9E1BAC}" type="datetimeFigureOut">
              <a:rPr lang="en-IN" smtClean="0"/>
              <a:t>11-01-2024</a:t>
            </a:fld>
            <a:endParaRPr lang="en-IN"/>
          </a:p>
        </p:txBody>
      </p:sp>
      <p:sp>
        <p:nvSpPr>
          <p:cNvPr id="5" name="Footer Placeholder 4">
            <a:extLst>
              <a:ext uri="{FF2B5EF4-FFF2-40B4-BE49-F238E27FC236}">
                <a16:creationId xmlns:a16="http://schemas.microsoft.com/office/drawing/2014/main" id="{E751A528-97BC-B874-BD12-BB6BE7465C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763EDC-4EFC-371F-056C-436CDE9AD996}"/>
              </a:ext>
            </a:extLst>
          </p:cNvPr>
          <p:cNvSpPr>
            <a:spLocks noGrp="1"/>
          </p:cNvSpPr>
          <p:nvPr>
            <p:ph type="sldNum" sz="quarter" idx="12"/>
          </p:nvPr>
        </p:nvSpPr>
        <p:spPr/>
        <p:txBody>
          <a:bodyPr/>
          <a:lstStyle/>
          <a:p>
            <a:fld id="{9A376050-9E35-4AA3-99AE-1288220E441A}" type="slidenum">
              <a:rPr lang="en-IN" smtClean="0"/>
              <a:t>‹#›</a:t>
            </a:fld>
            <a:endParaRPr lang="en-IN"/>
          </a:p>
        </p:txBody>
      </p:sp>
    </p:spTree>
    <p:extLst>
      <p:ext uri="{BB962C8B-B14F-4D97-AF65-F5344CB8AC3E}">
        <p14:creationId xmlns:p14="http://schemas.microsoft.com/office/powerpoint/2010/main" val="2329445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ACCBA0-08FF-7257-0EBD-8067678E04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07ADAD-AABB-84F7-DFA2-49352B6442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3AE5C1-CE75-CD13-E9A4-6F3B5C37266C}"/>
              </a:ext>
            </a:extLst>
          </p:cNvPr>
          <p:cNvSpPr>
            <a:spLocks noGrp="1"/>
          </p:cNvSpPr>
          <p:nvPr>
            <p:ph type="dt" sz="half" idx="10"/>
          </p:nvPr>
        </p:nvSpPr>
        <p:spPr/>
        <p:txBody>
          <a:bodyPr/>
          <a:lstStyle/>
          <a:p>
            <a:fld id="{AB869D90-AB7D-4DEE-AC7C-1AACDA9E1BAC}" type="datetimeFigureOut">
              <a:rPr lang="en-IN" smtClean="0"/>
              <a:t>11-01-2024</a:t>
            </a:fld>
            <a:endParaRPr lang="en-IN"/>
          </a:p>
        </p:txBody>
      </p:sp>
      <p:sp>
        <p:nvSpPr>
          <p:cNvPr id="5" name="Footer Placeholder 4">
            <a:extLst>
              <a:ext uri="{FF2B5EF4-FFF2-40B4-BE49-F238E27FC236}">
                <a16:creationId xmlns:a16="http://schemas.microsoft.com/office/drawing/2014/main" id="{8D6F45CD-8DFA-58FB-8DBD-1E6E53E821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C93E1E-799F-9C6F-EEC6-99BE540B88AB}"/>
              </a:ext>
            </a:extLst>
          </p:cNvPr>
          <p:cNvSpPr>
            <a:spLocks noGrp="1"/>
          </p:cNvSpPr>
          <p:nvPr>
            <p:ph type="sldNum" sz="quarter" idx="12"/>
          </p:nvPr>
        </p:nvSpPr>
        <p:spPr/>
        <p:txBody>
          <a:bodyPr/>
          <a:lstStyle/>
          <a:p>
            <a:fld id="{9A376050-9E35-4AA3-99AE-1288220E441A}" type="slidenum">
              <a:rPr lang="en-IN" smtClean="0"/>
              <a:t>‹#›</a:t>
            </a:fld>
            <a:endParaRPr lang="en-IN"/>
          </a:p>
        </p:txBody>
      </p:sp>
    </p:spTree>
    <p:extLst>
      <p:ext uri="{BB962C8B-B14F-4D97-AF65-F5344CB8AC3E}">
        <p14:creationId xmlns:p14="http://schemas.microsoft.com/office/powerpoint/2010/main" val="3824450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FFFA1-0F26-D696-0EAB-CEECAC98C3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F08956-F3E8-ABB6-6A83-2E5D334BC7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387E11-289F-69AE-916B-2B359DA61FA5}"/>
              </a:ext>
            </a:extLst>
          </p:cNvPr>
          <p:cNvSpPr>
            <a:spLocks noGrp="1"/>
          </p:cNvSpPr>
          <p:nvPr>
            <p:ph type="dt" sz="half" idx="10"/>
          </p:nvPr>
        </p:nvSpPr>
        <p:spPr/>
        <p:txBody>
          <a:bodyPr/>
          <a:lstStyle/>
          <a:p>
            <a:fld id="{AB869D90-AB7D-4DEE-AC7C-1AACDA9E1BAC}" type="datetimeFigureOut">
              <a:rPr lang="en-IN" smtClean="0"/>
              <a:t>11-01-2024</a:t>
            </a:fld>
            <a:endParaRPr lang="en-IN"/>
          </a:p>
        </p:txBody>
      </p:sp>
      <p:sp>
        <p:nvSpPr>
          <p:cNvPr id="5" name="Footer Placeholder 4">
            <a:extLst>
              <a:ext uri="{FF2B5EF4-FFF2-40B4-BE49-F238E27FC236}">
                <a16:creationId xmlns:a16="http://schemas.microsoft.com/office/drawing/2014/main" id="{68DB86E0-46DA-2C00-6A2A-F7E1174121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755DB3-52A5-E6E4-B266-65E985322D0B}"/>
              </a:ext>
            </a:extLst>
          </p:cNvPr>
          <p:cNvSpPr>
            <a:spLocks noGrp="1"/>
          </p:cNvSpPr>
          <p:nvPr>
            <p:ph type="sldNum" sz="quarter" idx="12"/>
          </p:nvPr>
        </p:nvSpPr>
        <p:spPr/>
        <p:txBody>
          <a:bodyPr/>
          <a:lstStyle/>
          <a:p>
            <a:fld id="{9A376050-9E35-4AA3-99AE-1288220E441A}" type="slidenum">
              <a:rPr lang="en-IN" smtClean="0"/>
              <a:t>‹#›</a:t>
            </a:fld>
            <a:endParaRPr lang="en-IN"/>
          </a:p>
        </p:txBody>
      </p:sp>
    </p:spTree>
    <p:extLst>
      <p:ext uri="{BB962C8B-B14F-4D97-AF65-F5344CB8AC3E}">
        <p14:creationId xmlns:p14="http://schemas.microsoft.com/office/powerpoint/2010/main" val="1112660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F6A83-95AC-28F4-3480-6826ECFE29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09C06B5-C9A2-C6A1-874E-1A795F5808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E57A1E-208F-15F6-5B66-03E648A6B76F}"/>
              </a:ext>
            </a:extLst>
          </p:cNvPr>
          <p:cNvSpPr>
            <a:spLocks noGrp="1"/>
          </p:cNvSpPr>
          <p:nvPr>
            <p:ph type="dt" sz="half" idx="10"/>
          </p:nvPr>
        </p:nvSpPr>
        <p:spPr/>
        <p:txBody>
          <a:bodyPr/>
          <a:lstStyle/>
          <a:p>
            <a:fld id="{AB869D90-AB7D-4DEE-AC7C-1AACDA9E1BAC}" type="datetimeFigureOut">
              <a:rPr lang="en-IN" smtClean="0"/>
              <a:t>11-01-2024</a:t>
            </a:fld>
            <a:endParaRPr lang="en-IN"/>
          </a:p>
        </p:txBody>
      </p:sp>
      <p:sp>
        <p:nvSpPr>
          <p:cNvPr id="5" name="Footer Placeholder 4">
            <a:extLst>
              <a:ext uri="{FF2B5EF4-FFF2-40B4-BE49-F238E27FC236}">
                <a16:creationId xmlns:a16="http://schemas.microsoft.com/office/drawing/2014/main" id="{27D0343D-1888-44C9-C45F-458F7AC476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C1E3FE-9980-A32F-07E0-0E7E4C526AFF}"/>
              </a:ext>
            </a:extLst>
          </p:cNvPr>
          <p:cNvSpPr>
            <a:spLocks noGrp="1"/>
          </p:cNvSpPr>
          <p:nvPr>
            <p:ph type="sldNum" sz="quarter" idx="12"/>
          </p:nvPr>
        </p:nvSpPr>
        <p:spPr/>
        <p:txBody>
          <a:bodyPr/>
          <a:lstStyle/>
          <a:p>
            <a:fld id="{9A376050-9E35-4AA3-99AE-1288220E441A}" type="slidenum">
              <a:rPr lang="en-IN" smtClean="0"/>
              <a:t>‹#›</a:t>
            </a:fld>
            <a:endParaRPr lang="en-IN"/>
          </a:p>
        </p:txBody>
      </p:sp>
    </p:spTree>
    <p:extLst>
      <p:ext uri="{BB962C8B-B14F-4D97-AF65-F5344CB8AC3E}">
        <p14:creationId xmlns:p14="http://schemas.microsoft.com/office/powerpoint/2010/main" val="2887651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BA539-CB78-0FA2-A83C-430F6F55A5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B966EF-2C6D-23A8-869E-B677A0818C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3B943C0-6B66-BB44-CD76-769BA3844D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F70FF3-02D4-7D53-F56E-96043013FBAC}"/>
              </a:ext>
            </a:extLst>
          </p:cNvPr>
          <p:cNvSpPr>
            <a:spLocks noGrp="1"/>
          </p:cNvSpPr>
          <p:nvPr>
            <p:ph type="dt" sz="half" idx="10"/>
          </p:nvPr>
        </p:nvSpPr>
        <p:spPr/>
        <p:txBody>
          <a:bodyPr/>
          <a:lstStyle/>
          <a:p>
            <a:fld id="{AB869D90-AB7D-4DEE-AC7C-1AACDA9E1BAC}" type="datetimeFigureOut">
              <a:rPr lang="en-IN" smtClean="0"/>
              <a:t>11-01-2024</a:t>
            </a:fld>
            <a:endParaRPr lang="en-IN"/>
          </a:p>
        </p:txBody>
      </p:sp>
      <p:sp>
        <p:nvSpPr>
          <p:cNvPr id="6" name="Footer Placeholder 5">
            <a:extLst>
              <a:ext uri="{FF2B5EF4-FFF2-40B4-BE49-F238E27FC236}">
                <a16:creationId xmlns:a16="http://schemas.microsoft.com/office/drawing/2014/main" id="{F403AC09-AD57-44AA-2F41-52DE422E30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399231-E424-8F61-2465-119F4C3A17F7}"/>
              </a:ext>
            </a:extLst>
          </p:cNvPr>
          <p:cNvSpPr>
            <a:spLocks noGrp="1"/>
          </p:cNvSpPr>
          <p:nvPr>
            <p:ph type="sldNum" sz="quarter" idx="12"/>
          </p:nvPr>
        </p:nvSpPr>
        <p:spPr/>
        <p:txBody>
          <a:bodyPr/>
          <a:lstStyle/>
          <a:p>
            <a:fld id="{9A376050-9E35-4AA3-99AE-1288220E441A}" type="slidenum">
              <a:rPr lang="en-IN" smtClean="0"/>
              <a:t>‹#›</a:t>
            </a:fld>
            <a:endParaRPr lang="en-IN"/>
          </a:p>
        </p:txBody>
      </p:sp>
    </p:spTree>
    <p:extLst>
      <p:ext uri="{BB962C8B-B14F-4D97-AF65-F5344CB8AC3E}">
        <p14:creationId xmlns:p14="http://schemas.microsoft.com/office/powerpoint/2010/main" val="3259200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7CA70-8E3F-ACDD-3927-71641E0AA40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79ED36-846E-1FEB-F5E3-635D44137E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5BF5B1-EEBD-9A15-9E29-D69783257B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205D0AC-0B83-15B0-388E-0AEC4A1DF8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F3B4A5-7D0C-4B5F-7051-93557C409C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9D8026-4AB9-E9DE-2E9F-BC2C7EE8EFE9}"/>
              </a:ext>
            </a:extLst>
          </p:cNvPr>
          <p:cNvSpPr>
            <a:spLocks noGrp="1"/>
          </p:cNvSpPr>
          <p:nvPr>
            <p:ph type="dt" sz="half" idx="10"/>
          </p:nvPr>
        </p:nvSpPr>
        <p:spPr/>
        <p:txBody>
          <a:bodyPr/>
          <a:lstStyle/>
          <a:p>
            <a:fld id="{AB869D90-AB7D-4DEE-AC7C-1AACDA9E1BAC}" type="datetimeFigureOut">
              <a:rPr lang="en-IN" smtClean="0"/>
              <a:t>11-01-2024</a:t>
            </a:fld>
            <a:endParaRPr lang="en-IN"/>
          </a:p>
        </p:txBody>
      </p:sp>
      <p:sp>
        <p:nvSpPr>
          <p:cNvPr id="8" name="Footer Placeholder 7">
            <a:extLst>
              <a:ext uri="{FF2B5EF4-FFF2-40B4-BE49-F238E27FC236}">
                <a16:creationId xmlns:a16="http://schemas.microsoft.com/office/drawing/2014/main" id="{F902291C-B6DD-AFF2-343B-D539FC80213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FDE4765-AD5B-4416-4024-F386541A2922}"/>
              </a:ext>
            </a:extLst>
          </p:cNvPr>
          <p:cNvSpPr>
            <a:spLocks noGrp="1"/>
          </p:cNvSpPr>
          <p:nvPr>
            <p:ph type="sldNum" sz="quarter" idx="12"/>
          </p:nvPr>
        </p:nvSpPr>
        <p:spPr/>
        <p:txBody>
          <a:bodyPr/>
          <a:lstStyle/>
          <a:p>
            <a:fld id="{9A376050-9E35-4AA3-99AE-1288220E441A}" type="slidenum">
              <a:rPr lang="en-IN" smtClean="0"/>
              <a:t>‹#›</a:t>
            </a:fld>
            <a:endParaRPr lang="en-IN"/>
          </a:p>
        </p:txBody>
      </p:sp>
    </p:spTree>
    <p:extLst>
      <p:ext uri="{BB962C8B-B14F-4D97-AF65-F5344CB8AC3E}">
        <p14:creationId xmlns:p14="http://schemas.microsoft.com/office/powerpoint/2010/main" val="1406138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373F8-8C92-CC15-4402-6A8871653C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0DC2E1-D40C-6187-108E-3BC8FD961E9F}"/>
              </a:ext>
            </a:extLst>
          </p:cNvPr>
          <p:cNvSpPr>
            <a:spLocks noGrp="1"/>
          </p:cNvSpPr>
          <p:nvPr>
            <p:ph type="dt" sz="half" idx="10"/>
          </p:nvPr>
        </p:nvSpPr>
        <p:spPr/>
        <p:txBody>
          <a:bodyPr/>
          <a:lstStyle/>
          <a:p>
            <a:fld id="{AB869D90-AB7D-4DEE-AC7C-1AACDA9E1BAC}" type="datetimeFigureOut">
              <a:rPr lang="en-IN" smtClean="0"/>
              <a:t>11-01-2024</a:t>
            </a:fld>
            <a:endParaRPr lang="en-IN"/>
          </a:p>
        </p:txBody>
      </p:sp>
      <p:sp>
        <p:nvSpPr>
          <p:cNvPr id="4" name="Footer Placeholder 3">
            <a:extLst>
              <a:ext uri="{FF2B5EF4-FFF2-40B4-BE49-F238E27FC236}">
                <a16:creationId xmlns:a16="http://schemas.microsoft.com/office/drawing/2014/main" id="{DC5593AC-3F5C-9922-6633-2D6DCA189CC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663B9F8-28C7-E33C-B708-58B6ACC69AAB}"/>
              </a:ext>
            </a:extLst>
          </p:cNvPr>
          <p:cNvSpPr>
            <a:spLocks noGrp="1"/>
          </p:cNvSpPr>
          <p:nvPr>
            <p:ph type="sldNum" sz="quarter" idx="12"/>
          </p:nvPr>
        </p:nvSpPr>
        <p:spPr/>
        <p:txBody>
          <a:bodyPr/>
          <a:lstStyle/>
          <a:p>
            <a:fld id="{9A376050-9E35-4AA3-99AE-1288220E441A}" type="slidenum">
              <a:rPr lang="en-IN" smtClean="0"/>
              <a:t>‹#›</a:t>
            </a:fld>
            <a:endParaRPr lang="en-IN"/>
          </a:p>
        </p:txBody>
      </p:sp>
    </p:spTree>
    <p:extLst>
      <p:ext uri="{BB962C8B-B14F-4D97-AF65-F5344CB8AC3E}">
        <p14:creationId xmlns:p14="http://schemas.microsoft.com/office/powerpoint/2010/main" val="3879996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322BA1-FD37-B9E2-A5CB-2908B71E635D}"/>
              </a:ext>
            </a:extLst>
          </p:cNvPr>
          <p:cNvSpPr>
            <a:spLocks noGrp="1"/>
          </p:cNvSpPr>
          <p:nvPr>
            <p:ph type="dt" sz="half" idx="10"/>
          </p:nvPr>
        </p:nvSpPr>
        <p:spPr/>
        <p:txBody>
          <a:bodyPr/>
          <a:lstStyle/>
          <a:p>
            <a:fld id="{AB869D90-AB7D-4DEE-AC7C-1AACDA9E1BAC}" type="datetimeFigureOut">
              <a:rPr lang="en-IN" smtClean="0"/>
              <a:t>11-01-2024</a:t>
            </a:fld>
            <a:endParaRPr lang="en-IN"/>
          </a:p>
        </p:txBody>
      </p:sp>
      <p:sp>
        <p:nvSpPr>
          <p:cNvPr id="3" name="Footer Placeholder 2">
            <a:extLst>
              <a:ext uri="{FF2B5EF4-FFF2-40B4-BE49-F238E27FC236}">
                <a16:creationId xmlns:a16="http://schemas.microsoft.com/office/drawing/2014/main" id="{DC30AD74-E2FD-24EA-530E-EB94D819E9A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B6337CF-EF59-0BAF-FC08-AF78D903813B}"/>
              </a:ext>
            </a:extLst>
          </p:cNvPr>
          <p:cNvSpPr>
            <a:spLocks noGrp="1"/>
          </p:cNvSpPr>
          <p:nvPr>
            <p:ph type="sldNum" sz="quarter" idx="12"/>
          </p:nvPr>
        </p:nvSpPr>
        <p:spPr/>
        <p:txBody>
          <a:bodyPr/>
          <a:lstStyle/>
          <a:p>
            <a:fld id="{9A376050-9E35-4AA3-99AE-1288220E441A}" type="slidenum">
              <a:rPr lang="en-IN" smtClean="0"/>
              <a:t>‹#›</a:t>
            </a:fld>
            <a:endParaRPr lang="en-IN"/>
          </a:p>
        </p:txBody>
      </p:sp>
    </p:spTree>
    <p:extLst>
      <p:ext uri="{BB962C8B-B14F-4D97-AF65-F5344CB8AC3E}">
        <p14:creationId xmlns:p14="http://schemas.microsoft.com/office/powerpoint/2010/main" val="332477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7264B-C7FE-D06F-FE6F-FF902D979A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72C9A36-B5FD-73A9-D0E2-3B7418BFA2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40B3160-2B7F-2A24-19DF-081856220C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8E9673-A51A-B51E-842D-6A152A04FFCA}"/>
              </a:ext>
            </a:extLst>
          </p:cNvPr>
          <p:cNvSpPr>
            <a:spLocks noGrp="1"/>
          </p:cNvSpPr>
          <p:nvPr>
            <p:ph type="dt" sz="half" idx="10"/>
          </p:nvPr>
        </p:nvSpPr>
        <p:spPr/>
        <p:txBody>
          <a:bodyPr/>
          <a:lstStyle/>
          <a:p>
            <a:fld id="{AB869D90-AB7D-4DEE-AC7C-1AACDA9E1BAC}" type="datetimeFigureOut">
              <a:rPr lang="en-IN" smtClean="0"/>
              <a:t>11-01-2024</a:t>
            </a:fld>
            <a:endParaRPr lang="en-IN"/>
          </a:p>
        </p:txBody>
      </p:sp>
      <p:sp>
        <p:nvSpPr>
          <p:cNvPr id="6" name="Footer Placeholder 5">
            <a:extLst>
              <a:ext uri="{FF2B5EF4-FFF2-40B4-BE49-F238E27FC236}">
                <a16:creationId xmlns:a16="http://schemas.microsoft.com/office/drawing/2014/main" id="{F812DB80-4111-31A6-89D5-4ACC11CE55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2F42EA-6C07-A68E-B649-47CEF42C5901}"/>
              </a:ext>
            </a:extLst>
          </p:cNvPr>
          <p:cNvSpPr>
            <a:spLocks noGrp="1"/>
          </p:cNvSpPr>
          <p:nvPr>
            <p:ph type="sldNum" sz="quarter" idx="12"/>
          </p:nvPr>
        </p:nvSpPr>
        <p:spPr/>
        <p:txBody>
          <a:bodyPr/>
          <a:lstStyle/>
          <a:p>
            <a:fld id="{9A376050-9E35-4AA3-99AE-1288220E441A}" type="slidenum">
              <a:rPr lang="en-IN" smtClean="0"/>
              <a:t>‹#›</a:t>
            </a:fld>
            <a:endParaRPr lang="en-IN"/>
          </a:p>
        </p:txBody>
      </p:sp>
    </p:spTree>
    <p:extLst>
      <p:ext uri="{BB962C8B-B14F-4D97-AF65-F5344CB8AC3E}">
        <p14:creationId xmlns:p14="http://schemas.microsoft.com/office/powerpoint/2010/main" val="1816793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B36A-61E0-C773-507A-4580E304E0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F3B4234-B8D4-6BBC-5373-FEBCA2892B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CC7C69B-C838-65C0-F977-35049F104D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9FCAA-557F-1B7D-638B-A2BA00206225}"/>
              </a:ext>
            </a:extLst>
          </p:cNvPr>
          <p:cNvSpPr>
            <a:spLocks noGrp="1"/>
          </p:cNvSpPr>
          <p:nvPr>
            <p:ph type="dt" sz="half" idx="10"/>
          </p:nvPr>
        </p:nvSpPr>
        <p:spPr/>
        <p:txBody>
          <a:bodyPr/>
          <a:lstStyle/>
          <a:p>
            <a:fld id="{AB869D90-AB7D-4DEE-AC7C-1AACDA9E1BAC}" type="datetimeFigureOut">
              <a:rPr lang="en-IN" smtClean="0"/>
              <a:t>11-01-2024</a:t>
            </a:fld>
            <a:endParaRPr lang="en-IN"/>
          </a:p>
        </p:txBody>
      </p:sp>
      <p:sp>
        <p:nvSpPr>
          <p:cNvPr id="6" name="Footer Placeholder 5">
            <a:extLst>
              <a:ext uri="{FF2B5EF4-FFF2-40B4-BE49-F238E27FC236}">
                <a16:creationId xmlns:a16="http://schemas.microsoft.com/office/drawing/2014/main" id="{AD9F0BBB-6347-AE16-6674-454237C31D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6E7CFD-7775-8842-B0D7-CAE788F5BA2A}"/>
              </a:ext>
            </a:extLst>
          </p:cNvPr>
          <p:cNvSpPr>
            <a:spLocks noGrp="1"/>
          </p:cNvSpPr>
          <p:nvPr>
            <p:ph type="sldNum" sz="quarter" idx="12"/>
          </p:nvPr>
        </p:nvSpPr>
        <p:spPr/>
        <p:txBody>
          <a:bodyPr/>
          <a:lstStyle/>
          <a:p>
            <a:fld id="{9A376050-9E35-4AA3-99AE-1288220E441A}" type="slidenum">
              <a:rPr lang="en-IN" smtClean="0"/>
              <a:t>‹#›</a:t>
            </a:fld>
            <a:endParaRPr lang="en-IN"/>
          </a:p>
        </p:txBody>
      </p:sp>
    </p:spTree>
    <p:extLst>
      <p:ext uri="{BB962C8B-B14F-4D97-AF65-F5344CB8AC3E}">
        <p14:creationId xmlns:p14="http://schemas.microsoft.com/office/powerpoint/2010/main" val="1324244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E6C300-FC18-8DCA-9EFA-F6804A60DA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399768-A711-6428-F031-DDEA1ED16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EB0D94-2E0C-AE9E-ABB7-4BECBA7C69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869D90-AB7D-4DEE-AC7C-1AACDA9E1BAC}" type="datetimeFigureOut">
              <a:rPr lang="en-IN" smtClean="0"/>
              <a:t>11-01-2024</a:t>
            </a:fld>
            <a:endParaRPr lang="en-IN"/>
          </a:p>
        </p:txBody>
      </p:sp>
      <p:sp>
        <p:nvSpPr>
          <p:cNvPr id="5" name="Footer Placeholder 4">
            <a:extLst>
              <a:ext uri="{FF2B5EF4-FFF2-40B4-BE49-F238E27FC236}">
                <a16:creationId xmlns:a16="http://schemas.microsoft.com/office/drawing/2014/main" id="{D4F7D5E5-5542-AB33-936F-89EBFE9DAD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9739940-CB2D-F098-B61A-57CAD4DA9C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376050-9E35-4AA3-99AE-1288220E441A}" type="slidenum">
              <a:rPr lang="en-IN" smtClean="0"/>
              <a:t>‹#›</a:t>
            </a:fld>
            <a:endParaRPr lang="en-IN"/>
          </a:p>
        </p:txBody>
      </p:sp>
    </p:spTree>
    <p:extLst>
      <p:ext uri="{BB962C8B-B14F-4D97-AF65-F5344CB8AC3E}">
        <p14:creationId xmlns:p14="http://schemas.microsoft.com/office/powerpoint/2010/main" val="3740390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F4983-71BA-0F72-01AA-70B3E0D9FEF7}"/>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EACE0286-2514-3072-A5DE-7CFD34045184}"/>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94F84497-3AB8-BB1B-978E-6FA3927CF2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2" y="97630"/>
            <a:ext cx="12297631" cy="7043320"/>
          </a:xfrm>
          <a:prstGeom prst="rect">
            <a:avLst/>
          </a:prstGeom>
          <a:ln w="88900" cap="sq" cmpd="thickThin">
            <a:solidFill>
              <a:srgbClr val="000000"/>
            </a:solidFill>
            <a:prstDash val="solid"/>
            <a:miter lim="800000"/>
          </a:ln>
          <a:effectLst>
            <a:innerShdw blurRad="76200">
              <a:srgbClr val="000000"/>
            </a:innerShdw>
          </a:effectLst>
        </p:spPr>
      </p:pic>
      <p:sp>
        <p:nvSpPr>
          <p:cNvPr id="6" name="Rectangle 5">
            <a:extLst>
              <a:ext uri="{FF2B5EF4-FFF2-40B4-BE49-F238E27FC236}">
                <a16:creationId xmlns:a16="http://schemas.microsoft.com/office/drawing/2014/main" id="{DD91770E-61AB-2747-F09A-BB0D67A452BD}"/>
              </a:ext>
            </a:extLst>
          </p:cNvPr>
          <p:cNvSpPr/>
          <p:nvPr/>
        </p:nvSpPr>
        <p:spPr>
          <a:xfrm>
            <a:off x="690465" y="569167"/>
            <a:ext cx="10814180" cy="587828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BA144CCE-662C-3B5A-E167-FBA0245D29DE}"/>
              </a:ext>
            </a:extLst>
          </p:cNvPr>
          <p:cNvSpPr/>
          <p:nvPr/>
        </p:nvSpPr>
        <p:spPr>
          <a:xfrm>
            <a:off x="-320351" y="382917"/>
            <a:ext cx="10814181" cy="13941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5400">
                <a:latin typeface="Algerian" panose="04020705040A02060702" pitchFamily="82" charset="0"/>
              </a:rPr>
              <a:t>Introductuon to Data base</a:t>
            </a:r>
          </a:p>
        </p:txBody>
      </p:sp>
      <p:pic>
        <p:nvPicPr>
          <p:cNvPr id="8" name="Picture 7">
            <a:extLst>
              <a:ext uri="{FF2B5EF4-FFF2-40B4-BE49-F238E27FC236}">
                <a16:creationId xmlns:a16="http://schemas.microsoft.com/office/drawing/2014/main" id="{2235D976-A32A-536E-C3D4-156E1A6F44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7075" y="280681"/>
            <a:ext cx="1892583" cy="1394125"/>
          </a:xfrm>
          <a:prstGeom prst="flowChartConnector">
            <a:avLst/>
          </a:prstGeom>
        </p:spPr>
      </p:pic>
      <p:sp>
        <p:nvSpPr>
          <p:cNvPr id="9" name="TextBox 8">
            <a:extLst>
              <a:ext uri="{FF2B5EF4-FFF2-40B4-BE49-F238E27FC236}">
                <a16:creationId xmlns:a16="http://schemas.microsoft.com/office/drawing/2014/main" id="{B01AC23C-702A-7E3E-E9D0-F6D7BB1125AD}"/>
              </a:ext>
            </a:extLst>
          </p:cNvPr>
          <p:cNvSpPr txBox="1"/>
          <p:nvPr/>
        </p:nvSpPr>
        <p:spPr>
          <a:xfrm>
            <a:off x="107830" y="5585105"/>
            <a:ext cx="3032185" cy="646331"/>
          </a:xfrm>
          <a:prstGeom prst="rect">
            <a:avLst/>
          </a:prstGeom>
          <a:noFill/>
        </p:spPr>
        <p:txBody>
          <a:bodyPr wrap="square">
            <a:spAutoFit/>
          </a:bodyPr>
          <a:lstStyle/>
          <a:p>
            <a:pPr algn="ctr"/>
            <a:r>
              <a:rPr lang="en-US">
                <a:solidFill>
                  <a:schemeClr val="bg1"/>
                </a:solidFill>
                <a:latin typeface="Arial Black" panose="020B0A04020102020204" pitchFamily="34" charset="0"/>
              </a:rPr>
              <a:t>Presented to </a:t>
            </a:r>
          </a:p>
          <a:p>
            <a:pPr algn="ctr"/>
            <a:r>
              <a:rPr lang="en-US">
                <a:solidFill>
                  <a:schemeClr val="bg1"/>
                </a:solidFill>
                <a:latin typeface="Arial Black" panose="020B0A04020102020204" pitchFamily="34" charset="0"/>
              </a:rPr>
              <a:t> Mr.sNeema Jha</a:t>
            </a:r>
            <a:endParaRPr lang="en-IN">
              <a:solidFill>
                <a:schemeClr val="bg1"/>
              </a:solidFill>
              <a:latin typeface="Arial Black" panose="020B0A04020102020204" pitchFamily="34" charset="0"/>
            </a:endParaRPr>
          </a:p>
        </p:txBody>
      </p:sp>
      <p:sp>
        <p:nvSpPr>
          <p:cNvPr id="11" name="TextBox 10">
            <a:extLst>
              <a:ext uri="{FF2B5EF4-FFF2-40B4-BE49-F238E27FC236}">
                <a16:creationId xmlns:a16="http://schemas.microsoft.com/office/drawing/2014/main" id="{844BE02C-5307-D3D7-7043-1973E0981503}"/>
              </a:ext>
            </a:extLst>
          </p:cNvPr>
          <p:cNvSpPr txBox="1"/>
          <p:nvPr/>
        </p:nvSpPr>
        <p:spPr>
          <a:xfrm>
            <a:off x="9661382" y="5252462"/>
            <a:ext cx="2676798" cy="1200329"/>
          </a:xfrm>
          <a:prstGeom prst="rect">
            <a:avLst/>
          </a:prstGeom>
          <a:noFill/>
        </p:spPr>
        <p:txBody>
          <a:bodyPr wrap="square">
            <a:spAutoFit/>
          </a:bodyPr>
          <a:lstStyle/>
          <a:p>
            <a:pPr algn="ctr"/>
            <a:r>
              <a:rPr lang="en-US">
                <a:solidFill>
                  <a:schemeClr val="bg1"/>
                </a:solidFill>
              </a:rPr>
              <a:t>Presented by </a:t>
            </a:r>
          </a:p>
          <a:p>
            <a:pPr algn="ctr"/>
            <a:r>
              <a:rPr lang="en-US">
                <a:solidFill>
                  <a:schemeClr val="bg1"/>
                </a:solidFill>
              </a:rPr>
              <a:t>Anamika Gupta</a:t>
            </a:r>
          </a:p>
          <a:p>
            <a:pPr algn="ctr"/>
            <a:r>
              <a:rPr lang="en-US">
                <a:solidFill>
                  <a:schemeClr val="bg1"/>
                </a:solidFill>
              </a:rPr>
              <a:t>B.Cs DATA SCIENCE</a:t>
            </a:r>
          </a:p>
          <a:p>
            <a:pPr algn="ctr"/>
            <a:r>
              <a:rPr lang="en-US">
                <a:solidFill>
                  <a:schemeClr val="bg1"/>
                </a:solidFill>
              </a:rPr>
              <a:t>SEM(1)</a:t>
            </a:r>
            <a:endParaRPr lang="en-IN">
              <a:solidFill>
                <a:schemeClr val="bg1"/>
              </a:solidFill>
            </a:endParaRPr>
          </a:p>
        </p:txBody>
      </p:sp>
    </p:spTree>
    <p:extLst>
      <p:ext uri="{BB962C8B-B14F-4D97-AF65-F5344CB8AC3E}">
        <p14:creationId xmlns:p14="http://schemas.microsoft.com/office/powerpoint/2010/main" val="2655059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5CE1A8-F553-1453-7E80-51260DCB86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47939" cy="6858000"/>
          </a:xfrm>
          <a:prstGeom prst="rect">
            <a:avLst/>
          </a:prstGeom>
        </p:spPr>
      </p:pic>
      <p:sp>
        <p:nvSpPr>
          <p:cNvPr id="5" name="Rectangle 4">
            <a:extLst>
              <a:ext uri="{FF2B5EF4-FFF2-40B4-BE49-F238E27FC236}">
                <a16:creationId xmlns:a16="http://schemas.microsoft.com/office/drawing/2014/main" id="{AB710245-AB70-3BE7-A01C-53D1010CA248}"/>
              </a:ext>
            </a:extLst>
          </p:cNvPr>
          <p:cNvSpPr/>
          <p:nvPr/>
        </p:nvSpPr>
        <p:spPr>
          <a:xfrm>
            <a:off x="214604" y="139959"/>
            <a:ext cx="11579290" cy="5971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5400">
                <a:latin typeface="Algerian" panose="04020705040A02060702" pitchFamily="82" charset="0"/>
              </a:rPr>
              <a:t>DATABASE ADMINISTRATION</a:t>
            </a:r>
          </a:p>
        </p:txBody>
      </p:sp>
      <p:sp>
        <p:nvSpPr>
          <p:cNvPr id="6" name="Rectangle 5">
            <a:extLst>
              <a:ext uri="{FF2B5EF4-FFF2-40B4-BE49-F238E27FC236}">
                <a16:creationId xmlns:a16="http://schemas.microsoft.com/office/drawing/2014/main" id="{C54BCF9D-1A20-C554-88CC-617BA3FF6C74}"/>
              </a:ext>
            </a:extLst>
          </p:cNvPr>
          <p:cNvSpPr/>
          <p:nvPr/>
        </p:nvSpPr>
        <p:spPr>
          <a:xfrm>
            <a:off x="429727" y="877077"/>
            <a:ext cx="11215396" cy="568234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t>Role and Duties of Database Administrator (DBA)</a:t>
            </a:r>
          </a:p>
          <a:p>
            <a:r>
              <a:rPr lang="en-US" sz="2800"/>
              <a:t>• Decides hardware –  They decide on economical hardware, based on cost, performance, and efficiency of</a:t>
            </a:r>
          </a:p>
          <a:p>
            <a:r>
              <a:rPr lang="en-US" sz="2800"/>
              <a:t>hardware, and best suits the organization. It is hardware that is an interface between end</a:t>
            </a:r>
          </a:p>
          <a:p>
            <a:r>
              <a:rPr lang="en-US" sz="2800"/>
              <a:t>users and the database.</a:t>
            </a:r>
          </a:p>
          <a:p>
            <a:r>
              <a:rPr lang="en-US" sz="2800"/>
              <a:t>• Manages data integrity and security –Data integrity needs to be checked and managed accurately as it protects and restricts data</a:t>
            </a:r>
          </a:p>
          <a:p>
            <a:r>
              <a:rPr lang="en-US" sz="2800"/>
              <a:t>from unauthorized use. DBA eyes on relationships within data to maintain data integrity.</a:t>
            </a:r>
          </a:p>
          <a:p>
            <a:r>
              <a:rPr lang="en-US" sz="2800"/>
              <a:t>• Database Accessibility –Database Administrator is solely responsible for giving permission to access data available in</a:t>
            </a:r>
          </a:p>
          <a:p>
            <a:r>
              <a:rPr lang="en-US" sz="2800"/>
              <a:t>the database. It also makes sure who has the right to change the content.</a:t>
            </a:r>
          </a:p>
          <a:p>
            <a:pPr algn="ctr"/>
            <a:endParaRPr lang="en-IN"/>
          </a:p>
        </p:txBody>
      </p:sp>
    </p:spTree>
    <p:extLst>
      <p:ext uri="{BB962C8B-B14F-4D97-AF65-F5344CB8AC3E}">
        <p14:creationId xmlns:p14="http://schemas.microsoft.com/office/powerpoint/2010/main" val="783952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9688E3-385B-08AF-4552-8AD008056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sp>
        <p:nvSpPr>
          <p:cNvPr id="4" name="Rectangle 3">
            <a:extLst>
              <a:ext uri="{FF2B5EF4-FFF2-40B4-BE49-F238E27FC236}">
                <a16:creationId xmlns:a16="http://schemas.microsoft.com/office/drawing/2014/main" id="{6664AEE7-776D-CB66-00E5-789A266D8D4F}"/>
              </a:ext>
            </a:extLst>
          </p:cNvPr>
          <p:cNvSpPr/>
          <p:nvPr/>
        </p:nvSpPr>
        <p:spPr>
          <a:xfrm>
            <a:off x="152400" y="566056"/>
            <a:ext cx="11470105" cy="6096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a:t>• Database design –</a:t>
            </a:r>
          </a:p>
          <a:p>
            <a:pPr>
              <a:lnSpc>
                <a:spcPct val="150000"/>
              </a:lnSpc>
            </a:pPr>
            <a:r>
              <a:rPr lang="en-US" sz="2400"/>
              <a:t>DBA is held responsible and accountable for logical, physical design, external model design,</a:t>
            </a:r>
          </a:p>
          <a:p>
            <a:pPr>
              <a:lnSpc>
                <a:spcPct val="150000"/>
              </a:lnSpc>
            </a:pPr>
            <a:r>
              <a:rPr lang="en-US" sz="2400"/>
              <a:t>and integrity and security control.</a:t>
            </a:r>
          </a:p>
          <a:p>
            <a:pPr algn="ctr">
              <a:lnSpc>
                <a:spcPct val="150000"/>
              </a:lnSpc>
            </a:pPr>
            <a:r>
              <a:rPr lang="en-US" sz="2400"/>
              <a:t>• Database implementation –</a:t>
            </a:r>
          </a:p>
          <a:p>
            <a:pPr>
              <a:lnSpc>
                <a:spcPct val="150000"/>
              </a:lnSpc>
            </a:pPr>
            <a:r>
              <a:rPr lang="en-US" sz="2400"/>
              <a:t>DBA implements DBMS and checks database loading at the time of its implementation</a:t>
            </a:r>
          </a:p>
          <a:p>
            <a:pPr algn="ctr">
              <a:lnSpc>
                <a:spcPct val="150000"/>
              </a:lnSpc>
            </a:pPr>
            <a:r>
              <a:rPr lang="en-US" sz="2400"/>
              <a:t>• Query processing performance –</a:t>
            </a:r>
          </a:p>
          <a:p>
            <a:pPr>
              <a:lnSpc>
                <a:spcPct val="150000"/>
              </a:lnSpc>
            </a:pPr>
            <a:r>
              <a:rPr lang="en-US" sz="2400"/>
              <a:t>DBA enhances query processing by improving speed, performance, and accuracy.</a:t>
            </a:r>
          </a:p>
          <a:p>
            <a:pPr algn="ctr">
              <a:lnSpc>
                <a:spcPct val="150000"/>
              </a:lnSpc>
            </a:pPr>
            <a:r>
              <a:rPr lang="en-US" sz="2400"/>
              <a:t>• Tuning Database Performance –</a:t>
            </a:r>
          </a:p>
          <a:p>
            <a:pPr>
              <a:lnSpc>
                <a:spcPct val="150000"/>
              </a:lnSpc>
            </a:pPr>
            <a:r>
              <a:rPr lang="en-US" sz="2400"/>
              <a:t>If the user is not able to get data speedily and accurately then it may lose organization’s</a:t>
            </a:r>
          </a:p>
          <a:p>
            <a:pPr>
              <a:lnSpc>
                <a:spcPct val="150000"/>
              </a:lnSpc>
            </a:pPr>
            <a:r>
              <a:rPr lang="en-US" sz="2400"/>
              <a:t>business. So, by tuning SQL commands DBA can enhance the performance of the database.</a:t>
            </a:r>
          </a:p>
          <a:p>
            <a:pPr algn="ctr"/>
            <a:endParaRPr lang="en-IN"/>
          </a:p>
        </p:txBody>
      </p:sp>
    </p:spTree>
    <p:extLst>
      <p:ext uri="{BB962C8B-B14F-4D97-AF65-F5344CB8AC3E}">
        <p14:creationId xmlns:p14="http://schemas.microsoft.com/office/powerpoint/2010/main" val="3181902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A0BB9F-3464-CBD2-2078-57AF48503B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42" y="0"/>
            <a:ext cx="12173858" cy="6857999"/>
          </a:xfrm>
          <a:prstGeom prst="rect">
            <a:avLst/>
          </a:prstGeom>
        </p:spPr>
      </p:pic>
      <p:pic>
        <p:nvPicPr>
          <p:cNvPr id="7" name="Picture 6">
            <a:extLst>
              <a:ext uri="{FF2B5EF4-FFF2-40B4-BE49-F238E27FC236}">
                <a16:creationId xmlns:a16="http://schemas.microsoft.com/office/drawing/2014/main" id="{52652F95-B12D-5893-87AC-4599F2ECC3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902" y="1101012"/>
            <a:ext cx="11327363" cy="5533054"/>
          </a:xfrm>
          <a:prstGeom prst="rect">
            <a:avLst/>
          </a:prstGeom>
        </p:spPr>
      </p:pic>
      <p:sp>
        <p:nvSpPr>
          <p:cNvPr id="8" name="Rectangle 7">
            <a:extLst>
              <a:ext uri="{FF2B5EF4-FFF2-40B4-BE49-F238E27FC236}">
                <a16:creationId xmlns:a16="http://schemas.microsoft.com/office/drawing/2014/main" id="{EC7D6662-EC35-B548-9018-339C067B0F46}"/>
              </a:ext>
            </a:extLst>
          </p:cNvPr>
          <p:cNvSpPr/>
          <p:nvPr/>
        </p:nvSpPr>
        <p:spPr>
          <a:xfrm>
            <a:off x="115077" y="223934"/>
            <a:ext cx="11597951" cy="57849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a:latin typeface="Algerian" panose="04020705040A02060702" pitchFamily="82" charset="0"/>
              </a:rPr>
              <a:t>DATABASE MANNAGEMENT SYSTEM STRUCTURE</a:t>
            </a:r>
          </a:p>
        </p:txBody>
      </p:sp>
    </p:spTree>
    <p:extLst>
      <p:ext uri="{BB962C8B-B14F-4D97-AF65-F5344CB8AC3E}">
        <p14:creationId xmlns:p14="http://schemas.microsoft.com/office/powerpoint/2010/main" val="334463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1234D5-2269-E055-3ED6-97A8C633F8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755363"/>
          </a:xfrm>
          <a:prstGeom prst="rect">
            <a:avLst/>
          </a:prstGeom>
        </p:spPr>
      </p:pic>
      <p:sp>
        <p:nvSpPr>
          <p:cNvPr id="4" name="Rectangle 3">
            <a:extLst>
              <a:ext uri="{FF2B5EF4-FFF2-40B4-BE49-F238E27FC236}">
                <a16:creationId xmlns:a16="http://schemas.microsoft.com/office/drawing/2014/main" id="{14B4C1EB-E553-CB5F-6593-6811742C5D3C}"/>
              </a:ext>
            </a:extLst>
          </p:cNvPr>
          <p:cNvSpPr/>
          <p:nvPr/>
        </p:nvSpPr>
        <p:spPr>
          <a:xfrm>
            <a:off x="251927" y="158620"/>
            <a:ext cx="11467322" cy="6158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ctr">
              <a:buFont typeface="Wingdings" panose="05000000000000000000" pitchFamily="2" charset="2"/>
              <a:buChar char="v"/>
            </a:pPr>
            <a:r>
              <a:rPr lang="en-IN" sz="3200">
                <a:latin typeface="Algerian" panose="04020705040A02060702" pitchFamily="82" charset="0"/>
              </a:rPr>
              <a:t>DATABASE MANAGEMENT COMPONENTS COMPONENTS</a:t>
            </a:r>
          </a:p>
        </p:txBody>
      </p:sp>
      <p:sp>
        <p:nvSpPr>
          <p:cNvPr id="5" name="Rectangle 4">
            <a:extLst>
              <a:ext uri="{FF2B5EF4-FFF2-40B4-BE49-F238E27FC236}">
                <a16:creationId xmlns:a16="http://schemas.microsoft.com/office/drawing/2014/main" id="{B7F3F22A-E8AE-B39C-00A0-4E7D9BF79441}"/>
              </a:ext>
            </a:extLst>
          </p:cNvPr>
          <p:cNvSpPr/>
          <p:nvPr/>
        </p:nvSpPr>
        <p:spPr>
          <a:xfrm>
            <a:off x="496078" y="1544216"/>
            <a:ext cx="5489510" cy="444137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a:t>The database system is divided into three components: </a:t>
            </a:r>
          </a:p>
          <a:p>
            <a:pPr marL="285750" indent="-285750">
              <a:buFont typeface="Wingdings" panose="05000000000000000000" pitchFamily="2" charset="2"/>
              <a:buChar char="ü"/>
            </a:pPr>
            <a:r>
              <a:rPr lang="en-US" sz="3600"/>
              <a:t>Query Processor</a:t>
            </a:r>
          </a:p>
          <a:p>
            <a:pPr marL="285750" indent="-285750">
              <a:buFont typeface="Wingdings" panose="05000000000000000000" pitchFamily="2" charset="2"/>
              <a:buChar char="ü"/>
            </a:pPr>
            <a:r>
              <a:rPr lang="en-US" sz="3600"/>
              <a:t> Storage Manager,</a:t>
            </a:r>
          </a:p>
          <a:p>
            <a:pPr marL="285750" indent="-285750">
              <a:buFont typeface="Wingdings" panose="05000000000000000000" pitchFamily="2" charset="2"/>
              <a:buChar char="ü"/>
            </a:pPr>
            <a:r>
              <a:rPr lang="en-US" sz="3600"/>
              <a:t>and Disk Storage.</a:t>
            </a:r>
          </a:p>
        </p:txBody>
      </p:sp>
      <p:pic>
        <p:nvPicPr>
          <p:cNvPr id="7" name="Picture 6">
            <a:extLst>
              <a:ext uri="{FF2B5EF4-FFF2-40B4-BE49-F238E27FC236}">
                <a16:creationId xmlns:a16="http://schemas.microsoft.com/office/drawing/2014/main" id="{AE8AA33D-84CE-7D17-8781-34DAA5ABB0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4932" y="1620636"/>
            <a:ext cx="4425820" cy="4083801"/>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4032589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9A7350-57C2-C5CD-180F-CE6DDDB34B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08024" cy="6857999"/>
          </a:xfrm>
          <a:prstGeom prst="rect">
            <a:avLst/>
          </a:prstGeom>
        </p:spPr>
      </p:pic>
      <p:sp>
        <p:nvSpPr>
          <p:cNvPr id="4" name="Rectangle 3">
            <a:extLst>
              <a:ext uri="{FF2B5EF4-FFF2-40B4-BE49-F238E27FC236}">
                <a16:creationId xmlns:a16="http://schemas.microsoft.com/office/drawing/2014/main" id="{C85B1060-00CB-B712-3864-263555E94858}"/>
              </a:ext>
            </a:extLst>
          </p:cNvPr>
          <p:cNvSpPr/>
          <p:nvPr/>
        </p:nvSpPr>
        <p:spPr>
          <a:xfrm>
            <a:off x="289250" y="541175"/>
            <a:ext cx="11392677" cy="59995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1. Query Processor: It interprets the requests (queries) received from end user via an</a:t>
            </a:r>
          </a:p>
          <a:p>
            <a:pPr algn="ctr"/>
            <a:r>
              <a:rPr lang="en-US"/>
              <a:t>application program into instructions. It also executes the user request which is received</a:t>
            </a:r>
          </a:p>
          <a:p>
            <a:pPr algn="ctr"/>
            <a:r>
              <a:rPr lang="en-US"/>
              <a:t>from the DML compiler.</a:t>
            </a:r>
          </a:p>
          <a:p>
            <a:pPr algn="ctr"/>
            <a:r>
              <a:rPr lang="en-US"/>
              <a:t>Query Processor contains the following components –</a:t>
            </a:r>
          </a:p>
          <a:p>
            <a:pPr algn="ctr"/>
            <a:endParaRPr lang="en-US"/>
          </a:p>
          <a:p>
            <a:pPr algn="ctr"/>
            <a:endParaRPr lang="en-US"/>
          </a:p>
          <a:p>
            <a:pPr algn="ctr"/>
            <a:r>
              <a:rPr lang="en-US"/>
              <a:t>• DML Compiler: It processes the DML statements into low level instruction (machine</a:t>
            </a:r>
          </a:p>
          <a:p>
            <a:pPr algn="ctr"/>
            <a:r>
              <a:rPr lang="en-US"/>
              <a:t>language), so that they can be executed.</a:t>
            </a:r>
          </a:p>
          <a:p>
            <a:pPr algn="ctr"/>
            <a:r>
              <a:rPr lang="en-US"/>
              <a:t>• DDL Interpreter: It processes the DDL statements into a set of tables containing meta data</a:t>
            </a:r>
          </a:p>
          <a:p>
            <a:pPr algn="ctr"/>
            <a:r>
              <a:rPr lang="en-US"/>
              <a:t>(data about data).</a:t>
            </a:r>
          </a:p>
          <a:p>
            <a:pPr algn="ctr"/>
            <a:r>
              <a:rPr lang="en-US"/>
              <a:t>• Embedded DML Pre-compiler: It processes DML statements embedded in an application</a:t>
            </a:r>
          </a:p>
          <a:p>
            <a:pPr algn="ctr"/>
            <a:r>
              <a:rPr lang="en-US"/>
              <a:t>program into procedural calls.</a:t>
            </a:r>
          </a:p>
          <a:p>
            <a:pPr algn="ctr"/>
            <a:r>
              <a:rPr lang="en-US"/>
              <a:t>• Query Optimizer: It executes the instruction generated by DML Compiler.</a:t>
            </a:r>
            <a:endParaRPr lang="en-IN"/>
          </a:p>
        </p:txBody>
      </p:sp>
    </p:spTree>
    <p:extLst>
      <p:ext uri="{BB962C8B-B14F-4D97-AF65-F5344CB8AC3E}">
        <p14:creationId xmlns:p14="http://schemas.microsoft.com/office/powerpoint/2010/main" val="128242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92A8F9-98D6-5E29-B75D-EFA7B8032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65" y="162139"/>
            <a:ext cx="11956470" cy="6662057"/>
          </a:xfrm>
          <a:prstGeom prst="rect">
            <a:avLst/>
          </a:prstGeom>
        </p:spPr>
      </p:pic>
      <p:sp>
        <p:nvSpPr>
          <p:cNvPr id="4" name="Rectangle 3">
            <a:extLst>
              <a:ext uri="{FF2B5EF4-FFF2-40B4-BE49-F238E27FC236}">
                <a16:creationId xmlns:a16="http://schemas.microsoft.com/office/drawing/2014/main" id="{7BA88F08-55B9-36DA-2F0D-CCE891B169F0}"/>
              </a:ext>
            </a:extLst>
          </p:cNvPr>
          <p:cNvSpPr/>
          <p:nvPr/>
        </p:nvSpPr>
        <p:spPr>
          <a:xfrm>
            <a:off x="385665" y="363894"/>
            <a:ext cx="11420669" cy="73711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800">
                <a:latin typeface="Algerian" panose="04020705040A02060702" pitchFamily="82" charset="0"/>
              </a:rPr>
              <a:t>STORAGE MANNAGER</a:t>
            </a:r>
          </a:p>
        </p:txBody>
      </p:sp>
      <p:sp>
        <p:nvSpPr>
          <p:cNvPr id="5" name="Rectangle 4">
            <a:extLst>
              <a:ext uri="{FF2B5EF4-FFF2-40B4-BE49-F238E27FC236}">
                <a16:creationId xmlns:a16="http://schemas.microsoft.com/office/drawing/2014/main" id="{5B11DC98-B587-E27A-EAEB-779D6ABF852E}"/>
              </a:ext>
            </a:extLst>
          </p:cNvPr>
          <p:cNvSpPr/>
          <p:nvPr/>
        </p:nvSpPr>
        <p:spPr>
          <a:xfrm>
            <a:off x="653142" y="1277146"/>
            <a:ext cx="4982547" cy="52169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2. Storage Manager: Storage Manager is a program that provides an interface between the</a:t>
            </a:r>
          </a:p>
          <a:p>
            <a:pPr algn="ctr"/>
            <a:r>
              <a:rPr lang="en-US"/>
              <a:t>data stored in the database and the queries received. It is also known as Database Control</a:t>
            </a:r>
          </a:p>
          <a:p>
            <a:pPr algn="ctr"/>
            <a:r>
              <a:rPr lang="en-US"/>
              <a:t>System. It maintains the consistency and integrity of the database by applying the</a:t>
            </a:r>
          </a:p>
          <a:p>
            <a:pPr algn="ctr"/>
            <a:r>
              <a:rPr lang="en-US"/>
              <a:t>constraints and executing the DCL statements. It is responsible for updating, storing,</a:t>
            </a:r>
          </a:p>
          <a:p>
            <a:pPr algn="ctr"/>
            <a:r>
              <a:rPr lang="en-US"/>
              <a:t>deleting, and retrieving data in the database.</a:t>
            </a:r>
            <a:endParaRPr lang="en-IN"/>
          </a:p>
        </p:txBody>
      </p:sp>
      <p:pic>
        <p:nvPicPr>
          <p:cNvPr id="7" name="Picture 6">
            <a:extLst>
              <a:ext uri="{FF2B5EF4-FFF2-40B4-BE49-F238E27FC236}">
                <a16:creationId xmlns:a16="http://schemas.microsoft.com/office/drawing/2014/main" id="{AD5E9F1C-7625-81FB-C270-895FAF9FF4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8832" y="1302767"/>
            <a:ext cx="5132259" cy="5042049"/>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964698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802817-A266-40EA-3921-F7646F7F4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CF4B0A8E-035A-4C08-3C84-2314C86021B2}"/>
              </a:ext>
            </a:extLst>
          </p:cNvPr>
          <p:cNvSpPr/>
          <p:nvPr/>
        </p:nvSpPr>
        <p:spPr>
          <a:xfrm>
            <a:off x="559837" y="1166327"/>
            <a:ext cx="11168743" cy="528112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t>It contains the following components –</a:t>
            </a:r>
          </a:p>
          <a:p>
            <a:r>
              <a:rPr lang="en-US"/>
              <a:t>• Authorization </a:t>
            </a:r>
            <a:r>
              <a:rPr lang="en-US" sz="2000"/>
              <a:t>Manager</a:t>
            </a:r>
            <a:r>
              <a:rPr lang="en-US"/>
              <a:t>: It ensures role-based access control, i.e,. checks whether the</a:t>
            </a:r>
          </a:p>
          <a:p>
            <a:r>
              <a:rPr lang="en-US"/>
              <a:t>particular person is privileged to perform the requested operation or not.</a:t>
            </a:r>
          </a:p>
          <a:p>
            <a:endParaRPr lang="en-US"/>
          </a:p>
          <a:p>
            <a:r>
              <a:rPr lang="en-US"/>
              <a:t>• Integrity Manager: It checks the integrity constraints when the database is modified.</a:t>
            </a:r>
          </a:p>
          <a:p>
            <a:endParaRPr lang="en-US"/>
          </a:p>
          <a:p>
            <a:r>
              <a:rPr lang="en-US"/>
              <a:t>• Transaction Manager: It controls concurrent access by performing the operations in a</a:t>
            </a:r>
          </a:p>
          <a:p>
            <a:r>
              <a:rPr lang="en-US"/>
              <a:t>scheduled way that it receives the transaction. Thus, it ensures that the database remains in</a:t>
            </a:r>
          </a:p>
          <a:p>
            <a:r>
              <a:rPr lang="en-US"/>
              <a:t>the consistent state before and after the execution of a transaction.</a:t>
            </a:r>
          </a:p>
          <a:p>
            <a:endParaRPr lang="en-US"/>
          </a:p>
          <a:p>
            <a:r>
              <a:rPr lang="en-US"/>
              <a:t>• File Manager: It manages the file space and the data structure used to represent</a:t>
            </a:r>
          </a:p>
          <a:p>
            <a:r>
              <a:rPr lang="en-US"/>
              <a:t>information in the database.</a:t>
            </a:r>
          </a:p>
          <a:p>
            <a:endParaRPr lang="en-US"/>
          </a:p>
          <a:p>
            <a:r>
              <a:rPr lang="en-US"/>
              <a:t>• Buffer Manager: It is responsible for cache memory and the transfer of data between the</a:t>
            </a:r>
          </a:p>
          <a:p>
            <a:r>
              <a:rPr lang="en-US"/>
              <a:t>secondary storage and main memory.</a:t>
            </a:r>
            <a:endParaRPr lang="en-IN"/>
          </a:p>
        </p:txBody>
      </p:sp>
      <p:sp>
        <p:nvSpPr>
          <p:cNvPr id="5" name="Rectangle 4">
            <a:extLst>
              <a:ext uri="{FF2B5EF4-FFF2-40B4-BE49-F238E27FC236}">
                <a16:creationId xmlns:a16="http://schemas.microsoft.com/office/drawing/2014/main" id="{529DBB15-C1C9-6A84-0BF9-A418F03FC91B}"/>
              </a:ext>
            </a:extLst>
          </p:cNvPr>
          <p:cNvSpPr/>
          <p:nvPr/>
        </p:nvSpPr>
        <p:spPr>
          <a:xfrm>
            <a:off x="214604" y="261257"/>
            <a:ext cx="11653935" cy="61582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a:latin typeface="Algerian" panose="04020705040A02060702" pitchFamily="82" charset="0"/>
              </a:rPr>
              <a:t>STORAGE MANNAGER COMPONENTS</a:t>
            </a:r>
          </a:p>
        </p:txBody>
      </p:sp>
    </p:spTree>
    <p:extLst>
      <p:ext uri="{BB962C8B-B14F-4D97-AF65-F5344CB8AC3E}">
        <p14:creationId xmlns:p14="http://schemas.microsoft.com/office/powerpoint/2010/main" val="2917145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89207C-BC98-8BA7-DAC5-31A613D17E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61" y="83976"/>
            <a:ext cx="12076404" cy="6774024"/>
          </a:xfrm>
          <a:prstGeom prst="rect">
            <a:avLst/>
          </a:prstGeom>
        </p:spPr>
      </p:pic>
      <p:sp>
        <p:nvSpPr>
          <p:cNvPr id="4" name="Rectangle 3">
            <a:extLst>
              <a:ext uri="{FF2B5EF4-FFF2-40B4-BE49-F238E27FC236}">
                <a16:creationId xmlns:a16="http://schemas.microsoft.com/office/drawing/2014/main" id="{C1C27B0C-4EBF-6E80-FD18-81498F376139}"/>
              </a:ext>
            </a:extLst>
          </p:cNvPr>
          <p:cNvSpPr/>
          <p:nvPr/>
        </p:nvSpPr>
        <p:spPr>
          <a:xfrm>
            <a:off x="279918" y="251927"/>
            <a:ext cx="11504645" cy="8397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400">
                <a:latin typeface="Algerian" panose="04020705040A02060702" pitchFamily="82" charset="0"/>
              </a:rPr>
              <a:t>DISK STORAGE </a:t>
            </a:r>
          </a:p>
        </p:txBody>
      </p:sp>
      <p:sp>
        <p:nvSpPr>
          <p:cNvPr id="5" name="Rectangle 4">
            <a:extLst>
              <a:ext uri="{FF2B5EF4-FFF2-40B4-BE49-F238E27FC236}">
                <a16:creationId xmlns:a16="http://schemas.microsoft.com/office/drawing/2014/main" id="{5CD29BDE-AA7B-5C46-49A6-5F6C64368E0D}"/>
              </a:ext>
            </a:extLst>
          </p:cNvPr>
          <p:cNvSpPr/>
          <p:nvPr/>
        </p:nvSpPr>
        <p:spPr>
          <a:xfrm>
            <a:off x="475862" y="1259633"/>
            <a:ext cx="10860833" cy="165151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a:solidFill>
                  <a:schemeClr val="bg1">
                    <a:lumMod val="95000"/>
                  </a:schemeClr>
                </a:solidFill>
                <a:effectLst/>
                <a:latin typeface="Google Sans"/>
              </a:rPr>
              <a:t>Disk storage (also sometimes called drive storage) is a general category of storage mechanisms where data is recorded by various electronic, magnetic, optical, or mechanical changes to a surface layer of one or more rotating disks</a:t>
            </a:r>
            <a:endParaRPr lang="en-IN">
              <a:solidFill>
                <a:schemeClr val="bg1">
                  <a:lumMod val="95000"/>
                </a:schemeClr>
              </a:solidFill>
            </a:endParaRPr>
          </a:p>
        </p:txBody>
      </p:sp>
      <p:sp>
        <p:nvSpPr>
          <p:cNvPr id="6" name="Rectangle 5">
            <a:extLst>
              <a:ext uri="{FF2B5EF4-FFF2-40B4-BE49-F238E27FC236}">
                <a16:creationId xmlns:a16="http://schemas.microsoft.com/office/drawing/2014/main" id="{86B6AB91-ED9C-EE29-CFA2-2774EDE4885C}"/>
              </a:ext>
            </a:extLst>
          </p:cNvPr>
          <p:cNvSpPr/>
          <p:nvPr/>
        </p:nvSpPr>
        <p:spPr>
          <a:xfrm>
            <a:off x="709127" y="3051110"/>
            <a:ext cx="10394302" cy="355496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3. Disk Storage: It contains the following components –</a:t>
            </a:r>
          </a:p>
          <a:p>
            <a:pPr algn="ctr"/>
            <a:r>
              <a:rPr lang="en-US"/>
              <a:t>• Data Files: It stores the data.</a:t>
            </a:r>
          </a:p>
          <a:p>
            <a:pPr algn="ctr"/>
            <a:endParaRPr lang="en-US"/>
          </a:p>
          <a:p>
            <a:pPr algn="ctr"/>
            <a:r>
              <a:rPr lang="en-US"/>
              <a:t>• Data Dictionary: It contains the information about the structure of any database object. It is</a:t>
            </a:r>
          </a:p>
          <a:p>
            <a:pPr algn="ctr"/>
            <a:r>
              <a:rPr lang="en-US"/>
              <a:t>the repository of information that governs the metadata.</a:t>
            </a:r>
          </a:p>
          <a:p>
            <a:pPr algn="ctr"/>
            <a:endParaRPr lang="en-US"/>
          </a:p>
          <a:p>
            <a:pPr algn="ctr"/>
            <a:r>
              <a:rPr lang="en-US"/>
              <a:t>• Indices: It provides faster retrieval of data item.</a:t>
            </a:r>
            <a:endParaRPr lang="en-IN"/>
          </a:p>
        </p:txBody>
      </p:sp>
    </p:spTree>
    <p:extLst>
      <p:ext uri="{BB962C8B-B14F-4D97-AF65-F5344CB8AC3E}">
        <p14:creationId xmlns:p14="http://schemas.microsoft.com/office/powerpoint/2010/main" val="1119452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6ABE0-19C0-9BD7-A1BE-D31E2500B8A0}"/>
              </a:ext>
            </a:extLst>
          </p:cNvPr>
          <p:cNvSpPr>
            <a:spLocks noGrp="1"/>
          </p:cNvSpPr>
          <p:nvPr>
            <p:ph type="title"/>
          </p:nvPr>
        </p:nvSpPr>
        <p:spPr>
          <a:xfrm>
            <a:off x="4068417" y="3863699"/>
            <a:ext cx="10515600" cy="1325563"/>
          </a:xfrm>
        </p:spPr>
        <p:txBody>
          <a:bodyPr/>
          <a:lstStyle/>
          <a:p>
            <a:r>
              <a:rPr lang="en-US">
                <a:latin typeface="Algerian" panose="04020705040A02060702" pitchFamily="82" charset="0"/>
              </a:rPr>
              <a:t>MY SQL</a:t>
            </a:r>
            <a:endParaRPr lang="en-IN">
              <a:latin typeface="Algerian" panose="04020705040A02060702" pitchFamily="82" charset="0"/>
            </a:endParaRPr>
          </a:p>
        </p:txBody>
      </p:sp>
      <p:pic>
        <p:nvPicPr>
          <p:cNvPr id="4" name="Picture 3">
            <a:extLst>
              <a:ext uri="{FF2B5EF4-FFF2-40B4-BE49-F238E27FC236}">
                <a16:creationId xmlns:a16="http://schemas.microsoft.com/office/drawing/2014/main" id="{F7E820B8-98A3-13A9-4F5B-B2CB0B8B9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848"/>
            <a:ext cx="12284765" cy="6808304"/>
          </a:xfrm>
          <a:prstGeom prst="rect">
            <a:avLst/>
          </a:prstGeom>
        </p:spPr>
      </p:pic>
      <p:sp>
        <p:nvSpPr>
          <p:cNvPr id="5" name="Rectangle 4">
            <a:extLst>
              <a:ext uri="{FF2B5EF4-FFF2-40B4-BE49-F238E27FC236}">
                <a16:creationId xmlns:a16="http://schemas.microsoft.com/office/drawing/2014/main" id="{A91AFCAF-A59E-4EAE-5DE3-6D6F0DED58B1}"/>
              </a:ext>
            </a:extLst>
          </p:cNvPr>
          <p:cNvSpPr/>
          <p:nvPr/>
        </p:nvSpPr>
        <p:spPr>
          <a:xfrm>
            <a:off x="1916723" y="246185"/>
            <a:ext cx="7860323" cy="165295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a:latin typeface="Algerian" panose="04020705040A02060702" pitchFamily="82" charset="0"/>
              </a:rPr>
              <a:t>MY SQL create database</a:t>
            </a:r>
            <a:endParaRPr lang="en-IN" sz="6000">
              <a:latin typeface="Algerian" panose="04020705040A02060702" pitchFamily="82" charset="0"/>
            </a:endParaRPr>
          </a:p>
        </p:txBody>
      </p:sp>
      <p:pic>
        <p:nvPicPr>
          <p:cNvPr id="7" name="Picture 6">
            <a:extLst>
              <a:ext uri="{FF2B5EF4-FFF2-40B4-BE49-F238E27FC236}">
                <a16:creationId xmlns:a16="http://schemas.microsoft.com/office/drawing/2014/main" id="{9A98FF77-F2FA-5F23-7ABD-2430B095C0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632" y="2355072"/>
            <a:ext cx="5502442" cy="4256743"/>
          </a:xfrm>
          <a:prstGeom prst="rect">
            <a:avLst/>
          </a:prstGeom>
        </p:spPr>
      </p:pic>
      <p:pic>
        <p:nvPicPr>
          <p:cNvPr id="9" name="Picture 8">
            <a:extLst>
              <a:ext uri="{FF2B5EF4-FFF2-40B4-BE49-F238E27FC236}">
                <a16:creationId xmlns:a16="http://schemas.microsoft.com/office/drawing/2014/main" id="{79ADF9D8-6179-36E6-9479-55DBE6DC0B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1591" y="2355072"/>
            <a:ext cx="4669252" cy="4256743"/>
          </a:xfrm>
          <a:prstGeom prst="rect">
            <a:avLst/>
          </a:prstGeom>
        </p:spPr>
      </p:pic>
    </p:spTree>
    <p:extLst>
      <p:ext uri="{BB962C8B-B14F-4D97-AF65-F5344CB8AC3E}">
        <p14:creationId xmlns:p14="http://schemas.microsoft.com/office/powerpoint/2010/main" val="1380521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444C4D8-1B2C-71F7-4E1C-669C7A3575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934755B0-5290-C8C2-5954-E8282ED12B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229" y="465221"/>
            <a:ext cx="11248297" cy="5956499"/>
          </a:xfrm>
          <a:prstGeom prst="rect">
            <a:avLst/>
          </a:prstGeom>
        </p:spPr>
      </p:pic>
    </p:spTree>
    <p:extLst>
      <p:ext uri="{BB962C8B-B14F-4D97-AF65-F5344CB8AC3E}">
        <p14:creationId xmlns:p14="http://schemas.microsoft.com/office/powerpoint/2010/main" val="3882625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FC7D8E-CD3E-2BE6-D511-ED5E3FD995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180"/>
            <a:ext cx="12151567" cy="6733639"/>
          </a:xfrm>
          <a:prstGeom prst="rect">
            <a:avLst/>
          </a:prstGeom>
        </p:spPr>
      </p:pic>
      <p:sp>
        <p:nvSpPr>
          <p:cNvPr id="2" name="Rectangle 1">
            <a:extLst>
              <a:ext uri="{FF2B5EF4-FFF2-40B4-BE49-F238E27FC236}">
                <a16:creationId xmlns:a16="http://schemas.microsoft.com/office/drawing/2014/main" id="{8895E06F-3684-300C-CC61-BC7505600AA0}"/>
              </a:ext>
            </a:extLst>
          </p:cNvPr>
          <p:cNvSpPr/>
          <p:nvPr/>
        </p:nvSpPr>
        <p:spPr>
          <a:xfrm>
            <a:off x="2320506" y="362309"/>
            <a:ext cx="7194430" cy="165627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a:latin typeface="Algerian" panose="04020705040A02060702" pitchFamily="82" charset="0"/>
              </a:rPr>
              <a:t>CONTENT</a:t>
            </a:r>
            <a:endParaRPr lang="en-IN" sz="4400">
              <a:latin typeface="Algerian" panose="04020705040A02060702" pitchFamily="82" charset="0"/>
            </a:endParaRPr>
          </a:p>
        </p:txBody>
      </p:sp>
      <p:sp>
        <p:nvSpPr>
          <p:cNvPr id="4" name="Rectangle 3">
            <a:extLst>
              <a:ext uri="{FF2B5EF4-FFF2-40B4-BE49-F238E27FC236}">
                <a16:creationId xmlns:a16="http://schemas.microsoft.com/office/drawing/2014/main" id="{B3DA87D2-6546-AE6C-5F31-D348F709823D}"/>
              </a:ext>
            </a:extLst>
          </p:cNvPr>
          <p:cNvSpPr/>
          <p:nvPr/>
        </p:nvSpPr>
        <p:spPr>
          <a:xfrm>
            <a:off x="539151" y="2915728"/>
            <a:ext cx="3636034" cy="36576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IN" sz="1800">
                <a:solidFill>
                  <a:schemeClr val="bg1">
                    <a:lumMod val="95000"/>
                  </a:schemeClr>
                </a:solidFill>
                <a:effectLst>
                  <a:outerShdw blurRad="38100" dist="38100" dir="2700000" algn="tl">
                    <a:srgbClr val="000000">
                      <a:alpha val="43137"/>
                    </a:srgbClr>
                  </a:outerShdw>
                </a:effectLst>
                <a:latin typeface="Algerian" panose="04020705040A02060702" pitchFamily="82" charset="0"/>
              </a:rPr>
              <a:t>Data  base </a:t>
            </a:r>
          </a:p>
          <a:p>
            <a:pPr marL="285750" indent="-285750">
              <a:buFont typeface="Wingdings" panose="05000000000000000000" pitchFamily="2" charset="2"/>
              <a:buChar char="Ø"/>
            </a:pPr>
            <a:r>
              <a:rPr lang="en-IN" sz="1800">
                <a:solidFill>
                  <a:schemeClr val="bg1"/>
                </a:solidFill>
                <a:latin typeface="Algerian" panose="04020705040A02060702" pitchFamily="82" charset="0"/>
              </a:rPr>
              <a:t>File system</a:t>
            </a:r>
          </a:p>
          <a:p>
            <a:pPr marL="285750" indent="-285750">
              <a:buFont typeface="Wingdings" panose="05000000000000000000" pitchFamily="2" charset="2"/>
              <a:buChar char="Ø"/>
            </a:pPr>
            <a:r>
              <a:rPr lang="en-IN" sz="1800">
                <a:solidFill>
                  <a:schemeClr val="bg1"/>
                </a:solidFill>
                <a:latin typeface="Algerian" panose="04020705040A02060702" pitchFamily="82" charset="0"/>
              </a:rPr>
              <a:t>Data base management system</a:t>
            </a:r>
          </a:p>
          <a:p>
            <a:pPr marL="285750" indent="-285750">
              <a:buFont typeface="Wingdings" panose="05000000000000000000" pitchFamily="2" charset="2"/>
              <a:buChar char="Ø"/>
            </a:pPr>
            <a:r>
              <a:rPr lang="en-IN" sz="1800">
                <a:latin typeface="Algerian" panose="04020705040A02060702" pitchFamily="82" charset="0"/>
              </a:rPr>
              <a:t>Components of data base management system</a:t>
            </a:r>
          </a:p>
          <a:p>
            <a:pPr marL="285750" indent="-285750">
              <a:buFont typeface="Wingdings" panose="05000000000000000000" pitchFamily="2" charset="2"/>
              <a:buChar char="Ø"/>
            </a:pPr>
            <a:r>
              <a:rPr lang="en-IN" sz="1800">
                <a:latin typeface="Algerian" panose="04020705040A02060702" pitchFamily="82" charset="0"/>
              </a:rPr>
              <a:t>Types of data base management system</a:t>
            </a:r>
          </a:p>
          <a:p>
            <a:pPr marL="285750" indent="-285750">
              <a:buFont typeface="Wingdings" panose="05000000000000000000" pitchFamily="2" charset="2"/>
              <a:buChar char="Ø"/>
            </a:pPr>
            <a:r>
              <a:rPr lang="en-IN" sz="1800">
                <a:latin typeface="Algerian" panose="04020705040A02060702" pitchFamily="82" charset="0"/>
              </a:rPr>
              <a:t>Appplication of data base</a:t>
            </a:r>
          </a:p>
          <a:p>
            <a:pPr marL="285750" indent="-285750">
              <a:buFont typeface="Wingdings" panose="05000000000000000000" pitchFamily="2" charset="2"/>
              <a:buChar char="Ø"/>
            </a:pPr>
            <a:r>
              <a:rPr lang="en-IN" sz="1800">
                <a:latin typeface="Algerian" panose="04020705040A02060702" pitchFamily="82" charset="0"/>
              </a:rPr>
              <a:t>Advantages of data base management system</a:t>
            </a:r>
          </a:p>
          <a:p>
            <a:pPr marL="285750" indent="-285750" algn="ctr">
              <a:buFont typeface="Wingdings" panose="05000000000000000000" pitchFamily="2" charset="2"/>
              <a:buChar char="Ø"/>
            </a:pPr>
            <a:endParaRPr lang="en-IN" sz="1800">
              <a:latin typeface="Algerian" panose="04020705040A02060702" pitchFamily="82" charset="0"/>
            </a:endParaRPr>
          </a:p>
          <a:p>
            <a:pPr marL="285750" indent="-285750" algn="ctr">
              <a:buFont typeface="Wingdings" panose="05000000000000000000" pitchFamily="2" charset="2"/>
              <a:buChar char="Ø"/>
            </a:pPr>
            <a:endParaRPr lang="en-IN" sz="1800">
              <a:latin typeface="Algerian" panose="04020705040A02060702" pitchFamily="82" charset="0"/>
            </a:endParaRPr>
          </a:p>
          <a:p>
            <a:pPr marL="285750" indent="-285750" algn="ctr">
              <a:buFont typeface="Wingdings" panose="05000000000000000000" pitchFamily="2" charset="2"/>
              <a:buChar char="Ø"/>
            </a:pPr>
            <a:endParaRPr lang="en-IN" sz="1800">
              <a:latin typeface="Algerian" panose="04020705040A02060702" pitchFamily="82" charset="0"/>
            </a:endParaRPr>
          </a:p>
          <a:p>
            <a:pPr marL="285750" indent="-285750" algn="ctr">
              <a:buFont typeface="Wingdings" panose="05000000000000000000" pitchFamily="2" charset="2"/>
              <a:buChar char="Ø"/>
            </a:pPr>
            <a:endParaRPr lang="en-IN" sz="1800" b="1" u="sng">
              <a:latin typeface="Algerian" panose="04020705040A02060702" pitchFamily="82" charset="0"/>
            </a:endParaRPr>
          </a:p>
          <a:p>
            <a:pPr marL="285750" indent="-285750" algn="ctr">
              <a:buFont typeface="Wingdings" panose="05000000000000000000" pitchFamily="2" charset="2"/>
              <a:buChar char="Ø"/>
            </a:pPr>
            <a:endParaRPr lang="en-IN" sz="1800">
              <a:latin typeface="Algerian" panose="04020705040A02060702" pitchFamily="82" charset="0"/>
            </a:endParaRPr>
          </a:p>
          <a:p>
            <a:pPr marL="285750" indent="-285750" algn="ctr">
              <a:buFont typeface="Wingdings" panose="05000000000000000000" pitchFamily="2" charset="2"/>
              <a:buChar char="Ø"/>
            </a:pPr>
            <a:endParaRPr lang="en-IN" sz="1800">
              <a:latin typeface="Algerian" panose="04020705040A02060702" pitchFamily="82" charset="0"/>
            </a:endParaRPr>
          </a:p>
          <a:p>
            <a:pPr marL="285750" indent="-285750" algn="ctr">
              <a:buFont typeface="Wingdings" panose="05000000000000000000" pitchFamily="2" charset="2"/>
              <a:buChar char="Ø"/>
            </a:pPr>
            <a:endParaRPr lang="en-IN" sz="1800">
              <a:latin typeface="Algerian" panose="04020705040A02060702" pitchFamily="82" charset="0"/>
            </a:endParaRPr>
          </a:p>
          <a:p>
            <a:pPr marL="285750" indent="-285750" algn="ctr">
              <a:buFont typeface="Wingdings" panose="05000000000000000000" pitchFamily="2" charset="2"/>
              <a:buChar char="Ø"/>
            </a:pPr>
            <a:endParaRPr lang="en-IN" sz="1800">
              <a:solidFill>
                <a:schemeClr val="bg1"/>
              </a:solidFill>
              <a:latin typeface="Algerian" panose="04020705040A02060702" pitchFamily="82" charset="0"/>
            </a:endParaRPr>
          </a:p>
          <a:p>
            <a:pPr marL="285750" indent="-285750" algn="ctr">
              <a:buFont typeface="Wingdings" panose="05000000000000000000" pitchFamily="2" charset="2"/>
              <a:buChar char="Ø"/>
            </a:pPr>
            <a:endParaRPr lang="en-IN" sz="1800">
              <a:solidFill>
                <a:schemeClr val="bg1"/>
              </a:solidFill>
              <a:latin typeface="Algerian" panose="04020705040A02060702" pitchFamily="82" charset="0"/>
            </a:endParaRPr>
          </a:p>
          <a:p>
            <a:pPr algn="ctr"/>
            <a:endParaRPr lang="en-IN"/>
          </a:p>
        </p:txBody>
      </p:sp>
      <p:sp>
        <p:nvSpPr>
          <p:cNvPr id="6" name="Rectangle 5">
            <a:extLst>
              <a:ext uri="{FF2B5EF4-FFF2-40B4-BE49-F238E27FC236}">
                <a16:creationId xmlns:a16="http://schemas.microsoft.com/office/drawing/2014/main" id="{6609011A-E055-ED9B-D0FF-F767D7DF5224}"/>
              </a:ext>
            </a:extLst>
          </p:cNvPr>
          <p:cNvSpPr/>
          <p:nvPr/>
        </p:nvSpPr>
        <p:spPr>
          <a:xfrm>
            <a:off x="7712015" y="2318709"/>
            <a:ext cx="3450566" cy="437538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sz="1800">
                <a:latin typeface="Algerian" panose="04020705040A02060702" pitchFamily="82" charset="0"/>
              </a:rPr>
              <a:t>Introduction to structure of Database</a:t>
            </a:r>
          </a:p>
          <a:p>
            <a:pPr marL="285750" indent="-285750">
              <a:buFont typeface="Wingdings" panose="05000000000000000000" pitchFamily="2" charset="2"/>
              <a:buChar char="Ø"/>
            </a:pPr>
            <a:r>
              <a:rPr lang="en-IN" sz="1800">
                <a:latin typeface="Algerian" panose="04020705040A02060702" pitchFamily="82" charset="0"/>
              </a:rPr>
              <a:t>DATABASE ADMINISTRATION</a:t>
            </a:r>
          </a:p>
          <a:p>
            <a:pPr marL="285750" indent="-285750">
              <a:buFont typeface="Wingdings" panose="05000000000000000000" pitchFamily="2" charset="2"/>
              <a:buChar char="Ø"/>
            </a:pPr>
            <a:r>
              <a:rPr lang="en-IN" sz="1800">
                <a:latin typeface="Algerian" panose="04020705040A02060702" pitchFamily="82" charset="0"/>
              </a:rPr>
              <a:t>DATABASE MANNAGEMENT SYSTEM STRUCTURE</a:t>
            </a:r>
          </a:p>
          <a:p>
            <a:pPr marL="285750" indent="-285750">
              <a:buFont typeface="Wingdings" panose="05000000000000000000" pitchFamily="2" charset="2"/>
              <a:buChar char="Ø"/>
            </a:pPr>
            <a:r>
              <a:rPr lang="en-IN" sz="1800">
                <a:latin typeface="Algerian" panose="04020705040A02060702" pitchFamily="82" charset="0"/>
              </a:rPr>
              <a:t>STORAGE MANNAGER</a:t>
            </a:r>
          </a:p>
          <a:p>
            <a:pPr marL="285750" indent="-285750">
              <a:buFont typeface="Wingdings" panose="05000000000000000000" pitchFamily="2" charset="2"/>
              <a:buChar char="Ø"/>
            </a:pPr>
            <a:r>
              <a:rPr lang="en-IN" sz="1800">
                <a:latin typeface="Algerian" panose="04020705040A02060702" pitchFamily="82" charset="0"/>
              </a:rPr>
              <a:t>DATABASE MANAGEMENT COMPONENTS COMPONENTS</a:t>
            </a:r>
          </a:p>
          <a:p>
            <a:pPr marL="285750" indent="-285750">
              <a:buFont typeface="Wingdings" panose="05000000000000000000" pitchFamily="2" charset="2"/>
              <a:buChar char="Ø"/>
            </a:pPr>
            <a:r>
              <a:rPr lang="en-IN" sz="1800">
                <a:latin typeface="Algerian" panose="04020705040A02060702" pitchFamily="82" charset="0"/>
              </a:rPr>
              <a:t>STORAGE MANNAGER COMPONENTS</a:t>
            </a:r>
          </a:p>
          <a:p>
            <a:pPr marL="285750" indent="-285750">
              <a:buFont typeface="Wingdings" panose="05000000000000000000" pitchFamily="2" charset="2"/>
              <a:buChar char="Ø"/>
            </a:pPr>
            <a:r>
              <a:rPr lang="en-IN" sz="1800">
                <a:latin typeface="Algerian" panose="04020705040A02060702" pitchFamily="82" charset="0"/>
              </a:rPr>
              <a:t>DISK STORAGE </a:t>
            </a:r>
          </a:p>
          <a:p>
            <a:pPr marL="285750" indent="-285750">
              <a:buFont typeface="Wingdings" panose="05000000000000000000" pitchFamily="2" charset="2"/>
              <a:buChar char="Ø"/>
            </a:pPr>
            <a:r>
              <a:rPr lang="en-US" sz="1800"/>
              <a:t>The Storage Manager</a:t>
            </a:r>
          </a:p>
          <a:p>
            <a:pPr marL="285750" indent="-285750">
              <a:buFont typeface="Wingdings" panose="05000000000000000000" pitchFamily="2" charset="2"/>
              <a:buChar char="Ø"/>
            </a:pPr>
            <a:endParaRPr lang="en-IN" sz="1800">
              <a:latin typeface="Algerian" panose="04020705040A02060702" pitchFamily="82" charset="0"/>
            </a:endParaRPr>
          </a:p>
          <a:p>
            <a:pPr marL="285750" indent="-285750">
              <a:buFont typeface="Wingdings" panose="05000000000000000000" pitchFamily="2" charset="2"/>
              <a:buChar char="Ø"/>
            </a:pPr>
            <a:endParaRPr lang="en-IN" sz="1800">
              <a:latin typeface="Algerian" panose="04020705040A02060702" pitchFamily="82" charset="0"/>
            </a:endParaRPr>
          </a:p>
          <a:p>
            <a:pPr marL="285750" indent="-285750" algn="ctr">
              <a:buFont typeface="Wingdings" panose="05000000000000000000" pitchFamily="2" charset="2"/>
              <a:buChar char="Ø"/>
            </a:pPr>
            <a:endParaRPr lang="en-IN" sz="1800">
              <a:latin typeface="Algerian" panose="04020705040A02060702" pitchFamily="82" charset="0"/>
            </a:endParaRPr>
          </a:p>
          <a:p>
            <a:pPr marL="285750" indent="-285750" algn="ctr">
              <a:buFont typeface="Wingdings" panose="05000000000000000000" pitchFamily="2" charset="2"/>
              <a:buChar char="Ø"/>
            </a:pPr>
            <a:endParaRPr lang="en-IN" sz="1800">
              <a:latin typeface="Algerian" panose="04020705040A02060702" pitchFamily="82" charset="0"/>
            </a:endParaRPr>
          </a:p>
          <a:p>
            <a:pPr marL="285750" indent="-285750" algn="ctr">
              <a:buFont typeface="Wingdings" panose="05000000000000000000" pitchFamily="2" charset="2"/>
              <a:buChar char="Ø"/>
            </a:pPr>
            <a:endParaRPr lang="en-IN" sz="1800">
              <a:latin typeface="Algerian" panose="04020705040A02060702" pitchFamily="82" charset="0"/>
            </a:endParaRPr>
          </a:p>
          <a:p>
            <a:pPr marL="285750" indent="-285750" algn="ctr">
              <a:buFont typeface="Wingdings" panose="05000000000000000000" pitchFamily="2" charset="2"/>
              <a:buChar char="Ø"/>
            </a:pPr>
            <a:endParaRPr lang="en-IN" sz="1800">
              <a:latin typeface="Algerian" panose="04020705040A02060702" pitchFamily="82" charset="0"/>
            </a:endParaRPr>
          </a:p>
          <a:p>
            <a:pPr algn="ctr"/>
            <a:endParaRPr lang="en-IN"/>
          </a:p>
        </p:txBody>
      </p:sp>
    </p:spTree>
    <p:extLst>
      <p:ext uri="{BB962C8B-B14F-4D97-AF65-F5344CB8AC3E}">
        <p14:creationId xmlns:p14="http://schemas.microsoft.com/office/powerpoint/2010/main" val="2345899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860C717-21F1-3F98-0FFB-B0093E05DB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61" y="83976"/>
            <a:ext cx="12076404" cy="6774024"/>
          </a:xfrm>
          <a:prstGeom prst="rect">
            <a:avLst/>
          </a:prstGeom>
        </p:spPr>
      </p:pic>
      <p:pic>
        <p:nvPicPr>
          <p:cNvPr id="4" name="Picture 3">
            <a:extLst>
              <a:ext uri="{FF2B5EF4-FFF2-40B4-BE49-F238E27FC236}">
                <a16:creationId xmlns:a16="http://schemas.microsoft.com/office/drawing/2014/main" id="{BF323621-1365-088A-3308-CEAD179786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927" y="417096"/>
            <a:ext cx="11389894" cy="6063916"/>
          </a:xfrm>
          <a:prstGeom prst="rect">
            <a:avLst/>
          </a:prstGeom>
        </p:spPr>
      </p:pic>
    </p:spTree>
    <p:extLst>
      <p:ext uri="{BB962C8B-B14F-4D97-AF65-F5344CB8AC3E}">
        <p14:creationId xmlns:p14="http://schemas.microsoft.com/office/powerpoint/2010/main" val="2091301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A12FFC-CB05-0BE3-DC63-50D29E4AC8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61" y="83976"/>
            <a:ext cx="12076404" cy="6774024"/>
          </a:xfrm>
          <a:prstGeom prst="rect">
            <a:avLst/>
          </a:prstGeom>
        </p:spPr>
      </p:pic>
      <p:pic>
        <p:nvPicPr>
          <p:cNvPr id="4" name="Picture 3">
            <a:extLst>
              <a:ext uri="{FF2B5EF4-FFF2-40B4-BE49-F238E27FC236}">
                <a16:creationId xmlns:a16="http://schemas.microsoft.com/office/drawing/2014/main" id="{89A250B9-A05F-38D7-D7AD-4C358B2E71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1643" y="449180"/>
            <a:ext cx="5101389" cy="6015790"/>
          </a:xfrm>
          <a:prstGeom prst="rect">
            <a:avLst/>
          </a:prstGeom>
        </p:spPr>
      </p:pic>
      <p:pic>
        <p:nvPicPr>
          <p:cNvPr id="6" name="Picture 5">
            <a:extLst>
              <a:ext uri="{FF2B5EF4-FFF2-40B4-BE49-F238E27FC236}">
                <a16:creationId xmlns:a16="http://schemas.microsoft.com/office/drawing/2014/main" id="{2787ECC2-C251-8588-7473-A1D378F32B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968" y="272717"/>
            <a:ext cx="5839327" cy="6192252"/>
          </a:xfrm>
          <a:prstGeom prst="rect">
            <a:avLst/>
          </a:prstGeom>
        </p:spPr>
      </p:pic>
    </p:spTree>
    <p:extLst>
      <p:ext uri="{BB962C8B-B14F-4D97-AF65-F5344CB8AC3E}">
        <p14:creationId xmlns:p14="http://schemas.microsoft.com/office/powerpoint/2010/main" val="742576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10FF92-3968-2ECC-F642-90EC0425F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78" y="0"/>
            <a:ext cx="11989244" cy="6701589"/>
          </a:xfrm>
          <a:prstGeom prst="rect">
            <a:avLst/>
          </a:prstGeom>
        </p:spPr>
      </p:pic>
      <p:sp>
        <p:nvSpPr>
          <p:cNvPr id="4" name="Rectangle 3">
            <a:extLst>
              <a:ext uri="{FF2B5EF4-FFF2-40B4-BE49-F238E27FC236}">
                <a16:creationId xmlns:a16="http://schemas.microsoft.com/office/drawing/2014/main" id="{51D770A3-DAE8-D1D1-D1EF-87C8544F0166}"/>
              </a:ext>
            </a:extLst>
          </p:cNvPr>
          <p:cNvSpPr/>
          <p:nvPr/>
        </p:nvSpPr>
        <p:spPr>
          <a:xfrm>
            <a:off x="251927" y="307910"/>
            <a:ext cx="11607281" cy="589694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4400">
              <a:latin typeface="Algerian" panose="04020705040A02060702" pitchFamily="82" charset="0"/>
            </a:endParaRPr>
          </a:p>
        </p:txBody>
      </p:sp>
      <p:sp>
        <p:nvSpPr>
          <p:cNvPr id="7" name="Oval 6">
            <a:extLst>
              <a:ext uri="{FF2B5EF4-FFF2-40B4-BE49-F238E27FC236}">
                <a16:creationId xmlns:a16="http://schemas.microsoft.com/office/drawing/2014/main" id="{166A950B-9CAD-5566-8140-6F0F7EFC0981}"/>
              </a:ext>
            </a:extLst>
          </p:cNvPr>
          <p:cNvSpPr/>
          <p:nvPr/>
        </p:nvSpPr>
        <p:spPr>
          <a:xfrm>
            <a:off x="1184988" y="877078"/>
            <a:ext cx="9750490" cy="532777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800">
                <a:latin typeface="Castellar" panose="020A0402060406010301" pitchFamily="18" charset="0"/>
              </a:rPr>
              <a:t>THANK YOU FOR ATTENTION </a:t>
            </a:r>
          </a:p>
        </p:txBody>
      </p:sp>
    </p:spTree>
    <p:extLst>
      <p:ext uri="{BB962C8B-B14F-4D97-AF65-F5344CB8AC3E}">
        <p14:creationId xmlns:p14="http://schemas.microsoft.com/office/powerpoint/2010/main" val="4242322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F97C11-B309-67F2-4215-1423A47C68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18" y="0"/>
            <a:ext cx="12192000" cy="6858000"/>
          </a:xfrm>
          <a:prstGeom prst="rect">
            <a:avLst/>
          </a:prstGeom>
        </p:spPr>
      </p:pic>
      <p:sp>
        <p:nvSpPr>
          <p:cNvPr id="4" name="Rectangle 3">
            <a:extLst>
              <a:ext uri="{FF2B5EF4-FFF2-40B4-BE49-F238E27FC236}">
                <a16:creationId xmlns:a16="http://schemas.microsoft.com/office/drawing/2014/main" id="{E8B54B5C-2655-98ED-ADF9-9A8DEDCF9154}"/>
              </a:ext>
            </a:extLst>
          </p:cNvPr>
          <p:cNvSpPr/>
          <p:nvPr/>
        </p:nvSpPr>
        <p:spPr>
          <a:xfrm>
            <a:off x="2332653" y="345232"/>
            <a:ext cx="7296539" cy="662473"/>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lvl="1" algn="ctr"/>
            <a:r>
              <a:rPr lang="en-IN" sz="4800">
                <a:solidFill>
                  <a:schemeClr val="bg1">
                    <a:lumMod val="95000"/>
                  </a:schemeClr>
                </a:solidFill>
                <a:effectLst>
                  <a:outerShdw blurRad="38100" dist="38100" dir="2700000" algn="tl">
                    <a:srgbClr val="000000">
                      <a:alpha val="43137"/>
                    </a:srgbClr>
                  </a:outerShdw>
                </a:effectLst>
                <a:latin typeface="Algerian" panose="04020705040A02060702" pitchFamily="82" charset="0"/>
              </a:rPr>
              <a:t>Data  base </a:t>
            </a:r>
          </a:p>
        </p:txBody>
      </p:sp>
      <p:sp>
        <p:nvSpPr>
          <p:cNvPr id="5" name="Rectangle 4">
            <a:extLst>
              <a:ext uri="{FF2B5EF4-FFF2-40B4-BE49-F238E27FC236}">
                <a16:creationId xmlns:a16="http://schemas.microsoft.com/office/drawing/2014/main" id="{8162F31D-DFAC-5D1E-7962-908CD2AAF10E}"/>
              </a:ext>
            </a:extLst>
          </p:cNvPr>
          <p:cNvSpPr/>
          <p:nvPr/>
        </p:nvSpPr>
        <p:spPr>
          <a:xfrm>
            <a:off x="1155032" y="1528174"/>
            <a:ext cx="10411327" cy="662473"/>
          </a:xfrm>
          <a:prstGeom prst="rect">
            <a:avLst/>
          </a:prstGeom>
          <a:noFill/>
          <a:ln>
            <a:noFill/>
          </a:ln>
        </p:spPr>
        <p:style>
          <a:lnRef idx="0">
            <a:schemeClr val="accent5"/>
          </a:lnRef>
          <a:fillRef idx="3">
            <a:schemeClr val="accent5"/>
          </a:fillRef>
          <a:effectRef idx="3">
            <a:schemeClr val="accent5"/>
          </a:effectRef>
          <a:fontRef idx="minor">
            <a:schemeClr val="lt1"/>
          </a:fontRef>
        </p:style>
        <p:txBody>
          <a:bodyPr rtlCol="0" anchor="ctr"/>
          <a:lstStyle/>
          <a:p>
            <a:r>
              <a:rPr lang="en-US" sz="3600"/>
              <a:t>A database is information that is set up for easy access, management and updating.</a:t>
            </a:r>
            <a:endParaRPr lang="en-IN" sz="3600"/>
          </a:p>
        </p:txBody>
      </p:sp>
      <p:sp>
        <p:nvSpPr>
          <p:cNvPr id="6" name="Rectangle 5">
            <a:extLst>
              <a:ext uri="{FF2B5EF4-FFF2-40B4-BE49-F238E27FC236}">
                <a16:creationId xmlns:a16="http://schemas.microsoft.com/office/drawing/2014/main" id="{B7707663-2860-691A-80E5-1FF9AAC6790B}"/>
              </a:ext>
            </a:extLst>
          </p:cNvPr>
          <p:cNvSpPr/>
          <p:nvPr/>
        </p:nvSpPr>
        <p:spPr>
          <a:xfrm>
            <a:off x="103518" y="2711116"/>
            <a:ext cx="11913078" cy="394847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v"/>
            </a:pPr>
            <a:r>
              <a:rPr lang="en-US" sz="3200">
                <a:solidFill>
                  <a:schemeClr val="bg1"/>
                </a:solidFill>
              </a:rPr>
              <a:t>Databases are used for storing, maintaining and accessing any sort of data. They collect</a:t>
            </a:r>
          </a:p>
          <a:p>
            <a:pPr marL="457200" indent="-457200">
              <a:buFont typeface="Wingdings" panose="05000000000000000000" pitchFamily="2" charset="2"/>
              <a:buChar char="v"/>
            </a:pPr>
            <a:r>
              <a:rPr lang="en-US" sz="3200">
                <a:solidFill>
                  <a:schemeClr val="bg1"/>
                </a:solidFill>
              </a:rPr>
              <a:t> They collect information on people, places or things. That information is gathered in one place so that it can be observed and analyzed</a:t>
            </a:r>
          </a:p>
          <a:p>
            <a:pPr marL="457200" indent="-457200">
              <a:buFont typeface="Wingdings" panose="05000000000000000000" pitchFamily="2" charset="2"/>
              <a:buChar char="v"/>
            </a:pPr>
            <a:r>
              <a:rPr lang="en-US" sz="3200">
                <a:solidFill>
                  <a:schemeClr val="bg1"/>
                </a:solidFill>
              </a:rPr>
              <a:t>. Databases can be thought of as an organized collection of information</a:t>
            </a:r>
            <a:endParaRPr lang="en-IN" sz="3200">
              <a:solidFill>
                <a:schemeClr val="bg1"/>
              </a:solidFill>
            </a:endParaRPr>
          </a:p>
        </p:txBody>
      </p:sp>
    </p:spTree>
    <p:extLst>
      <p:ext uri="{BB962C8B-B14F-4D97-AF65-F5344CB8AC3E}">
        <p14:creationId xmlns:p14="http://schemas.microsoft.com/office/powerpoint/2010/main" val="2409269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426015-2B96-1F1F-E026-7312368925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9959"/>
            <a:ext cx="12191999" cy="7110102"/>
          </a:xfrm>
          <a:prstGeom prst="rect">
            <a:avLst/>
          </a:prstGeom>
        </p:spPr>
      </p:pic>
      <p:sp>
        <p:nvSpPr>
          <p:cNvPr id="4" name="Rectangle 3">
            <a:extLst>
              <a:ext uri="{FF2B5EF4-FFF2-40B4-BE49-F238E27FC236}">
                <a16:creationId xmlns:a16="http://schemas.microsoft.com/office/drawing/2014/main" id="{AA528E6F-69A3-0DEA-968C-9F08BD26703C}"/>
              </a:ext>
            </a:extLst>
          </p:cNvPr>
          <p:cNvSpPr/>
          <p:nvPr/>
        </p:nvSpPr>
        <p:spPr>
          <a:xfrm>
            <a:off x="0" y="223935"/>
            <a:ext cx="5775649" cy="55050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sz="3600">
                <a:solidFill>
                  <a:schemeClr val="bg1"/>
                </a:solidFill>
                <a:latin typeface="Algerian" panose="04020705040A02060702" pitchFamily="82" charset="0"/>
              </a:rPr>
              <a:t>File system</a:t>
            </a:r>
          </a:p>
        </p:txBody>
      </p:sp>
      <p:sp>
        <p:nvSpPr>
          <p:cNvPr id="5" name="Rectangle 4">
            <a:extLst>
              <a:ext uri="{FF2B5EF4-FFF2-40B4-BE49-F238E27FC236}">
                <a16:creationId xmlns:a16="http://schemas.microsoft.com/office/drawing/2014/main" id="{36EEF8AE-3CF3-55BD-63AA-E044B4C50AD4}"/>
              </a:ext>
            </a:extLst>
          </p:cNvPr>
          <p:cNvSpPr/>
          <p:nvPr/>
        </p:nvSpPr>
        <p:spPr>
          <a:xfrm>
            <a:off x="6096000" y="139959"/>
            <a:ext cx="5800532" cy="63448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a:solidFill>
                  <a:schemeClr val="bg1"/>
                </a:solidFill>
                <a:latin typeface="Algerian" panose="04020705040A02060702" pitchFamily="82" charset="0"/>
              </a:rPr>
              <a:t>Data base management system</a:t>
            </a:r>
          </a:p>
        </p:txBody>
      </p:sp>
      <p:sp>
        <p:nvSpPr>
          <p:cNvPr id="6" name="Rectangle 5">
            <a:extLst>
              <a:ext uri="{FF2B5EF4-FFF2-40B4-BE49-F238E27FC236}">
                <a16:creationId xmlns:a16="http://schemas.microsoft.com/office/drawing/2014/main" id="{5409CBDB-3514-6507-4DC0-BA838220D070}"/>
              </a:ext>
            </a:extLst>
          </p:cNvPr>
          <p:cNvSpPr/>
          <p:nvPr/>
        </p:nvSpPr>
        <p:spPr>
          <a:xfrm>
            <a:off x="531845" y="1073020"/>
            <a:ext cx="4357396" cy="26006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1600">
                <a:latin typeface="Aptos Display" panose="020B0004020202020204" pitchFamily="34" charset="0"/>
              </a:rPr>
              <a:t>The file system is basically a way of arranging the files in a storage medium like a hard disk.</a:t>
            </a:r>
          </a:p>
          <a:p>
            <a:pPr marL="342900" indent="-342900">
              <a:buFont typeface="Arial" panose="020B0604020202020204" pitchFamily="34" charset="0"/>
              <a:buChar char="•"/>
            </a:pPr>
            <a:r>
              <a:rPr lang="en-US" sz="1600">
                <a:latin typeface="Aptos Display" panose="020B0004020202020204" pitchFamily="34" charset="0"/>
              </a:rPr>
              <a:t>File systems consist of different files which are grouped into directories. The directories further</a:t>
            </a:r>
          </a:p>
          <a:p>
            <a:pPr marL="342900" indent="-342900">
              <a:buFont typeface="Arial" panose="020B0604020202020204" pitchFamily="34" charset="0"/>
              <a:buChar char="•"/>
            </a:pPr>
            <a:r>
              <a:rPr lang="en-US" sz="1600">
                <a:latin typeface="Aptos Display" panose="020B0004020202020204" pitchFamily="34" charset="0"/>
              </a:rPr>
              <a:t>contain other folders and files. The file system performs basic operations like management, file naming, giving access rules, etc.</a:t>
            </a:r>
            <a:endParaRPr lang="en-IN" sz="1600">
              <a:latin typeface="Aptos Display" panose="020B0004020202020204" pitchFamily="34" charset="0"/>
            </a:endParaRPr>
          </a:p>
        </p:txBody>
      </p:sp>
      <p:sp>
        <p:nvSpPr>
          <p:cNvPr id="7" name="Rectangle 6">
            <a:extLst>
              <a:ext uri="{FF2B5EF4-FFF2-40B4-BE49-F238E27FC236}">
                <a16:creationId xmlns:a16="http://schemas.microsoft.com/office/drawing/2014/main" id="{57BDF36D-4D4F-D311-DA9B-59AFFF4CC6E4}"/>
              </a:ext>
            </a:extLst>
          </p:cNvPr>
          <p:cNvSpPr/>
          <p:nvPr/>
        </p:nvSpPr>
        <p:spPr>
          <a:xfrm>
            <a:off x="6464558" y="3646494"/>
            <a:ext cx="4152123" cy="304439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IN" sz="1600">
                <a:latin typeface="Aptos Display" panose="020B0004020202020204" pitchFamily="34" charset="0"/>
              </a:rPr>
              <a:t>Database management system is an application software which is used perform various operations on data .example-my sql.</a:t>
            </a:r>
          </a:p>
          <a:p>
            <a:pPr marL="342900" indent="-342900">
              <a:buFont typeface="Arial" panose="020B0604020202020204" pitchFamily="34" charset="0"/>
              <a:buChar char="•"/>
            </a:pPr>
            <a:r>
              <a:rPr lang="en-IN" sz="1600">
                <a:latin typeface="Aptos Display" panose="020B0004020202020204" pitchFamily="34" charset="0"/>
              </a:rPr>
              <a:t>DBMS provide a platform ofr users to carry out different action,updation,deletion and a lot more.</a:t>
            </a:r>
          </a:p>
          <a:p>
            <a:pPr marL="342900" indent="-342900">
              <a:buFont typeface="Arial" panose="020B0604020202020204" pitchFamily="34" charset="0"/>
              <a:buChar char="•"/>
            </a:pPr>
            <a:r>
              <a:rPr lang="en-IN" sz="1600">
                <a:latin typeface="Aptos Display" panose="020B0004020202020204" pitchFamily="34" charset="0"/>
              </a:rPr>
              <a:t>All the processes are the protected and secured even data consistency is maintained during multiple users.</a:t>
            </a:r>
          </a:p>
          <a:p>
            <a:pPr algn="ctr"/>
            <a:endParaRPr lang="en-IN"/>
          </a:p>
        </p:txBody>
      </p:sp>
      <p:pic>
        <p:nvPicPr>
          <p:cNvPr id="9" name="Picture 8">
            <a:extLst>
              <a:ext uri="{FF2B5EF4-FFF2-40B4-BE49-F238E27FC236}">
                <a16:creationId xmlns:a16="http://schemas.microsoft.com/office/drawing/2014/main" id="{9DC5C087-01B0-556A-43BB-F4B285FC7B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225" y="3860667"/>
            <a:ext cx="3719197" cy="239755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11" name="Picture 10">
            <a:extLst>
              <a:ext uri="{FF2B5EF4-FFF2-40B4-BE49-F238E27FC236}">
                <a16:creationId xmlns:a16="http://schemas.microsoft.com/office/drawing/2014/main" id="{1BCAAC0E-CAC7-95B5-5E6C-697D82036E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7879" y="1101425"/>
            <a:ext cx="4517600" cy="262651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733500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EC1F3D-BF27-DF75-3BFE-1A0B461B55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4" name="Rectangle 3">
            <a:extLst>
              <a:ext uri="{FF2B5EF4-FFF2-40B4-BE49-F238E27FC236}">
                <a16:creationId xmlns:a16="http://schemas.microsoft.com/office/drawing/2014/main" id="{FB080489-29FB-5142-9476-FD0830D8195F}"/>
              </a:ext>
            </a:extLst>
          </p:cNvPr>
          <p:cNvSpPr/>
          <p:nvPr/>
        </p:nvSpPr>
        <p:spPr>
          <a:xfrm>
            <a:off x="503853" y="177282"/>
            <a:ext cx="11374016" cy="6718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a:latin typeface="Algerian" panose="04020705040A02060702" pitchFamily="82" charset="0"/>
              </a:rPr>
              <a:t>Components of data base management system</a:t>
            </a:r>
          </a:p>
        </p:txBody>
      </p:sp>
      <p:sp>
        <p:nvSpPr>
          <p:cNvPr id="5" name="Rectangle 4">
            <a:extLst>
              <a:ext uri="{FF2B5EF4-FFF2-40B4-BE49-F238E27FC236}">
                <a16:creationId xmlns:a16="http://schemas.microsoft.com/office/drawing/2014/main" id="{5B02BF24-A160-8FAE-FD54-9E6B96E489C9}"/>
              </a:ext>
            </a:extLst>
          </p:cNvPr>
          <p:cNvSpPr/>
          <p:nvPr/>
        </p:nvSpPr>
        <p:spPr>
          <a:xfrm>
            <a:off x="5389984" y="1101012"/>
            <a:ext cx="6176865" cy="528112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0" i="0">
                <a:solidFill>
                  <a:schemeClr val="bg1">
                    <a:lumMod val="95000"/>
                  </a:schemeClr>
                </a:solidFill>
                <a:effectLst/>
                <a:latin typeface="Aptos Display" panose="020B0004020202020204" pitchFamily="34" charset="0"/>
              </a:rPr>
              <a:t>There are many components available in the DBMS. Each component has a significant task in the DBMS. A database environment is a collection of components that regulates the use of data, management, and a group of data. These components consist of people, the technique of Handel the database, data, hardware, software, etc. there are several components available for the DBMS. We are going to explain five main topics of the database below.</a:t>
            </a:r>
            <a:endParaRPr lang="en-IN" sz="2800">
              <a:solidFill>
                <a:schemeClr val="bg1">
                  <a:lumMod val="95000"/>
                </a:schemeClr>
              </a:solidFill>
              <a:latin typeface="Aptos Display" panose="020B0004020202020204" pitchFamily="34" charset="0"/>
            </a:endParaRPr>
          </a:p>
        </p:txBody>
      </p:sp>
      <p:pic>
        <p:nvPicPr>
          <p:cNvPr id="7" name="Picture 6">
            <a:extLst>
              <a:ext uri="{FF2B5EF4-FFF2-40B4-BE49-F238E27FC236}">
                <a16:creationId xmlns:a16="http://schemas.microsoft.com/office/drawing/2014/main" id="{422A7601-A599-074E-1486-94ED95EF56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803" y="1278295"/>
            <a:ext cx="4989732" cy="5103844"/>
          </a:xfrm>
          <a:prstGeom prst="ellipse">
            <a:avLst/>
          </a:prstGeom>
          <a:ln>
            <a:noFill/>
          </a:ln>
          <a:effectLst>
            <a:softEdge rad="112500"/>
          </a:effectLst>
        </p:spPr>
      </p:pic>
    </p:spTree>
    <p:extLst>
      <p:ext uri="{BB962C8B-B14F-4D97-AF65-F5344CB8AC3E}">
        <p14:creationId xmlns:p14="http://schemas.microsoft.com/office/powerpoint/2010/main" val="40616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157CDF-3BB2-9AEB-A812-E9C0ADF56F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207C6ED3-091D-1F58-218D-4283ED841A13}"/>
              </a:ext>
            </a:extLst>
          </p:cNvPr>
          <p:cNvSpPr/>
          <p:nvPr/>
        </p:nvSpPr>
        <p:spPr>
          <a:xfrm>
            <a:off x="251927" y="167951"/>
            <a:ext cx="11775232" cy="59715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a:latin typeface="Algerian" panose="04020705040A02060702" pitchFamily="82" charset="0"/>
              </a:rPr>
              <a:t>Types of data base management system</a:t>
            </a:r>
          </a:p>
        </p:txBody>
      </p:sp>
      <p:sp>
        <p:nvSpPr>
          <p:cNvPr id="5" name="Rectangle 4">
            <a:extLst>
              <a:ext uri="{FF2B5EF4-FFF2-40B4-BE49-F238E27FC236}">
                <a16:creationId xmlns:a16="http://schemas.microsoft.com/office/drawing/2014/main" id="{35F72F8E-3E27-F6A4-1B33-32616F0956D3}"/>
              </a:ext>
            </a:extLst>
          </p:cNvPr>
          <p:cNvSpPr/>
          <p:nvPr/>
        </p:nvSpPr>
        <p:spPr>
          <a:xfrm>
            <a:off x="646759" y="517849"/>
            <a:ext cx="11380400" cy="582230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943350" lvl="8" indent="-285750">
              <a:buFont typeface="Wingdings" panose="05000000000000000000" pitchFamily="2" charset="2"/>
              <a:buChar char="ü"/>
            </a:pPr>
            <a:r>
              <a:rPr lang="en-IN" sz="2000"/>
              <a:t>Hierarchial database </a:t>
            </a:r>
          </a:p>
          <a:p>
            <a:r>
              <a:rPr lang="en-IN" sz="2000"/>
              <a:t>These DBMS employ parent and child relationship to store the data. Hierarchial DBMS is wide.</a:t>
            </a:r>
          </a:p>
          <a:p>
            <a:r>
              <a:rPr lang="en-IN" sz="2000"/>
              <a:t>They store data in a tree- like structure so that it is easy  to find and use. Similarly,the configuration of the DBMS is present in the node of the tree.</a:t>
            </a:r>
          </a:p>
          <a:p>
            <a:pPr marL="3943350" lvl="8" indent="-285750">
              <a:buFont typeface="Wingdings" panose="05000000000000000000" pitchFamily="2" charset="2"/>
              <a:buChar char="ü"/>
            </a:pPr>
            <a:r>
              <a:rPr lang="en-IN" sz="2000"/>
              <a:t>Network DBMS </a:t>
            </a:r>
          </a:p>
          <a:p>
            <a:r>
              <a:rPr lang="en-IN" sz="2000"/>
              <a:t>Network DBMS supports many to many realtion which result in complex database structures.</a:t>
            </a:r>
          </a:p>
          <a:p>
            <a:r>
              <a:rPr lang="en-IN" sz="2000"/>
              <a:t>RDM Server is a major example of the network DBMS.</a:t>
            </a:r>
          </a:p>
          <a:p>
            <a:pPr marL="285750" indent="-285750" algn="ctr">
              <a:buFont typeface="Wingdings" panose="05000000000000000000" pitchFamily="2" charset="2"/>
              <a:buChar char="ü"/>
            </a:pPr>
            <a:r>
              <a:rPr lang="en-IN" sz="2000"/>
              <a:t>Relational DBMS </a:t>
            </a:r>
          </a:p>
          <a:p>
            <a:r>
              <a:rPr lang="en-IN" sz="2000"/>
              <a:t>Relational DBMS  stores data using the database relationships in the form of tables, also known as relational or tuples .</a:t>
            </a:r>
          </a:p>
          <a:p>
            <a:r>
              <a:rPr lang="en-IN" sz="2000"/>
              <a:t>They do not support many to many relationship and have pre- defined data tupes that they can support. They are the most popular DBMS type in the industry</a:t>
            </a:r>
          </a:p>
          <a:p>
            <a:pPr marL="285750" indent="-285750" algn="ctr">
              <a:buFont typeface="Wingdings" panose="05000000000000000000" pitchFamily="2" charset="2"/>
              <a:buChar char="ü"/>
            </a:pPr>
            <a:r>
              <a:rPr lang="en-IN" sz="2000"/>
              <a:t>Object- Oriented relational DBMS</a:t>
            </a:r>
          </a:p>
          <a:p>
            <a:r>
              <a:rPr lang="en-IN" sz="2000"/>
              <a:t>This DBMS supports the storage of miscellaneous data types.they store data in the form of objects.</a:t>
            </a:r>
          </a:p>
          <a:p>
            <a:r>
              <a:rPr lang="en-IN" sz="2000"/>
              <a:t>The object has attributes (i.e,name ,id ,gender,etc) and the logic for the what nedds to be done with the data example : postgreSQL</a:t>
            </a:r>
          </a:p>
        </p:txBody>
      </p:sp>
    </p:spTree>
    <p:extLst>
      <p:ext uri="{BB962C8B-B14F-4D97-AF65-F5344CB8AC3E}">
        <p14:creationId xmlns:p14="http://schemas.microsoft.com/office/powerpoint/2010/main" val="346555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BF2522-B935-D9F7-CEE2-8A2BDF65ED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80" y="0"/>
            <a:ext cx="12111977" cy="6857999"/>
          </a:xfrm>
          <a:prstGeom prst="rect">
            <a:avLst/>
          </a:prstGeom>
        </p:spPr>
      </p:pic>
      <p:sp>
        <p:nvSpPr>
          <p:cNvPr id="4" name="Rectangle 3">
            <a:extLst>
              <a:ext uri="{FF2B5EF4-FFF2-40B4-BE49-F238E27FC236}">
                <a16:creationId xmlns:a16="http://schemas.microsoft.com/office/drawing/2014/main" id="{EF548C7B-131E-7AC0-D128-7791477A44E6}"/>
              </a:ext>
            </a:extLst>
          </p:cNvPr>
          <p:cNvSpPr/>
          <p:nvPr/>
        </p:nvSpPr>
        <p:spPr>
          <a:xfrm>
            <a:off x="223934" y="158620"/>
            <a:ext cx="11551298" cy="69979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a:latin typeface="Algerian" panose="04020705040A02060702" pitchFamily="82" charset="0"/>
              </a:rPr>
              <a:t>Appplication of data base</a:t>
            </a:r>
          </a:p>
        </p:txBody>
      </p:sp>
      <p:sp>
        <p:nvSpPr>
          <p:cNvPr id="5" name="Rectangle 4">
            <a:extLst>
              <a:ext uri="{FF2B5EF4-FFF2-40B4-BE49-F238E27FC236}">
                <a16:creationId xmlns:a16="http://schemas.microsoft.com/office/drawing/2014/main" id="{191224C6-F2F3-84FA-FBBE-EA0DBD5409DE}"/>
              </a:ext>
            </a:extLst>
          </p:cNvPr>
          <p:cNvSpPr/>
          <p:nvPr/>
        </p:nvSpPr>
        <p:spPr>
          <a:xfrm>
            <a:off x="335902" y="793102"/>
            <a:ext cx="11632164" cy="590627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Ø"/>
            </a:pPr>
            <a:r>
              <a:rPr lang="en-IN" sz="3200" b="1" i="0">
                <a:solidFill>
                  <a:schemeClr val="accent5">
                    <a:lumMod val="40000"/>
                    <a:lumOff val="60000"/>
                  </a:schemeClr>
                </a:solidFill>
                <a:effectLst/>
                <a:latin typeface="Söhne"/>
              </a:rPr>
              <a:t>Business Applications:</a:t>
            </a:r>
          </a:p>
          <a:p>
            <a:pPr marL="457200" indent="-457200">
              <a:buFont typeface="Wingdings" panose="05000000000000000000" pitchFamily="2" charset="2"/>
              <a:buChar char="Ø"/>
            </a:pPr>
            <a:r>
              <a:rPr lang="en-IN" sz="3200" b="1" i="0">
                <a:solidFill>
                  <a:schemeClr val="accent5">
                    <a:lumMod val="40000"/>
                    <a:lumOff val="60000"/>
                  </a:schemeClr>
                </a:solidFill>
                <a:effectLst/>
                <a:latin typeface="Söhne"/>
              </a:rPr>
              <a:t>E-commerce:</a:t>
            </a:r>
            <a:endParaRPr lang="en-IN" sz="3200" b="1">
              <a:solidFill>
                <a:schemeClr val="accent5">
                  <a:lumMod val="40000"/>
                  <a:lumOff val="60000"/>
                </a:schemeClr>
              </a:solidFill>
              <a:latin typeface="Söhne"/>
            </a:endParaRPr>
          </a:p>
          <a:p>
            <a:pPr marL="457200" indent="-457200">
              <a:buFont typeface="Wingdings" panose="05000000000000000000" pitchFamily="2" charset="2"/>
              <a:buChar char="Ø"/>
            </a:pPr>
            <a:r>
              <a:rPr lang="en-IN" sz="3200" b="1" i="0">
                <a:solidFill>
                  <a:schemeClr val="accent5">
                    <a:lumMod val="40000"/>
                    <a:lumOff val="60000"/>
                  </a:schemeClr>
                </a:solidFill>
                <a:effectLst/>
                <a:latin typeface="Söhne"/>
              </a:rPr>
              <a:t>Healthcare:</a:t>
            </a:r>
          </a:p>
          <a:p>
            <a:pPr marL="457200" indent="-457200">
              <a:buFont typeface="Wingdings" panose="05000000000000000000" pitchFamily="2" charset="2"/>
              <a:buChar char="Ø"/>
            </a:pPr>
            <a:r>
              <a:rPr lang="en-IN" sz="3200" b="1" i="0">
                <a:solidFill>
                  <a:schemeClr val="accent5">
                    <a:lumMod val="40000"/>
                    <a:lumOff val="60000"/>
                  </a:schemeClr>
                </a:solidFill>
                <a:effectLst/>
                <a:latin typeface="Söhne"/>
              </a:rPr>
              <a:t>Education:</a:t>
            </a:r>
            <a:endParaRPr lang="en-IN" sz="3200" b="1">
              <a:solidFill>
                <a:schemeClr val="accent5">
                  <a:lumMod val="40000"/>
                  <a:lumOff val="60000"/>
                </a:schemeClr>
              </a:solidFill>
              <a:latin typeface="Söhne"/>
            </a:endParaRPr>
          </a:p>
          <a:p>
            <a:pPr marL="457200" indent="-457200">
              <a:buFont typeface="Wingdings" panose="05000000000000000000" pitchFamily="2" charset="2"/>
              <a:buChar char="Ø"/>
            </a:pPr>
            <a:r>
              <a:rPr lang="en-IN" sz="3200" b="1" i="0">
                <a:solidFill>
                  <a:schemeClr val="accent5">
                    <a:lumMod val="40000"/>
                    <a:lumOff val="60000"/>
                  </a:schemeClr>
                </a:solidFill>
                <a:effectLst/>
                <a:latin typeface="Söhne"/>
              </a:rPr>
              <a:t>Finance:</a:t>
            </a:r>
          </a:p>
          <a:p>
            <a:pPr marL="457200" indent="-457200">
              <a:buFont typeface="Wingdings" panose="05000000000000000000" pitchFamily="2" charset="2"/>
              <a:buChar char="Ø"/>
            </a:pPr>
            <a:r>
              <a:rPr lang="en-IN" sz="3200" b="1" i="0">
                <a:solidFill>
                  <a:schemeClr val="accent5">
                    <a:lumMod val="40000"/>
                    <a:lumOff val="60000"/>
                  </a:schemeClr>
                </a:solidFill>
                <a:effectLst/>
                <a:latin typeface="Söhne"/>
              </a:rPr>
              <a:t>Telecommunications:</a:t>
            </a:r>
            <a:endParaRPr lang="en-IN" sz="3200" b="1">
              <a:solidFill>
                <a:schemeClr val="accent5">
                  <a:lumMod val="40000"/>
                  <a:lumOff val="60000"/>
                </a:schemeClr>
              </a:solidFill>
              <a:latin typeface="Söhne"/>
            </a:endParaRPr>
          </a:p>
          <a:p>
            <a:pPr marL="457200" indent="-457200">
              <a:buFont typeface="Wingdings" panose="05000000000000000000" pitchFamily="2" charset="2"/>
              <a:buChar char="Ø"/>
            </a:pPr>
            <a:r>
              <a:rPr lang="en-IN" sz="3200" b="1" i="0">
                <a:solidFill>
                  <a:schemeClr val="accent5">
                    <a:lumMod val="40000"/>
                    <a:lumOff val="60000"/>
                  </a:schemeClr>
                </a:solidFill>
                <a:effectLst/>
                <a:latin typeface="Söhne"/>
              </a:rPr>
              <a:t>Government:</a:t>
            </a:r>
          </a:p>
          <a:p>
            <a:pPr marL="457200" indent="-457200">
              <a:buFont typeface="Wingdings" panose="05000000000000000000" pitchFamily="2" charset="2"/>
              <a:buChar char="Ø"/>
            </a:pPr>
            <a:r>
              <a:rPr lang="en-IN" sz="3200" b="1" i="0">
                <a:solidFill>
                  <a:schemeClr val="accent5">
                    <a:lumMod val="40000"/>
                    <a:lumOff val="60000"/>
                  </a:schemeClr>
                </a:solidFill>
                <a:effectLst/>
                <a:latin typeface="Söhne"/>
              </a:rPr>
              <a:t>Research and Science:</a:t>
            </a:r>
            <a:endParaRPr lang="en-IN" sz="3200" b="1">
              <a:solidFill>
                <a:schemeClr val="accent5">
                  <a:lumMod val="40000"/>
                  <a:lumOff val="60000"/>
                </a:schemeClr>
              </a:solidFill>
              <a:latin typeface="Söhne"/>
            </a:endParaRPr>
          </a:p>
          <a:p>
            <a:pPr marL="457200" indent="-457200">
              <a:buFont typeface="Wingdings" panose="05000000000000000000" pitchFamily="2" charset="2"/>
              <a:buChar char="Ø"/>
            </a:pPr>
            <a:r>
              <a:rPr lang="en-IN" sz="3200" b="1" i="0">
                <a:solidFill>
                  <a:schemeClr val="accent5">
                    <a:lumMod val="40000"/>
                    <a:lumOff val="60000"/>
                  </a:schemeClr>
                </a:solidFill>
                <a:effectLst/>
                <a:latin typeface="Söhne"/>
              </a:rPr>
              <a:t>Social Media:</a:t>
            </a:r>
            <a:endParaRPr lang="en-IN" sz="3200">
              <a:solidFill>
                <a:schemeClr val="accent5">
                  <a:lumMod val="40000"/>
                  <a:lumOff val="60000"/>
                </a:schemeClr>
              </a:solidFill>
            </a:endParaRPr>
          </a:p>
        </p:txBody>
      </p:sp>
      <p:pic>
        <p:nvPicPr>
          <p:cNvPr id="7" name="Picture 6">
            <a:extLst>
              <a:ext uri="{FF2B5EF4-FFF2-40B4-BE49-F238E27FC236}">
                <a16:creationId xmlns:a16="http://schemas.microsoft.com/office/drawing/2014/main" id="{99AEDF7A-337D-1B42-4D98-958FD512EC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5492" y="1425739"/>
            <a:ext cx="5949822" cy="400652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60735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7C6131-3DB1-D476-663D-D8CED212F4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5" y="0"/>
            <a:ext cx="12297666" cy="6858000"/>
          </a:xfrm>
          <a:prstGeom prst="rect">
            <a:avLst/>
          </a:prstGeom>
        </p:spPr>
      </p:pic>
      <p:sp>
        <p:nvSpPr>
          <p:cNvPr id="2" name="Rectangle 1">
            <a:extLst>
              <a:ext uri="{FF2B5EF4-FFF2-40B4-BE49-F238E27FC236}">
                <a16:creationId xmlns:a16="http://schemas.microsoft.com/office/drawing/2014/main" id="{CD4B1DC9-3ED4-978A-CD13-8FA623DF2037}"/>
              </a:ext>
            </a:extLst>
          </p:cNvPr>
          <p:cNvSpPr/>
          <p:nvPr/>
        </p:nvSpPr>
        <p:spPr>
          <a:xfrm>
            <a:off x="320351" y="373225"/>
            <a:ext cx="11551298" cy="65314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u="sng">
                <a:latin typeface="Algerian" panose="04020705040A02060702" pitchFamily="82" charset="0"/>
              </a:rPr>
              <a:t>Advantages of data base management system</a:t>
            </a:r>
          </a:p>
        </p:txBody>
      </p:sp>
      <p:sp>
        <p:nvSpPr>
          <p:cNvPr id="4" name="Rectangle 3">
            <a:extLst>
              <a:ext uri="{FF2B5EF4-FFF2-40B4-BE49-F238E27FC236}">
                <a16:creationId xmlns:a16="http://schemas.microsoft.com/office/drawing/2014/main" id="{AC2C1F69-4C2B-F5CF-F9ED-834D29190DB8}"/>
              </a:ext>
            </a:extLst>
          </p:cNvPr>
          <p:cNvSpPr/>
          <p:nvPr/>
        </p:nvSpPr>
        <p:spPr>
          <a:xfrm>
            <a:off x="438539" y="1129005"/>
            <a:ext cx="11084767" cy="517848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t>• Data independence: The DBMS provides an abstract view of the data. Data representation</a:t>
            </a:r>
          </a:p>
          <a:p>
            <a:r>
              <a:rPr lang="en-US"/>
              <a:t>and storage are independent of application programs.</a:t>
            </a:r>
          </a:p>
          <a:p>
            <a:endParaRPr lang="en-US"/>
          </a:p>
          <a:p>
            <a:r>
              <a:rPr lang="en-US"/>
              <a:t>• Efficiency: DBMSs are very efficient at accessing, storing and modifying data.</a:t>
            </a:r>
          </a:p>
          <a:p>
            <a:endParaRPr lang="en-US"/>
          </a:p>
          <a:p>
            <a:r>
              <a:rPr lang="en-US"/>
              <a:t>• Data integrity: DBMSs can enforce some constraints on the data, for example, a DBMS can</a:t>
            </a:r>
          </a:p>
          <a:p>
            <a:r>
              <a:rPr lang="en-US"/>
              <a:t>enforce salary information to be of integer type. Also, DBMSs can enforce access controls to</a:t>
            </a:r>
          </a:p>
          <a:p>
            <a:r>
              <a:rPr lang="en-US"/>
              <a:t>different classes of users. For example, human resources department could be given read and</a:t>
            </a:r>
          </a:p>
          <a:p>
            <a:r>
              <a:rPr lang="en-US"/>
              <a:t>write access to the ‘employees’ table, while another group could have access to ‘products’</a:t>
            </a:r>
          </a:p>
          <a:p>
            <a:r>
              <a:rPr lang="en-US"/>
              <a:t>and ‘sales’ tables.</a:t>
            </a:r>
          </a:p>
          <a:p>
            <a:endParaRPr lang="en-US"/>
          </a:p>
          <a:p>
            <a:r>
              <a:rPr lang="en-US"/>
              <a:t>• Data administration: A centralized program to manage the data has advantages related to</a:t>
            </a:r>
          </a:p>
          <a:p>
            <a:r>
              <a:rPr lang="en-US"/>
              <a:t>minimize redundancy, improve security, data durability, and access speed.</a:t>
            </a:r>
          </a:p>
          <a:p>
            <a:endParaRPr lang="en-US"/>
          </a:p>
          <a:p>
            <a:r>
              <a:rPr lang="en-US"/>
              <a:t>• Reduced application development time: most DBMSs use SQL as lingua franca. SQL is a</a:t>
            </a:r>
          </a:p>
          <a:p>
            <a:r>
              <a:rPr lang="en-US"/>
              <a:t>standardized language used for writing and retrieving data. This facilitates quick development</a:t>
            </a:r>
          </a:p>
          <a:p>
            <a:r>
              <a:rPr lang="en-US"/>
              <a:t>of applications and more robust applications.</a:t>
            </a:r>
            <a:endParaRPr lang="en-IN"/>
          </a:p>
        </p:txBody>
      </p:sp>
    </p:spTree>
    <p:extLst>
      <p:ext uri="{BB962C8B-B14F-4D97-AF65-F5344CB8AC3E}">
        <p14:creationId xmlns:p14="http://schemas.microsoft.com/office/powerpoint/2010/main" val="1589635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9BFFA8-B326-BE48-C7A2-AAB2ED47DC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266762" cy="6857999"/>
          </a:xfrm>
          <a:prstGeom prst="rect">
            <a:avLst/>
          </a:prstGeom>
        </p:spPr>
      </p:pic>
      <p:sp>
        <p:nvSpPr>
          <p:cNvPr id="4" name="Rectangle 3">
            <a:extLst>
              <a:ext uri="{FF2B5EF4-FFF2-40B4-BE49-F238E27FC236}">
                <a16:creationId xmlns:a16="http://schemas.microsoft.com/office/drawing/2014/main" id="{CC3E4B6F-8472-913D-52D8-6B4289FF53B1}"/>
              </a:ext>
            </a:extLst>
          </p:cNvPr>
          <p:cNvSpPr/>
          <p:nvPr/>
        </p:nvSpPr>
        <p:spPr>
          <a:xfrm>
            <a:off x="304800" y="192505"/>
            <a:ext cx="11470105" cy="70585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a:latin typeface="Algerian" panose="04020705040A02060702" pitchFamily="82" charset="0"/>
              </a:rPr>
              <a:t>Introduction to structure of Database</a:t>
            </a:r>
            <a:endParaRPr lang="en-IN" sz="3600">
              <a:latin typeface="Algerian" panose="04020705040A02060702" pitchFamily="82" charset="0"/>
            </a:endParaRPr>
          </a:p>
        </p:txBody>
      </p:sp>
      <p:sp>
        <p:nvSpPr>
          <p:cNvPr id="5" name="Rectangle 4">
            <a:extLst>
              <a:ext uri="{FF2B5EF4-FFF2-40B4-BE49-F238E27FC236}">
                <a16:creationId xmlns:a16="http://schemas.microsoft.com/office/drawing/2014/main" id="{4CD31C4A-5B63-3993-F131-827ADA1815E4}"/>
              </a:ext>
            </a:extLst>
          </p:cNvPr>
          <p:cNvSpPr/>
          <p:nvPr/>
        </p:nvSpPr>
        <p:spPr>
          <a:xfrm>
            <a:off x="417095" y="1203158"/>
            <a:ext cx="11357810" cy="83419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atin typeface="Aparajita" panose="02020603050405020304" pitchFamily="18" charset="0"/>
                <a:cs typeface="Aparajita" panose="02020603050405020304" pitchFamily="18" charset="0"/>
              </a:rPr>
              <a:t>Data Abstraction</a:t>
            </a:r>
          </a:p>
          <a:p>
            <a:pPr algn="ctr"/>
            <a:r>
              <a:rPr lang="en-US" sz="2000"/>
              <a:t>Data Abstraction refers to the process of hiding irrelevant details from the user.</a:t>
            </a:r>
            <a:endParaRPr lang="en-IN" sz="2000"/>
          </a:p>
        </p:txBody>
      </p:sp>
      <p:sp>
        <p:nvSpPr>
          <p:cNvPr id="6" name="Rectangle 5">
            <a:extLst>
              <a:ext uri="{FF2B5EF4-FFF2-40B4-BE49-F238E27FC236}">
                <a16:creationId xmlns:a16="http://schemas.microsoft.com/office/drawing/2014/main" id="{9D722452-858F-E3A3-4470-E9CDB05520C7}"/>
              </a:ext>
            </a:extLst>
          </p:cNvPr>
          <p:cNvSpPr/>
          <p:nvPr/>
        </p:nvSpPr>
        <p:spPr>
          <a:xfrm>
            <a:off x="584720" y="2342148"/>
            <a:ext cx="5062102" cy="415490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 Physical: This is the lowest level of data abstraction. It tells us how the data is actually stored</a:t>
            </a:r>
          </a:p>
          <a:p>
            <a:pPr algn="ctr"/>
            <a:r>
              <a:rPr lang="en-US"/>
              <a:t>in memory. The access methods like sequential or random access and file organization</a:t>
            </a:r>
          </a:p>
          <a:p>
            <a:pPr algn="ctr"/>
            <a:r>
              <a:rPr lang="en-US"/>
              <a:t>Methods</a:t>
            </a:r>
          </a:p>
          <a:p>
            <a:pPr algn="ctr"/>
            <a:r>
              <a:rPr lang="en-US"/>
              <a:t>• Logical: This level comprises the information that is actually stored in the database in the form</a:t>
            </a:r>
          </a:p>
          <a:p>
            <a:pPr algn="ctr"/>
            <a:r>
              <a:rPr lang="en-US"/>
              <a:t>of tables. It also stores the relationship among the data entities in relatively simple structures.</a:t>
            </a:r>
          </a:p>
          <a:p>
            <a:pPr algn="ctr"/>
            <a:r>
              <a:rPr lang="en-US"/>
              <a:t>• View: This is the highest level of abstraction. Only a part of the actual database is viewed by</a:t>
            </a:r>
          </a:p>
          <a:p>
            <a:pPr algn="ctr"/>
            <a:r>
              <a:rPr lang="en-US"/>
              <a:t>the users. This level exists to ease the accessibility of the database by an individual user. Users</a:t>
            </a:r>
          </a:p>
          <a:p>
            <a:pPr algn="ctr"/>
            <a:r>
              <a:rPr lang="en-US"/>
              <a:t>view data in the form of rows and columns.</a:t>
            </a:r>
            <a:endParaRPr lang="en-IN"/>
          </a:p>
        </p:txBody>
      </p:sp>
      <p:sp>
        <p:nvSpPr>
          <p:cNvPr id="11" name="Rectangle 10">
            <a:extLst>
              <a:ext uri="{FF2B5EF4-FFF2-40B4-BE49-F238E27FC236}">
                <a16:creationId xmlns:a16="http://schemas.microsoft.com/office/drawing/2014/main" id="{6F073CDA-BFD5-C14F-6AC5-3D2C660A2809}"/>
              </a:ext>
            </a:extLst>
          </p:cNvPr>
          <p:cNvSpPr/>
          <p:nvPr/>
        </p:nvSpPr>
        <p:spPr>
          <a:xfrm>
            <a:off x="6204069" y="2133601"/>
            <a:ext cx="4749280" cy="415490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400"/>
              <a:t>• Physical level – it will contains block of storages (bytes,GB,TB,etc)</a:t>
            </a:r>
          </a:p>
          <a:p>
            <a:pPr algn="just"/>
            <a:r>
              <a:rPr lang="en-US" sz="2400"/>
              <a:t>• Logical level – it will contain the fields and the attributes of data.</a:t>
            </a:r>
          </a:p>
          <a:p>
            <a:pPr algn="just"/>
            <a:r>
              <a:rPr lang="en-US" sz="2400"/>
              <a:t>• View level – it works with CLICommand Line Interface or GUI(Graphical User</a:t>
            </a:r>
          </a:p>
          <a:p>
            <a:pPr algn="just"/>
            <a:r>
              <a:rPr lang="en-US" sz="2400"/>
              <a:t>Interface) access of database</a:t>
            </a:r>
            <a:endParaRPr lang="en-IN" sz="2400"/>
          </a:p>
        </p:txBody>
      </p:sp>
    </p:spTree>
    <p:extLst>
      <p:ext uri="{BB962C8B-B14F-4D97-AF65-F5344CB8AC3E}">
        <p14:creationId xmlns:p14="http://schemas.microsoft.com/office/powerpoint/2010/main" val="301337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420</TotalTime>
  <Words>1661</Words>
  <Application>Microsoft Office PowerPoint</Application>
  <PresentationFormat>Widescreen</PresentationFormat>
  <Paragraphs>179</Paragraphs>
  <Slides>22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22</vt:i4>
      </vt:variant>
    </vt:vector>
  </HeadingPairs>
  <TitlesOfParts>
    <vt:vector size="34" baseType="lpstr">
      <vt:lpstr>Algerian</vt:lpstr>
      <vt:lpstr>Aparajita</vt:lpstr>
      <vt:lpstr>Aptos Display</vt:lpstr>
      <vt:lpstr>Arial</vt:lpstr>
      <vt:lpstr>Arial Black</vt:lpstr>
      <vt:lpstr>Calibri</vt:lpstr>
      <vt:lpstr>Calibri Light</vt:lpstr>
      <vt:lpstr>Castellar</vt:lpstr>
      <vt:lpstr>Google Sans</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MY SQL</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Anamika gupta</dc:creator>
  <cp:lastModifiedBy>Anamika gupta</cp:lastModifiedBy>
  <cp:revision>2</cp:revision>
  <dcterms:created xsi:type="dcterms:W3CDTF">2023-12-28T05:41:19Z</dcterms:created>
  <dcterms:modified xsi:type="dcterms:W3CDTF">2024-01-11T08:56:59Z</dcterms:modified>
</cp:coreProperties>
</file>