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83" r:id="rId2"/>
    <p:sldId id="256" r:id="rId3"/>
    <p:sldId id="257" r:id="rId4"/>
    <p:sldId id="274" r:id="rId5"/>
    <p:sldId id="275" r:id="rId6"/>
    <p:sldId id="276" r:id="rId7"/>
    <p:sldId id="277" r:id="rId8"/>
    <p:sldId id="278" r:id="rId9"/>
    <p:sldId id="279" r:id="rId10"/>
    <p:sldId id="280" r:id="rId11"/>
    <p:sldId id="285" r:id="rId12"/>
    <p:sldId id="284" r:id="rId13"/>
    <p:sldId id="286" r:id="rId14"/>
    <p:sldId id="289" r:id="rId15"/>
    <p:sldId id="287" r:id="rId16"/>
    <p:sldId id="288" r:id="rId17"/>
  </p:sldIdLst>
  <p:sldSz cx="18288000" cy="10287000"/>
  <p:notesSz cx="6858000" cy="9144000"/>
  <p:embeddedFontLst>
    <p:embeddedFont>
      <p:font typeface="Microsoft YaHei" panose="020B0503020204020204" pitchFamily="34" charset="-122"/>
      <p:regular r:id="rId19"/>
      <p:bold r:id="rId20"/>
    </p:embeddedFont>
    <p:embeddedFont>
      <p:font typeface="Arial Black" panose="020B0A04020102020204" pitchFamily="34" charset="0"/>
      <p:bold r:id="rId21"/>
    </p:embeddedFont>
    <p:embeddedFont>
      <p:font typeface="Hatton Ultra-Bold" panose="020B0604020202020204" charset="0"/>
      <p:regular r:id="rId22"/>
    </p:embeddedFont>
    <p:embeddedFont>
      <p:font typeface="Nourd" panose="020B0604020202020204" charset="0"/>
      <p:regular r:id="rId23"/>
    </p:embeddedFont>
    <p:embeddedFont>
      <p:font typeface="Nour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2" d="100"/>
          <a:sy n="32" d="100"/>
        </p:scale>
        <p:origin x="53" y="112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69CA2-8F00-4A2E-ABA1-32DF71C61112}"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33D1D-E739-41F7-A793-8934E25F6F75}" type="slidenum">
              <a:rPr lang="en-IN" smtClean="0"/>
              <a:t>‹#›</a:t>
            </a:fld>
            <a:endParaRPr lang="en-IN"/>
          </a:p>
        </p:txBody>
      </p:sp>
    </p:spTree>
    <p:extLst>
      <p:ext uri="{BB962C8B-B14F-4D97-AF65-F5344CB8AC3E}">
        <p14:creationId xmlns:p14="http://schemas.microsoft.com/office/powerpoint/2010/main" val="8801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333D1D-E739-41F7-A793-8934E25F6F75}" type="slidenum">
              <a:rPr lang="en-IN" smtClean="0"/>
              <a:t>16</a:t>
            </a:fld>
            <a:endParaRPr lang="en-IN"/>
          </a:p>
        </p:txBody>
      </p:sp>
    </p:spTree>
    <p:extLst>
      <p:ext uri="{BB962C8B-B14F-4D97-AF65-F5344CB8AC3E}">
        <p14:creationId xmlns:p14="http://schemas.microsoft.com/office/powerpoint/2010/main" val="2628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8289065"/>
            <a:ext cx="16230600" cy="954083"/>
            <a:chOff x="0" y="0"/>
            <a:chExt cx="5317466" cy="312577"/>
          </a:xfrm>
        </p:grpSpPr>
        <p:sp>
          <p:nvSpPr>
            <p:cNvPr id="3" name="Freeform 3"/>
            <p:cNvSpPr/>
            <p:nvPr/>
          </p:nvSpPr>
          <p:spPr>
            <a:xfrm>
              <a:off x="0" y="0"/>
              <a:ext cx="5317466" cy="312577"/>
            </a:xfrm>
            <a:custGeom>
              <a:avLst/>
              <a:gdLst/>
              <a:ahLst/>
              <a:cxnLst/>
              <a:rect l="l" t="t" r="r" b="b"/>
              <a:pathLst>
                <a:path w="5317466" h="312577">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id="4" name="TextBox 4"/>
            <p:cNvSpPr txBox="1"/>
            <p:nvPr/>
          </p:nvSpPr>
          <p:spPr>
            <a:xfrm>
              <a:off x="0" y="-57150"/>
              <a:ext cx="5317466" cy="369727"/>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5400000">
            <a:off x="8869067" y="8737532"/>
            <a:ext cx="549866" cy="0"/>
          </a:xfrm>
          <a:prstGeom prst="line">
            <a:avLst/>
          </a:prstGeom>
          <a:ln w="57150" cap="flat">
            <a:solidFill>
              <a:srgbClr val="1C1C1C"/>
            </a:solidFill>
            <a:prstDash val="solid"/>
            <a:headEnd type="none" w="sm" len="sm"/>
            <a:tailEnd type="none" w="sm" len="sm"/>
          </a:ln>
        </p:spPr>
      </p:sp>
      <p:grpSp>
        <p:nvGrpSpPr>
          <p:cNvPr id="6" name="Group 6"/>
          <p:cNvGrpSpPr/>
          <p:nvPr/>
        </p:nvGrpSpPr>
        <p:grpSpPr>
          <a:xfrm>
            <a:off x="1028700" y="1017143"/>
            <a:ext cx="3494852" cy="954083"/>
            <a:chOff x="0" y="0"/>
            <a:chExt cx="1010276" cy="275802"/>
          </a:xfrm>
        </p:grpSpPr>
        <p:sp>
          <p:nvSpPr>
            <p:cNvPr id="7" name="Freeform 7"/>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8" name="TextBox 8"/>
            <p:cNvSpPr txBox="1"/>
            <p:nvPr/>
          </p:nvSpPr>
          <p:spPr>
            <a:xfrm>
              <a:off x="0" y="-57150"/>
              <a:ext cx="1010276" cy="332952"/>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0585339" y="8664529"/>
            <a:ext cx="1831118" cy="256480"/>
          </a:xfrm>
          <a:prstGeom prst="rect">
            <a:avLst/>
          </a:prstGeom>
        </p:spPr>
        <p:txBody>
          <a:bodyPr lIns="0" tIns="0" rIns="0" bIns="0" rtlCol="0" anchor="t">
            <a:spAutoFit/>
          </a:bodyPr>
          <a:lstStyle/>
          <a:p>
            <a:pPr algn="l">
              <a:lnSpc>
                <a:spcPts val="2000"/>
              </a:lnSpc>
            </a:pPr>
            <a:r>
              <a:rPr lang="en-US" sz="2000">
                <a:solidFill>
                  <a:srgbClr val="1C1C1C"/>
                </a:solidFill>
                <a:latin typeface="Nourd"/>
              </a:rPr>
              <a:t>Submit to:</a:t>
            </a:r>
          </a:p>
        </p:txBody>
      </p:sp>
      <p:sp>
        <p:nvSpPr>
          <p:cNvPr id="14" name="TextBox 14"/>
          <p:cNvSpPr txBox="1"/>
          <p:nvPr/>
        </p:nvSpPr>
        <p:spPr>
          <a:xfrm>
            <a:off x="12416457" y="8514702"/>
            <a:ext cx="3234636" cy="935897"/>
          </a:xfrm>
          <a:prstGeom prst="rect">
            <a:avLst/>
          </a:prstGeom>
        </p:spPr>
        <p:txBody>
          <a:bodyPr lIns="0" tIns="0" rIns="0" bIns="0" rtlCol="0" anchor="t">
            <a:spAutoFit/>
          </a:bodyPr>
          <a:lstStyle/>
          <a:p>
            <a:pPr algn="l">
              <a:lnSpc>
                <a:spcPts val="3779"/>
              </a:lnSpc>
            </a:pPr>
            <a:r>
              <a:rPr lang="en-US" sz="2700">
                <a:solidFill>
                  <a:srgbClr val="1C1C1C"/>
                </a:solidFill>
                <a:latin typeface="Nourd"/>
              </a:rPr>
              <a:t>Mr.Aishwary Shukla</a:t>
            </a:r>
          </a:p>
          <a:p>
            <a:pPr algn="l">
              <a:lnSpc>
                <a:spcPts val="3779"/>
              </a:lnSpc>
            </a:pPr>
            <a:endParaRPr lang="en-US" sz="2700">
              <a:solidFill>
                <a:srgbClr val="1C1C1C"/>
              </a:solidFill>
              <a:latin typeface="Nourd"/>
            </a:endParaRPr>
          </a:p>
        </p:txBody>
      </p:sp>
      <p:sp>
        <p:nvSpPr>
          <p:cNvPr id="17" name="TextBox 17"/>
          <p:cNvSpPr txBox="1"/>
          <p:nvPr/>
        </p:nvSpPr>
        <p:spPr>
          <a:xfrm>
            <a:off x="1378739" y="1404365"/>
            <a:ext cx="2845864" cy="282129"/>
          </a:xfrm>
          <a:prstGeom prst="rect">
            <a:avLst/>
          </a:prstGeom>
        </p:spPr>
        <p:txBody>
          <a:bodyPr wrap="square" lIns="0" tIns="0" rIns="0" bIns="0" rtlCol="0" anchor="t">
            <a:spAutoFit/>
          </a:bodyPr>
          <a:lstStyle/>
          <a:p>
            <a:pPr algn="l">
              <a:lnSpc>
                <a:spcPts val="2199"/>
              </a:lnSpc>
            </a:pPr>
            <a:r>
              <a:rPr lang="en-US" sz="2199">
                <a:solidFill>
                  <a:srgbClr val="1C1C1C"/>
                </a:solidFill>
                <a:latin typeface="Nourd Bold"/>
              </a:rPr>
              <a:t>AAFT INSTITUTE </a:t>
            </a:r>
          </a:p>
        </p:txBody>
      </p:sp>
      <p:sp>
        <p:nvSpPr>
          <p:cNvPr id="18" name="TextBox 18"/>
          <p:cNvSpPr txBox="1"/>
          <p:nvPr/>
        </p:nvSpPr>
        <p:spPr>
          <a:xfrm>
            <a:off x="76200" y="3003275"/>
            <a:ext cx="18059400" cy="3256020"/>
          </a:xfrm>
          <a:prstGeom prst="rect">
            <a:avLst/>
          </a:prstGeom>
        </p:spPr>
        <p:txBody>
          <a:bodyPr wrap="square" lIns="0" tIns="0" rIns="0" bIns="0" rtlCol="0" anchor="t">
            <a:spAutoFit/>
          </a:bodyPr>
          <a:lstStyle/>
          <a:p>
            <a:pPr algn="ctr">
              <a:lnSpc>
                <a:spcPts val="12995"/>
              </a:lnSpc>
            </a:pPr>
            <a:r>
              <a:rPr lang="en-US" sz="8800">
                <a:solidFill>
                  <a:srgbClr val="1C1C1C"/>
                </a:solidFill>
                <a:latin typeface="Hatton Ultra-Bold"/>
              </a:rPr>
              <a:t>Python programming fo</a:t>
            </a:r>
          </a:p>
          <a:p>
            <a:pPr algn="ctr">
              <a:lnSpc>
                <a:spcPts val="12995"/>
              </a:lnSpc>
            </a:pPr>
            <a:r>
              <a:rPr lang="en-US" sz="8800">
                <a:solidFill>
                  <a:srgbClr val="1C1C1C"/>
                </a:solidFill>
                <a:latin typeface="Hatton Ultra-Bold"/>
              </a:rPr>
              <a:t>r data science</a:t>
            </a:r>
          </a:p>
        </p:txBody>
      </p:sp>
      <p:sp>
        <p:nvSpPr>
          <p:cNvPr id="24" name="TextBox 23">
            <a:extLst>
              <a:ext uri="{FF2B5EF4-FFF2-40B4-BE49-F238E27FC236}">
                <a16:creationId xmlns:a16="http://schemas.microsoft.com/office/drawing/2014/main" id="{F6CA3FB5-36E3-A0FE-5BDA-80BDB6965297}"/>
              </a:ext>
            </a:extLst>
          </p:cNvPr>
          <p:cNvSpPr txBox="1"/>
          <p:nvPr/>
        </p:nvSpPr>
        <p:spPr>
          <a:xfrm>
            <a:off x="1617941" y="8615512"/>
            <a:ext cx="9162288" cy="348813"/>
          </a:xfrm>
          <a:prstGeom prst="rect">
            <a:avLst/>
          </a:prstGeom>
          <a:noFill/>
        </p:spPr>
        <p:txBody>
          <a:bodyPr wrap="square">
            <a:spAutoFit/>
          </a:bodyPr>
          <a:lstStyle/>
          <a:p>
            <a:pPr algn="l">
              <a:lnSpc>
                <a:spcPts val="2000"/>
              </a:lnSpc>
            </a:pPr>
            <a:r>
              <a:rPr lang="en-US" sz="1800">
                <a:solidFill>
                  <a:srgbClr val="1C1C1C"/>
                </a:solidFill>
                <a:latin typeface="Nourd"/>
              </a:rPr>
              <a:t>Submit by :</a:t>
            </a:r>
          </a:p>
        </p:txBody>
      </p:sp>
      <p:sp>
        <p:nvSpPr>
          <p:cNvPr id="26" name="TextBox 25">
            <a:extLst>
              <a:ext uri="{FF2B5EF4-FFF2-40B4-BE49-F238E27FC236}">
                <a16:creationId xmlns:a16="http://schemas.microsoft.com/office/drawing/2014/main" id="{B21D1D7E-27DA-E616-6AC2-B917F06757C4}"/>
              </a:ext>
            </a:extLst>
          </p:cNvPr>
          <p:cNvSpPr txBox="1"/>
          <p:nvPr/>
        </p:nvSpPr>
        <p:spPr>
          <a:xfrm>
            <a:off x="3121518" y="8480703"/>
            <a:ext cx="5565281" cy="531684"/>
          </a:xfrm>
          <a:prstGeom prst="rect">
            <a:avLst/>
          </a:prstGeom>
          <a:noFill/>
        </p:spPr>
        <p:txBody>
          <a:bodyPr wrap="square">
            <a:spAutoFit/>
          </a:bodyPr>
          <a:lstStyle/>
          <a:p>
            <a:pPr algn="l">
              <a:lnSpc>
                <a:spcPts val="3779"/>
              </a:lnSpc>
            </a:pPr>
            <a:r>
              <a:rPr lang="en-US" sz="2400">
                <a:solidFill>
                  <a:srgbClr val="1C1C1C"/>
                </a:solidFill>
                <a:latin typeface="Nourd"/>
              </a:rPr>
              <a:t>Anamika Gupta</a:t>
            </a:r>
          </a:p>
        </p:txBody>
      </p:sp>
      <p:pic>
        <p:nvPicPr>
          <p:cNvPr id="27" name="Picture 26">
            <a:extLst>
              <a:ext uri="{FF2B5EF4-FFF2-40B4-BE49-F238E27FC236}">
                <a16:creationId xmlns:a16="http://schemas.microsoft.com/office/drawing/2014/main" id="{A0FDCDCD-991A-E16E-6A0F-3DBD66BC82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51093" y="311038"/>
            <a:ext cx="2362507" cy="2012150"/>
          </a:xfrm>
          <a:prstGeom prst="flowChartConnector">
            <a:avLst/>
          </a:prstGeom>
        </p:spPr>
      </p:pic>
    </p:spTree>
    <p:extLst>
      <p:ext uri="{BB962C8B-B14F-4D97-AF65-F5344CB8AC3E}">
        <p14:creationId xmlns:p14="http://schemas.microsoft.com/office/powerpoint/2010/main" val="10482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6020840" y="522396"/>
            <a:ext cx="8202531" cy="1077218"/>
          </a:xfrm>
          <a:prstGeom prst="rect">
            <a:avLst/>
          </a:prstGeom>
        </p:spPr>
        <p:txBody>
          <a:bodyPr wrap="square" lIns="0" tIns="0" rIns="0" bIns="0" rtlCol="0" anchor="t">
            <a:spAutoFit/>
          </a:bodyPr>
          <a:lstStyle/>
          <a:p>
            <a:pPr algn="l">
              <a:lnSpc>
                <a:spcPts val="8000"/>
              </a:lnSpc>
            </a:pPr>
            <a:r>
              <a:rPr lang="en-US" sz="8000">
                <a:solidFill>
                  <a:srgbClr val="1C1C1C"/>
                </a:solidFill>
                <a:latin typeface="Hatton Ultra-Bold"/>
              </a:rPr>
              <a:t>Pandas</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3" name="TextBox 2">
            <a:extLst>
              <a:ext uri="{FF2B5EF4-FFF2-40B4-BE49-F238E27FC236}">
                <a16:creationId xmlns:a16="http://schemas.microsoft.com/office/drawing/2014/main" id="{26B00FD3-9BD8-77F3-4B8D-9141D4A02910}"/>
              </a:ext>
            </a:extLst>
          </p:cNvPr>
          <p:cNvSpPr txBox="1"/>
          <p:nvPr/>
        </p:nvSpPr>
        <p:spPr>
          <a:xfrm>
            <a:off x="297661" y="2171700"/>
            <a:ext cx="17678400" cy="1569660"/>
          </a:xfrm>
          <a:prstGeom prst="rect">
            <a:avLst/>
          </a:prstGeom>
          <a:noFill/>
        </p:spPr>
        <p:txBody>
          <a:bodyPr wrap="square">
            <a:spAutoFit/>
          </a:bodyPr>
          <a:lstStyle/>
          <a:p>
            <a:pPr fontAlgn="base">
              <a:spcAft>
                <a:spcPct val="0"/>
              </a:spcAft>
            </a:pPr>
            <a:r>
              <a:rPr lang="en-US" altLang="zh-CN" sz="3200" b="0" i="0">
                <a:solidFill>
                  <a:schemeClr val="tx1">
                    <a:lumMod val="95000"/>
                    <a:lumOff val="5000"/>
                  </a:schemeClr>
                </a:solidFill>
                <a:latin typeface="Calibri" panose="020F0502020204030204"/>
                <a:ea typeface="Calibri" panose="020F0502020204030204"/>
              </a:rPr>
              <a:t>Pandas is a Python library for data manipulation and analysis, offering powerful data structures like Series and DataFrame along with tools for cleaning, preparation, analysis, and integration with other data analysis libraries.</a:t>
            </a:r>
          </a:p>
        </p:txBody>
      </p:sp>
      <p:sp>
        <p:nvSpPr>
          <p:cNvPr id="5" name="TextBox 4">
            <a:extLst>
              <a:ext uri="{FF2B5EF4-FFF2-40B4-BE49-F238E27FC236}">
                <a16:creationId xmlns:a16="http://schemas.microsoft.com/office/drawing/2014/main" id="{05BA8B4E-2538-8028-C5BE-60443DC231CD}"/>
              </a:ext>
            </a:extLst>
          </p:cNvPr>
          <p:cNvSpPr txBox="1"/>
          <p:nvPr/>
        </p:nvSpPr>
        <p:spPr>
          <a:xfrm>
            <a:off x="6020839" y="3774837"/>
            <a:ext cx="8202531" cy="2103140"/>
          </a:xfrm>
          <a:prstGeom prst="rect">
            <a:avLst/>
          </a:prstGeom>
        </p:spPr>
        <p:txBody>
          <a:bodyPr wrap="square" lIns="0" tIns="0" rIns="0" bIns="0" rtlCol="0" anchor="t">
            <a:spAutoFit/>
          </a:bodyPr>
          <a:lstStyle/>
          <a:p>
            <a:pPr>
              <a:lnSpc>
                <a:spcPts val="8000"/>
              </a:lnSpc>
            </a:pPr>
            <a:r>
              <a:rPr lang="en-IN" altLang="en-US" sz="4400" u="sng">
                <a:solidFill>
                  <a:schemeClr val="tx1">
                    <a:lumMod val="85000"/>
                    <a:lumOff val="15000"/>
                  </a:schemeClr>
                </a:solidFill>
                <a:latin typeface="Microsoft YaHei" panose="020B0503020204020204" pitchFamily="34" charset="-122"/>
                <a:ea typeface="Microsoft YaHei" panose="020B0503020204020204" pitchFamily="34" charset="-122"/>
                <a:sym typeface="+mn-ea"/>
              </a:rPr>
              <a:t>Importance of Pandas</a:t>
            </a:r>
            <a:endParaRPr lang="en-US" altLang="zh-CN" sz="4400" b="0" i="0" u="sng">
              <a:solidFill>
                <a:schemeClr val="tx1">
                  <a:lumMod val="85000"/>
                  <a:lumOff val="15000"/>
                </a:schemeClr>
              </a:solidFill>
              <a:latin typeface="Arial Black" panose="020B0A04020102020204" charset="0"/>
              <a:ea typeface="Limelight"/>
              <a:cs typeface="Arial Black" panose="020B0A04020102020204" charset="0"/>
            </a:endParaRPr>
          </a:p>
          <a:p>
            <a:pPr algn="l">
              <a:lnSpc>
                <a:spcPts val="8000"/>
              </a:lnSpc>
            </a:pPr>
            <a:endParaRPr lang="en-US" sz="8000">
              <a:solidFill>
                <a:srgbClr val="1C1C1C"/>
              </a:solidFill>
              <a:latin typeface="Hatton Ultra-Bold"/>
            </a:endParaRPr>
          </a:p>
        </p:txBody>
      </p:sp>
      <p:sp>
        <p:nvSpPr>
          <p:cNvPr id="9" name="TextBox 8">
            <a:extLst>
              <a:ext uri="{FF2B5EF4-FFF2-40B4-BE49-F238E27FC236}">
                <a16:creationId xmlns:a16="http://schemas.microsoft.com/office/drawing/2014/main" id="{CFE3F1B8-EB2D-AF2D-01BD-F83CFCA88783}"/>
              </a:ext>
            </a:extLst>
          </p:cNvPr>
          <p:cNvSpPr txBox="1"/>
          <p:nvPr/>
        </p:nvSpPr>
        <p:spPr>
          <a:xfrm>
            <a:off x="297661" y="5494216"/>
            <a:ext cx="17678400" cy="3539430"/>
          </a:xfrm>
          <a:prstGeom prst="rect">
            <a:avLst/>
          </a:prstGeom>
          <a:noFill/>
        </p:spPr>
        <p:txBody>
          <a:bodyPr wrap="square">
            <a:spAutoFit/>
          </a:bodyPr>
          <a:lstStyle/>
          <a:p>
            <a:pPr marL="114300" indent="0" fontAlgn="base">
              <a:spcAft>
                <a:spcPct val="0"/>
              </a:spcAft>
              <a:buFont typeface="Arial" panose="020B0604020202020204"/>
              <a:buChar char="•"/>
            </a:pPr>
            <a:r>
              <a:rPr lang="en-US" altLang="zh-CN" sz="2800" b="1" i="0" u="sng">
                <a:solidFill>
                  <a:schemeClr val="tx1">
                    <a:lumMod val="85000"/>
                    <a:lumOff val="15000"/>
                  </a:schemeClr>
                </a:solidFill>
                <a:latin typeface="Calibri" panose="020F0502020204030204"/>
                <a:ea typeface="Calibri" panose="020F0502020204030204"/>
              </a:rPr>
              <a:t>Efficient Data Handling:</a:t>
            </a:r>
            <a:r>
              <a:rPr lang="en-US" altLang="zh-CN" sz="2800" b="0" i="0">
                <a:solidFill>
                  <a:schemeClr val="tx1">
                    <a:lumMod val="85000"/>
                    <a:lumOff val="15000"/>
                  </a:schemeClr>
                </a:solidFill>
                <a:latin typeface="Calibri" panose="020F0502020204030204"/>
                <a:ea typeface="Calibri" panose="020F0502020204030204"/>
              </a:rPr>
              <a:t> Pandas provides efficient data structures like Series and DataFrame for handling structured data, making it easier to work with large datasets.</a:t>
            </a:r>
          </a:p>
          <a:p>
            <a:pPr marL="114300" indent="0" fontAlgn="base">
              <a:spcAft>
                <a:spcPct val="0"/>
              </a:spcAft>
              <a:buFont typeface="Arial" panose="020B0604020202020204"/>
              <a:buChar char="•"/>
            </a:pPr>
            <a:r>
              <a:rPr lang="en-US" altLang="zh-CN" sz="2800" b="0" i="0">
                <a:solidFill>
                  <a:schemeClr val="tx1">
                    <a:lumMod val="85000"/>
                    <a:lumOff val="15000"/>
                  </a:schemeClr>
                </a:solidFill>
                <a:latin typeface="Calibri" panose="020F0502020204030204"/>
                <a:ea typeface="Calibri" panose="020F0502020204030204"/>
              </a:rPr>
              <a:t>    </a:t>
            </a:r>
            <a:r>
              <a:rPr lang="en-US" altLang="zh-CN" sz="2800" b="1" i="0" u="sng">
                <a:solidFill>
                  <a:schemeClr val="tx1">
                    <a:lumMod val="85000"/>
                    <a:lumOff val="15000"/>
                  </a:schemeClr>
                </a:solidFill>
                <a:latin typeface="Calibri" panose="020F0502020204030204"/>
                <a:ea typeface="Calibri" panose="020F0502020204030204"/>
              </a:rPr>
              <a:t>Data Cleaning and Preparation:</a:t>
            </a:r>
            <a:r>
              <a:rPr lang="en-US" altLang="zh-CN" sz="2800" b="0" i="0">
                <a:solidFill>
                  <a:schemeClr val="tx1">
                    <a:lumMod val="85000"/>
                    <a:lumOff val="15000"/>
                  </a:schemeClr>
                </a:solidFill>
                <a:latin typeface="Calibri" panose="020F0502020204030204"/>
                <a:ea typeface="Calibri" panose="020F0502020204030204"/>
              </a:rPr>
              <a:t> Offers functions and methods for cleaning, transforming, and preparing data, including handling missing values and reshaping datasets.</a:t>
            </a:r>
          </a:p>
          <a:p>
            <a:pPr marL="114300" indent="0" fontAlgn="base">
              <a:spcAft>
                <a:spcPct val="0"/>
              </a:spcAft>
              <a:buFont typeface="Arial" panose="020B0604020202020204"/>
              <a:buChar char="•"/>
            </a:pPr>
            <a:r>
              <a:rPr lang="en-US" altLang="zh-CN" sz="2800" b="0" i="0">
                <a:solidFill>
                  <a:schemeClr val="tx1">
                    <a:lumMod val="85000"/>
                    <a:lumOff val="15000"/>
                  </a:schemeClr>
                </a:solidFill>
                <a:latin typeface="Calibri" panose="020F0502020204030204"/>
                <a:ea typeface="Calibri" panose="020F0502020204030204"/>
              </a:rPr>
              <a:t>    </a:t>
            </a:r>
            <a:r>
              <a:rPr lang="en-US" altLang="zh-CN" sz="2800" b="1" i="0" u="sng">
                <a:solidFill>
                  <a:schemeClr val="tx1">
                    <a:lumMod val="85000"/>
                    <a:lumOff val="15000"/>
                  </a:schemeClr>
                </a:solidFill>
                <a:latin typeface="Calibri" panose="020F0502020204030204"/>
                <a:ea typeface="Calibri" panose="020F0502020204030204"/>
              </a:rPr>
              <a:t>Data Analysis:</a:t>
            </a:r>
            <a:r>
              <a:rPr lang="en-US" altLang="zh-CN" sz="2800" b="0" i="0">
                <a:solidFill>
                  <a:schemeClr val="tx1">
                    <a:lumMod val="85000"/>
                    <a:lumOff val="15000"/>
                  </a:schemeClr>
                </a:solidFill>
                <a:latin typeface="Calibri" panose="020F0502020204030204"/>
                <a:ea typeface="Calibri" panose="020F0502020204030204"/>
              </a:rPr>
              <a:t> Facilitates exploratory data analysis by providing methods for grouping, aggregating, sorting, and filtering data, enabling insights into data patterns and trends.</a:t>
            </a:r>
          </a:p>
          <a:p>
            <a:pPr marL="114300" indent="0" fontAlgn="base">
              <a:spcAft>
                <a:spcPct val="0"/>
              </a:spcAft>
              <a:buFont typeface="Arial" panose="020B0604020202020204"/>
              <a:buChar char="•"/>
            </a:pPr>
            <a:r>
              <a:rPr lang="en-US" altLang="zh-CN" sz="2800" b="0" i="0">
                <a:solidFill>
                  <a:schemeClr val="tx1">
                    <a:lumMod val="85000"/>
                    <a:lumOff val="15000"/>
                  </a:schemeClr>
                </a:solidFill>
                <a:latin typeface="Calibri" panose="020F0502020204030204"/>
                <a:ea typeface="Calibri" panose="020F0502020204030204"/>
              </a:rPr>
              <a:t>    </a:t>
            </a:r>
            <a:r>
              <a:rPr lang="en-US" altLang="zh-CN" sz="2800" b="1" i="0" u="sng">
                <a:solidFill>
                  <a:schemeClr val="tx1">
                    <a:lumMod val="85000"/>
                    <a:lumOff val="15000"/>
                  </a:schemeClr>
                </a:solidFill>
                <a:latin typeface="Calibri" panose="020F0502020204030204"/>
                <a:ea typeface="Calibri" panose="020F0502020204030204"/>
              </a:rPr>
              <a:t>Time Series Analysis:</a:t>
            </a:r>
            <a:r>
              <a:rPr lang="en-US" altLang="zh-CN" sz="2800" b="0" i="0">
                <a:solidFill>
                  <a:schemeClr val="tx1">
                    <a:lumMod val="85000"/>
                    <a:lumOff val="15000"/>
                  </a:schemeClr>
                </a:solidFill>
                <a:latin typeface="Calibri" panose="020F0502020204030204"/>
                <a:ea typeface="Calibri" panose="020F0502020204030204"/>
              </a:rPr>
              <a:t> Supports time series data analysis with specialized functionalities for date/time indexing, resampling, and time zone handling</a:t>
            </a:r>
            <a:endParaRPr lang="en-IN" sz="2800">
              <a:solidFill>
                <a:schemeClr val="tx1">
                  <a:lumMod val="85000"/>
                  <a:lumOff val="15000"/>
                </a:schemeClr>
              </a:solidFill>
            </a:endParaRPr>
          </a:p>
        </p:txBody>
      </p:sp>
    </p:spTree>
    <p:extLst>
      <p:ext uri="{BB962C8B-B14F-4D97-AF65-F5344CB8AC3E}">
        <p14:creationId xmlns:p14="http://schemas.microsoft.com/office/powerpoint/2010/main" val="215535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6020840" y="522396"/>
            <a:ext cx="8202531" cy="1077218"/>
          </a:xfrm>
          <a:prstGeom prst="rect">
            <a:avLst/>
          </a:prstGeom>
        </p:spPr>
        <p:txBody>
          <a:bodyPr wrap="square" lIns="0" tIns="0" rIns="0" bIns="0" rtlCol="0" anchor="t">
            <a:spAutoFit/>
          </a:bodyPr>
          <a:lstStyle/>
          <a:p>
            <a:pPr algn="l">
              <a:lnSpc>
                <a:spcPts val="8000"/>
              </a:lnSpc>
            </a:pPr>
            <a:r>
              <a:rPr lang="en-US" sz="8000">
                <a:solidFill>
                  <a:srgbClr val="1C1C1C"/>
                </a:solidFill>
                <a:latin typeface="Hatton Ultra-Bold"/>
              </a:rPr>
              <a:t>Pandas</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pic>
        <p:nvPicPr>
          <p:cNvPr id="10" name="Picture 9">
            <a:extLst>
              <a:ext uri="{FF2B5EF4-FFF2-40B4-BE49-F238E27FC236}">
                <a16:creationId xmlns:a16="http://schemas.microsoft.com/office/drawing/2014/main" id="{01B0EE61-874C-B395-5E00-945BA5BC1836}"/>
              </a:ext>
            </a:extLst>
          </p:cNvPr>
          <p:cNvPicPr>
            <a:picLocks noChangeAspect="1"/>
          </p:cNvPicPr>
          <p:nvPr/>
        </p:nvPicPr>
        <p:blipFill>
          <a:blip r:embed="rId2"/>
          <a:stretch>
            <a:fillRect/>
          </a:stretch>
        </p:blipFill>
        <p:spPr>
          <a:xfrm>
            <a:off x="611676" y="1741571"/>
            <a:ext cx="7626985" cy="4836737"/>
          </a:xfrm>
          <a:prstGeom prst="rect">
            <a:avLst/>
          </a:prstGeom>
        </p:spPr>
      </p:pic>
      <p:pic>
        <p:nvPicPr>
          <p:cNvPr id="11" name="Picture 10">
            <a:extLst>
              <a:ext uri="{FF2B5EF4-FFF2-40B4-BE49-F238E27FC236}">
                <a16:creationId xmlns:a16="http://schemas.microsoft.com/office/drawing/2014/main" id="{FE4BF854-9D3E-07B3-974B-DAEF7F763199}"/>
              </a:ext>
            </a:extLst>
          </p:cNvPr>
          <p:cNvPicPr>
            <a:picLocks noChangeAspect="1"/>
          </p:cNvPicPr>
          <p:nvPr/>
        </p:nvPicPr>
        <p:blipFill>
          <a:blip r:embed="rId3"/>
          <a:stretch>
            <a:fillRect/>
          </a:stretch>
        </p:blipFill>
        <p:spPr>
          <a:xfrm>
            <a:off x="7772400" y="4047163"/>
            <a:ext cx="8763000" cy="5060369"/>
          </a:xfrm>
          <a:prstGeom prst="rect">
            <a:avLst/>
          </a:prstGeom>
        </p:spPr>
      </p:pic>
      <p:pic>
        <p:nvPicPr>
          <p:cNvPr id="12" name="Picture 11">
            <a:extLst>
              <a:ext uri="{FF2B5EF4-FFF2-40B4-BE49-F238E27FC236}">
                <a16:creationId xmlns:a16="http://schemas.microsoft.com/office/drawing/2014/main" id="{891445B0-5728-1CCE-A7A5-BFF5A9BCD25D}"/>
              </a:ext>
            </a:extLst>
          </p:cNvPr>
          <p:cNvPicPr>
            <a:picLocks noChangeAspect="1"/>
          </p:cNvPicPr>
          <p:nvPr/>
        </p:nvPicPr>
        <p:blipFill>
          <a:blip r:embed="rId3"/>
          <a:stretch>
            <a:fillRect/>
          </a:stretch>
        </p:blipFill>
        <p:spPr>
          <a:xfrm>
            <a:off x="7924800" y="4199563"/>
            <a:ext cx="8763000" cy="5060369"/>
          </a:xfrm>
          <a:prstGeom prst="rect">
            <a:avLst/>
          </a:prstGeom>
        </p:spPr>
      </p:pic>
    </p:spTree>
    <p:extLst>
      <p:ext uri="{BB962C8B-B14F-4D97-AF65-F5344CB8AC3E}">
        <p14:creationId xmlns:p14="http://schemas.microsoft.com/office/powerpoint/2010/main" val="89463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6020840" y="522396"/>
            <a:ext cx="8202531" cy="1077218"/>
          </a:xfrm>
          <a:prstGeom prst="rect">
            <a:avLst/>
          </a:prstGeom>
        </p:spPr>
        <p:txBody>
          <a:bodyPr wrap="square" lIns="0" tIns="0" rIns="0" bIns="0" rtlCol="0" anchor="t">
            <a:spAutoFit/>
          </a:bodyPr>
          <a:lstStyle/>
          <a:p>
            <a:pPr algn="l">
              <a:lnSpc>
                <a:spcPts val="8000"/>
              </a:lnSpc>
            </a:pPr>
            <a:r>
              <a:rPr lang="en-US" sz="8000">
                <a:solidFill>
                  <a:srgbClr val="1C1C1C"/>
                </a:solidFill>
                <a:latin typeface="Hatton Ultra-Bold"/>
              </a:rPr>
              <a:t>Numpy</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14" name="TextBox 13">
            <a:extLst>
              <a:ext uri="{FF2B5EF4-FFF2-40B4-BE49-F238E27FC236}">
                <a16:creationId xmlns:a16="http://schemas.microsoft.com/office/drawing/2014/main" id="{BB96E71C-740F-85BB-535C-74D9D242BC94}"/>
              </a:ext>
            </a:extLst>
          </p:cNvPr>
          <p:cNvSpPr txBox="1"/>
          <p:nvPr/>
        </p:nvSpPr>
        <p:spPr>
          <a:xfrm>
            <a:off x="342900" y="1913307"/>
            <a:ext cx="16916400" cy="1323439"/>
          </a:xfrm>
          <a:prstGeom prst="rect">
            <a:avLst/>
          </a:prstGeom>
          <a:noFill/>
        </p:spPr>
        <p:txBody>
          <a:bodyPr wrap="square">
            <a:spAutoFit/>
          </a:bodyPr>
          <a:lstStyle/>
          <a:p>
            <a:pPr marL="342900" indent="-342900" fontAlgn="base">
              <a:buFont typeface="Wingdings" panose="05000000000000000000" charset="0"/>
              <a:buChar char="Ø"/>
            </a:pPr>
            <a:r>
              <a:rPr lang="en-US" altLang="zh-CN" sz="4000" b="0" i="0">
                <a:solidFill>
                  <a:schemeClr val="tx1">
                    <a:lumMod val="85000"/>
                    <a:lumOff val="15000"/>
                  </a:schemeClr>
                </a:solidFill>
                <a:latin typeface="Calibri" panose="020F0502020204030204"/>
                <a:ea typeface="Calibri" panose="020F0502020204030204"/>
              </a:rPr>
              <a:t>NumPy is a Python library for numerical computing that facilitates efficient operations on arrays and matrices.</a:t>
            </a:r>
          </a:p>
        </p:txBody>
      </p:sp>
      <p:pic>
        <p:nvPicPr>
          <p:cNvPr id="15" name="Picture 14">
            <a:extLst>
              <a:ext uri="{FF2B5EF4-FFF2-40B4-BE49-F238E27FC236}">
                <a16:creationId xmlns:a16="http://schemas.microsoft.com/office/drawing/2014/main" id="{3C05C924-ACDC-A1A2-F39E-44B08DAE6B34}"/>
              </a:ext>
            </a:extLst>
          </p:cNvPr>
          <p:cNvPicPr/>
          <p:nvPr/>
        </p:nvPicPr>
        <p:blipFill>
          <a:blip r:embed="rId2"/>
        </p:blipFill>
        <p:spPr>
          <a:xfrm>
            <a:off x="533400" y="3236746"/>
            <a:ext cx="17526000" cy="5557088"/>
          </a:xfrm>
          <a:prstGeom prst="rect">
            <a:avLst/>
          </a:prstGeom>
        </p:spPr>
      </p:pic>
    </p:spTree>
    <p:extLst>
      <p:ext uri="{BB962C8B-B14F-4D97-AF65-F5344CB8AC3E}">
        <p14:creationId xmlns:p14="http://schemas.microsoft.com/office/powerpoint/2010/main" val="352378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6020840" y="522396"/>
            <a:ext cx="8202531" cy="1077218"/>
          </a:xfrm>
          <a:prstGeom prst="rect">
            <a:avLst/>
          </a:prstGeom>
        </p:spPr>
        <p:txBody>
          <a:bodyPr wrap="square" lIns="0" tIns="0" rIns="0" bIns="0" rtlCol="0" anchor="t">
            <a:spAutoFit/>
          </a:bodyPr>
          <a:lstStyle/>
          <a:p>
            <a:pPr algn="l">
              <a:lnSpc>
                <a:spcPts val="8000"/>
              </a:lnSpc>
            </a:pPr>
            <a:r>
              <a:rPr lang="en-US" sz="8000">
                <a:solidFill>
                  <a:srgbClr val="1C1C1C"/>
                </a:solidFill>
                <a:latin typeface="Hatton Ultra-Bold"/>
              </a:rPr>
              <a:t>Matplotlib</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3" name="TextBox 2">
            <a:extLst>
              <a:ext uri="{FF2B5EF4-FFF2-40B4-BE49-F238E27FC236}">
                <a16:creationId xmlns:a16="http://schemas.microsoft.com/office/drawing/2014/main" id="{55F55637-27F0-CA23-5512-ACD8FF0276EC}"/>
              </a:ext>
            </a:extLst>
          </p:cNvPr>
          <p:cNvSpPr txBox="1"/>
          <p:nvPr/>
        </p:nvSpPr>
        <p:spPr>
          <a:xfrm>
            <a:off x="-16042" y="1599614"/>
            <a:ext cx="17754599" cy="2862322"/>
          </a:xfrm>
          <a:prstGeom prst="rect">
            <a:avLst/>
          </a:prstGeom>
          <a:noFill/>
        </p:spPr>
        <p:txBody>
          <a:bodyPr wrap="square">
            <a:spAutoFit/>
          </a:bodyPr>
          <a:lstStyle/>
          <a:p>
            <a:pPr marL="114300" indent="0" fontAlgn="base">
              <a:spcAft>
                <a:spcPct val="0"/>
              </a:spcAft>
              <a:buFont typeface="Arial" panose="020B0604020202020204"/>
              <a:buChar char="•"/>
            </a:pPr>
            <a:r>
              <a:rPr lang="en-US" altLang="zh-CN" sz="3600" b="0" i="0">
                <a:solidFill>
                  <a:schemeClr val="tx1">
                    <a:lumMod val="85000"/>
                    <a:lumOff val="15000"/>
                  </a:schemeClr>
                </a:solidFill>
                <a:latin typeface="Calibri" panose="020F0502020204030204"/>
                <a:ea typeface="Calibri" panose="020F0502020204030204"/>
              </a:rPr>
              <a:t>Matplotlib is a low level graph plotting library in python that serves as a visualization utility.</a:t>
            </a:r>
          </a:p>
          <a:p>
            <a:pPr marL="114300" indent="0" fontAlgn="base">
              <a:spcAft>
                <a:spcPct val="0"/>
              </a:spcAft>
              <a:buFont typeface="Arial" panose="020B0604020202020204"/>
              <a:buChar char="•"/>
            </a:pPr>
            <a:r>
              <a:rPr lang="en-US" altLang="zh-CN" sz="3600" b="0" i="0">
                <a:solidFill>
                  <a:schemeClr val="tx1">
                    <a:lumMod val="85000"/>
                    <a:lumOff val="15000"/>
                  </a:schemeClr>
                </a:solidFill>
                <a:latin typeface="Calibri" panose="020F0502020204030204"/>
                <a:ea typeface="Calibri" panose="020F0502020204030204"/>
              </a:rPr>
              <a:t>Matplotlib was created by John D. Hunter.</a:t>
            </a:r>
          </a:p>
          <a:p>
            <a:pPr marL="114300" indent="0" fontAlgn="base">
              <a:spcAft>
                <a:spcPct val="0"/>
              </a:spcAft>
              <a:buFont typeface="Arial" panose="020B0604020202020204"/>
              <a:buChar char="•"/>
            </a:pPr>
            <a:r>
              <a:rPr lang="en-US" altLang="zh-CN" sz="3600" b="0" i="0">
                <a:solidFill>
                  <a:schemeClr val="tx1">
                    <a:lumMod val="85000"/>
                    <a:lumOff val="15000"/>
                  </a:schemeClr>
                </a:solidFill>
                <a:latin typeface="Calibri" panose="020F0502020204030204"/>
                <a:ea typeface="Calibri" panose="020F0502020204030204"/>
              </a:rPr>
              <a:t>Matplotlib is open source and we can use it freely.</a:t>
            </a:r>
          </a:p>
          <a:p>
            <a:pPr marL="114300" indent="0" fontAlgn="base">
              <a:spcAft>
                <a:spcPct val="0"/>
              </a:spcAft>
              <a:buFont typeface="Arial" panose="020B0604020202020204"/>
              <a:buChar char="•"/>
            </a:pPr>
            <a:r>
              <a:rPr lang="en-US" altLang="zh-CN" sz="3600" b="0" i="0">
                <a:solidFill>
                  <a:schemeClr val="tx1">
                    <a:lumMod val="85000"/>
                    <a:lumOff val="15000"/>
                  </a:schemeClr>
                </a:solidFill>
                <a:latin typeface="Calibri" panose="020F0502020204030204"/>
                <a:ea typeface="Calibri" panose="020F0502020204030204"/>
              </a:rPr>
              <a:t>Matplotlib is mostly written in python, a few segments are written in C, Objective-C and Javascript for Platform compatibility.</a:t>
            </a:r>
          </a:p>
        </p:txBody>
      </p:sp>
      <p:pic>
        <p:nvPicPr>
          <p:cNvPr id="8" name="Picture 7">
            <a:extLst>
              <a:ext uri="{FF2B5EF4-FFF2-40B4-BE49-F238E27FC236}">
                <a16:creationId xmlns:a16="http://schemas.microsoft.com/office/drawing/2014/main" id="{5A533C07-CE65-1924-2427-A5510FC46137}"/>
              </a:ext>
            </a:extLst>
          </p:cNvPr>
          <p:cNvPicPr>
            <a:picLocks noChangeAspect="1"/>
          </p:cNvPicPr>
          <p:nvPr/>
        </p:nvPicPr>
        <p:blipFill>
          <a:blip r:embed="rId2"/>
          <a:stretch>
            <a:fillRect/>
          </a:stretch>
        </p:blipFill>
        <p:spPr>
          <a:xfrm>
            <a:off x="549443" y="4461936"/>
            <a:ext cx="6468745" cy="4047128"/>
          </a:xfrm>
          <a:prstGeom prst="rect">
            <a:avLst/>
          </a:prstGeom>
        </p:spPr>
      </p:pic>
      <p:pic>
        <p:nvPicPr>
          <p:cNvPr id="9" name="Picture 8">
            <a:extLst>
              <a:ext uri="{FF2B5EF4-FFF2-40B4-BE49-F238E27FC236}">
                <a16:creationId xmlns:a16="http://schemas.microsoft.com/office/drawing/2014/main" id="{615DDA9F-FB1A-6AB7-D5DB-01CA124BB557}"/>
              </a:ext>
            </a:extLst>
          </p:cNvPr>
          <p:cNvPicPr>
            <a:picLocks noChangeAspect="1"/>
          </p:cNvPicPr>
          <p:nvPr/>
        </p:nvPicPr>
        <p:blipFill>
          <a:blip r:embed="rId3"/>
          <a:stretch>
            <a:fillRect/>
          </a:stretch>
        </p:blipFill>
        <p:spPr>
          <a:xfrm>
            <a:off x="9218873" y="4299075"/>
            <a:ext cx="5019040" cy="4259896"/>
          </a:xfrm>
          <a:prstGeom prst="rect">
            <a:avLst/>
          </a:prstGeom>
        </p:spPr>
      </p:pic>
      <p:pic>
        <p:nvPicPr>
          <p:cNvPr id="10" name="Picture 9">
            <a:extLst>
              <a:ext uri="{FF2B5EF4-FFF2-40B4-BE49-F238E27FC236}">
                <a16:creationId xmlns:a16="http://schemas.microsoft.com/office/drawing/2014/main" id="{7AFC2486-C037-5A7F-60EF-2F46CF8A70BD}"/>
              </a:ext>
            </a:extLst>
          </p:cNvPr>
          <p:cNvPicPr>
            <a:picLocks noChangeAspect="1"/>
          </p:cNvPicPr>
          <p:nvPr/>
        </p:nvPicPr>
        <p:blipFill>
          <a:blip r:embed="rId3"/>
          <a:stretch>
            <a:fillRect/>
          </a:stretch>
        </p:blipFill>
        <p:spPr>
          <a:xfrm>
            <a:off x="9371273" y="4451475"/>
            <a:ext cx="5019040" cy="4259896"/>
          </a:xfrm>
          <a:prstGeom prst="rect">
            <a:avLst/>
          </a:prstGeom>
        </p:spPr>
      </p:pic>
    </p:spTree>
    <p:extLst>
      <p:ext uri="{BB962C8B-B14F-4D97-AF65-F5344CB8AC3E}">
        <p14:creationId xmlns:p14="http://schemas.microsoft.com/office/powerpoint/2010/main" val="251991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2514600" y="522396"/>
            <a:ext cx="15223957" cy="2103140"/>
          </a:xfrm>
          <a:prstGeom prst="rect">
            <a:avLst/>
          </a:prstGeom>
        </p:spPr>
        <p:txBody>
          <a:bodyPr wrap="square" lIns="0" tIns="0" rIns="0" bIns="0" rtlCol="0" anchor="t">
            <a:spAutoFit/>
          </a:bodyPr>
          <a:lstStyle/>
          <a:p>
            <a:pPr>
              <a:lnSpc>
                <a:spcPts val="8000"/>
              </a:lnSpc>
            </a:pPr>
            <a:r>
              <a:rPr kumimoji="0" lang="de-DE" altLang="zh-CN" sz="5400" b="0" i="0" u="sng"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rPr>
              <a:t>INTERACTIVE PLOTTING USING PLOTLY</a:t>
            </a:r>
          </a:p>
          <a:p>
            <a:pPr algn="l">
              <a:lnSpc>
                <a:spcPts val="8000"/>
              </a:lnSpc>
            </a:pPr>
            <a:endParaRPr lang="en-US" sz="8000">
              <a:solidFill>
                <a:srgbClr val="1C1C1C"/>
              </a:solidFill>
              <a:latin typeface="Hatton Ultra-Bold"/>
            </a:endParaRP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5" name="TextBox 4">
            <a:extLst>
              <a:ext uri="{FF2B5EF4-FFF2-40B4-BE49-F238E27FC236}">
                <a16:creationId xmlns:a16="http://schemas.microsoft.com/office/drawing/2014/main" id="{8F14F89B-FA4C-6743-37F4-F6F64CC953DF}"/>
              </a:ext>
            </a:extLst>
          </p:cNvPr>
          <p:cNvSpPr txBox="1"/>
          <p:nvPr/>
        </p:nvSpPr>
        <p:spPr>
          <a:xfrm>
            <a:off x="1" y="2196482"/>
            <a:ext cx="18119556" cy="1446550"/>
          </a:xfrm>
          <a:prstGeom prst="rect">
            <a:avLst/>
          </a:prstGeom>
          <a:noFill/>
        </p:spPr>
        <p:txBody>
          <a:bodyPr wrap="square">
            <a:spAutoFit/>
          </a:bodyPr>
          <a:lstStyle/>
          <a:p>
            <a:pPr marL="342900" indent="-342900">
              <a:buFont typeface="Wingdings" panose="05000000000000000000" charset="0"/>
              <a:buChar char="Ø"/>
            </a:pPr>
            <a:r>
              <a:rPr lang="en-US" altLang="zh-CN" sz="4400">
                <a:solidFill>
                  <a:schemeClr val="tx1">
                    <a:lumMod val="85000"/>
                    <a:lumOff val="15000"/>
                  </a:schemeClr>
                </a:solidFill>
                <a:latin typeface="Calibri" panose="020F0502020204030204" pitchFamily="34" charset="0"/>
                <a:cs typeface="Calibri" panose="020F0502020204030204" pitchFamily="34" charset="0"/>
                <a:sym typeface="+mn-ea"/>
              </a:rPr>
              <a:t>Plotly is a Python library for creating interactive, publication-quality graphs and visualizations</a:t>
            </a:r>
            <a:r>
              <a:rPr lang="en-US" altLang="zh-CN" sz="1800">
                <a:solidFill>
                  <a:schemeClr val="bg1"/>
                </a:solidFill>
                <a:latin typeface="Calibri" panose="020F0502020204030204" pitchFamily="34" charset="0"/>
                <a:cs typeface="Calibri" panose="020F0502020204030204" pitchFamily="34" charset="0"/>
                <a:sym typeface="+mn-ea"/>
              </a:rPr>
              <a:t>.</a:t>
            </a:r>
          </a:p>
        </p:txBody>
      </p:sp>
      <p:pic>
        <p:nvPicPr>
          <p:cNvPr id="12" name="Picture 11">
            <a:extLst>
              <a:ext uri="{FF2B5EF4-FFF2-40B4-BE49-F238E27FC236}">
                <a16:creationId xmlns:a16="http://schemas.microsoft.com/office/drawing/2014/main" id="{16989782-2DCE-FD81-8FD6-A183D4DEA13B}"/>
              </a:ext>
            </a:extLst>
          </p:cNvPr>
          <p:cNvPicPr>
            <a:picLocks noChangeAspect="1"/>
          </p:cNvPicPr>
          <p:nvPr/>
        </p:nvPicPr>
        <p:blipFill>
          <a:blip r:embed="rId2"/>
          <a:stretch>
            <a:fillRect/>
          </a:stretch>
        </p:blipFill>
        <p:spPr>
          <a:xfrm>
            <a:off x="698032" y="4261521"/>
            <a:ext cx="5093168" cy="4532317"/>
          </a:xfrm>
          <a:prstGeom prst="rect">
            <a:avLst/>
          </a:prstGeom>
        </p:spPr>
      </p:pic>
      <p:pic>
        <p:nvPicPr>
          <p:cNvPr id="13" name="Picture 12">
            <a:extLst>
              <a:ext uri="{FF2B5EF4-FFF2-40B4-BE49-F238E27FC236}">
                <a16:creationId xmlns:a16="http://schemas.microsoft.com/office/drawing/2014/main" id="{373E561E-0F6B-0D65-E2C0-56654066C2FC}"/>
              </a:ext>
            </a:extLst>
          </p:cNvPr>
          <p:cNvPicPr>
            <a:picLocks noChangeAspect="1"/>
          </p:cNvPicPr>
          <p:nvPr/>
        </p:nvPicPr>
        <p:blipFill>
          <a:blip r:embed="rId3"/>
          <a:stretch>
            <a:fillRect/>
          </a:stretch>
        </p:blipFill>
        <p:spPr>
          <a:xfrm>
            <a:off x="6646344" y="4261521"/>
            <a:ext cx="4821313" cy="4270303"/>
          </a:xfrm>
          <a:prstGeom prst="rect">
            <a:avLst/>
          </a:prstGeom>
        </p:spPr>
      </p:pic>
      <p:pic>
        <p:nvPicPr>
          <p:cNvPr id="14" name="Picture 13">
            <a:extLst>
              <a:ext uri="{FF2B5EF4-FFF2-40B4-BE49-F238E27FC236}">
                <a16:creationId xmlns:a16="http://schemas.microsoft.com/office/drawing/2014/main" id="{49471D0E-F9D8-3E61-4591-8EE8FBDBC0C9}"/>
              </a:ext>
            </a:extLst>
          </p:cNvPr>
          <p:cNvPicPr>
            <a:picLocks noChangeAspect="1"/>
          </p:cNvPicPr>
          <p:nvPr/>
        </p:nvPicPr>
        <p:blipFill>
          <a:blip r:embed="rId4"/>
          <a:stretch>
            <a:fillRect/>
          </a:stretch>
        </p:blipFill>
        <p:spPr>
          <a:xfrm>
            <a:off x="12496802" y="4071025"/>
            <a:ext cx="4625975" cy="4532314"/>
          </a:xfrm>
          <a:prstGeom prst="rect">
            <a:avLst/>
          </a:prstGeom>
        </p:spPr>
      </p:pic>
    </p:spTree>
    <p:extLst>
      <p:ext uri="{BB962C8B-B14F-4D97-AF65-F5344CB8AC3E}">
        <p14:creationId xmlns:p14="http://schemas.microsoft.com/office/powerpoint/2010/main" val="18919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Tree>
    <p:extLst>
      <p:ext uri="{BB962C8B-B14F-4D97-AF65-F5344CB8AC3E}">
        <p14:creationId xmlns:p14="http://schemas.microsoft.com/office/powerpoint/2010/main" val="168787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2971800" y="3543300"/>
            <a:ext cx="11734800" cy="2103140"/>
          </a:xfrm>
          <a:prstGeom prst="rect">
            <a:avLst/>
          </a:prstGeom>
        </p:spPr>
        <p:txBody>
          <a:bodyPr wrap="square" lIns="0" tIns="0" rIns="0" bIns="0" rtlCol="0" anchor="t">
            <a:spAutoFit/>
          </a:bodyPr>
          <a:lstStyle/>
          <a:p>
            <a:pPr algn="l">
              <a:lnSpc>
                <a:spcPts val="8000"/>
              </a:lnSpc>
            </a:pPr>
            <a:r>
              <a:rPr lang="en-US" sz="8000">
                <a:solidFill>
                  <a:srgbClr val="1C1C1C"/>
                </a:solidFill>
                <a:latin typeface="Hatton Ultra-Bold"/>
              </a:rPr>
              <a:t>Thnak you for your nice attenction</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Tree>
    <p:extLst>
      <p:ext uri="{BB962C8B-B14F-4D97-AF65-F5344CB8AC3E}">
        <p14:creationId xmlns:p14="http://schemas.microsoft.com/office/powerpoint/2010/main" val="311643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6" name="Group 6"/>
          <p:cNvGrpSpPr/>
          <p:nvPr/>
        </p:nvGrpSpPr>
        <p:grpSpPr>
          <a:xfrm>
            <a:off x="1028700" y="1017143"/>
            <a:ext cx="3494852" cy="954083"/>
            <a:chOff x="0" y="0"/>
            <a:chExt cx="1010276" cy="275802"/>
          </a:xfrm>
        </p:grpSpPr>
        <p:sp>
          <p:nvSpPr>
            <p:cNvPr id="7" name="Freeform 7"/>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8" name="TextBox 8"/>
            <p:cNvSpPr txBox="1"/>
            <p:nvPr/>
          </p:nvSpPr>
          <p:spPr>
            <a:xfrm>
              <a:off x="0" y="-57150"/>
              <a:ext cx="1010276" cy="332952"/>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1378739" y="1404365"/>
            <a:ext cx="2845864" cy="282129"/>
          </a:xfrm>
          <a:prstGeom prst="rect">
            <a:avLst/>
          </a:prstGeom>
        </p:spPr>
        <p:txBody>
          <a:bodyPr wrap="square" lIns="0" tIns="0" rIns="0" bIns="0" rtlCol="0" anchor="t">
            <a:spAutoFit/>
          </a:bodyPr>
          <a:lstStyle/>
          <a:p>
            <a:pPr algn="l">
              <a:lnSpc>
                <a:spcPts val="2199"/>
              </a:lnSpc>
            </a:pPr>
            <a:r>
              <a:rPr lang="en-US" sz="2199">
                <a:solidFill>
                  <a:srgbClr val="1C1C1C"/>
                </a:solidFill>
                <a:latin typeface="Nourd Bold"/>
              </a:rPr>
              <a:t>AAFT INSTITUTE </a:t>
            </a:r>
          </a:p>
        </p:txBody>
      </p:sp>
      <p:sp>
        <p:nvSpPr>
          <p:cNvPr id="18" name="TextBox 18"/>
          <p:cNvSpPr txBox="1"/>
          <p:nvPr/>
        </p:nvSpPr>
        <p:spPr>
          <a:xfrm>
            <a:off x="302118" y="3924300"/>
            <a:ext cx="5638800" cy="830997"/>
          </a:xfrm>
          <a:prstGeom prst="rect">
            <a:avLst/>
          </a:prstGeom>
        </p:spPr>
        <p:txBody>
          <a:bodyPr wrap="square" lIns="0" tIns="0" rIns="0" bIns="0" rtlCol="0" anchor="t">
            <a:spAutoFit/>
          </a:bodyPr>
          <a:lstStyle/>
          <a:p>
            <a:pPr algn="ctr"/>
            <a:r>
              <a:rPr lang="en-US" sz="5400">
                <a:solidFill>
                  <a:srgbClr val="1C1C1C"/>
                </a:solidFill>
                <a:latin typeface="Hatton Ultra-Bold"/>
              </a:rPr>
              <a:t> 1.Pandas</a:t>
            </a:r>
          </a:p>
        </p:txBody>
      </p:sp>
      <p:sp>
        <p:nvSpPr>
          <p:cNvPr id="9" name="TextBox 18">
            <a:extLst>
              <a:ext uri="{FF2B5EF4-FFF2-40B4-BE49-F238E27FC236}">
                <a16:creationId xmlns:a16="http://schemas.microsoft.com/office/drawing/2014/main" id="{7C14310F-22EF-B9C9-1803-91E8F0137BC5}"/>
              </a:ext>
            </a:extLst>
          </p:cNvPr>
          <p:cNvSpPr txBox="1"/>
          <p:nvPr/>
        </p:nvSpPr>
        <p:spPr>
          <a:xfrm>
            <a:off x="9144000" y="6881387"/>
            <a:ext cx="5638800" cy="830997"/>
          </a:xfrm>
          <a:prstGeom prst="rect">
            <a:avLst/>
          </a:prstGeom>
        </p:spPr>
        <p:txBody>
          <a:bodyPr wrap="square" lIns="0" tIns="0" rIns="0" bIns="0" rtlCol="0" anchor="t">
            <a:spAutoFit/>
          </a:bodyPr>
          <a:lstStyle/>
          <a:p>
            <a:pPr algn="ctr"/>
            <a:r>
              <a:rPr lang="en-US" sz="5400">
                <a:solidFill>
                  <a:srgbClr val="1C1C1C"/>
                </a:solidFill>
                <a:latin typeface="Hatton Ultra-Bold"/>
              </a:rPr>
              <a:t>4.plotly</a:t>
            </a:r>
          </a:p>
        </p:txBody>
      </p:sp>
      <p:sp>
        <p:nvSpPr>
          <p:cNvPr id="10" name="TextBox 18">
            <a:extLst>
              <a:ext uri="{FF2B5EF4-FFF2-40B4-BE49-F238E27FC236}">
                <a16:creationId xmlns:a16="http://schemas.microsoft.com/office/drawing/2014/main" id="{CAF6175F-A3CA-C497-5374-64EF779B71F9}"/>
              </a:ext>
            </a:extLst>
          </p:cNvPr>
          <p:cNvSpPr txBox="1"/>
          <p:nvPr/>
        </p:nvSpPr>
        <p:spPr>
          <a:xfrm>
            <a:off x="23741" y="7048500"/>
            <a:ext cx="5638800" cy="830997"/>
          </a:xfrm>
          <a:prstGeom prst="rect">
            <a:avLst/>
          </a:prstGeom>
        </p:spPr>
        <p:txBody>
          <a:bodyPr wrap="square" lIns="0" tIns="0" rIns="0" bIns="0" rtlCol="0" anchor="t">
            <a:spAutoFit/>
          </a:bodyPr>
          <a:lstStyle/>
          <a:p>
            <a:pPr algn="ctr"/>
            <a:r>
              <a:rPr lang="en-US" sz="5400">
                <a:solidFill>
                  <a:srgbClr val="1C1C1C"/>
                </a:solidFill>
                <a:latin typeface="Hatton Ultra-Bold"/>
              </a:rPr>
              <a:t>3.matplotlib</a:t>
            </a:r>
          </a:p>
        </p:txBody>
      </p:sp>
      <p:sp>
        <p:nvSpPr>
          <p:cNvPr id="11" name="TextBox 18">
            <a:extLst>
              <a:ext uri="{FF2B5EF4-FFF2-40B4-BE49-F238E27FC236}">
                <a16:creationId xmlns:a16="http://schemas.microsoft.com/office/drawing/2014/main" id="{E5734C90-00CE-01A5-11D9-E896BE4DCF9C}"/>
              </a:ext>
            </a:extLst>
          </p:cNvPr>
          <p:cNvSpPr txBox="1"/>
          <p:nvPr/>
        </p:nvSpPr>
        <p:spPr>
          <a:xfrm>
            <a:off x="9107905" y="3795537"/>
            <a:ext cx="5638800" cy="830997"/>
          </a:xfrm>
          <a:prstGeom prst="rect">
            <a:avLst/>
          </a:prstGeom>
        </p:spPr>
        <p:txBody>
          <a:bodyPr wrap="square" lIns="0" tIns="0" rIns="0" bIns="0" rtlCol="0" anchor="t">
            <a:spAutoFit/>
          </a:bodyPr>
          <a:lstStyle/>
          <a:p>
            <a:pPr algn="ctr"/>
            <a:r>
              <a:rPr lang="en-US" sz="5400">
                <a:solidFill>
                  <a:srgbClr val="1C1C1C"/>
                </a:solidFill>
                <a:latin typeface="Hatton Ultra-Bold"/>
              </a:rPr>
              <a:t>2.numpy</a:t>
            </a:r>
          </a:p>
        </p:txBody>
      </p:sp>
      <p:sp>
        <p:nvSpPr>
          <p:cNvPr id="12" name="TextBox 18">
            <a:extLst>
              <a:ext uri="{FF2B5EF4-FFF2-40B4-BE49-F238E27FC236}">
                <a16:creationId xmlns:a16="http://schemas.microsoft.com/office/drawing/2014/main" id="{46E32830-13EB-7317-1999-DD828BB52D91}"/>
              </a:ext>
            </a:extLst>
          </p:cNvPr>
          <p:cNvSpPr txBox="1"/>
          <p:nvPr/>
        </p:nvSpPr>
        <p:spPr>
          <a:xfrm>
            <a:off x="5630457" y="311038"/>
            <a:ext cx="7534450" cy="1107996"/>
          </a:xfrm>
          <a:prstGeom prst="rect">
            <a:avLst/>
          </a:prstGeom>
        </p:spPr>
        <p:txBody>
          <a:bodyPr wrap="square" lIns="0" tIns="0" rIns="0" bIns="0" rtlCol="0" anchor="t">
            <a:spAutoFit/>
          </a:bodyPr>
          <a:lstStyle/>
          <a:p>
            <a:pPr algn="ctr"/>
            <a:r>
              <a:rPr lang="en-US" sz="7200">
                <a:solidFill>
                  <a:srgbClr val="1C1C1C"/>
                </a:solidFill>
                <a:latin typeface="Hatton Ultra-Bold"/>
              </a:rPr>
              <a:t>OVER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1474869" y="788920"/>
            <a:ext cx="16244877" cy="1077218"/>
          </a:xfrm>
          <a:prstGeom prst="rect">
            <a:avLst/>
          </a:prstGeom>
        </p:spPr>
        <p:txBody>
          <a:bodyPr wrap="square" lIns="0" tIns="0" rIns="0" bIns="0" rtlCol="0" anchor="t">
            <a:spAutoFit/>
          </a:bodyPr>
          <a:lstStyle/>
          <a:p>
            <a:pPr algn="l">
              <a:lnSpc>
                <a:spcPts val="8000"/>
              </a:lnSpc>
            </a:pPr>
            <a:r>
              <a:rPr lang="en-US" sz="8000">
                <a:solidFill>
                  <a:srgbClr val="1C1C1C"/>
                </a:solidFill>
                <a:latin typeface="Hatton Ultra-Bold"/>
              </a:rPr>
              <a:t>Data structure in python</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23" name="TextBox 22">
            <a:extLst>
              <a:ext uri="{FF2B5EF4-FFF2-40B4-BE49-F238E27FC236}">
                <a16:creationId xmlns:a16="http://schemas.microsoft.com/office/drawing/2014/main" id="{DEB13F15-27FF-0E3A-8A3C-30FA2518B9A7}"/>
              </a:ext>
            </a:extLst>
          </p:cNvPr>
          <p:cNvSpPr txBox="1"/>
          <p:nvPr/>
        </p:nvSpPr>
        <p:spPr>
          <a:xfrm>
            <a:off x="4572000" y="1607808"/>
            <a:ext cx="11100213" cy="584775"/>
          </a:xfrm>
          <a:prstGeom prst="rect">
            <a:avLst/>
          </a:prstGeom>
          <a:noFill/>
        </p:spPr>
        <p:txBody>
          <a:bodyPr wrap="square">
            <a:spAutoFit/>
          </a:bodyPr>
          <a:lstStyle/>
          <a:p>
            <a:r>
              <a:rPr lang="en-US" sz="3200"/>
              <a:t>Unveiling Python's Powerhouse: Essential Data Structures</a:t>
            </a:r>
            <a:endParaRPr lang="en-IN" sz="3200"/>
          </a:p>
        </p:txBody>
      </p:sp>
      <p:sp>
        <p:nvSpPr>
          <p:cNvPr id="24" name="Rectangle 1">
            <a:extLst>
              <a:ext uri="{FF2B5EF4-FFF2-40B4-BE49-F238E27FC236}">
                <a16:creationId xmlns:a16="http://schemas.microsoft.com/office/drawing/2014/main" id="{90568F01-68E5-63B1-D5C2-2C4B776A1F7E}"/>
              </a:ext>
            </a:extLst>
          </p:cNvPr>
          <p:cNvSpPr>
            <a:spLocks noChangeArrowheads="1"/>
          </p:cNvSpPr>
          <p:nvPr/>
        </p:nvSpPr>
        <p:spPr bwMode="auto">
          <a:xfrm>
            <a:off x="74874" y="2208971"/>
            <a:ext cx="1767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rPr>
              <a:t>Lists (Mutable):</a:t>
            </a:r>
            <a:r>
              <a:rPr kumimoji="0" lang="en-US" altLang="en-US" sz="2400" b="0" i="0" u="none" strike="noStrike" cap="none" normalizeH="0" baseline="0">
                <a:ln>
                  <a:noFill/>
                </a:ln>
                <a:solidFill>
                  <a:schemeClr val="tx1"/>
                </a:solidFill>
                <a:effectLst/>
                <a:latin typeface="Arial" panose="020B0604020202020204" pitchFamily="34" charset="0"/>
              </a:rPr>
              <a:t> Ordered collections of items, allowing duplicates. Can store different data types (heterogeneous). Represented by square brackets </a:t>
            </a: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a:t>
            </a:r>
          </a:p>
        </p:txBody>
      </p:sp>
      <p:sp>
        <p:nvSpPr>
          <p:cNvPr id="25" name="Rectangle 2">
            <a:extLst>
              <a:ext uri="{FF2B5EF4-FFF2-40B4-BE49-F238E27FC236}">
                <a16:creationId xmlns:a16="http://schemas.microsoft.com/office/drawing/2014/main" id="{E2DF423A-4895-98C1-CF51-F7B42B256663}"/>
              </a:ext>
            </a:extLst>
          </p:cNvPr>
          <p:cNvSpPr>
            <a:spLocks noChangeArrowheads="1"/>
          </p:cNvSpPr>
          <p:nvPr/>
        </p:nvSpPr>
        <p:spPr bwMode="auto">
          <a:xfrm>
            <a:off x="286756" y="3656091"/>
            <a:ext cx="1624487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Example: </a:t>
            </a:r>
            <a:r>
              <a:rPr kumimoji="0" lang="en-US" altLang="en-US" sz="2400" b="0" i="0" u="none" strike="noStrike" cap="none" normalizeH="0" baseline="0">
                <a:ln>
                  <a:noFill/>
                </a:ln>
                <a:solidFill>
                  <a:schemeClr val="tx1"/>
                </a:solidFill>
                <a:effectLst/>
                <a:latin typeface="Arial Unicode MS"/>
              </a:rPr>
              <a:t>fruits = ["apple", "banana", "orange", 10]</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Here, we have strings and an integer in the same list. </a:t>
            </a:r>
          </a:p>
        </p:txBody>
      </p:sp>
      <p:sp>
        <p:nvSpPr>
          <p:cNvPr id="26" name="Rectangle 3">
            <a:extLst>
              <a:ext uri="{FF2B5EF4-FFF2-40B4-BE49-F238E27FC236}">
                <a16:creationId xmlns:a16="http://schemas.microsoft.com/office/drawing/2014/main" id="{2757F2BD-393E-FC93-9BFF-E6B968116CCF}"/>
              </a:ext>
            </a:extLst>
          </p:cNvPr>
          <p:cNvSpPr>
            <a:spLocks noChangeArrowheads="1"/>
          </p:cNvSpPr>
          <p:nvPr/>
        </p:nvSpPr>
        <p:spPr bwMode="auto">
          <a:xfrm>
            <a:off x="298867" y="4550227"/>
            <a:ext cx="174269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rPr>
              <a:t>Tuples (Immutable):</a:t>
            </a:r>
            <a:r>
              <a:rPr kumimoji="0" lang="en-US" altLang="en-US" sz="2400" b="0" i="0" u="none" strike="noStrike" cap="none" normalizeH="0" baseline="0">
                <a:ln>
                  <a:noFill/>
                </a:ln>
                <a:solidFill>
                  <a:schemeClr val="tx1"/>
                </a:solidFill>
                <a:effectLst/>
                <a:latin typeface="Arial" panose="020B0604020202020204" pitchFamily="34" charset="0"/>
              </a:rPr>
              <a:t> Ordered collections of items, similar to lists but cannot be changed after creation. Represented by parentheses </a:t>
            </a: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a:t>
            </a:r>
          </a:p>
        </p:txBody>
      </p:sp>
      <p:sp>
        <p:nvSpPr>
          <p:cNvPr id="27" name="Rectangle 4">
            <a:extLst>
              <a:ext uri="{FF2B5EF4-FFF2-40B4-BE49-F238E27FC236}">
                <a16:creationId xmlns:a16="http://schemas.microsoft.com/office/drawing/2014/main" id="{4D6271E6-E18A-0CED-83A3-0DE478319246}"/>
              </a:ext>
            </a:extLst>
          </p:cNvPr>
          <p:cNvSpPr>
            <a:spLocks noChangeArrowheads="1"/>
          </p:cNvSpPr>
          <p:nvPr/>
        </p:nvSpPr>
        <p:spPr bwMode="auto">
          <a:xfrm>
            <a:off x="111450" y="6084682"/>
            <a:ext cx="99205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Example: </a:t>
            </a:r>
            <a:r>
              <a:rPr kumimoji="0" lang="en-US" altLang="en-US" sz="2400" b="0" i="0" u="none" strike="noStrike" cap="none" normalizeH="0" baseline="0">
                <a:ln>
                  <a:noFill/>
                </a:ln>
                <a:solidFill>
                  <a:schemeClr val="tx1"/>
                </a:solidFill>
                <a:effectLst/>
                <a:latin typeface="Arial Unicode MS"/>
              </a:rPr>
              <a:t>coordinates = (10, 20)</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This tuple stores x and y coordinates.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Useful for data integrity and passing arguments to functions. </a:t>
            </a:r>
          </a:p>
        </p:txBody>
      </p:sp>
      <p:sp>
        <p:nvSpPr>
          <p:cNvPr id="28" name="Rectangle 5">
            <a:extLst>
              <a:ext uri="{FF2B5EF4-FFF2-40B4-BE49-F238E27FC236}">
                <a16:creationId xmlns:a16="http://schemas.microsoft.com/office/drawing/2014/main" id="{9FF13232-6C38-8CCA-F295-FE92E3278BF2}"/>
              </a:ext>
            </a:extLst>
          </p:cNvPr>
          <p:cNvSpPr>
            <a:spLocks noChangeArrowheads="1"/>
          </p:cNvSpPr>
          <p:nvPr/>
        </p:nvSpPr>
        <p:spPr bwMode="auto">
          <a:xfrm>
            <a:off x="65731" y="5212946"/>
            <a:ext cx="142598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a:latin typeface="Arial" panose="020B0604020202020204" pitchFamily="34" charset="0"/>
              </a:rPr>
              <a:t>D</a:t>
            </a:r>
            <a:r>
              <a:rPr kumimoji="0" lang="en-US" altLang="en-US" sz="2400" b="1" i="0" u="none" strike="noStrike" cap="none" normalizeH="0" baseline="0">
                <a:ln>
                  <a:noFill/>
                </a:ln>
                <a:solidFill>
                  <a:schemeClr val="tx1"/>
                </a:solidFill>
                <a:effectLst/>
                <a:latin typeface="Arial" panose="020B0604020202020204" pitchFamily="34" charset="0"/>
              </a:rPr>
              <a:t>ictionaries (Mutable):</a:t>
            </a:r>
            <a:r>
              <a:rPr kumimoji="0" lang="en-US" altLang="en-US" sz="2400" b="0" i="0" u="none" strike="noStrike" cap="none" normalizeH="0" baseline="0">
                <a:ln>
                  <a:noFill/>
                </a:ln>
                <a:solidFill>
                  <a:schemeClr val="tx1"/>
                </a:solidFill>
                <a:effectLst/>
                <a:latin typeface="Arial" panose="020B0604020202020204" pitchFamily="34" charset="0"/>
              </a:rPr>
              <a:t> Unordered collections of key-value pairs. Keys must be unique and immutable (often strings). Represented by curly braces </a:t>
            </a: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a:t>
            </a:r>
          </a:p>
        </p:txBody>
      </p:sp>
      <p:sp>
        <p:nvSpPr>
          <p:cNvPr id="29" name="Rectangle 6">
            <a:extLst>
              <a:ext uri="{FF2B5EF4-FFF2-40B4-BE49-F238E27FC236}">
                <a16:creationId xmlns:a16="http://schemas.microsoft.com/office/drawing/2014/main" id="{A7F02C94-8D1B-334B-B4C4-D84516BA32C6}"/>
              </a:ext>
            </a:extLst>
          </p:cNvPr>
          <p:cNvSpPr>
            <a:spLocks noChangeArrowheads="1"/>
          </p:cNvSpPr>
          <p:nvPr/>
        </p:nvSpPr>
        <p:spPr bwMode="auto">
          <a:xfrm>
            <a:off x="87066" y="3074767"/>
            <a:ext cx="160582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Example: </a:t>
            </a:r>
            <a:r>
              <a:rPr kumimoji="0" lang="en-US" altLang="en-US" sz="2400" b="0" i="0" u="none" strike="noStrike" cap="none" normalizeH="0" baseline="0">
                <a:ln>
                  <a:noFill/>
                </a:ln>
                <a:solidFill>
                  <a:schemeClr val="tx1"/>
                </a:solidFill>
                <a:effectLst/>
                <a:latin typeface="Arial Unicode MS"/>
              </a:rPr>
              <a:t>person = {"name": "Alice", "age": 30, "city": "New York"}</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This dictionary stores information about a person.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Powerful for storing and retrieving data by key. </a:t>
            </a:r>
          </a:p>
        </p:txBody>
      </p:sp>
      <p:sp>
        <p:nvSpPr>
          <p:cNvPr id="30" name="Rectangle 7">
            <a:extLst>
              <a:ext uri="{FF2B5EF4-FFF2-40B4-BE49-F238E27FC236}">
                <a16:creationId xmlns:a16="http://schemas.microsoft.com/office/drawing/2014/main" id="{41E1751F-0561-5A96-F607-7DE8924A81C8}"/>
              </a:ext>
            </a:extLst>
          </p:cNvPr>
          <p:cNvSpPr>
            <a:spLocks noChangeArrowheads="1"/>
          </p:cNvSpPr>
          <p:nvPr/>
        </p:nvSpPr>
        <p:spPr bwMode="auto">
          <a:xfrm>
            <a:off x="74874" y="707997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rPr>
              <a:t>Sets (Mutable):</a:t>
            </a:r>
            <a:r>
              <a:rPr kumimoji="0" lang="en-US" altLang="en-US" sz="2400" b="0" i="0" u="none" strike="noStrike" cap="none" normalizeH="0" baseline="0">
                <a:ln>
                  <a:noFill/>
                </a:ln>
                <a:solidFill>
                  <a:schemeClr val="tx1"/>
                </a:solidFill>
                <a:effectLst/>
                <a:latin typeface="Arial" panose="020B0604020202020204" pitchFamily="34" charset="0"/>
              </a:rPr>
              <a:t> Unordered collections of unique items. No duplicates allowed. Represented by curly braces </a:t>
            </a: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 but with curly braces.</a:t>
            </a:r>
            <a:r>
              <a:rPr kumimoji="0" lang="en-US" altLang="en-US" sz="2400" b="0" i="0" u="none" strike="noStrike" cap="none" normalizeH="0" baseline="0">
                <a:ln>
                  <a:noFill/>
                </a:ln>
                <a:solidFill>
                  <a:schemeClr val="tx1"/>
                </a:solidFill>
                <a:effectLst/>
                <a:latin typeface="Arial" panose="020B0604020202020204" pitchFamily="34" charset="0"/>
              </a:rPr>
              <a:t> </a:t>
            </a:r>
          </a:p>
        </p:txBody>
      </p:sp>
      <p:sp>
        <p:nvSpPr>
          <p:cNvPr id="31" name="Rectangle 8">
            <a:extLst>
              <a:ext uri="{FF2B5EF4-FFF2-40B4-BE49-F238E27FC236}">
                <a16:creationId xmlns:a16="http://schemas.microsoft.com/office/drawing/2014/main" id="{FB9D3719-371F-0A6A-C75E-F28451581863}"/>
              </a:ext>
            </a:extLst>
          </p:cNvPr>
          <p:cNvSpPr>
            <a:spLocks noChangeArrowheads="1"/>
          </p:cNvSpPr>
          <p:nvPr/>
        </p:nvSpPr>
        <p:spPr bwMode="auto">
          <a:xfrm>
            <a:off x="286756" y="7852202"/>
            <a:ext cx="145612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Example: </a:t>
            </a:r>
            <a:r>
              <a:rPr kumimoji="0" lang="en-US" altLang="en-US" sz="2400" b="0" i="0" u="none" strike="noStrike" cap="none" normalizeH="0" baseline="0">
                <a:ln>
                  <a:noFill/>
                </a:ln>
                <a:solidFill>
                  <a:schemeClr val="tx1"/>
                </a:solidFill>
                <a:effectLst/>
                <a:latin typeface="Arial Unicode MS"/>
              </a:rPr>
              <a:t>unique_numbers = {1, 2, 2, 3, 4}</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This set removes duplicates and keeps only unique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Useful for checking membership and removing duplicates.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447008" y="313158"/>
            <a:ext cx="17923887" cy="1046440"/>
          </a:xfrm>
          <a:prstGeom prst="rect">
            <a:avLst/>
          </a:prstGeom>
        </p:spPr>
        <p:txBody>
          <a:bodyPr wrap="square" lIns="0" tIns="0" rIns="0" bIns="0" rtlCol="0" anchor="t">
            <a:spAutoFit/>
          </a:bodyPr>
          <a:lstStyle/>
          <a:p>
            <a:pPr algn="l">
              <a:lnSpc>
                <a:spcPts val="8000"/>
              </a:lnSpc>
            </a:pPr>
            <a:r>
              <a:rPr lang="en-US" sz="7200">
                <a:solidFill>
                  <a:srgbClr val="1C1C1C"/>
                </a:solidFill>
                <a:latin typeface="Hatton Ultra-Bold"/>
              </a:rPr>
              <a:t>ADVANCE PYTHON CONCEPT</a:t>
            </a:r>
          </a:p>
        </p:txBody>
      </p:sp>
      <p:sp>
        <p:nvSpPr>
          <p:cNvPr id="6" name="AutoShape 6"/>
          <p:cNvSpPr/>
          <p:nvPr/>
        </p:nvSpPr>
        <p:spPr>
          <a:xfrm>
            <a:off x="1021561" y="9421226"/>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843279" y="9782971"/>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23" name="TextBox 22">
            <a:extLst>
              <a:ext uri="{FF2B5EF4-FFF2-40B4-BE49-F238E27FC236}">
                <a16:creationId xmlns:a16="http://schemas.microsoft.com/office/drawing/2014/main" id="{DEB13F15-27FF-0E3A-8A3C-30FA2518B9A7}"/>
              </a:ext>
            </a:extLst>
          </p:cNvPr>
          <p:cNvSpPr txBox="1"/>
          <p:nvPr/>
        </p:nvSpPr>
        <p:spPr>
          <a:xfrm>
            <a:off x="103155" y="1466680"/>
            <a:ext cx="11100213" cy="584775"/>
          </a:xfrm>
          <a:prstGeom prst="rect">
            <a:avLst/>
          </a:prstGeom>
          <a:noFill/>
        </p:spPr>
        <p:txBody>
          <a:bodyPr wrap="square">
            <a:spAutoFit/>
          </a:bodyPr>
          <a:lstStyle/>
          <a:p>
            <a:r>
              <a:rPr lang="en-IN" sz="3200" b="1"/>
              <a:t>Decorators:</a:t>
            </a:r>
          </a:p>
        </p:txBody>
      </p:sp>
      <p:sp>
        <p:nvSpPr>
          <p:cNvPr id="2" name="Rectangle 1">
            <a:extLst>
              <a:ext uri="{FF2B5EF4-FFF2-40B4-BE49-F238E27FC236}">
                <a16:creationId xmlns:a16="http://schemas.microsoft.com/office/drawing/2014/main" id="{A6D867F4-F7EF-CE88-52E1-4C946BD8667E}"/>
              </a:ext>
            </a:extLst>
          </p:cNvPr>
          <p:cNvSpPr>
            <a:spLocks noChangeArrowheads="1"/>
          </p:cNvSpPr>
          <p:nvPr/>
        </p:nvSpPr>
        <p:spPr bwMode="auto">
          <a:xfrm>
            <a:off x="111450" y="2104936"/>
            <a:ext cx="102281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Functions that modify the behavior of other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Add functionality before, after, or around the original function's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Commonly used for logging, timing, authorization, or error handling. </a:t>
            </a:r>
          </a:p>
        </p:txBody>
      </p:sp>
      <p:sp>
        <p:nvSpPr>
          <p:cNvPr id="3" name="TextBox 2">
            <a:extLst>
              <a:ext uri="{FF2B5EF4-FFF2-40B4-BE49-F238E27FC236}">
                <a16:creationId xmlns:a16="http://schemas.microsoft.com/office/drawing/2014/main" id="{E01BBAB1-2F18-DFE5-C3D3-87E37EAAA427}"/>
              </a:ext>
            </a:extLst>
          </p:cNvPr>
          <p:cNvSpPr txBox="1"/>
          <p:nvPr/>
        </p:nvSpPr>
        <p:spPr>
          <a:xfrm>
            <a:off x="0" y="3381066"/>
            <a:ext cx="11100213" cy="584775"/>
          </a:xfrm>
          <a:prstGeom prst="rect">
            <a:avLst/>
          </a:prstGeom>
          <a:noFill/>
        </p:spPr>
        <p:txBody>
          <a:bodyPr wrap="square">
            <a:spAutoFit/>
          </a:bodyPr>
          <a:lstStyle/>
          <a:p>
            <a:r>
              <a:rPr lang="en-IN" sz="3200" b="1"/>
              <a:t>Generators:</a:t>
            </a:r>
          </a:p>
        </p:txBody>
      </p:sp>
      <p:sp>
        <p:nvSpPr>
          <p:cNvPr id="5" name="Rectangle 2">
            <a:extLst>
              <a:ext uri="{FF2B5EF4-FFF2-40B4-BE49-F238E27FC236}">
                <a16:creationId xmlns:a16="http://schemas.microsoft.com/office/drawing/2014/main" id="{E8D6E982-70BE-C878-8A12-6CF1561BEAA6}"/>
              </a:ext>
            </a:extLst>
          </p:cNvPr>
          <p:cNvSpPr>
            <a:spLocks noChangeArrowheads="1"/>
          </p:cNvSpPr>
          <p:nvPr/>
        </p:nvSpPr>
        <p:spPr bwMode="auto">
          <a:xfrm>
            <a:off x="-29308" y="4018826"/>
            <a:ext cx="108454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Functions that return an iterator object, allowing for memory-efficient iteration.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Generate a sequence of values on-demand, one at a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Useful for processing large datasets or infinite sequences. </a:t>
            </a:r>
          </a:p>
        </p:txBody>
      </p:sp>
      <p:sp>
        <p:nvSpPr>
          <p:cNvPr id="9" name="TextBox 8">
            <a:extLst>
              <a:ext uri="{FF2B5EF4-FFF2-40B4-BE49-F238E27FC236}">
                <a16:creationId xmlns:a16="http://schemas.microsoft.com/office/drawing/2014/main" id="{DC3095C9-B93F-DF6E-810E-46C16E2C3993}"/>
              </a:ext>
            </a:extLst>
          </p:cNvPr>
          <p:cNvSpPr txBox="1"/>
          <p:nvPr/>
        </p:nvSpPr>
        <p:spPr>
          <a:xfrm>
            <a:off x="85570" y="5288511"/>
            <a:ext cx="9240252" cy="584775"/>
          </a:xfrm>
          <a:prstGeom prst="rect">
            <a:avLst/>
          </a:prstGeom>
          <a:noFill/>
        </p:spPr>
        <p:txBody>
          <a:bodyPr wrap="square">
            <a:spAutoFit/>
          </a:bodyPr>
          <a:lstStyle/>
          <a:p>
            <a:r>
              <a:rPr lang="en-IN" sz="3200" b="1"/>
              <a:t>Metaclasses:</a:t>
            </a:r>
          </a:p>
        </p:txBody>
      </p:sp>
      <p:sp>
        <p:nvSpPr>
          <p:cNvPr id="10" name="Rectangle 3">
            <a:extLst>
              <a:ext uri="{FF2B5EF4-FFF2-40B4-BE49-F238E27FC236}">
                <a16:creationId xmlns:a16="http://schemas.microsoft.com/office/drawing/2014/main" id="{93553232-4F4B-5288-BF88-9E19F9FD5611}"/>
              </a:ext>
            </a:extLst>
          </p:cNvPr>
          <p:cNvSpPr>
            <a:spLocks noChangeArrowheads="1"/>
          </p:cNvSpPr>
          <p:nvPr/>
        </p:nvSpPr>
        <p:spPr bwMode="auto">
          <a:xfrm>
            <a:off x="-29308" y="5720995"/>
            <a:ext cx="133571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Classes that create other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Provide dynamic control over class creation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Used for advanced object-oriented programming techniques like customizing attribute behavior. </a:t>
            </a:r>
          </a:p>
        </p:txBody>
      </p:sp>
      <p:sp>
        <p:nvSpPr>
          <p:cNvPr id="12" name="TextBox 11">
            <a:extLst>
              <a:ext uri="{FF2B5EF4-FFF2-40B4-BE49-F238E27FC236}">
                <a16:creationId xmlns:a16="http://schemas.microsoft.com/office/drawing/2014/main" id="{C3EB35ED-CC2F-DD3C-E933-45B53FEB4A80}"/>
              </a:ext>
            </a:extLst>
          </p:cNvPr>
          <p:cNvSpPr txBox="1"/>
          <p:nvPr/>
        </p:nvSpPr>
        <p:spPr>
          <a:xfrm>
            <a:off x="0" y="6974309"/>
            <a:ext cx="9240252" cy="584775"/>
          </a:xfrm>
          <a:prstGeom prst="rect">
            <a:avLst/>
          </a:prstGeom>
          <a:noFill/>
        </p:spPr>
        <p:txBody>
          <a:bodyPr wrap="square">
            <a:spAutoFit/>
          </a:bodyPr>
          <a:lstStyle/>
          <a:p>
            <a:r>
              <a:rPr lang="en-IN" sz="3200" b="1"/>
              <a:t>Context Managers:</a:t>
            </a:r>
          </a:p>
        </p:txBody>
      </p:sp>
      <p:sp>
        <p:nvSpPr>
          <p:cNvPr id="13" name="Rectangle 4">
            <a:extLst>
              <a:ext uri="{FF2B5EF4-FFF2-40B4-BE49-F238E27FC236}">
                <a16:creationId xmlns:a16="http://schemas.microsoft.com/office/drawing/2014/main" id="{1F4E1984-C217-1347-6761-8C735F2CCFDB}"/>
              </a:ext>
            </a:extLst>
          </p:cNvPr>
          <p:cNvSpPr>
            <a:spLocks noChangeArrowheads="1"/>
          </p:cNvSpPr>
          <p:nvPr/>
        </p:nvSpPr>
        <p:spPr bwMode="auto">
          <a:xfrm>
            <a:off x="35169" y="7583137"/>
            <a:ext cx="11969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Implement the </a:t>
            </a:r>
            <a:r>
              <a:rPr kumimoji="0" lang="en-US" altLang="en-US" sz="2400" b="0" i="0" u="none" strike="noStrike" cap="none" normalizeH="0" baseline="0">
                <a:ln>
                  <a:noFill/>
                </a:ln>
                <a:solidFill>
                  <a:schemeClr val="tx1"/>
                </a:solidFill>
                <a:effectLst/>
                <a:latin typeface="Arial Unicode MS"/>
              </a:rPr>
              <a:t>__enter__</a:t>
            </a:r>
            <a:r>
              <a:rPr kumimoji="0" lang="en-US" altLang="en-US" sz="2400" b="0" i="0" u="none" strike="noStrike" cap="none" normalizeH="0" baseline="0">
                <a:ln>
                  <a:noFill/>
                </a:ln>
                <a:solidFill>
                  <a:schemeClr val="tx1"/>
                </a:solidFill>
                <a:effectLst/>
              </a:rPr>
              <a:t> and </a:t>
            </a:r>
            <a:r>
              <a:rPr kumimoji="0" lang="en-US" altLang="en-US" sz="2400" b="0" i="0" u="none" strike="noStrike" cap="none" normalizeH="0" baseline="0">
                <a:ln>
                  <a:noFill/>
                </a:ln>
                <a:solidFill>
                  <a:schemeClr val="tx1"/>
                </a:solidFill>
                <a:effectLst/>
                <a:latin typeface="Arial Unicode MS"/>
              </a:rPr>
              <a:t>__exit__</a:t>
            </a:r>
            <a:r>
              <a:rPr kumimoji="0" lang="en-US" altLang="en-US" sz="2400" b="0" i="0" u="none" strike="noStrike" cap="none" normalizeH="0" baseline="0">
                <a:ln>
                  <a:noFill/>
                </a:ln>
                <a:solidFill>
                  <a:schemeClr val="tx1"/>
                </a:solidFill>
                <a:effectLst/>
              </a:rPr>
              <a:t> methods for automatic resource management.</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Ensure proper acquisition and release of resources like files or database connections.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Simplify resource management within </a:t>
            </a:r>
            <a:r>
              <a:rPr kumimoji="0" lang="en-US" altLang="en-US" sz="2400" b="0" i="0" u="none" strike="noStrike" cap="none" normalizeH="0" baseline="0">
                <a:ln>
                  <a:noFill/>
                </a:ln>
                <a:solidFill>
                  <a:schemeClr val="tx1"/>
                </a:solidFill>
                <a:effectLst/>
                <a:latin typeface="Arial Unicode MS"/>
              </a:rPr>
              <a:t>with</a:t>
            </a:r>
            <a:r>
              <a:rPr kumimoji="0" lang="en-US" altLang="en-US" sz="2400" b="0" i="0" u="none" strike="noStrike" cap="none" normalizeH="0" baseline="0">
                <a:ln>
                  <a:noFill/>
                </a:ln>
                <a:solidFill>
                  <a:schemeClr val="tx1"/>
                </a:solidFill>
                <a:effectLst/>
              </a:rPr>
              <a:t> statements.</a:t>
            </a:r>
            <a:r>
              <a:rPr kumimoji="0" lang="en-US" altLang="en-US" sz="24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1473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6884503" y="270913"/>
            <a:ext cx="6294966" cy="1077218"/>
          </a:xfrm>
          <a:prstGeom prst="rect">
            <a:avLst/>
          </a:prstGeom>
        </p:spPr>
        <p:txBody>
          <a:bodyPr wrap="square" lIns="0" tIns="0" rIns="0" bIns="0" rtlCol="0" anchor="t">
            <a:spAutoFit/>
          </a:bodyPr>
          <a:lstStyle/>
          <a:p>
            <a:pPr algn="l">
              <a:lnSpc>
                <a:spcPts val="8000"/>
              </a:lnSpc>
            </a:pPr>
            <a:r>
              <a:rPr lang="en-IN" sz="8000"/>
              <a:t>MapReduce</a:t>
            </a:r>
            <a:endParaRPr lang="en-US" sz="8000">
              <a:solidFill>
                <a:srgbClr val="1C1C1C"/>
              </a:solidFill>
              <a:latin typeface="Hatton Ultra-Bold"/>
            </a:endParaRP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2" name="Rectangle 1">
            <a:extLst>
              <a:ext uri="{FF2B5EF4-FFF2-40B4-BE49-F238E27FC236}">
                <a16:creationId xmlns:a16="http://schemas.microsoft.com/office/drawing/2014/main" id="{0B09EADC-C6C0-B74F-3564-1DEA1CA07AA5}"/>
              </a:ext>
            </a:extLst>
          </p:cNvPr>
          <p:cNvSpPr>
            <a:spLocks noChangeArrowheads="1"/>
          </p:cNvSpPr>
          <p:nvPr/>
        </p:nvSpPr>
        <p:spPr bwMode="auto">
          <a:xfrm>
            <a:off x="286756" y="1253910"/>
            <a:ext cx="1762024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Map Reduced:</a:t>
            </a:r>
            <a:r>
              <a:rPr kumimoji="0" lang="en-US" altLang="en-US" sz="2400" b="0" i="0" u="none" strike="noStrike" cap="none" normalizeH="0" baseline="0">
                <a:ln>
                  <a:noFill/>
                </a:ln>
                <a:solidFill>
                  <a:schemeClr val="tx1"/>
                </a:solidFill>
                <a:effectLst/>
                <a:latin typeface="Arial" panose="020B0604020202020204" pitchFamily="34" charset="0"/>
              </a:rPr>
              <a:t> This is likely a misspelling of "MapReduce," a programming model for processing and generating large datasets using parallel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Concepts:</a:t>
            </a:r>
            <a:r>
              <a:rPr kumimoji="0" lang="en-US" altLang="en-US" sz="2400" b="0" i="0" u="none" strike="noStrike" cap="none" normalizeH="0" baseline="0">
                <a:ln>
                  <a:noFill/>
                </a:ln>
                <a:solidFill>
                  <a:schemeClr val="tx1"/>
                </a:solidFill>
                <a:effectLst/>
                <a:latin typeface="Arial" panose="020B0604020202020204" pitchFamily="34" charset="0"/>
              </a:rPr>
              <a:t> You might be interested in learning more about specific MapReduce concepts like the Map and Reduce phases, key-value pairs, shuffle and sort, or job trackers. </a:t>
            </a:r>
          </a:p>
        </p:txBody>
      </p:sp>
      <p:sp>
        <p:nvSpPr>
          <p:cNvPr id="3" name="TextBox 4">
            <a:extLst>
              <a:ext uri="{FF2B5EF4-FFF2-40B4-BE49-F238E27FC236}">
                <a16:creationId xmlns:a16="http://schemas.microsoft.com/office/drawing/2014/main" id="{8E47BC96-3640-5168-5255-E2CE04FED661}"/>
              </a:ext>
            </a:extLst>
          </p:cNvPr>
          <p:cNvSpPr txBox="1"/>
          <p:nvPr/>
        </p:nvSpPr>
        <p:spPr>
          <a:xfrm>
            <a:off x="8458200" y="2838299"/>
            <a:ext cx="2438400" cy="1077218"/>
          </a:xfrm>
          <a:prstGeom prst="rect">
            <a:avLst/>
          </a:prstGeom>
        </p:spPr>
        <p:txBody>
          <a:bodyPr wrap="square" lIns="0" tIns="0" rIns="0" bIns="0" rtlCol="0" anchor="t">
            <a:spAutoFit/>
          </a:bodyPr>
          <a:lstStyle/>
          <a:p>
            <a:pPr algn="l">
              <a:lnSpc>
                <a:spcPts val="8000"/>
              </a:lnSpc>
            </a:pPr>
            <a:r>
              <a:rPr lang="en-IN" sz="8000"/>
              <a:t>filter</a:t>
            </a:r>
            <a:endParaRPr lang="en-US" sz="8000">
              <a:solidFill>
                <a:srgbClr val="1C1C1C"/>
              </a:solidFill>
              <a:latin typeface="Hatton Ultra-Bold"/>
            </a:endParaRPr>
          </a:p>
        </p:txBody>
      </p:sp>
      <p:sp>
        <p:nvSpPr>
          <p:cNvPr id="9" name="Rectangle 2">
            <a:extLst>
              <a:ext uri="{FF2B5EF4-FFF2-40B4-BE49-F238E27FC236}">
                <a16:creationId xmlns:a16="http://schemas.microsoft.com/office/drawing/2014/main" id="{6E52147E-3A65-906C-58DC-A77976D1A03F}"/>
              </a:ext>
            </a:extLst>
          </p:cNvPr>
          <p:cNvSpPr>
            <a:spLocks noChangeArrowheads="1"/>
          </p:cNvSpPr>
          <p:nvPr/>
        </p:nvSpPr>
        <p:spPr bwMode="auto">
          <a:xfrm>
            <a:off x="111450" y="3915371"/>
            <a:ext cx="2138694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filter</a:t>
            </a:r>
            <a:r>
              <a:rPr kumimoji="0" lang="en-US" altLang="en-US" sz="2400" b="0" i="0" u="none" strike="noStrike" cap="none" normalizeH="0" baseline="0">
                <a:ln>
                  <a:noFill/>
                </a:ln>
                <a:solidFill>
                  <a:schemeClr val="tx1"/>
                </a:solidFill>
                <a:effectLst/>
              </a:rPr>
              <a:t> is a built-in function in Python that allows you to create an iterator containing elements from an iterable (like a list,</a:t>
            </a:r>
            <a:r>
              <a:rPr kumimoji="0" lang="en-US" altLang="en-US" sz="2400" b="0" i="0" u="none" strike="noStrike" cap="none" normalizeH="0" baseline="0">
                <a:ln>
                  <a:noFill/>
                </a:ln>
                <a:solidFill>
                  <a:schemeClr val="tx1"/>
                </a:solidFill>
                <a:effectLst/>
                <a:latin typeface="Arial" panose="020B0604020202020204" pitchFamily="34" charset="0"/>
              </a:rPr>
              <a:t> tuple, or string) that meet a certain condition.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It takes two arguments: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A function: This function defines the condition that each element in the iterable needs to satisfy to be included in the filtered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An iterable: This is the sequence of elements you want to filter through.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8D2B979-6D9D-9031-FC5F-4723BB88EB45}"/>
              </a:ext>
            </a:extLst>
          </p:cNvPr>
          <p:cNvSpPr txBox="1"/>
          <p:nvPr/>
        </p:nvSpPr>
        <p:spPr>
          <a:xfrm>
            <a:off x="306809" y="6839102"/>
            <a:ext cx="10744200" cy="830997"/>
          </a:xfrm>
          <a:prstGeom prst="rect">
            <a:avLst/>
          </a:prstGeom>
          <a:noFill/>
        </p:spPr>
        <p:txBody>
          <a:bodyPr wrap="square">
            <a:spAutoFit/>
          </a:bodyPr>
          <a:lstStyle/>
          <a:p>
            <a:r>
              <a:rPr lang="en-US" sz="2400"/>
              <a:t>Lambda functions in Python are a concise way to define anonymous functions. They are ideal for short, single-expression functions that you use within your code.</a:t>
            </a:r>
            <a:endParaRPr lang="en-IN" sz="2400"/>
          </a:p>
        </p:txBody>
      </p:sp>
      <p:sp>
        <p:nvSpPr>
          <p:cNvPr id="12" name="TextBox 4">
            <a:extLst>
              <a:ext uri="{FF2B5EF4-FFF2-40B4-BE49-F238E27FC236}">
                <a16:creationId xmlns:a16="http://schemas.microsoft.com/office/drawing/2014/main" id="{AEB6B4CC-64FE-54D4-5FDC-CAD3D2ABF6AA}"/>
              </a:ext>
            </a:extLst>
          </p:cNvPr>
          <p:cNvSpPr txBox="1"/>
          <p:nvPr/>
        </p:nvSpPr>
        <p:spPr>
          <a:xfrm>
            <a:off x="6324600" y="5537114"/>
            <a:ext cx="7896726" cy="1077218"/>
          </a:xfrm>
          <a:prstGeom prst="rect">
            <a:avLst/>
          </a:prstGeom>
        </p:spPr>
        <p:txBody>
          <a:bodyPr wrap="square" lIns="0" tIns="0" rIns="0" bIns="0" rtlCol="0" anchor="t">
            <a:spAutoFit/>
          </a:bodyPr>
          <a:lstStyle/>
          <a:p>
            <a:pPr algn="l">
              <a:lnSpc>
                <a:spcPts val="8000"/>
              </a:lnSpc>
            </a:pPr>
            <a:r>
              <a:rPr lang="en-US" sz="8000"/>
              <a:t>Lambda functions</a:t>
            </a:r>
            <a:endParaRPr lang="en-US" sz="8000">
              <a:solidFill>
                <a:srgbClr val="1C1C1C"/>
              </a:solidFill>
              <a:latin typeface="Hatton Ultra-Bold"/>
            </a:endParaRPr>
          </a:p>
        </p:txBody>
      </p:sp>
      <p:sp>
        <p:nvSpPr>
          <p:cNvPr id="13" name="Rectangle 3">
            <a:extLst>
              <a:ext uri="{FF2B5EF4-FFF2-40B4-BE49-F238E27FC236}">
                <a16:creationId xmlns:a16="http://schemas.microsoft.com/office/drawing/2014/main" id="{26089373-B7B1-8FF7-AE8C-B830628F1F2C}"/>
              </a:ext>
            </a:extLst>
          </p:cNvPr>
          <p:cNvSpPr>
            <a:spLocks noChangeArrowheads="1"/>
          </p:cNvSpPr>
          <p:nvPr/>
        </p:nvSpPr>
        <p:spPr bwMode="auto">
          <a:xfrm>
            <a:off x="286756" y="7776002"/>
            <a:ext cx="18862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arguments</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This is a comma-separated list of arguments that the lambda function can accept. You can have zero or more arguments.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expression</a:t>
            </a:r>
            <a:r>
              <a:rPr kumimoji="0" lang="en-US" altLang="en-US" sz="2400" b="0" i="0" u="none" strike="noStrike" cap="none" normalizeH="0" baseline="0">
                <a:ln>
                  <a:noFill/>
                </a:ln>
                <a:solidFill>
                  <a:schemeClr val="tx1"/>
                </a:solidFill>
                <a:effectLst/>
              </a:rPr>
              <a:t>:</a:t>
            </a:r>
            <a:r>
              <a:rPr kumimoji="0" lang="en-US" altLang="en-US" sz="2400" b="0" i="0" u="none" strike="noStrike" cap="none" normalizeH="0" baseline="0">
                <a:ln>
                  <a:noFill/>
                </a:ln>
                <a:solidFill>
                  <a:schemeClr val="tx1"/>
                </a:solidFill>
                <a:effectLst/>
                <a:latin typeface="Arial" panose="020B0604020202020204" pitchFamily="34" charset="0"/>
              </a:rPr>
              <a:t> This is the code that the lambda function will execute. It can be any valid Python expression that evaluates to a single value</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078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2971800" y="679547"/>
            <a:ext cx="16244877" cy="1077218"/>
          </a:xfrm>
          <a:prstGeom prst="rect">
            <a:avLst/>
          </a:prstGeom>
        </p:spPr>
        <p:txBody>
          <a:bodyPr wrap="square" lIns="0" tIns="0" rIns="0" bIns="0" rtlCol="0" anchor="t">
            <a:spAutoFit/>
          </a:bodyPr>
          <a:lstStyle/>
          <a:p>
            <a:pPr algn="l">
              <a:lnSpc>
                <a:spcPts val="8000"/>
              </a:lnSpc>
            </a:pPr>
            <a:r>
              <a:rPr lang="en-IN" sz="8000"/>
              <a:t>Object-Oriented Programming</a:t>
            </a:r>
            <a:endParaRPr lang="en-US" sz="8000">
              <a:solidFill>
                <a:srgbClr val="1C1C1C"/>
              </a:solidFill>
              <a:latin typeface="Hatton Ultra-Bold"/>
            </a:endParaRP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2" name="Rectangle 1">
            <a:extLst>
              <a:ext uri="{FF2B5EF4-FFF2-40B4-BE49-F238E27FC236}">
                <a16:creationId xmlns:a16="http://schemas.microsoft.com/office/drawing/2014/main" id="{B1FAEC9C-C23B-7705-0045-B9111B21F4A3}"/>
              </a:ext>
            </a:extLst>
          </p:cNvPr>
          <p:cNvSpPr>
            <a:spLocks noChangeArrowheads="1"/>
          </p:cNvSpPr>
          <p:nvPr/>
        </p:nvSpPr>
        <p:spPr bwMode="auto">
          <a:xfrm>
            <a:off x="483388" y="2003538"/>
            <a:ext cx="17526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Object-Oriented Programming (OOP) is a programming paradigm that revolves around objects, which are self-contained entities that encapsulate data (attributes) and related operations (methods). Here's a breakdown of three key OOP concepts related to classes: Abstraction, Polymorphism, and Encapsulation.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0F5ADEC-58BD-4473-BD3F-C15991134026}"/>
              </a:ext>
            </a:extLst>
          </p:cNvPr>
          <p:cNvSpPr txBox="1"/>
          <p:nvPr/>
        </p:nvSpPr>
        <p:spPr>
          <a:xfrm>
            <a:off x="6970090" y="4095866"/>
            <a:ext cx="9661358" cy="707886"/>
          </a:xfrm>
          <a:prstGeom prst="rect">
            <a:avLst/>
          </a:prstGeom>
          <a:noFill/>
        </p:spPr>
        <p:txBody>
          <a:bodyPr wrap="square">
            <a:spAutoFit/>
          </a:bodyPr>
          <a:lstStyle/>
          <a:p>
            <a:r>
              <a:rPr lang="en-IN" sz="4000" b="1"/>
              <a:t>Abstraction:</a:t>
            </a:r>
          </a:p>
        </p:txBody>
      </p:sp>
      <p:sp>
        <p:nvSpPr>
          <p:cNvPr id="8" name="Rectangle 2">
            <a:extLst>
              <a:ext uri="{FF2B5EF4-FFF2-40B4-BE49-F238E27FC236}">
                <a16:creationId xmlns:a16="http://schemas.microsoft.com/office/drawing/2014/main" id="{00A4E807-33F6-CE5F-B3F2-89D3F6BB1172}"/>
              </a:ext>
            </a:extLst>
          </p:cNvPr>
          <p:cNvSpPr>
            <a:spLocks noChangeArrowheads="1"/>
          </p:cNvSpPr>
          <p:nvPr/>
        </p:nvSpPr>
        <p:spPr bwMode="auto">
          <a:xfrm>
            <a:off x="685800" y="5266146"/>
            <a:ext cx="17121177"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oncept:</a:t>
            </a:r>
            <a:r>
              <a:rPr kumimoji="0" lang="en-US" altLang="en-US" sz="2400" b="0" i="0" u="none" strike="noStrike" cap="none" normalizeH="0" baseline="0">
                <a:ln>
                  <a:noFill/>
                </a:ln>
                <a:solidFill>
                  <a:schemeClr val="tx1"/>
                </a:solidFill>
                <a:effectLst/>
                <a:latin typeface="Arial" panose="020B0604020202020204" pitchFamily="34" charset="0"/>
              </a:rPr>
              <a:t> Abstraction focuses on exposing essential details while hiding unnecessary complexity. It allows users to interact with objects without worrying about the underlying implementation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Imagine:</a:t>
            </a:r>
            <a:r>
              <a:rPr kumimoji="0" lang="en-US" altLang="en-US" sz="2400" b="0" i="0" u="none" strike="noStrike" cap="none" normalizeH="0" baseline="0">
                <a:ln>
                  <a:noFill/>
                </a:ln>
                <a:solidFill>
                  <a:schemeClr val="tx1"/>
                </a:solidFill>
                <a:effectLst/>
                <a:latin typeface="Arial" panose="020B0604020202020204" pitchFamily="34" charset="0"/>
              </a:rPr>
              <a:t> A light switch. You flip the switch (interact with the object) to turn on or off the light (use its functionality) without needing to know the intricate electrical wiring (implementation details) behind the scene.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In OOP:</a:t>
            </a:r>
            <a:r>
              <a:rPr kumimoji="0" lang="en-US" altLang="en-US" sz="2400" b="0" i="0" u="none" strike="noStrike" cap="none" normalizeH="0" baseline="0">
                <a:ln>
                  <a:noFill/>
                </a:ln>
                <a:solidFill>
                  <a:schemeClr val="tx1"/>
                </a:solidFill>
                <a:effectLst/>
                <a:latin typeface="Arial" panose="020B0604020202020204" pitchFamily="34" charset="0"/>
              </a:rPr>
              <a:t> A class acts as an abstraction, defining a blueprint for creating objects. It specifies the attributes and methods that objects of that class will have, but it hides the internal implementation details of those methods</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5828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4724400" y="284018"/>
            <a:ext cx="6221331" cy="1077218"/>
          </a:xfrm>
          <a:prstGeom prst="rect">
            <a:avLst/>
          </a:prstGeom>
        </p:spPr>
        <p:txBody>
          <a:bodyPr wrap="square" lIns="0" tIns="0" rIns="0" bIns="0" rtlCol="0" anchor="t">
            <a:spAutoFit/>
          </a:bodyPr>
          <a:lstStyle/>
          <a:p>
            <a:pPr algn="l">
              <a:lnSpc>
                <a:spcPts val="8000"/>
              </a:lnSpc>
            </a:pPr>
            <a:r>
              <a:rPr lang="en-IN" sz="8000"/>
              <a:t>Polymorphism:</a:t>
            </a:r>
            <a:endParaRPr lang="en-US" sz="8000">
              <a:solidFill>
                <a:srgbClr val="1C1C1C"/>
              </a:solidFill>
              <a:latin typeface="Hatton Ultra-Bold"/>
            </a:endParaRP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2" name="Rectangle 1">
            <a:extLst>
              <a:ext uri="{FF2B5EF4-FFF2-40B4-BE49-F238E27FC236}">
                <a16:creationId xmlns:a16="http://schemas.microsoft.com/office/drawing/2014/main" id="{2428FEB0-8758-EDC2-B4A2-B07022FCDB60}"/>
              </a:ext>
            </a:extLst>
          </p:cNvPr>
          <p:cNvSpPr>
            <a:spLocks noChangeArrowheads="1"/>
          </p:cNvSpPr>
          <p:nvPr/>
        </p:nvSpPr>
        <p:spPr bwMode="auto">
          <a:xfrm>
            <a:off x="294777" y="1535203"/>
            <a:ext cx="1799322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Concept:</a:t>
            </a:r>
            <a:r>
              <a:rPr kumimoji="0" lang="en-US" altLang="en-US" sz="2400" b="0" i="0" u="none" strike="noStrike" cap="none" normalizeH="0" baseline="0">
                <a:ln>
                  <a:noFill/>
                </a:ln>
                <a:solidFill>
                  <a:schemeClr val="tx1"/>
                </a:solidFill>
                <a:effectLst/>
                <a:latin typeface="Arial" panose="020B0604020202020204" pitchFamily="34" charset="0"/>
              </a:rPr>
              <a:t> Polymorphism means "many forms." It allows objects of different classes to respond differently to the same method call. This enables flexible and reusable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Imagine:</a:t>
            </a:r>
            <a:r>
              <a:rPr kumimoji="0" lang="en-US" altLang="en-US" sz="2400" b="0" i="0" u="none" strike="noStrike" cap="none" normalizeH="0" baseline="0">
                <a:ln>
                  <a:noFill/>
                </a:ln>
                <a:solidFill>
                  <a:schemeClr val="tx1"/>
                </a:solidFill>
                <a:effectLst/>
                <a:latin typeface="Arial" panose="020B0604020202020204" pitchFamily="34" charset="0"/>
              </a:rPr>
              <a:t> A remote control. You can use the same "play" button for different devices (TV, music player) even though the underlying actions to play media might differ.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In OOP:</a:t>
            </a:r>
            <a:r>
              <a:rPr kumimoji="0" lang="en-US" altLang="en-US" sz="2400" b="0" i="0" u="none" strike="noStrike" cap="none" normalizeH="0" baseline="0">
                <a:ln>
                  <a:noFill/>
                </a:ln>
                <a:solidFill>
                  <a:schemeClr val="tx1"/>
                </a:solidFill>
                <a:effectLst/>
                <a:latin typeface="Arial" panose="020B0604020202020204" pitchFamily="34" charset="0"/>
              </a:rPr>
              <a:t> Polymorphism can be achieved through method overriding. Subclasses can inherit methods from a parent class and redefine their behavior to provide specialized functionality for the subclass. Another form of polymorphism is operator overloading, where operators like </a:t>
            </a: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 can have different meanings depending on the object types involved.</a:t>
            </a:r>
            <a:r>
              <a:rPr kumimoji="0" lang="en-US" altLang="en-US" sz="2400" b="0" i="0" u="none" strike="noStrike" cap="none" normalizeH="0" baseline="0">
                <a:ln>
                  <a:noFill/>
                </a:ln>
                <a:solidFill>
                  <a:schemeClr val="tx1"/>
                </a:solidFill>
                <a:effectLst/>
                <a:latin typeface="Arial" panose="020B0604020202020204" pitchFamily="34" charset="0"/>
              </a:rPr>
              <a:t> </a:t>
            </a:r>
          </a:p>
        </p:txBody>
      </p:sp>
      <p:sp>
        <p:nvSpPr>
          <p:cNvPr id="5" name="TextBox 4">
            <a:extLst>
              <a:ext uri="{FF2B5EF4-FFF2-40B4-BE49-F238E27FC236}">
                <a16:creationId xmlns:a16="http://schemas.microsoft.com/office/drawing/2014/main" id="{C2C3D122-2669-9C98-E088-F23DC0EE6A99}"/>
              </a:ext>
            </a:extLst>
          </p:cNvPr>
          <p:cNvSpPr txBox="1"/>
          <p:nvPr/>
        </p:nvSpPr>
        <p:spPr>
          <a:xfrm>
            <a:off x="6367716" y="4254815"/>
            <a:ext cx="9156030" cy="707886"/>
          </a:xfrm>
          <a:prstGeom prst="rect">
            <a:avLst/>
          </a:prstGeom>
          <a:noFill/>
        </p:spPr>
        <p:txBody>
          <a:bodyPr wrap="square">
            <a:spAutoFit/>
          </a:bodyPr>
          <a:lstStyle/>
          <a:p>
            <a:r>
              <a:rPr lang="en-IN" sz="4000" b="1"/>
              <a:t>Encapsulation:</a:t>
            </a:r>
          </a:p>
        </p:txBody>
      </p:sp>
      <p:sp>
        <p:nvSpPr>
          <p:cNvPr id="8" name="Rectangle 2">
            <a:extLst>
              <a:ext uri="{FF2B5EF4-FFF2-40B4-BE49-F238E27FC236}">
                <a16:creationId xmlns:a16="http://schemas.microsoft.com/office/drawing/2014/main" id="{EA6EF641-9A16-D2F9-2EC2-0F7218072CA0}"/>
              </a:ext>
            </a:extLst>
          </p:cNvPr>
          <p:cNvSpPr>
            <a:spLocks noChangeArrowheads="1"/>
          </p:cNvSpPr>
          <p:nvPr/>
        </p:nvSpPr>
        <p:spPr bwMode="auto">
          <a:xfrm>
            <a:off x="762000" y="4606136"/>
            <a:ext cx="17145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Concept:</a:t>
            </a:r>
            <a:r>
              <a:rPr kumimoji="0" lang="en-US" altLang="en-US" sz="2400" b="0" i="0" u="none" strike="noStrike" cap="none" normalizeH="0" baseline="0">
                <a:ln>
                  <a:noFill/>
                </a:ln>
                <a:solidFill>
                  <a:schemeClr val="tx1"/>
                </a:solidFill>
                <a:effectLst/>
                <a:latin typeface="Arial" panose="020B0604020202020204" pitchFamily="34" charset="0"/>
              </a:rPr>
              <a:t> Encapsulation refers to bundling data (attributes) and the methods that operate on that data together within a class. It restricts direct access to the data, promoting data integrity and security.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Imagine:</a:t>
            </a:r>
            <a:r>
              <a:rPr kumimoji="0" lang="en-US" altLang="en-US" sz="2400" b="0" i="0" u="none" strike="noStrike" cap="none" normalizeH="0" baseline="0">
                <a:ln>
                  <a:noFill/>
                </a:ln>
                <a:solidFill>
                  <a:schemeClr val="tx1"/>
                </a:solidFill>
                <a:effectLst/>
                <a:latin typeface="Arial" panose="020B0604020202020204" pitchFamily="34" charset="0"/>
              </a:rPr>
              <a:t> A capsule medication. The medicine (data) is encapsulated within the capsule (class), and you access it through the intended method (opening the capsule). This protects the medicine from external tampering.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Arial" panose="020B0604020202020204" pitchFamily="34" charset="0"/>
              </a:rPr>
              <a:t>In OOP:</a:t>
            </a:r>
            <a:r>
              <a:rPr kumimoji="0" lang="en-US" altLang="en-US" sz="2400" b="0" i="0" u="none" strike="noStrike" cap="none" normalizeH="0" baseline="0">
                <a:ln>
                  <a:noFill/>
                </a:ln>
                <a:solidFill>
                  <a:schemeClr val="tx1"/>
                </a:solidFill>
                <a:effectLst/>
                <a:latin typeface="Arial" panose="020B0604020202020204" pitchFamily="34" charset="0"/>
              </a:rPr>
              <a:t> Classes use access modifiers (public, private, protected) to control access to attributes and methods. Private members are hidden from external code, while public methods provide controlled access to the object's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39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2993260" y="314070"/>
            <a:ext cx="13538373" cy="1077218"/>
          </a:xfrm>
          <a:prstGeom prst="rect">
            <a:avLst/>
          </a:prstGeom>
        </p:spPr>
        <p:txBody>
          <a:bodyPr wrap="square" lIns="0" tIns="0" rIns="0" bIns="0" rtlCol="0" anchor="t">
            <a:spAutoFit/>
          </a:bodyPr>
          <a:lstStyle/>
          <a:p>
            <a:pPr algn="l">
              <a:lnSpc>
                <a:spcPts val="8000"/>
              </a:lnSpc>
            </a:pPr>
            <a:r>
              <a:rPr lang="en-IN" sz="8000"/>
              <a:t>Error handling with try-except</a:t>
            </a:r>
            <a:endParaRPr lang="en-US" sz="8000">
              <a:solidFill>
                <a:srgbClr val="1C1C1C"/>
              </a:solidFill>
              <a:latin typeface="Hatton Ultra-Bold"/>
            </a:endParaRP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3" name="TextBox 2">
            <a:extLst>
              <a:ext uri="{FF2B5EF4-FFF2-40B4-BE49-F238E27FC236}">
                <a16:creationId xmlns:a16="http://schemas.microsoft.com/office/drawing/2014/main" id="{7B6D0485-D24B-C619-F37F-AD78DF7D669A}"/>
              </a:ext>
            </a:extLst>
          </p:cNvPr>
          <p:cNvSpPr txBox="1"/>
          <p:nvPr/>
        </p:nvSpPr>
        <p:spPr>
          <a:xfrm>
            <a:off x="78884" y="1353956"/>
            <a:ext cx="17980515" cy="1077218"/>
          </a:xfrm>
          <a:prstGeom prst="rect">
            <a:avLst/>
          </a:prstGeom>
          <a:noFill/>
        </p:spPr>
        <p:txBody>
          <a:bodyPr wrap="square">
            <a:spAutoFit/>
          </a:bodyPr>
          <a:lstStyle/>
          <a:p>
            <a:r>
              <a:rPr lang="en-US" sz="3200"/>
              <a:t>Error handling with try-except blocks is a fundamental mechanism in Python for managing unexpected situations that might arise during program execution. Here's a breakdown of how it works:</a:t>
            </a:r>
            <a:endParaRPr lang="en-IN" sz="3200"/>
          </a:p>
        </p:txBody>
      </p:sp>
      <p:sp>
        <p:nvSpPr>
          <p:cNvPr id="5" name="Rectangle 1">
            <a:extLst>
              <a:ext uri="{FF2B5EF4-FFF2-40B4-BE49-F238E27FC236}">
                <a16:creationId xmlns:a16="http://schemas.microsoft.com/office/drawing/2014/main" id="{DBACF42C-0EA5-1BE2-B8D3-E35AF4DFA889}"/>
              </a:ext>
            </a:extLst>
          </p:cNvPr>
          <p:cNvSpPr>
            <a:spLocks noChangeArrowheads="1"/>
          </p:cNvSpPr>
          <p:nvPr/>
        </p:nvSpPr>
        <p:spPr bwMode="auto">
          <a:xfrm>
            <a:off x="7239000" y="2701619"/>
            <a:ext cx="312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chemeClr val="tx1"/>
                </a:solidFill>
                <a:effectLst/>
                <a:latin typeface="Arial Unicode MS"/>
              </a:rPr>
              <a:t>try</a:t>
            </a:r>
            <a:r>
              <a:rPr kumimoji="0" lang="en-US" altLang="en-US" sz="3200" b="0" i="0" u="none" strike="noStrike" cap="none" normalizeH="0" baseline="0">
                <a:ln>
                  <a:noFill/>
                </a:ln>
                <a:solidFill>
                  <a:schemeClr val="tx1"/>
                </a:solidFill>
                <a:effectLst/>
              </a:rPr>
              <a:t> Block: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8232655-7CE3-76B3-CE69-72CF9C7D5FC2}"/>
              </a:ext>
            </a:extLst>
          </p:cNvPr>
          <p:cNvSpPr>
            <a:spLocks noChangeArrowheads="1"/>
          </p:cNvSpPr>
          <p:nvPr/>
        </p:nvSpPr>
        <p:spPr bwMode="auto">
          <a:xfrm>
            <a:off x="286756" y="3233291"/>
            <a:ext cx="154253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The </a:t>
            </a:r>
            <a:r>
              <a:rPr kumimoji="0" lang="en-US" altLang="en-US" sz="3200" b="0" i="0" u="none" strike="noStrike" cap="none" normalizeH="0" baseline="0">
                <a:ln>
                  <a:noFill/>
                </a:ln>
                <a:solidFill>
                  <a:schemeClr val="tx1"/>
                </a:solidFill>
                <a:effectLst/>
                <a:latin typeface="Arial Unicode MS"/>
              </a:rPr>
              <a:t>try</a:t>
            </a:r>
            <a:r>
              <a:rPr kumimoji="0" lang="en-US" altLang="en-US" sz="3200" b="0" i="0" u="none" strike="noStrike" cap="none" normalizeH="0" baseline="0">
                <a:ln>
                  <a:noFill/>
                </a:ln>
                <a:solidFill>
                  <a:schemeClr val="tx1"/>
                </a:solidFill>
                <a:effectLst/>
              </a:rPr>
              <a:t> block is where you place the code that might potentially raise an exception (error).</a:t>
            </a:r>
            <a:endParaRPr kumimoji="0" lang="en-US" altLang="en-US"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Python attempts to execute the statements within the </a:t>
            </a:r>
            <a:r>
              <a:rPr kumimoji="0" lang="en-US" altLang="en-US" sz="3200" b="0" i="0" u="none" strike="noStrike" cap="none" normalizeH="0" baseline="0">
                <a:ln>
                  <a:noFill/>
                </a:ln>
                <a:solidFill>
                  <a:schemeClr val="tx1"/>
                </a:solidFill>
                <a:effectLst/>
                <a:latin typeface="Arial Unicode MS"/>
              </a:rPr>
              <a:t>try</a:t>
            </a:r>
            <a:r>
              <a:rPr kumimoji="0" lang="en-US" altLang="en-US" sz="3200" b="0" i="0" u="none" strike="noStrike" cap="none" normalizeH="0" baseline="0">
                <a:ln>
                  <a:noFill/>
                </a:ln>
                <a:solidFill>
                  <a:schemeClr val="tx1"/>
                </a:solidFill>
                <a:effectLst/>
              </a:rPr>
              <a:t> block as usual.</a:t>
            </a:r>
            <a:r>
              <a:rPr kumimoji="0" lang="en-US" altLang="en-US" sz="3200" b="0" i="0" u="none" strike="noStrike" cap="none" normalizeH="0" baseline="0">
                <a:ln>
                  <a:noFill/>
                </a:ln>
                <a:solidFill>
                  <a:schemeClr val="tx1"/>
                </a:solidFill>
                <a:effectLst/>
                <a:latin typeface="Arial" panose="020B0604020202020204" pitchFamily="34" charset="0"/>
              </a:rPr>
              <a:t> </a:t>
            </a:r>
          </a:p>
        </p:txBody>
      </p:sp>
      <p:sp>
        <p:nvSpPr>
          <p:cNvPr id="9" name="Rectangle 3">
            <a:extLst>
              <a:ext uri="{FF2B5EF4-FFF2-40B4-BE49-F238E27FC236}">
                <a16:creationId xmlns:a16="http://schemas.microsoft.com/office/drawing/2014/main" id="{F67A7C55-BC0D-EDF3-3714-31DB3C43B65C}"/>
              </a:ext>
            </a:extLst>
          </p:cNvPr>
          <p:cNvSpPr>
            <a:spLocks noChangeArrowheads="1"/>
          </p:cNvSpPr>
          <p:nvPr/>
        </p:nvSpPr>
        <p:spPr bwMode="auto">
          <a:xfrm>
            <a:off x="7002174" y="4588682"/>
            <a:ext cx="5435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chemeClr val="tx1"/>
                </a:solidFill>
                <a:effectLst/>
                <a:latin typeface="Arial Unicode MS"/>
              </a:rPr>
              <a:t>except</a:t>
            </a:r>
            <a:r>
              <a:rPr kumimoji="0" lang="en-US" altLang="en-US" sz="3200" b="0" i="0" u="none" strike="noStrike" cap="none" normalizeH="0" baseline="0">
                <a:ln>
                  <a:noFill/>
                </a:ln>
                <a:solidFill>
                  <a:schemeClr val="tx1"/>
                </a:solidFill>
                <a:effectLst/>
              </a:rPr>
              <a:t> Block: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1694554A-F7F1-75BE-A128-2792EFCC0D73}"/>
              </a:ext>
            </a:extLst>
          </p:cNvPr>
          <p:cNvSpPr>
            <a:spLocks noChangeArrowheads="1"/>
          </p:cNvSpPr>
          <p:nvPr/>
        </p:nvSpPr>
        <p:spPr bwMode="auto">
          <a:xfrm>
            <a:off x="296573" y="5518982"/>
            <a:ext cx="177628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The </a:t>
            </a:r>
            <a:r>
              <a:rPr kumimoji="0" lang="en-US" altLang="en-US" sz="3200" b="0" i="0" u="none" strike="noStrike" cap="none" normalizeH="0" baseline="0">
                <a:ln>
                  <a:noFill/>
                </a:ln>
                <a:solidFill>
                  <a:schemeClr val="tx1"/>
                </a:solidFill>
                <a:effectLst/>
                <a:latin typeface="Arial Unicode MS"/>
              </a:rPr>
              <a:t>except</a:t>
            </a:r>
            <a:r>
              <a:rPr kumimoji="0" lang="en-US" altLang="en-US" sz="3200" b="0" i="0" u="none" strike="noStrike" cap="none" normalizeH="0" baseline="0">
                <a:ln>
                  <a:noFill/>
                </a:ln>
                <a:solidFill>
                  <a:schemeClr val="tx1"/>
                </a:solidFill>
                <a:effectLst/>
              </a:rPr>
              <a:t> block follows the </a:t>
            </a:r>
            <a:r>
              <a:rPr kumimoji="0" lang="en-US" altLang="en-US" sz="3200" b="0" i="0" u="none" strike="noStrike" cap="none" normalizeH="0" baseline="0">
                <a:ln>
                  <a:noFill/>
                </a:ln>
                <a:solidFill>
                  <a:schemeClr val="tx1"/>
                </a:solidFill>
                <a:effectLst/>
                <a:latin typeface="Arial Unicode MS"/>
              </a:rPr>
              <a:t>try</a:t>
            </a:r>
            <a:r>
              <a:rPr kumimoji="0" lang="en-US" altLang="en-US" sz="3200" b="0" i="0" u="none" strike="noStrike" cap="none" normalizeH="0" baseline="0">
                <a:ln>
                  <a:noFill/>
                </a:ln>
                <a:solidFill>
                  <a:schemeClr val="tx1"/>
                </a:solidFill>
                <a:effectLst/>
              </a:rPr>
              <a:t> block and is used to handle exceptions that occur during the execution of the </a:t>
            </a:r>
            <a:r>
              <a:rPr kumimoji="0" lang="en-US" altLang="en-US" sz="3200" b="0" i="0" u="none" strike="noStrike" cap="none" normalizeH="0" baseline="0">
                <a:ln>
                  <a:noFill/>
                </a:ln>
                <a:solidFill>
                  <a:schemeClr val="tx1"/>
                </a:solidFill>
                <a:effectLst/>
                <a:latin typeface="Arial Unicode MS"/>
              </a:rPr>
              <a:t>try</a:t>
            </a:r>
            <a:r>
              <a:rPr kumimoji="0" lang="en-US" altLang="en-US" sz="3200" b="0" i="0" u="none" strike="noStrike" cap="none" normalizeH="0" baseline="0">
                <a:ln>
                  <a:noFill/>
                </a:ln>
                <a:solidFill>
                  <a:schemeClr val="tx1"/>
                </a:solidFill>
                <a:effectLst/>
              </a:rPr>
              <a:t> block's code.</a:t>
            </a:r>
            <a:endParaRPr kumimoji="0" lang="en-US" altLang="en-US"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You can have one or more </a:t>
            </a:r>
            <a:r>
              <a:rPr kumimoji="0" lang="en-US" altLang="en-US" sz="3200" b="0" i="0" u="none" strike="noStrike" cap="none" normalizeH="0" baseline="0">
                <a:ln>
                  <a:noFill/>
                </a:ln>
                <a:solidFill>
                  <a:schemeClr val="tx1"/>
                </a:solidFill>
                <a:effectLst/>
                <a:latin typeface="Arial Unicode MS"/>
              </a:rPr>
              <a:t>except</a:t>
            </a:r>
            <a:r>
              <a:rPr kumimoji="0" lang="en-US" altLang="en-US" sz="3200" b="0" i="0" u="none" strike="noStrike" cap="none" normalizeH="0" baseline="0">
                <a:ln>
                  <a:noFill/>
                </a:ln>
                <a:solidFill>
                  <a:schemeClr val="tx1"/>
                </a:solidFill>
                <a:effectLst/>
              </a:rPr>
              <a:t> blocks to handle different types of exceptions.</a:t>
            </a:r>
            <a:endParaRPr kumimoji="0" lang="en-US" altLang="en-US"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Each </a:t>
            </a:r>
            <a:r>
              <a:rPr kumimoji="0" lang="en-US" altLang="en-US" sz="3200" b="0" i="0" u="none" strike="noStrike" cap="none" normalizeH="0" baseline="0">
                <a:ln>
                  <a:noFill/>
                </a:ln>
                <a:solidFill>
                  <a:schemeClr val="tx1"/>
                </a:solidFill>
                <a:effectLst/>
                <a:latin typeface="Arial Unicode MS"/>
              </a:rPr>
              <a:t>except</a:t>
            </a:r>
            <a:r>
              <a:rPr kumimoji="0" lang="en-US" altLang="en-US" sz="3200" b="0" i="0" u="none" strike="noStrike" cap="none" normalizeH="0" baseline="0">
                <a:ln>
                  <a:noFill/>
                </a:ln>
                <a:solidFill>
                  <a:schemeClr val="tx1"/>
                </a:solidFill>
                <a:effectLst/>
              </a:rPr>
              <a:t> block can optionally specify the exception type it wants to handle within parentheses (e.</a:t>
            </a:r>
            <a:r>
              <a:rPr kumimoji="0" lang="en-US" altLang="en-US" sz="3200" b="0" i="0" u="none" strike="noStrike" cap="none" normalizeH="0" baseline="0">
                <a:ln>
                  <a:noFill/>
                </a:ln>
                <a:solidFill>
                  <a:schemeClr val="tx1"/>
                </a:solidFill>
                <a:effectLst/>
                <a:latin typeface="Arial" panose="020B0604020202020204" pitchFamily="34" charset="0"/>
              </a:rPr>
              <a:t>g., </a:t>
            </a:r>
            <a:r>
              <a:rPr kumimoji="0" lang="en-US" altLang="en-US" sz="3200" b="0" i="0" u="none" strike="noStrike" cap="none" normalizeH="0" baseline="0">
                <a:ln>
                  <a:noFill/>
                </a:ln>
                <a:solidFill>
                  <a:schemeClr val="tx1"/>
                </a:solidFill>
                <a:effectLst/>
                <a:latin typeface="Arial Unicode MS"/>
              </a:rPr>
              <a:t>except ValueError</a:t>
            </a:r>
            <a:r>
              <a:rPr kumimoji="0" lang="en-US" altLang="en-US" sz="3200" b="0" i="0" u="none" strike="noStrike" cap="none" normalizeH="0" baseline="0">
                <a:ln>
                  <a:noFill/>
                </a:ln>
                <a:solidFill>
                  <a:schemeClr val="tx1"/>
                </a:solidFill>
                <a:effectLst/>
              </a:rPr>
              <a:t>).</a:t>
            </a:r>
            <a:r>
              <a:rPr kumimoji="0" lang="en-US" altLang="en-US" sz="3200" b="0" i="0" u="none" strike="noStrike" cap="none" normalizeH="0" baseline="0">
                <a:ln>
                  <a:noFill/>
                </a:ln>
                <a:solidFill>
                  <a:schemeClr val="tx1"/>
                </a:solidFill>
                <a:effectLst/>
                <a:latin typeface="Arial" panose="020B0604020202020204" pitchFamily="34" charset="0"/>
              </a:rPr>
              <a:t> If no exception type is specified, it will catch any exception. </a:t>
            </a:r>
          </a:p>
        </p:txBody>
      </p:sp>
    </p:spTree>
    <p:extLst>
      <p:ext uri="{BB962C8B-B14F-4D97-AF65-F5344CB8AC3E}">
        <p14:creationId xmlns:p14="http://schemas.microsoft.com/office/powerpoint/2010/main" val="281564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4" name="TextBox 4"/>
          <p:cNvSpPr txBox="1"/>
          <p:nvPr/>
        </p:nvSpPr>
        <p:spPr>
          <a:xfrm>
            <a:off x="1909547" y="236824"/>
            <a:ext cx="16244877" cy="1077218"/>
          </a:xfrm>
          <a:prstGeom prst="rect">
            <a:avLst/>
          </a:prstGeom>
        </p:spPr>
        <p:txBody>
          <a:bodyPr wrap="square" lIns="0" tIns="0" rIns="0" bIns="0" rtlCol="0" anchor="t">
            <a:spAutoFit/>
          </a:bodyPr>
          <a:lstStyle/>
          <a:p>
            <a:pPr algn="l">
              <a:lnSpc>
                <a:spcPts val="8000"/>
              </a:lnSpc>
            </a:pPr>
            <a:r>
              <a:rPr lang="en-IN" sz="8000"/>
              <a:t>List comprehensions and classes</a:t>
            </a:r>
            <a:endParaRPr lang="en-US" sz="8000">
              <a:solidFill>
                <a:srgbClr val="1C1C1C"/>
              </a:solidFill>
              <a:latin typeface="Hatton Ultra-Bold"/>
            </a:endParaRP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sp>
        <p:nvSpPr>
          <p:cNvPr id="7" name="TextBox 7"/>
          <p:cNvSpPr txBox="1"/>
          <p:nvPr/>
        </p:nvSpPr>
        <p:spPr>
          <a:xfrm>
            <a:off x="6970090" y="9421226"/>
            <a:ext cx="4497567" cy="330112"/>
          </a:xfrm>
          <a:prstGeom prst="rect">
            <a:avLst/>
          </a:prstGeom>
        </p:spPr>
        <p:txBody>
          <a:bodyPr lIns="0" tIns="0" rIns="0" bIns="0" rtlCol="0" anchor="t">
            <a:spAutoFit/>
          </a:bodyPr>
          <a:lstStyle/>
          <a:p>
            <a:pPr algn="ctr">
              <a:lnSpc>
                <a:spcPts val="2800"/>
              </a:lnSpc>
            </a:pPr>
            <a:r>
              <a:rPr lang="en-US" sz="2000">
                <a:solidFill>
                  <a:srgbClr val="1C1C1C"/>
                </a:solidFill>
                <a:latin typeface="Nourd Bold"/>
              </a:rPr>
              <a:t>|SODS|2024|AAFT INSTITUTE</a:t>
            </a:r>
          </a:p>
        </p:txBody>
      </p:sp>
      <p:sp>
        <p:nvSpPr>
          <p:cNvPr id="3" name="TextBox 2">
            <a:extLst>
              <a:ext uri="{FF2B5EF4-FFF2-40B4-BE49-F238E27FC236}">
                <a16:creationId xmlns:a16="http://schemas.microsoft.com/office/drawing/2014/main" id="{93ECE456-F7A3-3ED2-5976-66A7A15A4DF0}"/>
              </a:ext>
            </a:extLst>
          </p:cNvPr>
          <p:cNvSpPr txBox="1"/>
          <p:nvPr/>
        </p:nvSpPr>
        <p:spPr>
          <a:xfrm>
            <a:off x="-22126" y="1627735"/>
            <a:ext cx="18176550" cy="1077218"/>
          </a:xfrm>
          <a:prstGeom prst="rect">
            <a:avLst/>
          </a:prstGeom>
          <a:noFill/>
        </p:spPr>
        <p:txBody>
          <a:bodyPr wrap="square">
            <a:spAutoFit/>
          </a:bodyPr>
          <a:lstStyle/>
          <a:p>
            <a:r>
              <a:rPr lang="en-US" sz="3200"/>
              <a:t>List comprehensions and classes in Python serve different purposes but can sometimes be used together to create concise and readable code. Here's a breakdown of each concept and how they might interact:</a:t>
            </a:r>
            <a:endParaRPr lang="en-IN" sz="3200"/>
          </a:p>
        </p:txBody>
      </p:sp>
      <p:sp>
        <p:nvSpPr>
          <p:cNvPr id="8" name="TextBox 7">
            <a:extLst>
              <a:ext uri="{FF2B5EF4-FFF2-40B4-BE49-F238E27FC236}">
                <a16:creationId xmlns:a16="http://schemas.microsoft.com/office/drawing/2014/main" id="{AFA103BF-0F70-987E-5AE7-47965097B02A}"/>
              </a:ext>
            </a:extLst>
          </p:cNvPr>
          <p:cNvSpPr txBox="1"/>
          <p:nvPr/>
        </p:nvSpPr>
        <p:spPr>
          <a:xfrm>
            <a:off x="286756" y="2927677"/>
            <a:ext cx="17867668" cy="1077218"/>
          </a:xfrm>
          <a:prstGeom prst="rect">
            <a:avLst/>
          </a:prstGeom>
          <a:noFill/>
        </p:spPr>
        <p:txBody>
          <a:bodyPr wrap="square">
            <a:spAutoFit/>
          </a:bodyPr>
          <a:lstStyle/>
          <a:p>
            <a:r>
              <a:rPr lang="en-US" sz="3200" b="1"/>
              <a:t>Purpose:</a:t>
            </a:r>
            <a:r>
              <a:rPr lang="en-US" sz="3200"/>
              <a:t> List comprehensions offer a compact and expressive way to create new lists based on existing iterables (like lists, strings, or tuples</a:t>
            </a:r>
            <a:r>
              <a:rPr lang="en-US" sz="2400"/>
              <a:t>).</a:t>
            </a:r>
            <a:endParaRPr lang="en-IN" sz="2400"/>
          </a:p>
        </p:txBody>
      </p:sp>
      <p:sp>
        <p:nvSpPr>
          <p:cNvPr id="10" name="TextBox 9">
            <a:extLst>
              <a:ext uri="{FF2B5EF4-FFF2-40B4-BE49-F238E27FC236}">
                <a16:creationId xmlns:a16="http://schemas.microsoft.com/office/drawing/2014/main" id="{A449783E-C7B8-09A6-618B-10BCB5828E2B}"/>
              </a:ext>
            </a:extLst>
          </p:cNvPr>
          <p:cNvSpPr txBox="1"/>
          <p:nvPr/>
        </p:nvSpPr>
        <p:spPr>
          <a:xfrm>
            <a:off x="7696200" y="3935231"/>
            <a:ext cx="9240252" cy="707886"/>
          </a:xfrm>
          <a:prstGeom prst="rect">
            <a:avLst/>
          </a:prstGeom>
          <a:noFill/>
        </p:spPr>
        <p:txBody>
          <a:bodyPr wrap="square">
            <a:spAutoFit/>
          </a:bodyPr>
          <a:lstStyle/>
          <a:p>
            <a:r>
              <a:rPr lang="en-IN" sz="4000" b="1"/>
              <a:t>Classes:</a:t>
            </a:r>
          </a:p>
        </p:txBody>
      </p:sp>
      <p:sp>
        <p:nvSpPr>
          <p:cNvPr id="11" name="Rectangle 1">
            <a:extLst>
              <a:ext uri="{FF2B5EF4-FFF2-40B4-BE49-F238E27FC236}">
                <a16:creationId xmlns:a16="http://schemas.microsoft.com/office/drawing/2014/main" id="{6FB338EA-AF06-B032-AEA5-B710A99C3DED}"/>
              </a:ext>
            </a:extLst>
          </p:cNvPr>
          <p:cNvSpPr>
            <a:spLocks noChangeArrowheads="1"/>
          </p:cNvSpPr>
          <p:nvPr/>
        </p:nvSpPr>
        <p:spPr bwMode="auto">
          <a:xfrm>
            <a:off x="150749" y="4707161"/>
            <a:ext cx="1800367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a:ln>
                  <a:noFill/>
                </a:ln>
                <a:solidFill>
                  <a:schemeClr val="tx1"/>
                </a:solidFill>
                <a:effectLst/>
                <a:latin typeface="Arial" panose="020B0604020202020204" pitchFamily="34" charset="0"/>
              </a:rPr>
              <a:t>Purpose:</a:t>
            </a:r>
            <a:r>
              <a:rPr kumimoji="0" lang="en-US" altLang="en-US" sz="3200" b="0" i="0" u="none" strike="noStrike" cap="none" normalizeH="0" baseline="0">
                <a:ln>
                  <a:noFill/>
                </a:ln>
                <a:solidFill>
                  <a:schemeClr val="tx1"/>
                </a:solidFill>
                <a:effectLst/>
                <a:latin typeface="Arial" panose="020B0604020202020204" pitchFamily="34" charset="0"/>
              </a:rPr>
              <a:t> Classes are fundamental building blocks in Object-Oriented Programming (OOP). They define blueprints for creating objects that encapsulate data (attributes) and related operations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a:ln>
                  <a:noFill/>
                </a:ln>
                <a:solidFill>
                  <a:schemeClr val="tx1"/>
                </a:solidFill>
                <a:effectLst/>
                <a:latin typeface="Arial" panose="020B0604020202020204" pitchFamily="34" charset="0"/>
              </a:rPr>
              <a:t>Structure:</a:t>
            </a:r>
            <a:r>
              <a:rPr kumimoji="0" lang="en-US" altLang="en-US" sz="3200" b="0" i="0" u="none" strike="noStrike" cap="none" normalizeH="0" baseline="0">
                <a:ln>
                  <a:noFill/>
                </a:ln>
                <a:solidFill>
                  <a:schemeClr val="tx1"/>
                </a:solidFill>
                <a:effectLst/>
                <a:latin typeface="Arial" panose="020B0604020202020204" pitchFamily="34" charset="0"/>
              </a:rPr>
              <a:t> A class typically includes: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Attribute definitions to store data within objects.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Method definitions to specify functionalities that objects can perform.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Arial" panose="020B0604020202020204" pitchFamily="34" charset="0"/>
              </a:rPr>
              <a:t>A constructor method (</a:t>
            </a:r>
            <a:r>
              <a:rPr kumimoji="0" lang="en-US" altLang="en-US" sz="3200" b="0" i="0" u="none" strike="noStrike" cap="none" normalizeH="0" baseline="0">
                <a:ln>
                  <a:noFill/>
                </a:ln>
                <a:solidFill>
                  <a:schemeClr val="tx1"/>
                </a:solidFill>
                <a:effectLst/>
                <a:latin typeface="Arial Unicode MS"/>
              </a:rPr>
              <a:t>__init__</a:t>
            </a:r>
            <a:r>
              <a:rPr kumimoji="0" lang="en-US" altLang="en-US" sz="3200" b="0" i="0" u="none" strike="noStrike" cap="none" normalizeH="0" baseline="0">
                <a:ln>
                  <a:noFill/>
                </a:ln>
                <a:solidFill>
                  <a:schemeClr val="tx1"/>
                </a:solidFill>
                <a:effectLst/>
              </a:rPr>
              <a:t>) to initialize objects with specific attributes.</a:t>
            </a:r>
            <a:endParaRPr kumimoji="0" lang="en-US" altLang="en-US"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697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1675</Words>
  <Application>Microsoft Office PowerPoint</Application>
  <PresentationFormat>Custom</PresentationFormat>
  <Paragraphs>121</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Nourd</vt:lpstr>
      <vt:lpstr>Arial Black</vt:lpstr>
      <vt:lpstr>Wingdings</vt:lpstr>
      <vt:lpstr>Nourd Bold</vt:lpstr>
      <vt:lpstr>Hatton Ultra-Bold</vt:lpstr>
      <vt:lpstr>Arial Unicode MS</vt:lpstr>
      <vt:lpstr>Arial</vt:lpstr>
      <vt:lpstr>Microsoft YaHei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Anamika</dc:creator>
  <cp:lastModifiedBy>Anamika gupta</cp:lastModifiedBy>
  <cp:revision>5</cp:revision>
  <dcterms:created xsi:type="dcterms:W3CDTF">2006-08-16T00:00:00Z</dcterms:created>
  <dcterms:modified xsi:type="dcterms:W3CDTF">2024-06-12T17:31:28Z</dcterms:modified>
  <dc:identifier>DAGG6Wu9PjI</dc:identifier>
</cp:coreProperties>
</file>