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0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245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684693" y="1715899"/>
            <a:ext cx="4092610" cy="7324243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390" y="782321"/>
            <a:ext cx="5231506" cy="4582161"/>
          </a:xfrm>
        </p:spPr>
        <p:txBody>
          <a:bodyPr anchor="b">
            <a:normAutofit/>
          </a:bodyPr>
          <a:lstStyle>
            <a:lvl1pPr algn="l">
              <a:defRPr sz="374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390" y="5637673"/>
            <a:ext cx="4211113" cy="2806417"/>
          </a:xfrm>
        </p:spPr>
        <p:txBody>
          <a:bodyPr anchor="t">
            <a:normAutofit/>
          </a:bodyPr>
          <a:lstStyle>
            <a:lvl1pPr marL="0" indent="0" algn="l">
              <a:buNone/>
              <a:defRPr sz="1700">
                <a:solidFill>
                  <a:schemeClr val="bg2">
                    <a:lumMod val="75000"/>
                  </a:schemeClr>
                </a:solidFill>
              </a:defRPr>
            </a:lvl1pPr>
            <a:lvl2pPr marL="38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7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90" y="6593840"/>
            <a:ext cx="5571637" cy="2235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53390" y="782320"/>
            <a:ext cx="6865620" cy="458216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47702" y="5637672"/>
            <a:ext cx="6189132" cy="67056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360"/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3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90" y="782320"/>
            <a:ext cx="6865620" cy="4246880"/>
          </a:xfrm>
        </p:spPr>
        <p:txBody>
          <a:bodyPr anchor="ctr">
            <a:normAutofit/>
          </a:bodyPr>
          <a:lstStyle>
            <a:lvl1pPr algn="l">
              <a:defRPr sz="238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390" y="6035040"/>
            <a:ext cx="5426019" cy="2794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bg2">
                    <a:lumMod val="7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841" y="782320"/>
            <a:ext cx="5830819" cy="4246880"/>
          </a:xfrm>
        </p:spPr>
        <p:txBody>
          <a:bodyPr anchor="ctr">
            <a:normAutofit/>
          </a:bodyPr>
          <a:lstStyle>
            <a:lvl1pPr algn="l">
              <a:defRPr sz="238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6780" y="5029200"/>
            <a:ext cx="5442097" cy="707813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390" y="6308236"/>
            <a:ext cx="5425007" cy="2520804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>
                <a:solidFill>
                  <a:schemeClr val="bg2">
                    <a:lumMod val="7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4311" y="1042249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41771" y="4060615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 algn="r"/>
            <a:r>
              <a:rPr lang="en-US" sz="68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431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90" y="5029200"/>
            <a:ext cx="5425007" cy="2489520"/>
          </a:xfrm>
        </p:spPr>
        <p:txBody>
          <a:bodyPr anchor="b">
            <a:normAutofit/>
          </a:bodyPr>
          <a:lstStyle>
            <a:lvl1pPr algn="l">
              <a:defRPr sz="238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390" y="7528371"/>
            <a:ext cx="5426019" cy="1300668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bg2">
                    <a:lumMod val="7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841" y="782320"/>
            <a:ext cx="5830818" cy="4246880"/>
          </a:xfrm>
        </p:spPr>
        <p:txBody>
          <a:bodyPr anchor="ctr">
            <a:normAutofit/>
          </a:bodyPr>
          <a:lstStyle>
            <a:lvl1pPr algn="l">
              <a:defRPr sz="238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3390" y="5699760"/>
            <a:ext cx="5425007" cy="153980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7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390" y="7264400"/>
            <a:ext cx="5425006" cy="1564640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bg2">
                    <a:lumMod val="7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4311" y="1042249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41771" y="4060615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 algn="r"/>
            <a:r>
              <a:rPr lang="en-US" sz="68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97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90" y="782320"/>
            <a:ext cx="6396809" cy="424688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38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3390" y="5761850"/>
            <a:ext cx="5425007" cy="12293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7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390" y="6991212"/>
            <a:ext cx="5425006" cy="1837829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bg2">
                    <a:lumMod val="7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3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90" y="6593840"/>
            <a:ext cx="5571637" cy="2235200"/>
          </a:xfrm>
        </p:spPr>
        <p:txBody>
          <a:bodyPr>
            <a:normAutofit/>
          </a:bodyPr>
          <a:lstStyle>
            <a:lvl1pPr algn="l">
              <a:defRPr sz="23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3390" y="782321"/>
            <a:ext cx="5571637" cy="5525916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81445" y="782320"/>
            <a:ext cx="1737565" cy="6482080"/>
          </a:xfrm>
        </p:spPr>
        <p:txBody>
          <a:bodyPr vert="eaVert">
            <a:normAutofit/>
          </a:bodyPr>
          <a:lstStyle>
            <a:lvl1pPr>
              <a:defRPr sz="23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3390" y="782320"/>
            <a:ext cx="4972510" cy="804672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3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90" y="6593840"/>
            <a:ext cx="5571637" cy="2235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90" y="782320"/>
            <a:ext cx="5571637" cy="552591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90" y="2905759"/>
            <a:ext cx="5442098" cy="3402472"/>
          </a:xfrm>
        </p:spPr>
        <p:txBody>
          <a:bodyPr anchor="b">
            <a:normAutofit/>
          </a:bodyPr>
          <a:lstStyle>
            <a:lvl1pPr algn="l">
              <a:defRPr sz="272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390" y="6581423"/>
            <a:ext cx="5442097" cy="2247618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bg2">
                    <a:lumMod val="7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3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90" y="6593840"/>
            <a:ext cx="5571637" cy="2235200"/>
          </a:xfrm>
        </p:spPr>
        <p:txBody>
          <a:bodyPr>
            <a:normAutofit/>
          </a:bodyPr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53390" y="782321"/>
            <a:ext cx="3357472" cy="552591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3963008" y="782320"/>
            <a:ext cx="3356002" cy="551349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9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90" y="6593840"/>
            <a:ext cx="5571637" cy="2235200"/>
          </a:xfrm>
        </p:spPr>
        <p:txBody>
          <a:bodyPr>
            <a:normAutofit/>
          </a:bodyPr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701" y="782320"/>
            <a:ext cx="3159336" cy="894080"/>
          </a:xfrm>
        </p:spPr>
        <p:txBody>
          <a:bodyPr anchor="b">
            <a:noAutofit/>
          </a:bodyPr>
          <a:lstStyle>
            <a:lvl1pPr marL="0" indent="0">
              <a:buNone/>
              <a:defRPr sz="2040" b="0" cap="all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" y="1676401"/>
            <a:ext cx="3353647" cy="4631832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764" y="831216"/>
            <a:ext cx="3199443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 cap="all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63008" y="1676400"/>
            <a:ext cx="3363199" cy="46194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4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90" y="6593840"/>
            <a:ext cx="5571637" cy="2235200"/>
          </a:xfrm>
        </p:spPr>
        <p:txBody>
          <a:bodyPr>
            <a:normAutofit/>
          </a:bodyPr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4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5867" y="782320"/>
            <a:ext cx="2720340" cy="2235200"/>
          </a:xfrm>
        </p:spPr>
        <p:txBody>
          <a:bodyPr anchor="b">
            <a:normAutofit/>
          </a:bodyPr>
          <a:lstStyle>
            <a:lvl1pPr algn="l">
              <a:defRPr sz="1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89" y="782320"/>
            <a:ext cx="3772942" cy="804672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5867" y="3241043"/>
            <a:ext cx="2720340" cy="3067192"/>
          </a:xfrm>
        </p:spPr>
        <p:txBody>
          <a:bodyPr anchor="t">
            <a:normAutofit/>
          </a:bodyPr>
          <a:lstStyle>
            <a:lvl1pPr marL="0" indent="0">
              <a:buNone/>
              <a:defRPr sz="136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9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430" y="2123440"/>
            <a:ext cx="3028769" cy="1676400"/>
          </a:xfrm>
        </p:spPr>
        <p:txBody>
          <a:bodyPr anchor="b">
            <a:normAutofit/>
          </a:bodyPr>
          <a:lstStyle>
            <a:lvl1pPr algn="l">
              <a:defRPr sz="20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47700" y="1341120"/>
            <a:ext cx="2788828" cy="704088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21623" y="4023360"/>
            <a:ext cx="3029590" cy="3054773"/>
          </a:xfrm>
        </p:spPr>
        <p:txBody>
          <a:bodyPr anchor="t">
            <a:normAutofit/>
          </a:bodyPr>
          <a:lstStyle>
            <a:lvl1pPr marL="0" indent="0">
              <a:buNone/>
              <a:defRPr sz="153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3390" y="9052561"/>
            <a:ext cx="4939965" cy="53551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670074" y="5712179"/>
            <a:ext cx="2099888" cy="3899182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3390" y="6593840"/>
            <a:ext cx="5571637" cy="2235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390" y="782321"/>
            <a:ext cx="5571637" cy="5525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15708" y="9052565"/>
            <a:ext cx="1020394" cy="5355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390" y="9052561"/>
            <a:ext cx="4939965" cy="5355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8263" y="8181768"/>
            <a:ext cx="728371" cy="9825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38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36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388620" rtl="0" eaLnBrk="1" latinLnBrk="0" hangingPunct="1">
        <a:spcBef>
          <a:spcPct val="0"/>
        </a:spcBef>
        <a:buNone/>
        <a:defRPr sz="272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42888" indent="-242888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631508" indent="-242888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3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020128" indent="-242888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311593" indent="-145733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9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700213" indent="-145733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9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137410" indent="-194310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9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526030" indent="-194310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9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914650" indent="-194310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9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303270" indent="-194310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9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88620" y="4114800"/>
            <a:ext cx="6995160" cy="1447800"/>
          </a:xfrm>
          <a:noFill/>
        </p:spPr>
        <p:txBody>
          <a:bodyPr/>
          <a:lstStyle/>
          <a:p>
            <a:pPr algn="ctr"/>
            <a:r>
              <a:rPr lang="en-US" sz="8000" dirty="0" smtClean="0"/>
              <a:t>Welcome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57300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5435" y="894080"/>
            <a:ext cx="208216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Election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related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news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analysis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2024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04" y="4142866"/>
          <a:ext cx="2054860" cy="1647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91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News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Media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No.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news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Jugantor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502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Prothom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Alo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435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Samakal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432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Ittefaq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343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Kaler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Kantho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278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Daily</a:t>
                      </a:r>
                      <a:r>
                        <a:rPr sz="1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Star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266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67945" marR="540385">
                        <a:lnSpc>
                          <a:spcPts val="115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Business Standard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40"/>
                        </a:lnSpc>
                        <a:spcBef>
                          <a:spcPts val="111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189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40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Grand</a:t>
                      </a:r>
                      <a:r>
                        <a:rPr sz="1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Total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b="1" spc="-20" dirty="0">
                          <a:latin typeface="Arial"/>
                          <a:cs typeface="Arial"/>
                        </a:rPr>
                        <a:t>2445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6480428"/>
            <a:ext cx="5906770" cy="16141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reveals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Jugantor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published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election-</a:t>
            </a:r>
            <a:r>
              <a:rPr sz="1200" dirty="0">
                <a:latin typeface="Times New Roman"/>
                <a:cs typeface="Times New Roman"/>
              </a:rPr>
              <a:t>related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articles </a:t>
            </a:r>
            <a:r>
              <a:rPr sz="1200" dirty="0">
                <a:latin typeface="Times New Roman"/>
                <a:cs typeface="Times New Roman"/>
              </a:rPr>
              <a:t>(502),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Business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Standard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contributed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(189).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Collectively,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seven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news </a:t>
            </a:r>
            <a:r>
              <a:rPr sz="1200" b="1" dirty="0">
                <a:latin typeface="Times New Roman"/>
                <a:cs typeface="Times New Roman"/>
              </a:rPr>
              <a:t>outlets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produced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2,445</a:t>
            </a:r>
            <a:r>
              <a:rPr sz="1200" b="1" spc="-10" dirty="0">
                <a:latin typeface="Times New Roman"/>
                <a:cs typeface="Times New Roman"/>
              </a:rPr>
              <a:t> articles</a:t>
            </a:r>
            <a:r>
              <a:rPr sz="1200" spc="-1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469265" marR="19050" indent="-228600">
              <a:lnSpc>
                <a:spcPct val="95900"/>
              </a:lnSpc>
              <a:spcBef>
                <a:spcPts val="136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sz="1200" b="1" dirty="0">
                <a:latin typeface="Times New Roman"/>
                <a:cs typeface="Times New Roman"/>
              </a:rPr>
              <a:t>Observation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Traditional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Bangla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dailies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Jugantor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Prothom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Alo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Samakal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led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coverage,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suggesting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readership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language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election news.</a:t>
            </a:r>
            <a:endParaRPr sz="1200">
              <a:latin typeface="Times New Roman"/>
              <a:cs typeface="Times New Roman"/>
            </a:endParaRPr>
          </a:p>
          <a:p>
            <a:pPr marL="469265" marR="94615" indent="-228600">
              <a:lnSpc>
                <a:spcPts val="1380"/>
              </a:lnSpc>
              <a:spcBef>
                <a:spcPts val="4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sz="1200" b="1" dirty="0">
                <a:latin typeface="Times New Roman"/>
                <a:cs typeface="Times New Roman"/>
              </a:rPr>
              <a:t>English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dailies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Daily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Star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Business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Standard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contributed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fewer </a:t>
            </a:r>
            <a:r>
              <a:rPr sz="1200" dirty="0">
                <a:latin typeface="Times New Roman"/>
                <a:cs typeface="Times New Roman"/>
              </a:rPr>
              <a:t>articles,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aligning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smaller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readership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niche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audience.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76482" y="4575683"/>
            <a:ext cx="1362710" cy="1362710"/>
            <a:chOff x="3676482" y="4575683"/>
            <a:chExt cx="1362710" cy="1362710"/>
          </a:xfrm>
        </p:grpSpPr>
        <p:sp>
          <p:nvSpPr>
            <p:cNvPr id="6" name="object 6"/>
            <p:cNvSpPr/>
            <p:nvPr/>
          </p:nvSpPr>
          <p:spPr>
            <a:xfrm>
              <a:off x="4357369" y="4585843"/>
              <a:ext cx="645160" cy="671195"/>
            </a:xfrm>
            <a:custGeom>
              <a:avLst/>
              <a:gdLst/>
              <a:ahLst/>
              <a:cxnLst/>
              <a:rect l="l" t="t" r="r" b="b"/>
              <a:pathLst>
                <a:path w="645160" h="671195">
                  <a:moveTo>
                    <a:pt x="0" y="0"/>
                  </a:moveTo>
                  <a:lnTo>
                    <a:pt x="0" y="670941"/>
                  </a:lnTo>
                  <a:lnTo>
                    <a:pt x="644778" y="485013"/>
                  </a:lnTo>
                  <a:lnTo>
                    <a:pt x="629334" y="437981"/>
                  </a:lnTo>
                  <a:lnTo>
                    <a:pt x="610701" y="392719"/>
                  </a:lnTo>
                  <a:lnTo>
                    <a:pt x="589027" y="349338"/>
                  </a:lnTo>
                  <a:lnTo>
                    <a:pt x="564461" y="307948"/>
                  </a:lnTo>
                  <a:lnTo>
                    <a:pt x="537151" y="268662"/>
                  </a:lnTo>
                  <a:lnTo>
                    <a:pt x="507247" y="231591"/>
                  </a:lnTo>
                  <a:lnTo>
                    <a:pt x="474896" y="196846"/>
                  </a:lnTo>
                  <a:lnTo>
                    <a:pt x="440246" y="164538"/>
                  </a:lnTo>
                  <a:lnTo>
                    <a:pt x="403447" y="134778"/>
                  </a:lnTo>
                  <a:lnTo>
                    <a:pt x="364646" y="107679"/>
                  </a:lnTo>
                  <a:lnTo>
                    <a:pt x="323992" y="83351"/>
                  </a:lnTo>
                  <a:lnTo>
                    <a:pt x="281634" y="61905"/>
                  </a:lnTo>
                  <a:lnTo>
                    <a:pt x="237719" y="43453"/>
                  </a:lnTo>
                  <a:lnTo>
                    <a:pt x="192397" y="28107"/>
                  </a:lnTo>
                  <a:lnTo>
                    <a:pt x="145815" y="15977"/>
                  </a:lnTo>
                  <a:lnTo>
                    <a:pt x="98123" y="7175"/>
                  </a:lnTo>
                  <a:lnTo>
                    <a:pt x="49468" y="1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57369" y="5070856"/>
              <a:ext cx="671195" cy="684530"/>
            </a:xfrm>
            <a:custGeom>
              <a:avLst/>
              <a:gdLst/>
              <a:ahLst/>
              <a:cxnLst/>
              <a:rect l="l" t="t" r="r" b="b"/>
              <a:pathLst>
                <a:path w="671195" h="684529">
                  <a:moveTo>
                    <a:pt x="644778" y="0"/>
                  </a:moveTo>
                  <a:lnTo>
                    <a:pt x="0" y="185928"/>
                  </a:lnTo>
                  <a:lnTo>
                    <a:pt x="449325" y="684403"/>
                  </a:lnTo>
                  <a:lnTo>
                    <a:pt x="483737" y="651090"/>
                  </a:lnTo>
                  <a:lnTo>
                    <a:pt x="515408" y="615745"/>
                  </a:lnTo>
                  <a:lnTo>
                    <a:pt x="544292" y="578534"/>
                  </a:lnTo>
                  <a:lnTo>
                    <a:pt x="570341" y="539621"/>
                  </a:lnTo>
                  <a:lnTo>
                    <a:pt x="593508" y="499171"/>
                  </a:lnTo>
                  <a:lnTo>
                    <a:pt x="613748" y="457350"/>
                  </a:lnTo>
                  <a:lnTo>
                    <a:pt x="631012" y="414322"/>
                  </a:lnTo>
                  <a:lnTo>
                    <a:pt x="645255" y="370252"/>
                  </a:lnTo>
                  <a:lnTo>
                    <a:pt x="656428" y="325306"/>
                  </a:lnTo>
                  <a:lnTo>
                    <a:pt x="664486" y="279648"/>
                  </a:lnTo>
                  <a:lnTo>
                    <a:pt x="669382" y="233444"/>
                  </a:lnTo>
                  <a:lnTo>
                    <a:pt x="671068" y="186858"/>
                  </a:lnTo>
                  <a:lnTo>
                    <a:pt x="669497" y="140056"/>
                  </a:lnTo>
                  <a:lnTo>
                    <a:pt x="664623" y="93202"/>
                  </a:lnTo>
                  <a:lnTo>
                    <a:pt x="656399" y="46461"/>
                  </a:lnTo>
                  <a:lnTo>
                    <a:pt x="64477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57369" y="5070856"/>
              <a:ext cx="671195" cy="684530"/>
            </a:xfrm>
            <a:custGeom>
              <a:avLst/>
              <a:gdLst/>
              <a:ahLst/>
              <a:cxnLst/>
              <a:rect l="l" t="t" r="r" b="b"/>
              <a:pathLst>
                <a:path w="671195" h="684529">
                  <a:moveTo>
                    <a:pt x="644778" y="0"/>
                  </a:moveTo>
                  <a:lnTo>
                    <a:pt x="656399" y="46461"/>
                  </a:lnTo>
                  <a:lnTo>
                    <a:pt x="664623" y="93202"/>
                  </a:lnTo>
                  <a:lnTo>
                    <a:pt x="669497" y="140056"/>
                  </a:lnTo>
                  <a:lnTo>
                    <a:pt x="671068" y="186858"/>
                  </a:lnTo>
                  <a:lnTo>
                    <a:pt x="669382" y="233444"/>
                  </a:lnTo>
                  <a:lnTo>
                    <a:pt x="664486" y="279648"/>
                  </a:lnTo>
                  <a:lnTo>
                    <a:pt x="656428" y="325306"/>
                  </a:lnTo>
                  <a:lnTo>
                    <a:pt x="645255" y="370252"/>
                  </a:lnTo>
                  <a:lnTo>
                    <a:pt x="631012" y="414322"/>
                  </a:lnTo>
                  <a:lnTo>
                    <a:pt x="613748" y="457350"/>
                  </a:lnTo>
                  <a:lnTo>
                    <a:pt x="593508" y="499171"/>
                  </a:lnTo>
                  <a:lnTo>
                    <a:pt x="570341" y="539621"/>
                  </a:lnTo>
                  <a:lnTo>
                    <a:pt x="544292" y="578534"/>
                  </a:lnTo>
                  <a:lnTo>
                    <a:pt x="515408" y="615745"/>
                  </a:lnTo>
                  <a:lnTo>
                    <a:pt x="483737" y="651090"/>
                  </a:lnTo>
                  <a:lnTo>
                    <a:pt x="449325" y="684403"/>
                  </a:lnTo>
                  <a:lnTo>
                    <a:pt x="0" y="185928"/>
                  </a:lnTo>
                  <a:lnTo>
                    <a:pt x="644778" y="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10735" y="5256784"/>
              <a:ext cx="695960" cy="671195"/>
            </a:xfrm>
            <a:custGeom>
              <a:avLst/>
              <a:gdLst/>
              <a:ahLst/>
              <a:cxnLst/>
              <a:rect l="l" t="t" r="r" b="b"/>
              <a:pathLst>
                <a:path w="695960" h="671195">
                  <a:moveTo>
                    <a:pt x="246634" y="0"/>
                  </a:moveTo>
                  <a:lnTo>
                    <a:pt x="0" y="624077"/>
                  </a:lnTo>
                  <a:lnTo>
                    <a:pt x="47798" y="640930"/>
                  </a:lnTo>
                  <a:lnTo>
                    <a:pt x="96265" y="654023"/>
                  </a:lnTo>
                  <a:lnTo>
                    <a:pt x="145202" y="663392"/>
                  </a:lnTo>
                  <a:lnTo>
                    <a:pt x="194407" y="669072"/>
                  </a:lnTo>
                  <a:lnTo>
                    <a:pt x="243680" y="671100"/>
                  </a:lnTo>
                  <a:lnTo>
                    <a:pt x="292819" y="669513"/>
                  </a:lnTo>
                  <a:lnTo>
                    <a:pt x="341624" y="664346"/>
                  </a:lnTo>
                  <a:lnTo>
                    <a:pt x="389895" y="655635"/>
                  </a:lnTo>
                  <a:lnTo>
                    <a:pt x="437430" y="643417"/>
                  </a:lnTo>
                  <a:lnTo>
                    <a:pt x="484029" y="627728"/>
                  </a:lnTo>
                  <a:lnTo>
                    <a:pt x="529492" y="608603"/>
                  </a:lnTo>
                  <a:lnTo>
                    <a:pt x="573617" y="586079"/>
                  </a:lnTo>
                  <a:lnTo>
                    <a:pt x="616204" y="560192"/>
                  </a:lnTo>
                  <a:lnTo>
                    <a:pt x="657051" y="530979"/>
                  </a:lnTo>
                  <a:lnTo>
                    <a:pt x="695960" y="498475"/>
                  </a:lnTo>
                  <a:lnTo>
                    <a:pt x="246634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10735" y="5256784"/>
              <a:ext cx="695960" cy="671195"/>
            </a:xfrm>
            <a:custGeom>
              <a:avLst/>
              <a:gdLst/>
              <a:ahLst/>
              <a:cxnLst/>
              <a:rect l="l" t="t" r="r" b="b"/>
              <a:pathLst>
                <a:path w="695960" h="671195">
                  <a:moveTo>
                    <a:pt x="695960" y="498475"/>
                  </a:moveTo>
                  <a:lnTo>
                    <a:pt x="657051" y="530979"/>
                  </a:lnTo>
                  <a:lnTo>
                    <a:pt x="616204" y="560192"/>
                  </a:lnTo>
                  <a:lnTo>
                    <a:pt x="573617" y="586079"/>
                  </a:lnTo>
                  <a:lnTo>
                    <a:pt x="529492" y="608603"/>
                  </a:lnTo>
                  <a:lnTo>
                    <a:pt x="484029" y="627728"/>
                  </a:lnTo>
                  <a:lnTo>
                    <a:pt x="437430" y="643417"/>
                  </a:lnTo>
                  <a:lnTo>
                    <a:pt x="389895" y="655635"/>
                  </a:lnTo>
                  <a:lnTo>
                    <a:pt x="341624" y="664346"/>
                  </a:lnTo>
                  <a:lnTo>
                    <a:pt x="292819" y="669513"/>
                  </a:lnTo>
                  <a:lnTo>
                    <a:pt x="243680" y="671100"/>
                  </a:lnTo>
                  <a:lnTo>
                    <a:pt x="194407" y="669072"/>
                  </a:lnTo>
                  <a:lnTo>
                    <a:pt x="145202" y="663392"/>
                  </a:lnTo>
                  <a:lnTo>
                    <a:pt x="96265" y="654023"/>
                  </a:lnTo>
                  <a:lnTo>
                    <a:pt x="47798" y="640930"/>
                  </a:lnTo>
                  <a:lnTo>
                    <a:pt x="0" y="624077"/>
                  </a:lnTo>
                  <a:lnTo>
                    <a:pt x="246634" y="0"/>
                  </a:lnTo>
                  <a:lnTo>
                    <a:pt x="695960" y="498475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18940" y="5256784"/>
              <a:ext cx="638810" cy="624205"/>
            </a:xfrm>
            <a:custGeom>
              <a:avLst/>
              <a:gdLst/>
              <a:ahLst/>
              <a:cxnLst/>
              <a:rect l="l" t="t" r="r" b="b"/>
              <a:pathLst>
                <a:path w="638810" h="624204">
                  <a:moveTo>
                    <a:pt x="638429" y="0"/>
                  </a:moveTo>
                  <a:lnTo>
                    <a:pt x="0" y="206628"/>
                  </a:lnTo>
                  <a:lnTo>
                    <a:pt x="17114" y="253480"/>
                  </a:lnTo>
                  <a:lnTo>
                    <a:pt x="37506" y="298625"/>
                  </a:lnTo>
                  <a:lnTo>
                    <a:pt x="61039" y="341917"/>
                  </a:lnTo>
                  <a:lnTo>
                    <a:pt x="87578" y="383210"/>
                  </a:lnTo>
                  <a:lnTo>
                    <a:pt x="116986" y="422358"/>
                  </a:lnTo>
                  <a:lnTo>
                    <a:pt x="149129" y="459216"/>
                  </a:lnTo>
                  <a:lnTo>
                    <a:pt x="183870" y="493636"/>
                  </a:lnTo>
                  <a:lnTo>
                    <a:pt x="221074" y="525474"/>
                  </a:lnTo>
                  <a:lnTo>
                    <a:pt x="260604" y="554583"/>
                  </a:lnTo>
                  <a:lnTo>
                    <a:pt x="302324" y="580817"/>
                  </a:lnTo>
                  <a:lnTo>
                    <a:pt x="346100" y="604031"/>
                  </a:lnTo>
                  <a:lnTo>
                    <a:pt x="391795" y="624077"/>
                  </a:lnTo>
                  <a:lnTo>
                    <a:pt x="63842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18940" y="5256784"/>
              <a:ext cx="638810" cy="624205"/>
            </a:xfrm>
            <a:custGeom>
              <a:avLst/>
              <a:gdLst/>
              <a:ahLst/>
              <a:cxnLst/>
              <a:rect l="l" t="t" r="r" b="b"/>
              <a:pathLst>
                <a:path w="638810" h="624204">
                  <a:moveTo>
                    <a:pt x="391795" y="624077"/>
                  </a:moveTo>
                  <a:lnTo>
                    <a:pt x="346100" y="604031"/>
                  </a:lnTo>
                  <a:lnTo>
                    <a:pt x="302324" y="580817"/>
                  </a:lnTo>
                  <a:lnTo>
                    <a:pt x="260604" y="554583"/>
                  </a:lnTo>
                  <a:lnTo>
                    <a:pt x="221074" y="525474"/>
                  </a:lnTo>
                  <a:lnTo>
                    <a:pt x="183870" y="493636"/>
                  </a:lnTo>
                  <a:lnTo>
                    <a:pt x="149129" y="459216"/>
                  </a:lnTo>
                  <a:lnTo>
                    <a:pt x="116986" y="422358"/>
                  </a:lnTo>
                  <a:lnTo>
                    <a:pt x="87578" y="383210"/>
                  </a:lnTo>
                  <a:lnTo>
                    <a:pt x="61039" y="341917"/>
                  </a:lnTo>
                  <a:lnTo>
                    <a:pt x="37506" y="298625"/>
                  </a:lnTo>
                  <a:lnTo>
                    <a:pt x="17114" y="253480"/>
                  </a:lnTo>
                  <a:lnTo>
                    <a:pt x="0" y="206628"/>
                  </a:lnTo>
                  <a:lnTo>
                    <a:pt x="638429" y="0"/>
                  </a:lnTo>
                  <a:lnTo>
                    <a:pt x="391795" y="62407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86642" y="4994529"/>
              <a:ext cx="671195" cy="469265"/>
            </a:xfrm>
            <a:custGeom>
              <a:avLst/>
              <a:gdLst/>
              <a:ahLst/>
              <a:cxnLst/>
              <a:rect l="l" t="t" r="r" b="b"/>
              <a:pathLst>
                <a:path w="671195" h="469264">
                  <a:moveTo>
                    <a:pt x="53126" y="0"/>
                  </a:moveTo>
                  <a:lnTo>
                    <a:pt x="35864" y="45117"/>
                  </a:lnTo>
                  <a:lnTo>
                    <a:pt x="21955" y="91118"/>
                  </a:lnTo>
                  <a:lnTo>
                    <a:pt x="11407" y="137819"/>
                  </a:lnTo>
                  <a:lnTo>
                    <a:pt x="4226" y="185035"/>
                  </a:lnTo>
                  <a:lnTo>
                    <a:pt x="421" y="232584"/>
                  </a:lnTo>
                  <a:lnTo>
                    <a:pt x="0" y="280281"/>
                  </a:lnTo>
                  <a:lnTo>
                    <a:pt x="2969" y="327944"/>
                  </a:lnTo>
                  <a:lnTo>
                    <a:pt x="9337" y="375387"/>
                  </a:lnTo>
                  <a:lnTo>
                    <a:pt x="19110" y="422428"/>
                  </a:lnTo>
                  <a:lnTo>
                    <a:pt x="32298" y="468884"/>
                  </a:lnTo>
                  <a:lnTo>
                    <a:pt x="670727" y="262255"/>
                  </a:lnTo>
                  <a:lnTo>
                    <a:pt x="5312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86642" y="4994529"/>
              <a:ext cx="671195" cy="469265"/>
            </a:xfrm>
            <a:custGeom>
              <a:avLst/>
              <a:gdLst/>
              <a:ahLst/>
              <a:cxnLst/>
              <a:rect l="l" t="t" r="r" b="b"/>
              <a:pathLst>
                <a:path w="671195" h="469264">
                  <a:moveTo>
                    <a:pt x="32298" y="468884"/>
                  </a:moveTo>
                  <a:lnTo>
                    <a:pt x="19110" y="422428"/>
                  </a:lnTo>
                  <a:lnTo>
                    <a:pt x="9337" y="375387"/>
                  </a:lnTo>
                  <a:lnTo>
                    <a:pt x="2969" y="327944"/>
                  </a:lnTo>
                  <a:lnTo>
                    <a:pt x="0" y="280281"/>
                  </a:lnTo>
                  <a:lnTo>
                    <a:pt x="421" y="232584"/>
                  </a:lnTo>
                  <a:lnTo>
                    <a:pt x="4226" y="185035"/>
                  </a:lnTo>
                  <a:lnTo>
                    <a:pt x="11407" y="137819"/>
                  </a:lnTo>
                  <a:lnTo>
                    <a:pt x="21955" y="91118"/>
                  </a:lnTo>
                  <a:lnTo>
                    <a:pt x="35864" y="45117"/>
                  </a:lnTo>
                  <a:lnTo>
                    <a:pt x="53126" y="0"/>
                  </a:lnTo>
                  <a:lnTo>
                    <a:pt x="670727" y="262255"/>
                  </a:lnTo>
                  <a:lnTo>
                    <a:pt x="32298" y="46888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39768" y="4663440"/>
              <a:ext cx="617855" cy="593725"/>
            </a:xfrm>
            <a:custGeom>
              <a:avLst/>
              <a:gdLst/>
              <a:ahLst/>
              <a:cxnLst/>
              <a:rect l="l" t="t" r="r" b="b"/>
              <a:pathLst>
                <a:path w="617854" h="593725">
                  <a:moveTo>
                    <a:pt x="304418" y="0"/>
                  </a:moveTo>
                  <a:lnTo>
                    <a:pt x="260008" y="25640"/>
                  </a:lnTo>
                  <a:lnTo>
                    <a:pt x="217892" y="54449"/>
                  </a:lnTo>
                  <a:lnTo>
                    <a:pt x="178223" y="86261"/>
                  </a:lnTo>
                  <a:lnTo>
                    <a:pt x="141150" y="120914"/>
                  </a:lnTo>
                  <a:lnTo>
                    <a:pt x="106824" y="158245"/>
                  </a:lnTo>
                  <a:lnTo>
                    <a:pt x="75395" y="198091"/>
                  </a:lnTo>
                  <a:lnTo>
                    <a:pt x="47015" y="240289"/>
                  </a:lnTo>
                  <a:lnTo>
                    <a:pt x="21833" y="284676"/>
                  </a:lnTo>
                  <a:lnTo>
                    <a:pt x="0" y="331088"/>
                  </a:lnTo>
                  <a:lnTo>
                    <a:pt x="617601" y="593344"/>
                  </a:lnTo>
                  <a:lnTo>
                    <a:pt x="304418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39768" y="4663440"/>
              <a:ext cx="617855" cy="593725"/>
            </a:xfrm>
            <a:custGeom>
              <a:avLst/>
              <a:gdLst/>
              <a:ahLst/>
              <a:cxnLst/>
              <a:rect l="l" t="t" r="r" b="b"/>
              <a:pathLst>
                <a:path w="617854" h="593725">
                  <a:moveTo>
                    <a:pt x="0" y="331088"/>
                  </a:moveTo>
                  <a:lnTo>
                    <a:pt x="21833" y="284676"/>
                  </a:lnTo>
                  <a:lnTo>
                    <a:pt x="47015" y="240289"/>
                  </a:lnTo>
                  <a:lnTo>
                    <a:pt x="75395" y="198091"/>
                  </a:lnTo>
                  <a:lnTo>
                    <a:pt x="106824" y="158245"/>
                  </a:lnTo>
                  <a:lnTo>
                    <a:pt x="141150" y="120914"/>
                  </a:lnTo>
                  <a:lnTo>
                    <a:pt x="178223" y="86261"/>
                  </a:lnTo>
                  <a:lnTo>
                    <a:pt x="217892" y="54449"/>
                  </a:lnTo>
                  <a:lnTo>
                    <a:pt x="260008" y="25640"/>
                  </a:lnTo>
                  <a:lnTo>
                    <a:pt x="304418" y="0"/>
                  </a:lnTo>
                  <a:lnTo>
                    <a:pt x="617601" y="593344"/>
                  </a:lnTo>
                  <a:lnTo>
                    <a:pt x="0" y="33108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44187" y="4585843"/>
              <a:ext cx="313690" cy="671195"/>
            </a:xfrm>
            <a:custGeom>
              <a:avLst/>
              <a:gdLst/>
              <a:ahLst/>
              <a:cxnLst/>
              <a:rect l="l" t="t" r="r" b="b"/>
              <a:pathLst>
                <a:path w="313689" h="671195">
                  <a:moveTo>
                    <a:pt x="313182" y="0"/>
                  </a:moveTo>
                  <a:lnTo>
                    <a:pt x="258806" y="2211"/>
                  </a:lnTo>
                  <a:lnTo>
                    <a:pt x="204949" y="8800"/>
                  </a:lnTo>
                  <a:lnTo>
                    <a:pt x="151876" y="19700"/>
                  </a:lnTo>
                  <a:lnTo>
                    <a:pt x="99850" y="34845"/>
                  </a:lnTo>
                  <a:lnTo>
                    <a:pt x="49136" y="54166"/>
                  </a:lnTo>
                  <a:lnTo>
                    <a:pt x="0" y="77597"/>
                  </a:lnTo>
                  <a:lnTo>
                    <a:pt x="313182" y="670941"/>
                  </a:lnTo>
                  <a:lnTo>
                    <a:pt x="313182" y="0"/>
                  </a:lnTo>
                  <a:close/>
                </a:path>
              </a:pathLst>
            </a:custGeom>
            <a:solidFill>
              <a:srgbClr val="2544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44187" y="4585843"/>
              <a:ext cx="313690" cy="671195"/>
            </a:xfrm>
            <a:custGeom>
              <a:avLst/>
              <a:gdLst/>
              <a:ahLst/>
              <a:cxnLst/>
              <a:rect l="l" t="t" r="r" b="b"/>
              <a:pathLst>
                <a:path w="313689" h="671195">
                  <a:moveTo>
                    <a:pt x="0" y="77597"/>
                  </a:moveTo>
                  <a:lnTo>
                    <a:pt x="49136" y="54166"/>
                  </a:lnTo>
                  <a:lnTo>
                    <a:pt x="99850" y="34845"/>
                  </a:lnTo>
                  <a:lnTo>
                    <a:pt x="151876" y="19700"/>
                  </a:lnTo>
                  <a:lnTo>
                    <a:pt x="204949" y="8800"/>
                  </a:lnTo>
                  <a:lnTo>
                    <a:pt x="258806" y="2211"/>
                  </a:lnTo>
                  <a:lnTo>
                    <a:pt x="313182" y="0"/>
                  </a:lnTo>
                  <a:lnTo>
                    <a:pt x="313182" y="670941"/>
                  </a:lnTo>
                  <a:lnTo>
                    <a:pt x="0" y="7759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76241" y="4838191"/>
            <a:ext cx="355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20.53%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09846" y="5257291"/>
            <a:ext cx="355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17.79%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76344" y="5657469"/>
            <a:ext cx="355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17.67%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38066" y="5447791"/>
            <a:ext cx="355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14.03%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33165" y="5161915"/>
            <a:ext cx="355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11.37%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355209" y="4328753"/>
            <a:ext cx="62865" cy="308610"/>
            <a:chOff x="5355209" y="4328753"/>
            <a:chExt cx="62865" cy="308610"/>
          </a:xfrm>
        </p:grpSpPr>
        <p:sp>
          <p:nvSpPr>
            <p:cNvPr id="25" name="object 25"/>
            <p:cNvSpPr/>
            <p:nvPr/>
          </p:nvSpPr>
          <p:spPr>
            <a:xfrm>
              <a:off x="5355209" y="4328753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779" y="0"/>
                  </a:moveTo>
                  <a:lnTo>
                    <a:pt x="0" y="0"/>
                  </a:lnTo>
                  <a:lnTo>
                    <a:pt x="0" y="62779"/>
                  </a:lnTo>
                  <a:lnTo>
                    <a:pt x="62779" y="62779"/>
                  </a:lnTo>
                  <a:lnTo>
                    <a:pt x="6277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55209" y="4574117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779" y="0"/>
                  </a:moveTo>
                  <a:lnTo>
                    <a:pt x="0" y="0"/>
                  </a:lnTo>
                  <a:lnTo>
                    <a:pt x="0" y="62779"/>
                  </a:lnTo>
                  <a:lnTo>
                    <a:pt x="62779" y="62779"/>
                  </a:lnTo>
                  <a:lnTo>
                    <a:pt x="6277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02004" y="1179322"/>
            <a:ext cx="5931535" cy="3611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Introduction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9800"/>
              </a:lnSpc>
              <a:spcBef>
                <a:spcPts val="810"/>
              </a:spcBef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national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election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Bangladesh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January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2024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pivotal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event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captured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widespread</a:t>
            </a:r>
            <a:r>
              <a:rPr sz="1100" spc="5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public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attention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international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scrutiny.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election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marked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intense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political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rivalry,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debates </a:t>
            </a:r>
            <a:r>
              <a:rPr sz="1100" dirty="0">
                <a:latin typeface="Calibri"/>
                <a:cs typeface="Calibri"/>
              </a:rPr>
              <a:t>over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fairness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process,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heightened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concerns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about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election-</a:t>
            </a:r>
            <a:r>
              <a:rPr sz="1100" dirty="0">
                <a:latin typeface="Calibri"/>
                <a:cs typeface="Calibri"/>
              </a:rPr>
              <a:t>related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violence.</a:t>
            </a:r>
            <a:r>
              <a:rPr sz="1100" spc="-25" dirty="0">
                <a:latin typeface="Calibri"/>
                <a:cs typeface="Calibri"/>
              </a:rPr>
              <a:t> To</a:t>
            </a:r>
            <a:r>
              <a:rPr sz="1100" spc="5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understand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how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media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portrayed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critical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event,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analysis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2,445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news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articles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seven </a:t>
            </a:r>
            <a:r>
              <a:rPr sz="1100" dirty="0">
                <a:latin typeface="Calibri"/>
                <a:cs typeface="Calibri"/>
              </a:rPr>
              <a:t>prominent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Bangladeshi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newspapers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provides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valuable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insights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narratives,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focus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areas,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and</a:t>
            </a:r>
            <a:r>
              <a:rPr sz="1100" spc="5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actors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highlighted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during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electoral</a:t>
            </a:r>
            <a:r>
              <a:rPr sz="1100" spc="-10" dirty="0">
                <a:latin typeface="Calibri"/>
                <a:cs typeface="Calibri"/>
              </a:rPr>
              <a:t> period.</a:t>
            </a:r>
            <a:endParaRPr sz="1100">
              <a:latin typeface="Calibri"/>
              <a:cs typeface="Calibri"/>
            </a:endParaRPr>
          </a:p>
          <a:p>
            <a:pPr marL="12700" marR="128270">
              <a:lnSpc>
                <a:spcPct val="109800"/>
              </a:lnSpc>
              <a:spcBef>
                <a:spcPts val="795"/>
              </a:spcBef>
            </a:pPr>
            <a:r>
              <a:rPr sz="1100" dirty="0">
                <a:latin typeface="Calibri"/>
                <a:cs typeface="Calibri"/>
              </a:rPr>
              <a:t>This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report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examines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patterns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news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coverage,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identifying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key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themes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such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dominance</a:t>
            </a:r>
            <a:r>
              <a:rPr sz="1100" spc="-25" dirty="0">
                <a:latin typeface="Calibri"/>
                <a:cs typeface="Calibri"/>
              </a:rPr>
              <a:t> of </a:t>
            </a:r>
            <a:r>
              <a:rPr sz="1100" spc="-10" dirty="0">
                <a:latin typeface="Calibri"/>
                <a:cs typeface="Calibri"/>
              </a:rPr>
              <a:t>event-</a:t>
            </a:r>
            <a:r>
              <a:rPr sz="1100" dirty="0">
                <a:latin typeface="Calibri"/>
                <a:cs typeface="Calibri"/>
              </a:rPr>
              <a:t>based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reporting,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representation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 political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actors, 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emphasis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pressing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issues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like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free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fair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elections,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involvement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international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stakeholders.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also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explores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journalistic </a:t>
            </a:r>
            <a:r>
              <a:rPr sz="1100" dirty="0">
                <a:latin typeface="Calibri"/>
                <a:cs typeface="Calibri"/>
              </a:rPr>
              <a:t>practices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employed,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shedding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light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media’s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role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shaping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public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discourse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during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highly </a:t>
            </a:r>
            <a:r>
              <a:rPr sz="1100" dirty="0">
                <a:latin typeface="Calibri"/>
                <a:cs typeface="Calibri"/>
              </a:rPr>
              <a:t>contested</a:t>
            </a:r>
            <a:r>
              <a:rPr sz="1100" spc="-10" dirty="0">
                <a:latin typeface="Calibri"/>
                <a:cs typeface="Calibri"/>
              </a:rPr>
              <a:t> election.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News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Media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Coverage</a:t>
            </a:r>
            <a:endParaRPr sz="1200">
              <a:latin typeface="Times New Roman"/>
              <a:cs typeface="Times New Roman"/>
            </a:endParaRPr>
          </a:p>
          <a:p>
            <a:pPr marL="3361054">
              <a:lnSpc>
                <a:spcPts val="1595"/>
              </a:lnSpc>
              <a:spcBef>
                <a:spcPts val="985"/>
              </a:spcBef>
            </a:pP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Total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Coverage</a:t>
            </a:r>
            <a:endParaRPr sz="1400">
              <a:latin typeface="Calibri"/>
              <a:cs typeface="Calibri"/>
            </a:endParaRPr>
          </a:p>
          <a:p>
            <a:pPr marL="3559175" algn="ctr">
              <a:lnSpc>
                <a:spcPts val="994"/>
              </a:lnSpc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Jugantor</a:t>
            </a:r>
            <a:endParaRPr sz="900">
              <a:latin typeface="Calibri"/>
              <a:cs typeface="Calibri"/>
            </a:endParaRPr>
          </a:p>
          <a:p>
            <a:pPr marL="624205" algn="ctr">
              <a:lnSpc>
                <a:spcPts val="900"/>
              </a:lnSpc>
              <a:spcBef>
                <a:spcPts val="125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7.73%</a:t>
            </a:r>
            <a:endParaRPr sz="900">
              <a:latin typeface="Calibri"/>
              <a:cs typeface="Calibri"/>
            </a:endParaRPr>
          </a:p>
          <a:p>
            <a:pPr marL="3742054" algn="ctr">
              <a:lnSpc>
                <a:spcPts val="825"/>
              </a:lnSpc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Prothom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Alo</a:t>
            </a:r>
            <a:endParaRPr sz="900">
              <a:latin typeface="Calibri"/>
              <a:cs typeface="Calibri"/>
            </a:endParaRPr>
          </a:p>
          <a:p>
            <a:pPr marR="394970" algn="ctr">
              <a:lnSpc>
                <a:spcPts val="1000"/>
              </a:lnSpc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10.88%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355209" y="4819481"/>
            <a:ext cx="62865" cy="308610"/>
            <a:chOff x="5355209" y="4819481"/>
            <a:chExt cx="62865" cy="308610"/>
          </a:xfrm>
        </p:grpSpPr>
        <p:sp>
          <p:nvSpPr>
            <p:cNvPr id="29" name="object 29"/>
            <p:cNvSpPr/>
            <p:nvPr/>
          </p:nvSpPr>
          <p:spPr>
            <a:xfrm>
              <a:off x="5355209" y="4819481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779" y="0"/>
                  </a:moveTo>
                  <a:lnTo>
                    <a:pt x="0" y="0"/>
                  </a:lnTo>
                  <a:lnTo>
                    <a:pt x="0" y="62779"/>
                  </a:lnTo>
                  <a:lnTo>
                    <a:pt x="62779" y="62779"/>
                  </a:lnTo>
                  <a:lnTo>
                    <a:pt x="6277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55209" y="5064845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779" y="0"/>
                  </a:moveTo>
                  <a:lnTo>
                    <a:pt x="0" y="0"/>
                  </a:lnTo>
                  <a:lnTo>
                    <a:pt x="0" y="62779"/>
                  </a:lnTo>
                  <a:lnTo>
                    <a:pt x="62779" y="62779"/>
                  </a:lnTo>
                  <a:lnTo>
                    <a:pt x="627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445505" y="4756784"/>
            <a:ext cx="398780" cy="408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Samakal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Ittefaq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355209" y="531020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779" y="0"/>
                </a:moveTo>
                <a:lnTo>
                  <a:pt x="0" y="0"/>
                </a:lnTo>
                <a:lnTo>
                  <a:pt x="0" y="62779"/>
                </a:lnTo>
                <a:lnTo>
                  <a:pt x="62779" y="62779"/>
                </a:lnTo>
                <a:lnTo>
                  <a:pt x="6277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445505" y="5247513"/>
            <a:ext cx="6076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Kaler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Kantho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55209" y="555557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779" y="0"/>
                </a:moveTo>
                <a:lnTo>
                  <a:pt x="0" y="0"/>
                </a:lnTo>
                <a:lnTo>
                  <a:pt x="0" y="62779"/>
                </a:lnTo>
                <a:lnTo>
                  <a:pt x="62779" y="62779"/>
                </a:lnTo>
                <a:lnTo>
                  <a:pt x="62779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445505" y="5492877"/>
            <a:ext cx="4540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Daily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Star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355209" y="580093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779" y="0"/>
                </a:moveTo>
                <a:lnTo>
                  <a:pt x="0" y="0"/>
                </a:lnTo>
                <a:lnTo>
                  <a:pt x="0" y="62779"/>
                </a:lnTo>
                <a:lnTo>
                  <a:pt x="62779" y="62779"/>
                </a:lnTo>
                <a:lnTo>
                  <a:pt x="62779" y="0"/>
                </a:lnTo>
                <a:close/>
              </a:path>
            </a:pathLst>
          </a:custGeom>
          <a:solidFill>
            <a:srgbClr val="25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445505" y="5738240"/>
            <a:ext cx="432434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080">
              <a:lnSpc>
                <a:spcPct val="101800"/>
              </a:lnSpc>
              <a:spcBef>
                <a:spcPts val="8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Business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Standard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429000" y="3998976"/>
            <a:ext cx="2730500" cy="2184400"/>
          </a:xfrm>
          <a:custGeom>
            <a:avLst/>
            <a:gdLst/>
            <a:ahLst/>
            <a:cxnLst/>
            <a:rect l="l" t="t" r="r" b="b"/>
            <a:pathLst>
              <a:path w="2730500" h="2184400">
                <a:moveTo>
                  <a:pt x="0" y="2184400"/>
                </a:moveTo>
                <a:lnTo>
                  <a:pt x="2730500" y="2184400"/>
                </a:lnTo>
                <a:lnTo>
                  <a:pt x="2730500" y="0"/>
                </a:lnTo>
                <a:lnTo>
                  <a:pt x="0" y="0"/>
                </a:lnTo>
                <a:lnTo>
                  <a:pt x="0" y="2184400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704" y="1199641"/>
          <a:ext cx="2455544" cy="1480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91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 news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No.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news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67945" marR="335915">
                        <a:lnSpc>
                          <a:spcPts val="115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Event-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based</a:t>
                      </a:r>
                      <a:r>
                        <a:rPr sz="10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straight report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140"/>
                        </a:lnSpc>
                        <a:spcBef>
                          <a:spcPts val="1110"/>
                        </a:spcBef>
                      </a:pPr>
                      <a:r>
                        <a:rPr sz="1000" spc="-20" dirty="0">
                          <a:latin typeface="Arial MT"/>
                          <a:cs typeface="Arial MT"/>
                        </a:rPr>
                        <a:t>2090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40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Analysis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242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Opinion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48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Editorial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24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Follow-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up</a:t>
                      </a:r>
                      <a:r>
                        <a:rPr sz="10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report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22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Interview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19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Grand</a:t>
                      </a:r>
                      <a:r>
                        <a:rPr sz="1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Total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b="1" spc="-20" dirty="0">
                          <a:latin typeface="Arial"/>
                          <a:cs typeface="Arial"/>
                        </a:rPr>
                        <a:t>2445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004" y="3307206"/>
            <a:ext cx="5875655" cy="179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Types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News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7145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event-</a:t>
            </a:r>
            <a:r>
              <a:rPr sz="1200" b="1" dirty="0">
                <a:latin typeface="Times New Roman"/>
                <a:cs typeface="Times New Roman"/>
              </a:rPr>
              <a:t>based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straight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reports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dominated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(85.5%)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coverage, </a:t>
            </a:r>
            <a:r>
              <a:rPr sz="1200" dirty="0">
                <a:latin typeface="Times New Roman"/>
                <a:cs typeface="Times New Roman"/>
              </a:rPr>
              <a:t>whereas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opinion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pieces,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editorials,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interviews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significantly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fewer.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marR="105410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sz="1200" b="1" dirty="0">
                <a:latin typeface="Times New Roman"/>
                <a:cs typeface="Times New Roman"/>
              </a:rPr>
              <a:t>Observation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heavy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reliance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0" dirty="0">
                <a:latin typeface="Times New Roman"/>
                <a:cs typeface="Times New Roman"/>
              </a:rPr>
              <a:t> event-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indicates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factual </a:t>
            </a:r>
            <a:r>
              <a:rPr sz="1200" dirty="0">
                <a:latin typeface="Times New Roman"/>
                <a:cs typeface="Times New Roman"/>
              </a:rPr>
              <a:t>reporting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rather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in-</a:t>
            </a:r>
            <a:r>
              <a:rPr sz="1200" dirty="0">
                <a:latin typeface="Times New Roman"/>
                <a:cs typeface="Times New Roman"/>
              </a:rPr>
              <a:t>depth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commentary.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sz="1200" b="1" dirty="0">
                <a:latin typeface="Times New Roman"/>
                <a:cs typeface="Times New Roman"/>
              </a:rPr>
              <a:t>Implication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opinion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(48)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articles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(242)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highlights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gap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interpretive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journalism,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might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affect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understanding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election complexities.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704" y="5619876"/>
          <a:ext cx="2684145" cy="1936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005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Source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 news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No.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news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67945" marR="394970">
                        <a:lnSpc>
                          <a:spcPts val="115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Staff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Reporter/Special Correspondent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140"/>
                        </a:lnSpc>
                        <a:spcBef>
                          <a:spcPts val="1110"/>
                        </a:spcBef>
                      </a:pPr>
                      <a:r>
                        <a:rPr sz="1000" spc="-20" dirty="0">
                          <a:latin typeface="Arial MT"/>
                          <a:cs typeface="Arial MT"/>
                        </a:rPr>
                        <a:t>1307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40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Local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Correspondent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468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Byline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311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Desk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Compilation/Report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183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News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Agency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150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Editorial</a:t>
                      </a:r>
                      <a:r>
                        <a:rPr sz="10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Writer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25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67945" marR="60960">
                        <a:lnSpc>
                          <a:spcPts val="115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Press Release/Briefing/Handout—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without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any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additional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input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62230" algn="r">
                        <a:lnSpc>
                          <a:spcPts val="1140"/>
                        </a:lnSpc>
                        <a:spcBef>
                          <a:spcPts val="5"/>
                        </a:spcBef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40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Grand</a:t>
                      </a:r>
                      <a:r>
                        <a:rPr sz="1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Total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b="1" spc="-20" dirty="0">
                          <a:latin typeface="Arial"/>
                          <a:cs typeface="Arial"/>
                        </a:rPr>
                        <a:t>2445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2004" y="8170926"/>
            <a:ext cx="5954395" cy="912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Sources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News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Staff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correspondents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contributed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majority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(53.5%)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reports, </a:t>
            </a:r>
            <a:r>
              <a:rPr sz="1200" dirty="0">
                <a:latin typeface="Times New Roman"/>
                <a:cs typeface="Times New Roman"/>
              </a:rPr>
              <a:t>followed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correspondents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(19.1%).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Notably,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one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report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was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entirely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dependent</a:t>
            </a:r>
            <a:r>
              <a:rPr sz="1200" b="1" spc="-25" dirty="0">
                <a:latin typeface="Times New Roman"/>
                <a:cs typeface="Times New Roman"/>
              </a:rPr>
              <a:t> on </a:t>
            </a:r>
            <a:r>
              <a:rPr sz="1200" b="1" dirty="0">
                <a:latin typeface="Times New Roman"/>
                <a:cs typeface="Times New Roman"/>
              </a:rPr>
              <a:t>press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releases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or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handouts</a:t>
            </a:r>
            <a:r>
              <a:rPr sz="1200" spc="-1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01502" y="6042659"/>
            <a:ext cx="2880360" cy="788670"/>
            <a:chOff x="4401502" y="6042659"/>
            <a:chExt cx="2880360" cy="788670"/>
          </a:xfrm>
        </p:grpSpPr>
        <p:sp>
          <p:nvSpPr>
            <p:cNvPr id="7" name="object 7"/>
            <p:cNvSpPr/>
            <p:nvPr/>
          </p:nvSpPr>
          <p:spPr>
            <a:xfrm>
              <a:off x="4406265" y="6092951"/>
              <a:ext cx="2870835" cy="586740"/>
            </a:xfrm>
            <a:custGeom>
              <a:avLst/>
              <a:gdLst/>
              <a:ahLst/>
              <a:cxnLst/>
              <a:rect l="l" t="t" r="r" b="b"/>
              <a:pathLst>
                <a:path w="2870834" h="586740">
                  <a:moveTo>
                    <a:pt x="0" y="586739"/>
                  </a:moveTo>
                  <a:lnTo>
                    <a:pt x="141350" y="586739"/>
                  </a:lnTo>
                </a:path>
                <a:path w="2870834" h="586740">
                  <a:moveTo>
                    <a:pt x="269367" y="586739"/>
                  </a:moveTo>
                  <a:lnTo>
                    <a:pt x="551307" y="586739"/>
                  </a:lnTo>
                </a:path>
                <a:path w="2870834" h="586740">
                  <a:moveTo>
                    <a:pt x="679323" y="586739"/>
                  </a:moveTo>
                  <a:lnTo>
                    <a:pt x="961263" y="586739"/>
                  </a:lnTo>
                </a:path>
                <a:path w="2870834" h="586740">
                  <a:moveTo>
                    <a:pt x="1089279" y="586739"/>
                  </a:moveTo>
                  <a:lnTo>
                    <a:pt x="2870835" y="586739"/>
                  </a:lnTo>
                </a:path>
                <a:path w="2870834" h="586740">
                  <a:moveTo>
                    <a:pt x="0" y="440436"/>
                  </a:moveTo>
                  <a:lnTo>
                    <a:pt x="141350" y="440436"/>
                  </a:lnTo>
                </a:path>
                <a:path w="2870834" h="586740">
                  <a:moveTo>
                    <a:pt x="269367" y="440436"/>
                  </a:moveTo>
                  <a:lnTo>
                    <a:pt x="2870835" y="440436"/>
                  </a:lnTo>
                </a:path>
                <a:path w="2870834" h="586740">
                  <a:moveTo>
                    <a:pt x="0" y="294132"/>
                  </a:moveTo>
                  <a:lnTo>
                    <a:pt x="141350" y="294132"/>
                  </a:lnTo>
                </a:path>
                <a:path w="2870834" h="586740">
                  <a:moveTo>
                    <a:pt x="269367" y="294132"/>
                  </a:moveTo>
                  <a:lnTo>
                    <a:pt x="2870835" y="294132"/>
                  </a:lnTo>
                </a:path>
                <a:path w="2870834" h="586740">
                  <a:moveTo>
                    <a:pt x="0" y="146303"/>
                  </a:moveTo>
                  <a:lnTo>
                    <a:pt x="141350" y="146303"/>
                  </a:lnTo>
                </a:path>
                <a:path w="2870834" h="586740">
                  <a:moveTo>
                    <a:pt x="269367" y="146303"/>
                  </a:moveTo>
                  <a:lnTo>
                    <a:pt x="2870835" y="146303"/>
                  </a:lnTo>
                </a:path>
                <a:path w="2870834" h="586740">
                  <a:moveTo>
                    <a:pt x="0" y="0"/>
                  </a:moveTo>
                  <a:lnTo>
                    <a:pt x="141350" y="0"/>
                  </a:lnTo>
                </a:path>
                <a:path w="2870834" h="586740">
                  <a:moveTo>
                    <a:pt x="269367" y="0"/>
                  </a:moveTo>
                  <a:lnTo>
                    <a:pt x="287083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47616" y="6042659"/>
              <a:ext cx="2589530" cy="783590"/>
            </a:xfrm>
            <a:custGeom>
              <a:avLst/>
              <a:gdLst/>
              <a:ahLst/>
              <a:cxnLst/>
              <a:rect l="l" t="t" r="r" b="b"/>
              <a:pathLst>
                <a:path w="2589529" h="783590">
                  <a:moveTo>
                    <a:pt x="128016" y="0"/>
                  </a:moveTo>
                  <a:lnTo>
                    <a:pt x="0" y="0"/>
                  </a:lnTo>
                  <a:lnTo>
                    <a:pt x="0" y="783336"/>
                  </a:lnTo>
                  <a:lnTo>
                    <a:pt x="128016" y="783336"/>
                  </a:lnTo>
                  <a:lnTo>
                    <a:pt x="128016" y="0"/>
                  </a:lnTo>
                  <a:close/>
                </a:path>
                <a:path w="2589529" h="783590">
                  <a:moveTo>
                    <a:pt x="537972" y="502920"/>
                  </a:moveTo>
                  <a:lnTo>
                    <a:pt x="409956" y="502920"/>
                  </a:lnTo>
                  <a:lnTo>
                    <a:pt x="409956" y="783336"/>
                  </a:lnTo>
                  <a:lnTo>
                    <a:pt x="537972" y="783336"/>
                  </a:lnTo>
                  <a:lnTo>
                    <a:pt x="537972" y="502920"/>
                  </a:lnTo>
                  <a:close/>
                </a:path>
                <a:path w="2589529" h="783590">
                  <a:moveTo>
                    <a:pt x="947928" y="597408"/>
                  </a:moveTo>
                  <a:lnTo>
                    <a:pt x="819912" y="597408"/>
                  </a:lnTo>
                  <a:lnTo>
                    <a:pt x="819912" y="783336"/>
                  </a:lnTo>
                  <a:lnTo>
                    <a:pt x="947928" y="783336"/>
                  </a:lnTo>
                  <a:lnTo>
                    <a:pt x="947928" y="597408"/>
                  </a:lnTo>
                  <a:close/>
                </a:path>
                <a:path w="2589529" h="783590">
                  <a:moveTo>
                    <a:pt x="1357884" y="673608"/>
                  </a:moveTo>
                  <a:lnTo>
                    <a:pt x="1229868" y="673608"/>
                  </a:lnTo>
                  <a:lnTo>
                    <a:pt x="1229868" y="783336"/>
                  </a:lnTo>
                  <a:lnTo>
                    <a:pt x="1357884" y="783336"/>
                  </a:lnTo>
                  <a:lnTo>
                    <a:pt x="1357884" y="673608"/>
                  </a:lnTo>
                  <a:close/>
                </a:path>
                <a:path w="2589529" h="783590">
                  <a:moveTo>
                    <a:pt x="1767840" y="693420"/>
                  </a:moveTo>
                  <a:lnTo>
                    <a:pt x="1639824" y="693420"/>
                  </a:lnTo>
                  <a:lnTo>
                    <a:pt x="1639824" y="783336"/>
                  </a:lnTo>
                  <a:lnTo>
                    <a:pt x="1767840" y="783336"/>
                  </a:lnTo>
                  <a:lnTo>
                    <a:pt x="1767840" y="693420"/>
                  </a:lnTo>
                  <a:close/>
                </a:path>
                <a:path w="2589529" h="783590">
                  <a:moveTo>
                    <a:pt x="2179320" y="768096"/>
                  </a:moveTo>
                  <a:lnTo>
                    <a:pt x="2049780" y="768096"/>
                  </a:lnTo>
                  <a:lnTo>
                    <a:pt x="2049780" y="783336"/>
                  </a:lnTo>
                  <a:lnTo>
                    <a:pt x="2179320" y="783336"/>
                  </a:lnTo>
                  <a:lnTo>
                    <a:pt x="2179320" y="768096"/>
                  </a:lnTo>
                  <a:close/>
                </a:path>
                <a:path w="2589529" h="783590">
                  <a:moveTo>
                    <a:pt x="2589276" y="781812"/>
                  </a:moveTo>
                  <a:lnTo>
                    <a:pt x="2459736" y="781812"/>
                  </a:lnTo>
                  <a:lnTo>
                    <a:pt x="2459736" y="783336"/>
                  </a:lnTo>
                  <a:lnTo>
                    <a:pt x="2589276" y="783336"/>
                  </a:lnTo>
                  <a:lnTo>
                    <a:pt x="2589276" y="7818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06265" y="6825995"/>
              <a:ext cx="2870835" cy="0"/>
            </a:xfrm>
            <a:custGeom>
              <a:avLst/>
              <a:gdLst/>
              <a:ahLst/>
              <a:cxnLst/>
              <a:rect l="l" t="t" r="r" b="b"/>
              <a:pathLst>
                <a:path w="2870834">
                  <a:moveTo>
                    <a:pt x="0" y="0"/>
                  </a:moveTo>
                  <a:lnTo>
                    <a:pt x="287083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50257" y="6331077"/>
            <a:ext cx="355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19.14%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60594" y="6424929"/>
            <a:ext cx="355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12.72%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99759" y="6501765"/>
            <a:ext cx="2971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7.48%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9715" y="6521577"/>
            <a:ext cx="2971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6.13%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19926" y="6596634"/>
            <a:ext cx="2971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1.02%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30263" y="6610858"/>
            <a:ext cx="2971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0.04%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58716" y="5843523"/>
            <a:ext cx="355600" cy="105156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60.00%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50.00%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40.00%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30.00%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20.00%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10.00%</a:t>
            </a:r>
            <a:endParaRPr sz="9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7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0.00%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55796" y="6907021"/>
            <a:ext cx="3183890" cy="689610"/>
            <a:chOff x="3955796" y="6907021"/>
            <a:chExt cx="3183890" cy="68961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5796" y="6907021"/>
              <a:ext cx="1086612" cy="68910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9131" y="6936104"/>
              <a:ext cx="209296" cy="1930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6679" y="6907148"/>
              <a:ext cx="985393" cy="49415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3466" y="6907783"/>
              <a:ext cx="235711" cy="19824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406265" y="5449611"/>
            <a:ext cx="2883535" cy="5416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686435">
              <a:lnSpc>
                <a:spcPct val="100000"/>
              </a:lnSpc>
              <a:spcBef>
                <a:spcPts val="890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Source</a:t>
            </a:r>
            <a:r>
              <a:rPr sz="14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of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news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9"/>
              </a:spcBef>
              <a:tabLst>
                <a:tab pos="2870200" algn="l"/>
              </a:tabLst>
            </a:pPr>
            <a:r>
              <a:rPr sz="900" u="sng" spc="60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 </a:t>
            </a:r>
            <a:r>
              <a:rPr sz="900" u="sng" spc="-10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53.46%</a:t>
            </a:r>
            <a:r>
              <a:rPr sz="900" u="sng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	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67150" y="5475732"/>
            <a:ext cx="3549650" cy="2228850"/>
          </a:xfrm>
          <a:custGeom>
            <a:avLst/>
            <a:gdLst/>
            <a:ahLst/>
            <a:cxnLst/>
            <a:rect l="l" t="t" r="r" b="b"/>
            <a:pathLst>
              <a:path w="3549650" h="2228850">
                <a:moveTo>
                  <a:pt x="0" y="2228850"/>
                </a:moveTo>
                <a:lnTo>
                  <a:pt x="3549650" y="2228850"/>
                </a:lnTo>
                <a:lnTo>
                  <a:pt x="3549650" y="0"/>
                </a:lnTo>
                <a:lnTo>
                  <a:pt x="0" y="0"/>
                </a:lnTo>
                <a:lnTo>
                  <a:pt x="0" y="2228850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4659820" y="1309052"/>
            <a:ext cx="1804035" cy="1459865"/>
            <a:chOff x="4659820" y="1309052"/>
            <a:chExt cx="1804035" cy="1459865"/>
          </a:xfrm>
        </p:grpSpPr>
        <p:sp>
          <p:nvSpPr>
            <p:cNvPr id="25" name="object 25"/>
            <p:cNvSpPr/>
            <p:nvPr/>
          </p:nvSpPr>
          <p:spPr>
            <a:xfrm>
              <a:off x="5561076" y="1313814"/>
              <a:ext cx="898525" cy="1450340"/>
            </a:xfrm>
            <a:custGeom>
              <a:avLst/>
              <a:gdLst/>
              <a:ahLst/>
              <a:cxnLst/>
              <a:rect l="l" t="t" r="r" b="b"/>
              <a:pathLst>
                <a:path w="898525" h="1450339">
                  <a:moveTo>
                    <a:pt x="0" y="162940"/>
                  </a:moveTo>
                  <a:lnTo>
                    <a:pt x="0" y="1449831"/>
                  </a:lnTo>
                </a:path>
                <a:path w="898525" h="1450339">
                  <a:moveTo>
                    <a:pt x="0" y="0"/>
                  </a:moveTo>
                  <a:lnTo>
                    <a:pt x="0" y="77596"/>
                  </a:lnTo>
                </a:path>
                <a:path w="898525" h="1450339">
                  <a:moveTo>
                    <a:pt x="898016" y="0"/>
                  </a:moveTo>
                  <a:lnTo>
                    <a:pt x="898016" y="1449831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64583" y="1391411"/>
              <a:ext cx="1533525" cy="1294130"/>
            </a:xfrm>
            <a:custGeom>
              <a:avLst/>
              <a:gdLst/>
              <a:ahLst/>
              <a:cxnLst/>
              <a:rect l="l" t="t" r="r" b="b"/>
              <a:pathLst>
                <a:path w="1533525" h="1294130">
                  <a:moveTo>
                    <a:pt x="14097" y="1208532"/>
                  </a:moveTo>
                  <a:lnTo>
                    <a:pt x="0" y="1208532"/>
                  </a:lnTo>
                  <a:lnTo>
                    <a:pt x="0" y="1293876"/>
                  </a:lnTo>
                  <a:lnTo>
                    <a:pt x="14097" y="1293876"/>
                  </a:lnTo>
                  <a:lnTo>
                    <a:pt x="14097" y="1208532"/>
                  </a:lnTo>
                  <a:close/>
                </a:path>
                <a:path w="1533525" h="1294130">
                  <a:moveTo>
                    <a:pt x="15621" y="967740"/>
                  </a:moveTo>
                  <a:lnTo>
                    <a:pt x="0" y="967740"/>
                  </a:lnTo>
                  <a:lnTo>
                    <a:pt x="0" y="1053084"/>
                  </a:lnTo>
                  <a:lnTo>
                    <a:pt x="15621" y="1053084"/>
                  </a:lnTo>
                  <a:lnTo>
                    <a:pt x="15621" y="967740"/>
                  </a:lnTo>
                  <a:close/>
                </a:path>
                <a:path w="1533525" h="1294130">
                  <a:moveTo>
                    <a:pt x="17145" y="725424"/>
                  </a:moveTo>
                  <a:lnTo>
                    <a:pt x="0" y="725424"/>
                  </a:lnTo>
                  <a:lnTo>
                    <a:pt x="0" y="810768"/>
                  </a:lnTo>
                  <a:lnTo>
                    <a:pt x="17145" y="810768"/>
                  </a:lnTo>
                  <a:lnTo>
                    <a:pt x="17145" y="725424"/>
                  </a:lnTo>
                  <a:close/>
                </a:path>
                <a:path w="1533525" h="1294130">
                  <a:moveTo>
                    <a:pt x="35433" y="483108"/>
                  </a:moveTo>
                  <a:lnTo>
                    <a:pt x="0" y="483108"/>
                  </a:lnTo>
                  <a:lnTo>
                    <a:pt x="0" y="569976"/>
                  </a:lnTo>
                  <a:lnTo>
                    <a:pt x="35433" y="569976"/>
                  </a:lnTo>
                  <a:lnTo>
                    <a:pt x="35433" y="483108"/>
                  </a:lnTo>
                  <a:close/>
                </a:path>
                <a:path w="1533525" h="1294130">
                  <a:moveTo>
                    <a:pt x="177165" y="242316"/>
                  </a:moveTo>
                  <a:lnTo>
                    <a:pt x="0" y="242316"/>
                  </a:lnTo>
                  <a:lnTo>
                    <a:pt x="0" y="327660"/>
                  </a:lnTo>
                  <a:lnTo>
                    <a:pt x="177165" y="327660"/>
                  </a:lnTo>
                  <a:lnTo>
                    <a:pt x="177165" y="242316"/>
                  </a:lnTo>
                  <a:close/>
                </a:path>
                <a:path w="1533525" h="1294130">
                  <a:moveTo>
                    <a:pt x="1533525" y="0"/>
                  </a:moveTo>
                  <a:lnTo>
                    <a:pt x="0" y="0"/>
                  </a:lnTo>
                  <a:lnTo>
                    <a:pt x="0" y="85344"/>
                  </a:lnTo>
                  <a:lnTo>
                    <a:pt x="1533525" y="85344"/>
                  </a:lnTo>
                  <a:lnTo>
                    <a:pt x="153352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64583" y="1313814"/>
              <a:ext cx="0" cy="1450340"/>
            </a:xfrm>
            <a:custGeom>
              <a:avLst/>
              <a:gdLst/>
              <a:ahLst/>
              <a:cxnLst/>
              <a:rect l="l" t="t" r="r" b="b"/>
              <a:pathLst>
                <a:path h="1450339">
                  <a:moveTo>
                    <a:pt x="0" y="0"/>
                  </a:moveTo>
                  <a:lnTo>
                    <a:pt x="0" y="1449831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205473" y="1346454"/>
            <a:ext cx="368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85.48%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06136" y="1588134"/>
            <a:ext cx="3098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9.90%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72305" y="1339977"/>
            <a:ext cx="6788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Event-based…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71950" y="1581657"/>
            <a:ext cx="399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Analysis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3744086" y="1864741"/>
          <a:ext cx="1348739" cy="844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R="90805" algn="r">
                        <a:lnSpc>
                          <a:spcPts val="855"/>
                        </a:lnSpc>
                      </a:pPr>
                      <a:r>
                        <a:rPr sz="9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Opinion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ts val="905"/>
                        </a:lnSpc>
                      </a:pPr>
                      <a:r>
                        <a:rPr sz="9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1.96%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R="9080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Editorial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0.98%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R="9017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Follow-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up </a:t>
                      </a:r>
                      <a:r>
                        <a:rPr sz="9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report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0.90%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R="116839" algn="r">
                        <a:lnSpc>
                          <a:spcPts val="1075"/>
                        </a:lnSpc>
                        <a:spcBef>
                          <a:spcPts val="250"/>
                        </a:spcBef>
                      </a:pPr>
                      <a:r>
                        <a:rPr sz="9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Interview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1025"/>
                        </a:lnSpc>
                        <a:spcBef>
                          <a:spcPts val="300"/>
                        </a:spcBef>
                      </a:pPr>
                      <a:r>
                        <a:rPr sz="900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0.78%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4650994" y="1077595"/>
            <a:ext cx="9607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Type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of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story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663950" y="1003935"/>
            <a:ext cx="2933700" cy="1854200"/>
          </a:xfrm>
          <a:custGeom>
            <a:avLst/>
            <a:gdLst/>
            <a:ahLst/>
            <a:cxnLst/>
            <a:rect l="l" t="t" r="r" b="b"/>
            <a:pathLst>
              <a:path w="2933700" h="1854200">
                <a:moveTo>
                  <a:pt x="0" y="1854200"/>
                </a:moveTo>
                <a:lnTo>
                  <a:pt x="2933700" y="1854200"/>
                </a:lnTo>
                <a:lnTo>
                  <a:pt x="2933700" y="0"/>
                </a:lnTo>
                <a:lnTo>
                  <a:pt x="0" y="0"/>
                </a:lnTo>
                <a:lnTo>
                  <a:pt x="0" y="1854200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1031"/>
            <a:ext cx="5563235" cy="7346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40665" marR="5080" indent="-228600">
              <a:lnSpc>
                <a:spcPts val="1380"/>
              </a:lnSpc>
              <a:spcBef>
                <a:spcPts val="195"/>
              </a:spcBef>
              <a:buSzPct val="83333"/>
              <a:buFont typeface="Symbol"/>
              <a:buChar char=""/>
              <a:tabLst>
                <a:tab pos="240665" algn="l"/>
              </a:tabLst>
            </a:pPr>
            <a:r>
              <a:rPr sz="1200" b="1" dirty="0">
                <a:latin typeface="Times New Roman"/>
                <a:cs typeface="Times New Roman"/>
              </a:rPr>
              <a:t>Observation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reliance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staff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correspondents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suggests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outlets </a:t>
            </a:r>
            <a:r>
              <a:rPr sz="1200" dirty="0">
                <a:latin typeface="Times New Roman"/>
                <a:cs typeface="Times New Roman"/>
              </a:rPr>
              <a:t>prioritized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primary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reporting.</a:t>
            </a:r>
            <a:endParaRPr sz="1200">
              <a:latin typeface="Times New Roman"/>
              <a:cs typeface="Times New Roman"/>
            </a:endParaRPr>
          </a:p>
          <a:p>
            <a:pPr marL="240665" marR="154940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240665" algn="l"/>
              </a:tabLst>
            </a:pPr>
            <a:r>
              <a:rPr sz="1200" b="1" dirty="0">
                <a:latin typeface="Times New Roman"/>
                <a:cs typeface="Times New Roman"/>
              </a:rPr>
              <a:t>Implication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minimal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compilations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agency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underlines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effort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elections.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04" y="1794001"/>
          <a:ext cx="2912110" cy="2152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2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National</a:t>
                      </a:r>
                      <a:r>
                        <a:rPr sz="1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actors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 responses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Bangladesh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Awami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League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886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67945" marR="328930">
                        <a:lnSpc>
                          <a:spcPts val="115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Bangladesh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Nationalist Party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40"/>
                        </a:lnSpc>
                        <a:spcBef>
                          <a:spcPts val="111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420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40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Independent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candidate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402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Election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Commission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277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Jatiya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Party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233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Prime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Minister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170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Law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enforcement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agency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108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Civil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society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80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Bangladesh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Police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74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Government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47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Grand</a:t>
                      </a:r>
                      <a:r>
                        <a:rPr sz="1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Total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b="1" spc="-20" dirty="0">
                          <a:latin typeface="Arial"/>
                          <a:cs typeface="Arial"/>
                        </a:rPr>
                        <a:t>2697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4288663"/>
            <a:ext cx="5806440" cy="1962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Coverage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National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International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Actors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ts val="1410"/>
              </a:lnSpc>
              <a:spcBef>
                <a:spcPts val="133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sz="1200" b="1" dirty="0">
                <a:latin typeface="Times New Roman"/>
                <a:cs typeface="Times New Roman"/>
              </a:rPr>
              <a:t>National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Actors</a:t>
            </a:r>
            <a:r>
              <a:rPr sz="1200" spc="-1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926465" marR="5080" lvl="1" indent="-228600">
              <a:lnSpc>
                <a:spcPct val="95900"/>
              </a:lnSpc>
              <a:spcBef>
                <a:spcPts val="30"/>
              </a:spcBef>
              <a:buSzPct val="83333"/>
              <a:buFont typeface="Courier New"/>
              <a:buChar char="o"/>
              <a:tabLst>
                <a:tab pos="926465" algn="l"/>
              </a:tabLst>
            </a:pPr>
            <a:r>
              <a:rPr sz="1200" b="1" dirty="0">
                <a:latin typeface="Times New Roman"/>
                <a:cs typeface="Times New Roman"/>
              </a:rPr>
              <a:t>Bangladesh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Awami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League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(BAL)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Bangladesh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Nationalist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Party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(BNP) </a:t>
            </a:r>
            <a:r>
              <a:rPr sz="1200" dirty="0">
                <a:latin typeface="Times New Roman"/>
                <a:cs typeface="Times New Roman"/>
              </a:rPr>
              <a:t>received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coverage,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together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48.4%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responses. </a:t>
            </a:r>
            <a:r>
              <a:rPr sz="1200" dirty="0">
                <a:latin typeface="Times New Roman"/>
                <a:cs typeface="Times New Roman"/>
              </a:rPr>
              <a:t>Independent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candidates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(15%)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Commission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(10.3%)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had </a:t>
            </a:r>
            <a:r>
              <a:rPr sz="1200" dirty="0">
                <a:latin typeface="Times New Roman"/>
                <a:cs typeface="Times New Roman"/>
              </a:rPr>
              <a:t>significant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mentions.</a:t>
            </a:r>
            <a:endParaRPr sz="1200">
              <a:latin typeface="Times New Roman"/>
              <a:cs typeface="Times New Roman"/>
            </a:endParaRPr>
          </a:p>
          <a:p>
            <a:pPr marL="926465" marR="82550" lvl="1" indent="-228600">
              <a:lnSpc>
                <a:spcPts val="1380"/>
              </a:lnSpc>
              <a:spcBef>
                <a:spcPts val="35"/>
              </a:spcBef>
              <a:buSzPct val="83333"/>
              <a:buFont typeface="Courier New"/>
              <a:buChar char="o"/>
              <a:tabLst>
                <a:tab pos="926465" algn="l"/>
              </a:tabLst>
            </a:pPr>
            <a:r>
              <a:rPr sz="1200" b="1" dirty="0">
                <a:latin typeface="Times New Roman"/>
                <a:cs typeface="Times New Roman"/>
              </a:rPr>
              <a:t>Observation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major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political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reflects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dominance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electoral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narratives.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entities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Election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Commission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civil </a:t>
            </a:r>
            <a:r>
              <a:rPr sz="1200" b="1" dirty="0">
                <a:latin typeface="Times New Roman"/>
                <a:cs typeface="Times New Roman"/>
              </a:rPr>
              <a:t>society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coverage,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despite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critical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roles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fair </a:t>
            </a:r>
            <a:r>
              <a:rPr sz="1200" spc="-10" dirty="0">
                <a:latin typeface="Times New Roman"/>
                <a:cs typeface="Times New Roman"/>
              </a:rPr>
              <a:t>elections.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704" y="6419976"/>
          <a:ext cx="2540635" cy="2151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005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International</a:t>
                      </a:r>
                      <a:r>
                        <a:rPr sz="10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actors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No.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responses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USA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80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United</a:t>
                      </a:r>
                      <a:r>
                        <a:rPr sz="1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Nations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64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India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46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Others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44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China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40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9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EU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40"/>
                        </a:lnSpc>
                        <a:spcBef>
                          <a:spcPts val="9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37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Russia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37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67945" marR="249554">
                        <a:lnSpc>
                          <a:spcPts val="115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International</a:t>
                      </a:r>
                      <a:r>
                        <a:rPr sz="1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rights bodies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40"/>
                        </a:lnSpc>
                        <a:spcBef>
                          <a:spcPts val="111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35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40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UK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23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Commonwealth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22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Grand</a:t>
                      </a:r>
                      <a:r>
                        <a:rPr sz="1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Total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b="1" spc="-25" dirty="0">
                          <a:latin typeface="Arial"/>
                          <a:cs typeface="Arial"/>
                        </a:rPr>
                        <a:t>428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30604" y="8914586"/>
            <a:ext cx="1628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SzPct val="83333"/>
              <a:buFont typeface="Symbol"/>
              <a:buChar char=""/>
              <a:tabLst>
                <a:tab pos="240665" algn="l"/>
              </a:tabLst>
            </a:pPr>
            <a:r>
              <a:rPr sz="1200" b="1" dirty="0">
                <a:latin typeface="Times New Roman"/>
                <a:cs typeface="Times New Roman"/>
              </a:rPr>
              <a:t>International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Actors</a:t>
            </a:r>
            <a:r>
              <a:rPr sz="1200" spc="-1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38559" y="2234628"/>
            <a:ext cx="1802764" cy="1494155"/>
            <a:chOff x="5238559" y="2234628"/>
            <a:chExt cx="1802764" cy="1494155"/>
          </a:xfrm>
        </p:grpSpPr>
        <p:sp>
          <p:nvSpPr>
            <p:cNvPr id="8" name="object 8"/>
            <p:cNvSpPr/>
            <p:nvPr/>
          </p:nvSpPr>
          <p:spPr>
            <a:xfrm>
              <a:off x="5692139" y="2239391"/>
              <a:ext cx="1344295" cy="1484630"/>
            </a:xfrm>
            <a:custGeom>
              <a:avLst/>
              <a:gdLst/>
              <a:ahLst/>
              <a:cxnLst/>
              <a:rect l="l" t="t" r="r" b="b"/>
              <a:pathLst>
                <a:path w="1344295" h="1484629">
                  <a:moveTo>
                    <a:pt x="0" y="397128"/>
                  </a:moveTo>
                  <a:lnTo>
                    <a:pt x="0" y="493140"/>
                  </a:lnTo>
                </a:path>
                <a:path w="1344295" h="1484629">
                  <a:moveTo>
                    <a:pt x="0" y="249300"/>
                  </a:moveTo>
                  <a:lnTo>
                    <a:pt x="0" y="345312"/>
                  </a:lnTo>
                </a:path>
                <a:path w="1344295" h="1484629">
                  <a:moveTo>
                    <a:pt x="0" y="99949"/>
                  </a:moveTo>
                  <a:lnTo>
                    <a:pt x="0" y="195960"/>
                  </a:lnTo>
                </a:path>
                <a:path w="1344295" h="1484629">
                  <a:moveTo>
                    <a:pt x="0" y="0"/>
                  </a:moveTo>
                  <a:lnTo>
                    <a:pt x="0" y="48132"/>
                  </a:lnTo>
                </a:path>
                <a:path w="1344295" h="1484629">
                  <a:moveTo>
                    <a:pt x="0" y="546480"/>
                  </a:moveTo>
                  <a:lnTo>
                    <a:pt x="0" y="1484629"/>
                  </a:lnTo>
                </a:path>
                <a:path w="1344295" h="1484629">
                  <a:moveTo>
                    <a:pt x="448056" y="99949"/>
                  </a:moveTo>
                  <a:lnTo>
                    <a:pt x="448056" y="1484629"/>
                  </a:lnTo>
                </a:path>
                <a:path w="1344295" h="1484629">
                  <a:moveTo>
                    <a:pt x="448056" y="0"/>
                  </a:moveTo>
                  <a:lnTo>
                    <a:pt x="448056" y="48132"/>
                  </a:lnTo>
                </a:path>
                <a:path w="1344295" h="1484629">
                  <a:moveTo>
                    <a:pt x="896112" y="99949"/>
                  </a:moveTo>
                  <a:lnTo>
                    <a:pt x="896112" y="1484629"/>
                  </a:lnTo>
                </a:path>
                <a:path w="1344295" h="1484629">
                  <a:moveTo>
                    <a:pt x="896112" y="0"/>
                  </a:moveTo>
                  <a:lnTo>
                    <a:pt x="896112" y="48132"/>
                  </a:lnTo>
                </a:path>
                <a:path w="1344295" h="1484629">
                  <a:moveTo>
                    <a:pt x="1343914" y="0"/>
                  </a:moveTo>
                  <a:lnTo>
                    <a:pt x="1343914" y="1484629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43322" y="2287523"/>
              <a:ext cx="1473200" cy="1388745"/>
            </a:xfrm>
            <a:custGeom>
              <a:avLst/>
              <a:gdLst/>
              <a:ahLst/>
              <a:cxnLst/>
              <a:rect l="l" t="t" r="r" b="b"/>
              <a:pathLst>
                <a:path w="1473200" h="1388745">
                  <a:moveTo>
                    <a:pt x="78486" y="1336548"/>
                  </a:moveTo>
                  <a:lnTo>
                    <a:pt x="0" y="1336548"/>
                  </a:lnTo>
                  <a:lnTo>
                    <a:pt x="0" y="1388364"/>
                  </a:lnTo>
                  <a:lnTo>
                    <a:pt x="78486" y="1388364"/>
                  </a:lnTo>
                  <a:lnTo>
                    <a:pt x="78486" y="1336548"/>
                  </a:lnTo>
                  <a:close/>
                </a:path>
                <a:path w="1473200" h="1388745">
                  <a:moveTo>
                    <a:pt x="122682" y="1187196"/>
                  </a:moveTo>
                  <a:lnTo>
                    <a:pt x="0" y="1187196"/>
                  </a:lnTo>
                  <a:lnTo>
                    <a:pt x="0" y="1240536"/>
                  </a:lnTo>
                  <a:lnTo>
                    <a:pt x="122682" y="1240536"/>
                  </a:lnTo>
                  <a:lnTo>
                    <a:pt x="122682" y="1187196"/>
                  </a:lnTo>
                  <a:close/>
                </a:path>
                <a:path w="1473200" h="1388745">
                  <a:moveTo>
                    <a:pt x="133350" y="1039368"/>
                  </a:moveTo>
                  <a:lnTo>
                    <a:pt x="0" y="1039368"/>
                  </a:lnTo>
                  <a:lnTo>
                    <a:pt x="0" y="1091184"/>
                  </a:lnTo>
                  <a:lnTo>
                    <a:pt x="133350" y="1091184"/>
                  </a:lnTo>
                  <a:lnTo>
                    <a:pt x="133350" y="1039368"/>
                  </a:lnTo>
                  <a:close/>
                </a:path>
                <a:path w="1473200" h="1388745">
                  <a:moveTo>
                    <a:pt x="179070" y="890016"/>
                  </a:moveTo>
                  <a:lnTo>
                    <a:pt x="0" y="890016"/>
                  </a:lnTo>
                  <a:lnTo>
                    <a:pt x="0" y="943356"/>
                  </a:lnTo>
                  <a:lnTo>
                    <a:pt x="179070" y="943356"/>
                  </a:lnTo>
                  <a:lnTo>
                    <a:pt x="179070" y="890016"/>
                  </a:lnTo>
                  <a:close/>
                </a:path>
                <a:path w="1473200" h="1388745">
                  <a:moveTo>
                    <a:pt x="282702" y="742188"/>
                  </a:moveTo>
                  <a:lnTo>
                    <a:pt x="0" y="742188"/>
                  </a:lnTo>
                  <a:lnTo>
                    <a:pt x="0" y="795528"/>
                  </a:lnTo>
                  <a:lnTo>
                    <a:pt x="282702" y="795528"/>
                  </a:lnTo>
                  <a:lnTo>
                    <a:pt x="282702" y="742188"/>
                  </a:lnTo>
                  <a:close/>
                </a:path>
                <a:path w="1473200" h="1388745">
                  <a:moveTo>
                    <a:pt x="387858" y="594360"/>
                  </a:moveTo>
                  <a:lnTo>
                    <a:pt x="0" y="594360"/>
                  </a:lnTo>
                  <a:lnTo>
                    <a:pt x="0" y="646176"/>
                  </a:lnTo>
                  <a:lnTo>
                    <a:pt x="387858" y="646176"/>
                  </a:lnTo>
                  <a:lnTo>
                    <a:pt x="387858" y="594360"/>
                  </a:lnTo>
                  <a:close/>
                </a:path>
                <a:path w="1473200" h="1388745">
                  <a:moveTo>
                    <a:pt x="461010" y="445008"/>
                  </a:moveTo>
                  <a:lnTo>
                    <a:pt x="0" y="445008"/>
                  </a:lnTo>
                  <a:lnTo>
                    <a:pt x="0" y="498348"/>
                  </a:lnTo>
                  <a:lnTo>
                    <a:pt x="461010" y="498348"/>
                  </a:lnTo>
                  <a:lnTo>
                    <a:pt x="461010" y="445008"/>
                  </a:lnTo>
                  <a:close/>
                </a:path>
                <a:path w="1473200" h="1388745">
                  <a:moveTo>
                    <a:pt x="668274" y="297180"/>
                  </a:moveTo>
                  <a:lnTo>
                    <a:pt x="0" y="297180"/>
                  </a:lnTo>
                  <a:lnTo>
                    <a:pt x="0" y="348996"/>
                  </a:lnTo>
                  <a:lnTo>
                    <a:pt x="668274" y="348996"/>
                  </a:lnTo>
                  <a:lnTo>
                    <a:pt x="668274" y="297180"/>
                  </a:lnTo>
                  <a:close/>
                </a:path>
                <a:path w="1473200" h="1388745">
                  <a:moveTo>
                    <a:pt x="697230" y="147828"/>
                  </a:moveTo>
                  <a:lnTo>
                    <a:pt x="0" y="147828"/>
                  </a:lnTo>
                  <a:lnTo>
                    <a:pt x="0" y="201168"/>
                  </a:lnTo>
                  <a:lnTo>
                    <a:pt x="697230" y="201168"/>
                  </a:lnTo>
                  <a:lnTo>
                    <a:pt x="697230" y="147828"/>
                  </a:lnTo>
                  <a:close/>
                </a:path>
                <a:path w="1473200" h="1388745">
                  <a:moveTo>
                    <a:pt x="1472946" y="0"/>
                  </a:moveTo>
                  <a:lnTo>
                    <a:pt x="0" y="0"/>
                  </a:lnTo>
                  <a:lnTo>
                    <a:pt x="0" y="51816"/>
                  </a:lnTo>
                  <a:lnTo>
                    <a:pt x="1472946" y="51816"/>
                  </a:lnTo>
                  <a:lnTo>
                    <a:pt x="147294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43321" y="2239391"/>
              <a:ext cx="0" cy="1484630"/>
            </a:xfrm>
            <a:custGeom>
              <a:avLst/>
              <a:gdLst/>
              <a:ahLst/>
              <a:cxnLst/>
              <a:rect l="l" t="t" r="r" b="b"/>
              <a:pathLst>
                <a:path h="1484629">
                  <a:moveTo>
                    <a:pt x="0" y="0"/>
                  </a:moveTo>
                  <a:lnTo>
                    <a:pt x="0" y="1484629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792721" y="2225420"/>
            <a:ext cx="355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32.85%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73982" y="2362580"/>
            <a:ext cx="2199640" cy="136207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"/>
              </a:spcBef>
              <a:tabLst>
                <a:tab pos="1413510" algn="l"/>
              </a:tabLst>
            </a:pPr>
            <a:r>
              <a:rPr sz="1350" spc="-15" baseline="3086" dirty="0">
                <a:solidFill>
                  <a:srgbClr val="585858"/>
                </a:solidFill>
                <a:latin typeface="Calibri"/>
                <a:cs typeface="Calibri"/>
              </a:rPr>
              <a:t>Bangladesh…</a:t>
            </a:r>
            <a:r>
              <a:rPr sz="1350" baseline="3086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15.57%</a:t>
            </a:r>
            <a:endParaRPr sz="900">
              <a:latin typeface="Calibri"/>
              <a:cs typeface="Calibri"/>
            </a:endParaRPr>
          </a:p>
          <a:p>
            <a:pPr marR="34925" algn="r">
              <a:lnSpc>
                <a:spcPct val="100000"/>
              </a:lnSpc>
              <a:spcBef>
                <a:spcPts val="85"/>
              </a:spcBef>
              <a:tabLst>
                <a:tab pos="1447800" algn="l"/>
              </a:tabLst>
            </a:pPr>
            <a:r>
              <a:rPr sz="1350" spc="-15" baseline="3086" dirty="0">
                <a:solidFill>
                  <a:srgbClr val="585858"/>
                </a:solidFill>
                <a:latin typeface="Calibri"/>
                <a:cs typeface="Calibri"/>
              </a:rPr>
              <a:t>Independent…</a:t>
            </a:r>
            <a:r>
              <a:rPr sz="1350" baseline="3086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14.91%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tabLst>
                <a:tab pos="1605915" algn="l"/>
              </a:tabLst>
            </a:pPr>
            <a:r>
              <a:rPr sz="1350" baseline="3086" dirty="0">
                <a:solidFill>
                  <a:srgbClr val="585858"/>
                </a:solidFill>
                <a:latin typeface="Calibri"/>
                <a:cs typeface="Calibri"/>
              </a:rPr>
              <a:t>Election</a:t>
            </a:r>
            <a:r>
              <a:rPr sz="1350" spc="-67" baseline="3086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50" spc="-15" baseline="3086" dirty="0">
                <a:solidFill>
                  <a:srgbClr val="585858"/>
                </a:solidFill>
                <a:latin typeface="Calibri"/>
                <a:cs typeface="Calibri"/>
              </a:rPr>
              <a:t>Commission</a:t>
            </a:r>
            <a:r>
              <a:rPr sz="1350" baseline="3086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10.27%</a:t>
            </a:r>
            <a:endParaRPr sz="900">
              <a:latin typeface="Calibri"/>
              <a:cs typeface="Calibri"/>
            </a:endParaRPr>
          </a:p>
          <a:p>
            <a:pPr marL="431800">
              <a:lnSpc>
                <a:spcPct val="100000"/>
              </a:lnSpc>
              <a:spcBef>
                <a:spcPts val="85"/>
              </a:spcBef>
              <a:tabLst>
                <a:tab pos="1532890" algn="l"/>
              </a:tabLst>
            </a:pPr>
            <a:r>
              <a:rPr sz="1350" baseline="3086" dirty="0">
                <a:solidFill>
                  <a:srgbClr val="585858"/>
                </a:solidFill>
                <a:latin typeface="Calibri"/>
                <a:cs typeface="Calibri"/>
              </a:rPr>
              <a:t>Jatiya</a:t>
            </a:r>
            <a:r>
              <a:rPr sz="1350" spc="-15" baseline="3086" dirty="0">
                <a:solidFill>
                  <a:srgbClr val="585858"/>
                </a:solidFill>
                <a:latin typeface="Calibri"/>
                <a:cs typeface="Calibri"/>
              </a:rPr>
              <a:t> Party</a:t>
            </a:r>
            <a:r>
              <a:rPr sz="1350" baseline="3086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8.64%</a:t>
            </a:r>
            <a:endParaRPr sz="90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  <a:spcBef>
                <a:spcPts val="90"/>
              </a:spcBef>
              <a:tabLst>
                <a:tab pos="1428115" algn="l"/>
              </a:tabLst>
            </a:pPr>
            <a:r>
              <a:rPr sz="1350" baseline="3086" dirty="0">
                <a:solidFill>
                  <a:srgbClr val="585858"/>
                </a:solidFill>
                <a:latin typeface="Calibri"/>
                <a:cs typeface="Calibri"/>
              </a:rPr>
              <a:t>Prime</a:t>
            </a:r>
            <a:r>
              <a:rPr sz="1350" spc="-52" baseline="3086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50" spc="-15" baseline="3086" dirty="0">
                <a:solidFill>
                  <a:srgbClr val="585858"/>
                </a:solidFill>
                <a:latin typeface="Calibri"/>
                <a:cs typeface="Calibri"/>
              </a:rPr>
              <a:t>Minister</a:t>
            </a:r>
            <a:r>
              <a:rPr sz="1350" baseline="3086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6.30%</a:t>
            </a:r>
            <a:endParaRPr sz="900">
              <a:latin typeface="Calibri"/>
              <a:cs typeface="Calibri"/>
            </a:endParaRPr>
          </a:p>
          <a:p>
            <a:pPr marR="581660" algn="r">
              <a:lnSpc>
                <a:spcPct val="100000"/>
              </a:lnSpc>
              <a:spcBef>
                <a:spcPts val="90"/>
              </a:spcBef>
              <a:tabLst>
                <a:tab pos="1175385" algn="l"/>
              </a:tabLst>
            </a:pPr>
            <a:r>
              <a:rPr sz="1350" baseline="3086" dirty="0">
                <a:solidFill>
                  <a:srgbClr val="585858"/>
                </a:solidFill>
                <a:latin typeface="Calibri"/>
                <a:cs typeface="Calibri"/>
              </a:rPr>
              <a:t>Law</a:t>
            </a:r>
            <a:r>
              <a:rPr sz="1350" spc="-15" baseline="3086" dirty="0">
                <a:solidFill>
                  <a:srgbClr val="585858"/>
                </a:solidFill>
                <a:latin typeface="Calibri"/>
                <a:cs typeface="Calibri"/>
              </a:rPr>
              <a:t> enforcement…</a:t>
            </a:r>
            <a:r>
              <a:rPr sz="1350" baseline="3086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4.00%</a:t>
            </a:r>
            <a:endParaRPr sz="900">
              <a:latin typeface="Calibri"/>
              <a:cs typeface="Calibri"/>
            </a:endParaRPr>
          </a:p>
          <a:p>
            <a:pPr marR="628015" algn="r">
              <a:lnSpc>
                <a:spcPct val="100000"/>
              </a:lnSpc>
              <a:spcBef>
                <a:spcPts val="90"/>
              </a:spcBef>
              <a:tabLst>
                <a:tab pos="857885" algn="l"/>
              </a:tabLst>
            </a:pPr>
            <a:r>
              <a:rPr sz="1350" baseline="3086" dirty="0">
                <a:solidFill>
                  <a:srgbClr val="585858"/>
                </a:solidFill>
                <a:latin typeface="Calibri"/>
                <a:cs typeface="Calibri"/>
              </a:rPr>
              <a:t>Civil</a:t>
            </a:r>
            <a:r>
              <a:rPr sz="1350" spc="-67" baseline="3086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50" spc="-15" baseline="3086" dirty="0">
                <a:solidFill>
                  <a:srgbClr val="585858"/>
                </a:solidFill>
                <a:latin typeface="Calibri"/>
                <a:cs typeface="Calibri"/>
              </a:rPr>
              <a:t>society</a:t>
            </a:r>
            <a:r>
              <a:rPr sz="1350" baseline="3086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2.97%</a:t>
            </a:r>
            <a:endParaRPr sz="900">
              <a:latin typeface="Calibri"/>
              <a:cs typeface="Calibri"/>
            </a:endParaRPr>
          </a:p>
          <a:p>
            <a:pPr marR="638175" algn="r">
              <a:lnSpc>
                <a:spcPct val="100000"/>
              </a:lnSpc>
              <a:spcBef>
                <a:spcPts val="85"/>
              </a:spcBef>
              <a:tabLst>
                <a:tab pos="1141095" algn="l"/>
              </a:tabLst>
            </a:pPr>
            <a:r>
              <a:rPr sz="1350" baseline="3086" dirty="0">
                <a:solidFill>
                  <a:srgbClr val="585858"/>
                </a:solidFill>
                <a:latin typeface="Calibri"/>
                <a:cs typeface="Calibri"/>
              </a:rPr>
              <a:t>Bangladesh</a:t>
            </a:r>
            <a:r>
              <a:rPr sz="1350" spc="-67" baseline="3086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50" spc="-15" baseline="3086" dirty="0">
                <a:solidFill>
                  <a:srgbClr val="585858"/>
                </a:solidFill>
                <a:latin typeface="Calibri"/>
                <a:cs typeface="Calibri"/>
              </a:rPr>
              <a:t>Police</a:t>
            </a:r>
            <a:r>
              <a:rPr sz="1350" baseline="3086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2.74%</a:t>
            </a:r>
            <a:endParaRPr sz="900">
              <a:latin typeface="Calibri"/>
              <a:cs typeface="Calibri"/>
            </a:endParaRPr>
          </a:p>
          <a:p>
            <a:pPr marL="376555">
              <a:lnSpc>
                <a:spcPct val="100000"/>
              </a:lnSpc>
              <a:spcBef>
                <a:spcPts val="90"/>
              </a:spcBef>
              <a:tabLst>
                <a:tab pos="1223645" algn="l"/>
              </a:tabLst>
            </a:pPr>
            <a:r>
              <a:rPr sz="1350" spc="-15" baseline="3086" dirty="0">
                <a:solidFill>
                  <a:srgbClr val="585858"/>
                </a:solidFill>
                <a:latin typeface="Calibri"/>
                <a:cs typeface="Calibri"/>
              </a:rPr>
              <a:t>Government</a:t>
            </a:r>
            <a:r>
              <a:rPr sz="1350" baseline="3086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1.74%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58690" y="1981628"/>
            <a:ext cx="1969135" cy="4000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861694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National</a:t>
            </a:r>
            <a:r>
              <a:rPr sz="1400" spc="-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actors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Bangladesh</a:t>
            </a:r>
            <a:r>
              <a:rPr sz="9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Awami…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46550" y="1922145"/>
            <a:ext cx="3041650" cy="1898650"/>
          </a:xfrm>
          <a:custGeom>
            <a:avLst/>
            <a:gdLst/>
            <a:ahLst/>
            <a:cxnLst/>
            <a:rect l="l" t="t" r="r" b="b"/>
            <a:pathLst>
              <a:path w="3041650" h="1898650">
                <a:moveTo>
                  <a:pt x="0" y="1898650"/>
                </a:moveTo>
                <a:lnTo>
                  <a:pt x="3041650" y="1898650"/>
                </a:lnTo>
                <a:lnTo>
                  <a:pt x="3041650" y="0"/>
                </a:lnTo>
                <a:lnTo>
                  <a:pt x="0" y="0"/>
                </a:lnTo>
                <a:lnTo>
                  <a:pt x="0" y="1898650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4643437" y="6788784"/>
            <a:ext cx="1472565" cy="1519555"/>
            <a:chOff x="4643437" y="6788784"/>
            <a:chExt cx="1472565" cy="1519555"/>
          </a:xfrm>
        </p:grpSpPr>
        <p:sp>
          <p:nvSpPr>
            <p:cNvPr id="16" name="object 16"/>
            <p:cNvSpPr/>
            <p:nvPr/>
          </p:nvSpPr>
          <p:spPr>
            <a:xfrm>
              <a:off x="5433059" y="6788784"/>
              <a:ext cx="0" cy="1519555"/>
            </a:xfrm>
            <a:custGeom>
              <a:avLst/>
              <a:gdLst/>
              <a:ahLst/>
              <a:cxnLst/>
              <a:rect l="l" t="t" r="r" b="b"/>
              <a:pathLst>
                <a:path h="1519554">
                  <a:moveTo>
                    <a:pt x="0" y="558419"/>
                  </a:moveTo>
                  <a:lnTo>
                    <a:pt x="0" y="1519428"/>
                  </a:lnTo>
                </a:path>
                <a:path h="1519554">
                  <a:moveTo>
                    <a:pt x="0" y="406019"/>
                  </a:moveTo>
                  <a:lnTo>
                    <a:pt x="0" y="505079"/>
                  </a:lnTo>
                </a:path>
                <a:path h="1519554">
                  <a:moveTo>
                    <a:pt x="0" y="255143"/>
                  </a:moveTo>
                  <a:lnTo>
                    <a:pt x="0" y="352679"/>
                  </a:lnTo>
                </a:path>
                <a:path h="1519554">
                  <a:moveTo>
                    <a:pt x="0" y="102743"/>
                  </a:moveTo>
                  <a:lnTo>
                    <a:pt x="0" y="200279"/>
                  </a:lnTo>
                </a:path>
                <a:path h="1519554">
                  <a:moveTo>
                    <a:pt x="0" y="0"/>
                  </a:moveTo>
                  <a:lnTo>
                    <a:pt x="0" y="49403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48200" y="6838187"/>
              <a:ext cx="1468120" cy="1420495"/>
            </a:xfrm>
            <a:custGeom>
              <a:avLst/>
              <a:gdLst/>
              <a:ahLst/>
              <a:cxnLst/>
              <a:rect l="l" t="t" r="r" b="b"/>
              <a:pathLst>
                <a:path w="1468120" h="1420495">
                  <a:moveTo>
                    <a:pt x="403860" y="1367028"/>
                  </a:moveTo>
                  <a:lnTo>
                    <a:pt x="0" y="1367028"/>
                  </a:lnTo>
                  <a:lnTo>
                    <a:pt x="0" y="1420368"/>
                  </a:lnTo>
                  <a:lnTo>
                    <a:pt x="403860" y="1420368"/>
                  </a:lnTo>
                  <a:lnTo>
                    <a:pt x="403860" y="1367028"/>
                  </a:lnTo>
                  <a:close/>
                </a:path>
                <a:path w="1468120" h="1420495">
                  <a:moveTo>
                    <a:pt x="422148" y="1214628"/>
                  </a:moveTo>
                  <a:lnTo>
                    <a:pt x="0" y="1214628"/>
                  </a:lnTo>
                  <a:lnTo>
                    <a:pt x="0" y="1269492"/>
                  </a:lnTo>
                  <a:lnTo>
                    <a:pt x="422148" y="1269492"/>
                  </a:lnTo>
                  <a:lnTo>
                    <a:pt x="422148" y="1214628"/>
                  </a:lnTo>
                  <a:close/>
                </a:path>
                <a:path w="1468120" h="1420495">
                  <a:moveTo>
                    <a:pt x="641604" y="1063752"/>
                  </a:moveTo>
                  <a:lnTo>
                    <a:pt x="0" y="1063752"/>
                  </a:lnTo>
                  <a:lnTo>
                    <a:pt x="0" y="1117092"/>
                  </a:lnTo>
                  <a:lnTo>
                    <a:pt x="641604" y="1117092"/>
                  </a:lnTo>
                  <a:lnTo>
                    <a:pt x="641604" y="1063752"/>
                  </a:lnTo>
                  <a:close/>
                </a:path>
                <a:path w="1468120" h="1420495">
                  <a:moveTo>
                    <a:pt x="678180" y="911352"/>
                  </a:moveTo>
                  <a:lnTo>
                    <a:pt x="0" y="911352"/>
                  </a:lnTo>
                  <a:lnTo>
                    <a:pt x="0" y="964692"/>
                  </a:lnTo>
                  <a:lnTo>
                    <a:pt x="678180" y="964692"/>
                  </a:lnTo>
                  <a:lnTo>
                    <a:pt x="678180" y="911352"/>
                  </a:lnTo>
                  <a:close/>
                </a:path>
                <a:path w="1468120" h="1420495">
                  <a:moveTo>
                    <a:pt x="678180" y="758952"/>
                  </a:moveTo>
                  <a:lnTo>
                    <a:pt x="0" y="758952"/>
                  </a:lnTo>
                  <a:lnTo>
                    <a:pt x="0" y="813816"/>
                  </a:lnTo>
                  <a:lnTo>
                    <a:pt x="678180" y="813816"/>
                  </a:lnTo>
                  <a:lnTo>
                    <a:pt x="678180" y="758952"/>
                  </a:lnTo>
                  <a:close/>
                </a:path>
                <a:path w="1468120" h="1420495">
                  <a:moveTo>
                    <a:pt x="733044" y="608076"/>
                  </a:moveTo>
                  <a:lnTo>
                    <a:pt x="0" y="608076"/>
                  </a:lnTo>
                  <a:lnTo>
                    <a:pt x="0" y="661416"/>
                  </a:lnTo>
                  <a:lnTo>
                    <a:pt x="733044" y="661416"/>
                  </a:lnTo>
                  <a:lnTo>
                    <a:pt x="733044" y="608076"/>
                  </a:lnTo>
                  <a:close/>
                </a:path>
                <a:path w="1468120" h="1420495">
                  <a:moveTo>
                    <a:pt x="806196" y="455676"/>
                  </a:moveTo>
                  <a:lnTo>
                    <a:pt x="0" y="455676"/>
                  </a:lnTo>
                  <a:lnTo>
                    <a:pt x="0" y="509016"/>
                  </a:lnTo>
                  <a:lnTo>
                    <a:pt x="806196" y="509016"/>
                  </a:lnTo>
                  <a:lnTo>
                    <a:pt x="806196" y="455676"/>
                  </a:lnTo>
                  <a:close/>
                </a:path>
                <a:path w="1468120" h="1420495">
                  <a:moveTo>
                    <a:pt x="844296" y="303276"/>
                  </a:moveTo>
                  <a:lnTo>
                    <a:pt x="0" y="303276"/>
                  </a:lnTo>
                  <a:lnTo>
                    <a:pt x="0" y="356616"/>
                  </a:lnTo>
                  <a:lnTo>
                    <a:pt x="844296" y="356616"/>
                  </a:lnTo>
                  <a:lnTo>
                    <a:pt x="844296" y="303276"/>
                  </a:lnTo>
                  <a:close/>
                </a:path>
                <a:path w="1468120" h="1420495">
                  <a:moveTo>
                    <a:pt x="1173480" y="150876"/>
                  </a:moveTo>
                  <a:lnTo>
                    <a:pt x="0" y="150876"/>
                  </a:lnTo>
                  <a:lnTo>
                    <a:pt x="0" y="205740"/>
                  </a:lnTo>
                  <a:lnTo>
                    <a:pt x="1173480" y="205740"/>
                  </a:lnTo>
                  <a:lnTo>
                    <a:pt x="1173480" y="150876"/>
                  </a:lnTo>
                  <a:close/>
                </a:path>
                <a:path w="1468120" h="1420495">
                  <a:moveTo>
                    <a:pt x="1467612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1467612" y="53340"/>
                  </a:lnTo>
                  <a:lnTo>
                    <a:pt x="14676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48200" y="6788784"/>
              <a:ext cx="0" cy="1519555"/>
            </a:xfrm>
            <a:custGeom>
              <a:avLst/>
              <a:gdLst/>
              <a:ahLst/>
              <a:cxnLst/>
              <a:rect l="l" t="t" r="r" b="b"/>
              <a:pathLst>
                <a:path h="1519554">
                  <a:moveTo>
                    <a:pt x="0" y="0"/>
                  </a:moveTo>
                  <a:lnTo>
                    <a:pt x="0" y="1519428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6218046" y="6788784"/>
            <a:ext cx="0" cy="1519555"/>
          </a:xfrm>
          <a:custGeom>
            <a:avLst/>
            <a:gdLst/>
            <a:ahLst/>
            <a:cxnLst/>
            <a:rect l="l" t="t" r="r" b="b"/>
            <a:pathLst>
              <a:path h="1519554">
                <a:moveTo>
                  <a:pt x="0" y="0"/>
                </a:moveTo>
                <a:lnTo>
                  <a:pt x="0" y="151942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27450" y="6464046"/>
            <a:ext cx="2825750" cy="1943100"/>
          </a:xfrm>
          <a:prstGeom prst="rect">
            <a:avLst/>
          </a:prstGeom>
          <a:ln w="9525">
            <a:solidFill>
              <a:srgbClr val="D9D9D9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703580">
              <a:lnSpc>
                <a:spcPct val="100000"/>
              </a:lnSpc>
              <a:spcBef>
                <a:spcPts val="68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International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actors</a:t>
            </a:r>
            <a:endParaRPr sz="1400">
              <a:latin typeface="Calibri"/>
              <a:cs typeface="Calibri"/>
            </a:endParaRPr>
          </a:p>
          <a:p>
            <a:pPr marL="623570">
              <a:lnSpc>
                <a:spcPct val="100000"/>
              </a:lnSpc>
              <a:spcBef>
                <a:spcPts val="195"/>
              </a:spcBef>
              <a:tabLst>
                <a:tab pos="2446020" algn="l"/>
              </a:tabLst>
            </a:pPr>
            <a:r>
              <a:rPr sz="1350" spc="-37" baseline="3086" dirty="0">
                <a:solidFill>
                  <a:srgbClr val="585858"/>
                </a:solidFill>
                <a:latin typeface="Calibri"/>
                <a:cs typeface="Calibri"/>
              </a:rPr>
              <a:t>USA</a:t>
            </a:r>
            <a:r>
              <a:rPr sz="1350" baseline="3086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18.69%</a:t>
            </a:r>
            <a:endParaRPr sz="90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  <a:spcBef>
                <a:spcPts val="120"/>
              </a:spcBef>
              <a:tabLst>
                <a:tab pos="2171065" algn="l"/>
              </a:tabLst>
            </a:pPr>
            <a:r>
              <a:rPr sz="1350" baseline="3086" dirty="0">
                <a:solidFill>
                  <a:srgbClr val="585858"/>
                </a:solidFill>
                <a:latin typeface="Calibri"/>
                <a:cs typeface="Calibri"/>
              </a:rPr>
              <a:t>United</a:t>
            </a:r>
            <a:r>
              <a:rPr sz="1350" spc="-44" baseline="3086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50" spc="-15" baseline="3086" dirty="0">
                <a:solidFill>
                  <a:srgbClr val="585858"/>
                </a:solidFill>
                <a:latin typeface="Calibri"/>
                <a:cs typeface="Calibri"/>
              </a:rPr>
              <a:t>Nations</a:t>
            </a:r>
            <a:r>
              <a:rPr sz="1350" baseline="3086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14.95%</a:t>
            </a:r>
            <a:endParaRPr sz="900">
              <a:latin typeface="Calibri"/>
              <a:cs typeface="Calibri"/>
            </a:endParaRPr>
          </a:p>
          <a:p>
            <a:pPr marR="634365" algn="r">
              <a:lnSpc>
                <a:spcPct val="100000"/>
              </a:lnSpc>
              <a:spcBef>
                <a:spcPts val="120"/>
              </a:spcBef>
              <a:tabLst>
                <a:tab pos="1255395" algn="l"/>
              </a:tabLst>
            </a:pPr>
            <a:r>
              <a:rPr sz="1350" spc="-15" baseline="3086" dirty="0">
                <a:solidFill>
                  <a:srgbClr val="585858"/>
                </a:solidFill>
                <a:latin typeface="Calibri"/>
                <a:cs typeface="Calibri"/>
              </a:rPr>
              <a:t>India</a:t>
            </a:r>
            <a:r>
              <a:rPr sz="1350" baseline="3086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10.75%</a:t>
            </a:r>
            <a:endParaRPr sz="900">
              <a:latin typeface="Calibri"/>
              <a:cs typeface="Calibri"/>
            </a:endParaRPr>
          </a:p>
          <a:p>
            <a:pPr marR="670560" algn="r">
              <a:lnSpc>
                <a:spcPct val="100000"/>
              </a:lnSpc>
              <a:spcBef>
                <a:spcPts val="115"/>
              </a:spcBef>
              <a:tabLst>
                <a:tab pos="1304290" algn="l"/>
              </a:tabLst>
            </a:pPr>
            <a:r>
              <a:rPr sz="1350" spc="-15" baseline="3086" dirty="0">
                <a:solidFill>
                  <a:srgbClr val="585858"/>
                </a:solidFill>
                <a:latin typeface="Calibri"/>
                <a:cs typeface="Calibri"/>
              </a:rPr>
              <a:t>Others</a:t>
            </a:r>
            <a:r>
              <a:rPr sz="1350" baseline="3086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10.28%</a:t>
            </a:r>
            <a:endParaRPr sz="900">
              <a:latin typeface="Calibri"/>
              <a:cs typeface="Calibri"/>
            </a:endParaRPr>
          </a:p>
          <a:p>
            <a:pPr marR="802005" algn="r">
              <a:lnSpc>
                <a:spcPct val="100000"/>
              </a:lnSpc>
              <a:spcBef>
                <a:spcPts val="114"/>
              </a:spcBef>
              <a:tabLst>
                <a:tab pos="1177290" algn="l"/>
              </a:tabLst>
            </a:pPr>
            <a:r>
              <a:rPr sz="1350" spc="-15" baseline="3086" dirty="0">
                <a:solidFill>
                  <a:srgbClr val="585858"/>
                </a:solidFill>
                <a:latin typeface="Calibri"/>
                <a:cs typeface="Calibri"/>
              </a:rPr>
              <a:t>China</a:t>
            </a:r>
            <a:r>
              <a:rPr sz="1350" baseline="3086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9.35%</a:t>
            </a:r>
            <a:endParaRPr sz="900">
              <a:latin typeface="Calibri"/>
              <a:cs typeface="Calibri"/>
            </a:endParaRPr>
          </a:p>
          <a:p>
            <a:pPr marR="857250" algn="r">
              <a:lnSpc>
                <a:spcPct val="100000"/>
              </a:lnSpc>
              <a:spcBef>
                <a:spcPts val="114"/>
              </a:spcBef>
              <a:tabLst>
                <a:tab pos="989965" algn="l"/>
              </a:tabLst>
            </a:pPr>
            <a:r>
              <a:rPr sz="1350" spc="-37" baseline="3086" dirty="0">
                <a:solidFill>
                  <a:srgbClr val="585858"/>
                </a:solidFill>
                <a:latin typeface="Calibri"/>
                <a:cs typeface="Calibri"/>
              </a:rPr>
              <a:t>EU</a:t>
            </a:r>
            <a:r>
              <a:rPr sz="1350" baseline="3086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8.64%</a:t>
            </a:r>
            <a:endParaRPr sz="900">
              <a:latin typeface="Calibri"/>
              <a:cs typeface="Calibri"/>
            </a:endParaRPr>
          </a:p>
          <a:p>
            <a:pPr marR="857250" algn="r">
              <a:lnSpc>
                <a:spcPct val="100000"/>
              </a:lnSpc>
              <a:spcBef>
                <a:spcPts val="120"/>
              </a:spcBef>
              <a:tabLst>
                <a:tab pos="1153160" algn="l"/>
              </a:tabLst>
            </a:pPr>
            <a:r>
              <a:rPr sz="1350" spc="-15" baseline="3086" dirty="0">
                <a:solidFill>
                  <a:srgbClr val="585858"/>
                </a:solidFill>
                <a:latin typeface="Calibri"/>
                <a:cs typeface="Calibri"/>
              </a:rPr>
              <a:t>Russia</a:t>
            </a:r>
            <a:r>
              <a:rPr sz="1350" baseline="3086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8.64%</a:t>
            </a:r>
            <a:endParaRPr sz="900">
              <a:latin typeface="Calibri"/>
              <a:cs typeface="Calibri"/>
            </a:endParaRPr>
          </a:p>
          <a:p>
            <a:pPr marL="210820">
              <a:lnSpc>
                <a:spcPct val="100000"/>
              </a:lnSpc>
              <a:spcBef>
                <a:spcPts val="114"/>
              </a:spcBef>
              <a:tabLst>
                <a:tab pos="1638935" algn="l"/>
              </a:tabLst>
            </a:pPr>
            <a:r>
              <a:rPr sz="1350" spc="-15" baseline="3086" dirty="0">
                <a:solidFill>
                  <a:srgbClr val="585858"/>
                </a:solidFill>
                <a:latin typeface="Calibri"/>
                <a:cs typeface="Calibri"/>
              </a:rPr>
              <a:t>International…</a:t>
            </a:r>
            <a:r>
              <a:rPr sz="1350" baseline="3086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8.18%</a:t>
            </a:r>
            <a:endParaRPr sz="900">
              <a:latin typeface="Calibri"/>
              <a:cs typeface="Calibri"/>
            </a:endParaRPr>
          </a:p>
          <a:p>
            <a:pPr marR="1113790" algn="r">
              <a:lnSpc>
                <a:spcPct val="100000"/>
              </a:lnSpc>
              <a:spcBef>
                <a:spcPts val="114"/>
              </a:spcBef>
              <a:tabLst>
                <a:tab pos="735965" algn="l"/>
              </a:tabLst>
            </a:pPr>
            <a:r>
              <a:rPr sz="1350" spc="-37" baseline="3086" dirty="0">
                <a:solidFill>
                  <a:srgbClr val="585858"/>
                </a:solidFill>
                <a:latin typeface="Calibri"/>
                <a:cs typeface="Calibri"/>
              </a:rPr>
              <a:t>UK</a:t>
            </a:r>
            <a:r>
              <a:rPr sz="1350" baseline="3086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5.37%</a:t>
            </a:r>
            <a:endParaRPr sz="900">
              <a:latin typeface="Calibri"/>
              <a:cs typeface="Calibri"/>
            </a:endParaRPr>
          </a:p>
          <a:p>
            <a:pPr marR="1132205" algn="r">
              <a:lnSpc>
                <a:spcPct val="100000"/>
              </a:lnSpc>
              <a:spcBef>
                <a:spcPts val="120"/>
              </a:spcBef>
              <a:tabLst>
                <a:tab pos="1353185" algn="l"/>
              </a:tabLst>
            </a:pPr>
            <a:r>
              <a:rPr sz="1350" spc="-15" baseline="3086" dirty="0">
                <a:solidFill>
                  <a:srgbClr val="585858"/>
                </a:solidFill>
                <a:latin typeface="Calibri"/>
                <a:cs typeface="Calibri"/>
              </a:rPr>
              <a:t>Commonwealth</a:t>
            </a:r>
            <a:r>
              <a:rPr sz="1350" baseline="3086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5.14%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913755" cy="29679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926465" marR="43815" indent="-228600">
              <a:lnSpc>
                <a:spcPts val="1380"/>
              </a:lnSpc>
              <a:spcBef>
                <a:spcPts val="195"/>
              </a:spcBef>
              <a:buSzPct val="83333"/>
              <a:buFont typeface="Courier New"/>
              <a:buChar char="o"/>
              <a:tabLst>
                <a:tab pos="926465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USA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(80 mentions)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United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Nations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(64) </a:t>
            </a:r>
            <a:r>
              <a:rPr sz="1200" dirty="0">
                <a:latin typeface="Times New Roman"/>
                <a:cs typeface="Times New Roman"/>
              </a:rPr>
              <a:t>led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international response, </a:t>
            </a:r>
            <a:r>
              <a:rPr sz="1200" dirty="0">
                <a:latin typeface="Times New Roman"/>
                <a:cs typeface="Times New Roman"/>
              </a:rPr>
              <a:t>followed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India,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China,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EU.</a:t>
            </a:r>
            <a:endParaRPr sz="1200">
              <a:latin typeface="Times New Roman"/>
              <a:cs typeface="Times New Roman"/>
            </a:endParaRPr>
          </a:p>
          <a:p>
            <a:pPr marL="926465" marR="59690" indent="-228600">
              <a:lnSpc>
                <a:spcPts val="1380"/>
              </a:lnSpc>
              <a:buSzPct val="83333"/>
              <a:buFont typeface="Courier New"/>
              <a:buChar char="o"/>
              <a:tabLst>
                <a:tab pos="926465" algn="l"/>
              </a:tabLst>
            </a:pPr>
            <a:r>
              <a:rPr sz="1200" b="1" dirty="0">
                <a:latin typeface="Times New Roman"/>
                <a:cs typeface="Times New Roman"/>
              </a:rPr>
              <a:t>Observation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prominence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reflects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advocating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democratic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processes.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Coverage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countries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China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indicate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strategic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geopolitical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interests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Bangladesh’s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elections.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200" b="1" dirty="0">
                <a:latin typeface="Times New Roman"/>
                <a:cs typeface="Times New Roman"/>
              </a:rPr>
              <a:t>Most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Talked-</a:t>
            </a:r>
            <a:r>
              <a:rPr sz="1200" b="1" dirty="0">
                <a:latin typeface="Times New Roman"/>
                <a:cs typeface="Times New Roman"/>
              </a:rPr>
              <a:t>About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Issues</a:t>
            </a:r>
            <a:endParaRPr sz="1200">
              <a:latin typeface="Times New Roman"/>
              <a:cs typeface="Times New Roman"/>
            </a:endParaRPr>
          </a:p>
          <a:p>
            <a:pPr marL="469265" marR="93980" indent="-228600">
              <a:lnSpc>
                <a:spcPct val="101800"/>
              </a:lnSpc>
              <a:spcBef>
                <a:spcPts val="1335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sz="1100" b="1" dirty="0">
                <a:latin typeface="Calibri"/>
                <a:cs typeface="Calibri"/>
              </a:rPr>
              <a:t>Free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&amp;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Fair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Election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(282)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Election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Violence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(232)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were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top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issues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discussed,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followed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Code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of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Conduct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(204)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restoration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Caretaker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Government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(191)</a:t>
            </a:r>
            <a:r>
              <a:rPr sz="1100" spc="-1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469265" marR="5080" indent="-228600">
              <a:lnSpc>
                <a:spcPct val="101800"/>
              </a:lnSpc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Other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notable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topics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included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voter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turnout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(168)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street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agitation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(133)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law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enforcement </a:t>
            </a:r>
            <a:r>
              <a:rPr sz="1100" b="1" dirty="0">
                <a:latin typeface="Calibri"/>
                <a:cs typeface="Calibri"/>
              </a:rPr>
              <a:t>roles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(110)</a:t>
            </a:r>
            <a:r>
              <a:rPr sz="1100" spc="-1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469265" marR="35560" indent="-228600">
              <a:lnSpc>
                <a:spcPts val="1350"/>
              </a:lnSpc>
              <a:spcBef>
                <a:spcPts val="45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sz="1100" b="1" dirty="0">
                <a:latin typeface="Calibri"/>
                <a:cs typeface="Calibri"/>
              </a:rPr>
              <a:t>Observation</a:t>
            </a:r>
            <a:r>
              <a:rPr sz="1100" dirty="0">
                <a:latin typeface="Calibri"/>
                <a:cs typeface="Calibri"/>
              </a:rPr>
              <a:t>: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emphasis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fairness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violence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suggests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widespread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public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concern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about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integrity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safety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electoral</a:t>
            </a:r>
            <a:r>
              <a:rPr sz="1100" spc="-10" dirty="0">
                <a:latin typeface="Calibri"/>
                <a:cs typeface="Calibri"/>
              </a:rPr>
              <a:t> process.</a:t>
            </a:r>
            <a:endParaRPr sz="1100">
              <a:latin typeface="Calibri"/>
              <a:cs typeface="Calibri"/>
            </a:endParaRPr>
          </a:p>
          <a:p>
            <a:pPr marL="469265" marR="47625" indent="-228600">
              <a:lnSpc>
                <a:spcPts val="1330"/>
              </a:lnSpc>
              <a:spcBef>
                <a:spcPts val="5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sz="1100" b="1" spc="-10" dirty="0">
                <a:latin typeface="Calibri"/>
                <a:cs typeface="Calibri"/>
              </a:rPr>
              <a:t>Implication</a:t>
            </a:r>
            <a:r>
              <a:rPr sz="1100" spc="-10" dirty="0">
                <a:latin typeface="Calibri"/>
                <a:cs typeface="Calibri"/>
              </a:rPr>
              <a:t>: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Discussions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sensitive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issues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like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agitation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internal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conflict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highlight</a:t>
            </a:r>
            <a:r>
              <a:rPr sz="1100" spc="-10" dirty="0">
                <a:latin typeface="Calibri"/>
                <a:cs typeface="Calibri"/>
              </a:rPr>
              <a:t> political </a:t>
            </a:r>
            <a:r>
              <a:rPr sz="1100" dirty="0">
                <a:latin typeface="Calibri"/>
                <a:cs typeface="Calibri"/>
              </a:rPr>
              <a:t>tensions,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while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topics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like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security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international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dialogue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reflect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efforts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manage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these</a:t>
            </a:r>
            <a:endParaRPr sz="1100">
              <a:latin typeface="Calibri"/>
              <a:cs typeface="Calibri"/>
            </a:endParaRPr>
          </a:p>
          <a:p>
            <a:pPr marL="469265">
              <a:lnSpc>
                <a:spcPts val="1300"/>
              </a:lnSpc>
            </a:pPr>
            <a:r>
              <a:rPr sz="1100" spc="-10" dirty="0">
                <a:latin typeface="Calibri"/>
                <a:cs typeface="Calibri"/>
              </a:rPr>
              <a:t>challenges.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04" y="4606163"/>
          <a:ext cx="2848610" cy="369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005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Most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talked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issues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No.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response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Free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&amp;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fair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election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282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Election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violence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232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Code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conduct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204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230">
                <a:tc>
                  <a:txBody>
                    <a:bodyPr/>
                    <a:lstStyle/>
                    <a:p>
                      <a:pPr marL="67945" marR="110489">
                        <a:lnSpc>
                          <a:spcPct val="955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Restoration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Caretaker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government/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Election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time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government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63500" algn="r">
                        <a:lnSpc>
                          <a:spcPts val="1140"/>
                        </a:lnSpc>
                        <a:spcBef>
                          <a:spcPts val="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191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39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Election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campaign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184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Voter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turnout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168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Mudslinging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162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67945" marR="408940">
                        <a:lnSpc>
                          <a:spcPts val="115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Street agitation/Showdown/ Rallies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63500" algn="r">
                        <a:lnSpc>
                          <a:spcPts val="1140"/>
                        </a:lnSpc>
                        <a:spcBef>
                          <a:spcPts val="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133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40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Post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election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reaction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124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Participatory</a:t>
                      </a:r>
                      <a:r>
                        <a:rPr sz="10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election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116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67945" marR="209550">
                        <a:lnSpc>
                          <a:spcPts val="115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Role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law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enforcement agency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140"/>
                        </a:lnSpc>
                        <a:spcBef>
                          <a:spcPts val="111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110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40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Internal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conflict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105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67945" marR="422909">
                        <a:lnSpc>
                          <a:spcPts val="115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Dialogue/negotiation [international]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140"/>
                        </a:lnSpc>
                        <a:spcBef>
                          <a:spcPts val="111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102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40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Injuries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96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Security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140"/>
                        </a:lnSpc>
                        <a:spcBef>
                          <a:spcPts val="9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83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Grand</a:t>
                      </a:r>
                      <a:r>
                        <a:rPr sz="1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Total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140"/>
                        </a:lnSpc>
                        <a:spcBef>
                          <a:spcPts val="80"/>
                        </a:spcBef>
                      </a:pPr>
                      <a:r>
                        <a:rPr sz="1000" b="1" spc="-20" dirty="0">
                          <a:latin typeface="Arial"/>
                          <a:cs typeface="Arial"/>
                        </a:rPr>
                        <a:t>2292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8625027"/>
            <a:ext cx="145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General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Observations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77751" y="5039931"/>
            <a:ext cx="1536065" cy="2358390"/>
            <a:chOff x="5377751" y="5039931"/>
            <a:chExt cx="1536065" cy="2358390"/>
          </a:xfrm>
        </p:grpSpPr>
        <p:sp>
          <p:nvSpPr>
            <p:cNvPr id="6" name="object 6"/>
            <p:cNvSpPr/>
            <p:nvPr/>
          </p:nvSpPr>
          <p:spPr>
            <a:xfrm>
              <a:off x="5763768" y="5044694"/>
              <a:ext cx="1145540" cy="2348865"/>
            </a:xfrm>
            <a:custGeom>
              <a:avLst/>
              <a:gdLst/>
              <a:ahLst/>
              <a:cxnLst/>
              <a:rect l="l" t="t" r="r" b="b"/>
              <a:pathLst>
                <a:path w="1145540" h="2348865">
                  <a:moveTo>
                    <a:pt x="0" y="2037333"/>
                  </a:moveTo>
                  <a:lnTo>
                    <a:pt x="0" y="2189733"/>
                  </a:lnTo>
                </a:path>
                <a:path w="1145540" h="2348865">
                  <a:moveTo>
                    <a:pt x="0" y="1802637"/>
                  </a:moveTo>
                  <a:lnTo>
                    <a:pt x="0" y="1955037"/>
                  </a:lnTo>
                </a:path>
                <a:path w="1145540" h="2348865">
                  <a:moveTo>
                    <a:pt x="0" y="1567941"/>
                  </a:moveTo>
                  <a:lnTo>
                    <a:pt x="0" y="1720341"/>
                  </a:lnTo>
                </a:path>
                <a:path w="1145540" h="2348865">
                  <a:moveTo>
                    <a:pt x="0" y="1333245"/>
                  </a:moveTo>
                  <a:lnTo>
                    <a:pt x="0" y="1484121"/>
                  </a:lnTo>
                </a:path>
                <a:path w="1145540" h="2348865">
                  <a:moveTo>
                    <a:pt x="0" y="863853"/>
                  </a:moveTo>
                  <a:lnTo>
                    <a:pt x="0" y="1014729"/>
                  </a:lnTo>
                </a:path>
                <a:path w="1145540" h="2348865">
                  <a:moveTo>
                    <a:pt x="0" y="629157"/>
                  </a:moveTo>
                  <a:lnTo>
                    <a:pt x="0" y="780033"/>
                  </a:lnTo>
                </a:path>
                <a:path w="1145540" h="2348865">
                  <a:moveTo>
                    <a:pt x="0" y="394461"/>
                  </a:moveTo>
                  <a:lnTo>
                    <a:pt x="0" y="545338"/>
                  </a:lnTo>
                </a:path>
                <a:path w="1145540" h="2348865">
                  <a:moveTo>
                    <a:pt x="0" y="159765"/>
                  </a:moveTo>
                  <a:lnTo>
                    <a:pt x="0" y="310641"/>
                  </a:lnTo>
                </a:path>
                <a:path w="1145540" h="2348865">
                  <a:moveTo>
                    <a:pt x="0" y="0"/>
                  </a:moveTo>
                  <a:lnTo>
                    <a:pt x="0" y="75945"/>
                  </a:lnTo>
                </a:path>
                <a:path w="1145540" h="2348865">
                  <a:moveTo>
                    <a:pt x="0" y="1098550"/>
                  </a:moveTo>
                  <a:lnTo>
                    <a:pt x="0" y="1249426"/>
                  </a:lnTo>
                </a:path>
                <a:path w="1145540" h="2348865">
                  <a:moveTo>
                    <a:pt x="0" y="2272029"/>
                  </a:moveTo>
                  <a:lnTo>
                    <a:pt x="0" y="2348356"/>
                  </a:lnTo>
                </a:path>
                <a:path w="1145540" h="2348865">
                  <a:moveTo>
                    <a:pt x="382524" y="0"/>
                  </a:moveTo>
                  <a:lnTo>
                    <a:pt x="382524" y="75945"/>
                  </a:lnTo>
                </a:path>
                <a:path w="1145540" h="2348865">
                  <a:moveTo>
                    <a:pt x="382524" y="159765"/>
                  </a:moveTo>
                  <a:lnTo>
                    <a:pt x="382524" y="310641"/>
                  </a:lnTo>
                </a:path>
                <a:path w="1145540" h="2348865">
                  <a:moveTo>
                    <a:pt x="382524" y="394461"/>
                  </a:moveTo>
                  <a:lnTo>
                    <a:pt x="382524" y="545338"/>
                  </a:lnTo>
                </a:path>
                <a:path w="1145540" h="2348865">
                  <a:moveTo>
                    <a:pt x="382524" y="863853"/>
                  </a:moveTo>
                  <a:lnTo>
                    <a:pt x="382524" y="1014729"/>
                  </a:lnTo>
                </a:path>
                <a:path w="1145540" h="2348865">
                  <a:moveTo>
                    <a:pt x="382524" y="1098550"/>
                  </a:moveTo>
                  <a:lnTo>
                    <a:pt x="382524" y="2348356"/>
                  </a:lnTo>
                </a:path>
                <a:path w="1145540" h="2348865">
                  <a:moveTo>
                    <a:pt x="382524" y="629157"/>
                  </a:moveTo>
                  <a:lnTo>
                    <a:pt x="382524" y="780033"/>
                  </a:lnTo>
                </a:path>
                <a:path w="1145540" h="2348865">
                  <a:moveTo>
                    <a:pt x="763524" y="159765"/>
                  </a:moveTo>
                  <a:lnTo>
                    <a:pt x="763524" y="2348356"/>
                  </a:lnTo>
                </a:path>
                <a:path w="1145540" h="2348865">
                  <a:moveTo>
                    <a:pt x="763524" y="0"/>
                  </a:moveTo>
                  <a:lnTo>
                    <a:pt x="763524" y="75945"/>
                  </a:lnTo>
                </a:path>
                <a:path w="1145540" h="2348865">
                  <a:moveTo>
                    <a:pt x="1145032" y="0"/>
                  </a:moveTo>
                  <a:lnTo>
                    <a:pt x="1145032" y="2348356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82514" y="5120639"/>
              <a:ext cx="1198245" cy="2196465"/>
            </a:xfrm>
            <a:custGeom>
              <a:avLst/>
              <a:gdLst/>
              <a:ahLst/>
              <a:cxnLst/>
              <a:rect l="l" t="t" r="r" b="b"/>
              <a:pathLst>
                <a:path w="1198245" h="2196465">
                  <a:moveTo>
                    <a:pt x="492506" y="2113788"/>
                  </a:moveTo>
                  <a:lnTo>
                    <a:pt x="0" y="2113788"/>
                  </a:lnTo>
                  <a:lnTo>
                    <a:pt x="0" y="2196084"/>
                  </a:lnTo>
                  <a:lnTo>
                    <a:pt x="492506" y="2196084"/>
                  </a:lnTo>
                  <a:lnTo>
                    <a:pt x="492506" y="2113788"/>
                  </a:lnTo>
                  <a:close/>
                </a:path>
                <a:path w="1198245" h="2196465">
                  <a:moveTo>
                    <a:pt x="527558" y="1879092"/>
                  </a:moveTo>
                  <a:lnTo>
                    <a:pt x="0" y="1879092"/>
                  </a:lnTo>
                  <a:lnTo>
                    <a:pt x="0" y="1961388"/>
                  </a:lnTo>
                  <a:lnTo>
                    <a:pt x="527558" y="1961388"/>
                  </a:lnTo>
                  <a:lnTo>
                    <a:pt x="527558" y="1879092"/>
                  </a:lnTo>
                  <a:close/>
                </a:path>
                <a:path w="1198245" h="2196465">
                  <a:moveTo>
                    <a:pt x="565658" y="1644396"/>
                  </a:moveTo>
                  <a:lnTo>
                    <a:pt x="0" y="1644396"/>
                  </a:lnTo>
                  <a:lnTo>
                    <a:pt x="0" y="1726692"/>
                  </a:lnTo>
                  <a:lnTo>
                    <a:pt x="565658" y="1726692"/>
                  </a:lnTo>
                  <a:lnTo>
                    <a:pt x="565658" y="1644396"/>
                  </a:lnTo>
                  <a:close/>
                </a:path>
                <a:path w="1198245" h="2196465">
                  <a:moveTo>
                    <a:pt x="689102" y="1408176"/>
                  </a:moveTo>
                  <a:lnTo>
                    <a:pt x="0" y="1408176"/>
                  </a:lnTo>
                  <a:lnTo>
                    <a:pt x="0" y="1491996"/>
                  </a:lnTo>
                  <a:lnTo>
                    <a:pt x="689102" y="1491996"/>
                  </a:lnTo>
                  <a:lnTo>
                    <a:pt x="689102" y="1408176"/>
                  </a:lnTo>
                  <a:close/>
                </a:path>
                <a:path w="1198245" h="2196465">
                  <a:moveTo>
                    <a:pt x="713486" y="1173480"/>
                  </a:moveTo>
                  <a:lnTo>
                    <a:pt x="0" y="1173480"/>
                  </a:lnTo>
                  <a:lnTo>
                    <a:pt x="0" y="1257300"/>
                  </a:lnTo>
                  <a:lnTo>
                    <a:pt x="713486" y="1257300"/>
                  </a:lnTo>
                  <a:lnTo>
                    <a:pt x="713486" y="1173480"/>
                  </a:lnTo>
                  <a:close/>
                </a:path>
                <a:path w="1198245" h="2196465">
                  <a:moveTo>
                    <a:pt x="782066" y="938784"/>
                  </a:moveTo>
                  <a:lnTo>
                    <a:pt x="0" y="938784"/>
                  </a:lnTo>
                  <a:lnTo>
                    <a:pt x="0" y="1022604"/>
                  </a:lnTo>
                  <a:lnTo>
                    <a:pt x="782066" y="1022604"/>
                  </a:lnTo>
                  <a:lnTo>
                    <a:pt x="782066" y="938784"/>
                  </a:lnTo>
                  <a:close/>
                </a:path>
                <a:path w="1198245" h="2196465">
                  <a:moveTo>
                    <a:pt x="811022" y="704088"/>
                  </a:moveTo>
                  <a:lnTo>
                    <a:pt x="0" y="704088"/>
                  </a:lnTo>
                  <a:lnTo>
                    <a:pt x="0" y="787908"/>
                  </a:lnTo>
                  <a:lnTo>
                    <a:pt x="811022" y="787908"/>
                  </a:lnTo>
                  <a:lnTo>
                    <a:pt x="811022" y="704088"/>
                  </a:lnTo>
                  <a:close/>
                </a:path>
                <a:path w="1198245" h="2196465">
                  <a:moveTo>
                    <a:pt x="867410" y="469392"/>
                  </a:moveTo>
                  <a:lnTo>
                    <a:pt x="0" y="469392"/>
                  </a:lnTo>
                  <a:lnTo>
                    <a:pt x="0" y="553212"/>
                  </a:lnTo>
                  <a:lnTo>
                    <a:pt x="867410" y="553212"/>
                  </a:lnTo>
                  <a:lnTo>
                    <a:pt x="867410" y="469392"/>
                  </a:lnTo>
                  <a:close/>
                </a:path>
                <a:path w="1198245" h="2196465">
                  <a:moveTo>
                    <a:pt x="986282" y="234696"/>
                  </a:moveTo>
                  <a:lnTo>
                    <a:pt x="0" y="234696"/>
                  </a:lnTo>
                  <a:lnTo>
                    <a:pt x="0" y="318516"/>
                  </a:lnTo>
                  <a:lnTo>
                    <a:pt x="986282" y="318516"/>
                  </a:lnTo>
                  <a:lnTo>
                    <a:pt x="986282" y="234696"/>
                  </a:lnTo>
                  <a:close/>
                </a:path>
                <a:path w="1198245" h="2196465">
                  <a:moveTo>
                    <a:pt x="1198105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1198105" y="83820"/>
                  </a:lnTo>
                  <a:lnTo>
                    <a:pt x="119810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82514" y="5044694"/>
              <a:ext cx="0" cy="2348865"/>
            </a:xfrm>
            <a:custGeom>
              <a:avLst/>
              <a:gdLst/>
              <a:ahLst/>
              <a:cxnLst/>
              <a:rect l="l" t="t" r="r" b="b"/>
              <a:pathLst>
                <a:path h="2348865">
                  <a:moveTo>
                    <a:pt x="0" y="0"/>
                  </a:moveTo>
                  <a:lnTo>
                    <a:pt x="0" y="2348356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657720" y="5074411"/>
            <a:ext cx="355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15.70%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5250" y="5309108"/>
            <a:ext cx="355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12.92%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6123" y="5544058"/>
            <a:ext cx="355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11.36%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71005" y="5779134"/>
            <a:ext cx="355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10.63%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1034" y="6013830"/>
            <a:ext cx="355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10.24%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73089" y="6248780"/>
            <a:ext cx="2971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9.35%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47815" y="6483477"/>
            <a:ext cx="2971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9.02%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24371" y="6718554"/>
            <a:ext cx="2971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7.41%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86271" y="6953250"/>
            <a:ext cx="2971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6.90%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52109" y="7188200"/>
            <a:ext cx="2971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6.46%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92752" y="5303011"/>
            <a:ext cx="7962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Election</a:t>
            </a:r>
            <a:r>
              <a:rPr sz="9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violence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16882" y="5537708"/>
            <a:ext cx="7727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Code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of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conduct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34611" y="5772658"/>
            <a:ext cx="1234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Restoration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of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Caretaker…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30267" y="6007353"/>
            <a:ext cx="8604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Election</a:t>
            </a:r>
            <a:r>
              <a:rPr sz="9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campaign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34484" y="6242430"/>
            <a:ext cx="655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Voter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turnout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08525" y="6477380"/>
            <a:ext cx="5816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Mudslinging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94783" y="6712077"/>
            <a:ext cx="375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Street…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65421" y="6947154"/>
            <a:ext cx="10248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Post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election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reaction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80661" y="7181850"/>
            <a:ext cx="10096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Participatory</a:t>
            </a:r>
            <a:r>
              <a:rPr sz="900" spc="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election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86707" y="4647691"/>
            <a:ext cx="1838325" cy="582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974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Most</a:t>
            </a:r>
            <a:r>
              <a:rPr sz="14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talked</a:t>
            </a:r>
            <a:r>
              <a:rPr sz="14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issues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25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Free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&amp;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fair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election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051300" y="4573651"/>
            <a:ext cx="2997200" cy="2959100"/>
          </a:xfrm>
          <a:custGeom>
            <a:avLst/>
            <a:gdLst/>
            <a:ahLst/>
            <a:cxnLst/>
            <a:rect l="l" t="t" r="r" b="b"/>
            <a:pathLst>
              <a:path w="2997200" h="2959100">
                <a:moveTo>
                  <a:pt x="0" y="2959100"/>
                </a:moveTo>
                <a:lnTo>
                  <a:pt x="2997200" y="2959100"/>
                </a:lnTo>
                <a:lnTo>
                  <a:pt x="2997200" y="0"/>
                </a:lnTo>
                <a:lnTo>
                  <a:pt x="0" y="0"/>
                </a:lnTo>
                <a:lnTo>
                  <a:pt x="0" y="2959100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4080"/>
            <a:ext cx="5715000" cy="13874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0665" marR="403860" indent="-228600">
              <a:lnSpc>
                <a:spcPct val="101899"/>
              </a:lnSpc>
              <a:spcBef>
                <a:spcPts val="75"/>
              </a:spcBef>
              <a:buFont typeface="Calibri"/>
              <a:buAutoNum type="arabicPeriod"/>
              <a:tabLst>
                <a:tab pos="240665" algn="l"/>
              </a:tabLst>
            </a:pPr>
            <a:r>
              <a:rPr sz="1100" b="1" dirty="0">
                <a:latin typeface="Calibri"/>
                <a:cs typeface="Calibri"/>
              </a:rPr>
              <a:t>Content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Balance</a:t>
            </a:r>
            <a:r>
              <a:rPr sz="1100" dirty="0">
                <a:latin typeface="Calibri"/>
                <a:cs typeface="Calibri"/>
              </a:rPr>
              <a:t>: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dominance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event-</a:t>
            </a:r>
            <a:r>
              <a:rPr sz="1100" dirty="0">
                <a:latin typeface="Calibri"/>
                <a:cs typeface="Calibri"/>
              </a:rPr>
              <a:t>based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reporting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limited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analytical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content </a:t>
            </a:r>
            <a:r>
              <a:rPr sz="1100" dirty="0">
                <a:latin typeface="Calibri"/>
                <a:cs typeface="Calibri"/>
              </a:rPr>
              <a:t>indicates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need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more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interpretive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journalism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contextualize</a:t>
            </a:r>
            <a:r>
              <a:rPr sz="1100" spc="-10" dirty="0">
                <a:latin typeface="Calibri"/>
                <a:cs typeface="Calibri"/>
              </a:rPr>
              <a:t> election-related developments.</a:t>
            </a:r>
            <a:endParaRPr sz="1100">
              <a:latin typeface="Calibri"/>
              <a:cs typeface="Calibri"/>
            </a:endParaRPr>
          </a:p>
          <a:p>
            <a:pPr marL="240665" marR="5080" indent="-228600">
              <a:lnSpc>
                <a:spcPct val="101400"/>
              </a:lnSpc>
              <a:spcBef>
                <a:spcPts val="10"/>
              </a:spcBef>
              <a:buFont typeface="Calibri"/>
              <a:buAutoNum type="arabicPeriod"/>
              <a:tabLst>
                <a:tab pos="240665" algn="l"/>
              </a:tabLst>
            </a:pPr>
            <a:r>
              <a:rPr sz="1100" b="1" dirty="0">
                <a:latin typeface="Calibri"/>
                <a:cs typeface="Calibri"/>
              </a:rPr>
              <a:t>Actor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Representation</a:t>
            </a:r>
            <a:r>
              <a:rPr sz="1100" dirty="0">
                <a:latin typeface="Calibri"/>
                <a:cs typeface="Calibri"/>
              </a:rPr>
              <a:t>: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disparity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coverage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between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major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parties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smaller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actors</a:t>
            </a:r>
            <a:r>
              <a:rPr sz="1100" spc="-20" dirty="0">
                <a:latin typeface="Calibri"/>
                <a:cs typeface="Calibri"/>
              </a:rPr>
              <a:t> like </a:t>
            </a:r>
            <a:r>
              <a:rPr sz="1100" dirty="0">
                <a:latin typeface="Calibri"/>
                <a:cs typeface="Calibri"/>
              </a:rPr>
              <a:t>civil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society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Election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Commission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points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potential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biases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prioritization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high-</a:t>
            </a:r>
            <a:r>
              <a:rPr sz="1100" spc="-10" dirty="0">
                <a:latin typeface="Calibri"/>
                <a:cs typeface="Calibri"/>
              </a:rPr>
              <a:t>profile narratives.</a:t>
            </a:r>
            <a:endParaRPr sz="1100">
              <a:latin typeface="Calibri"/>
              <a:cs typeface="Calibri"/>
            </a:endParaRPr>
          </a:p>
          <a:p>
            <a:pPr marL="240665" marR="371475" indent="-228600">
              <a:lnSpc>
                <a:spcPct val="101800"/>
              </a:lnSpc>
              <a:buFont typeface="Calibri"/>
              <a:buAutoNum type="arabicPeriod"/>
              <a:tabLst>
                <a:tab pos="240665" algn="l"/>
              </a:tabLst>
            </a:pPr>
            <a:r>
              <a:rPr sz="1100" b="1" dirty="0">
                <a:latin typeface="Calibri"/>
                <a:cs typeface="Calibri"/>
              </a:rPr>
              <a:t>Focus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on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Violence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and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Conduct</a:t>
            </a:r>
            <a:r>
              <a:rPr sz="1100" dirty="0">
                <a:latin typeface="Calibri"/>
                <a:cs typeface="Calibri"/>
              </a:rPr>
              <a:t>: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recurring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emphasis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violence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election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fairness </a:t>
            </a:r>
            <a:r>
              <a:rPr sz="1100" dirty="0">
                <a:latin typeface="Calibri"/>
                <a:cs typeface="Calibri"/>
              </a:rPr>
              <a:t>suggests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underlying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concern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about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political </a:t>
            </a:r>
            <a:r>
              <a:rPr sz="1100" spc="-10" dirty="0">
                <a:latin typeface="Calibri"/>
                <a:cs typeface="Calibri"/>
              </a:rPr>
              <a:t>stability.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721610"/>
            <a:ext cx="5864225" cy="3076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Calibri"/>
                <a:cs typeface="Calibri"/>
              </a:rPr>
              <a:t>Conclusion</a:t>
            </a:r>
            <a:endParaRPr sz="1100">
              <a:latin typeface="Calibri"/>
              <a:cs typeface="Calibri"/>
            </a:endParaRPr>
          </a:p>
          <a:p>
            <a:pPr marL="12700" marR="32384" algn="just">
              <a:lnSpc>
                <a:spcPct val="109800"/>
              </a:lnSpc>
              <a:spcBef>
                <a:spcPts val="810"/>
              </a:spcBef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analysis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media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coverage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during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January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2024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national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election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Bangladesh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highlights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pivotal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role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journalism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shaping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public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understanding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electoral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processes.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While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dominance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event-</a:t>
            </a:r>
            <a:r>
              <a:rPr sz="1100" dirty="0">
                <a:latin typeface="Calibri"/>
                <a:cs typeface="Calibri"/>
              </a:rPr>
              <a:t>based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reporting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ensured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timely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updates,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limited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number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analytical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opinion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pieces </a:t>
            </a:r>
            <a:r>
              <a:rPr sz="1100" dirty="0">
                <a:latin typeface="Calibri"/>
                <a:cs typeface="Calibri"/>
              </a:rPr>
              <a:t>points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gap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interpretive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journalism,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essential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fostering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informed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public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discourse.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9800"/>
              </a:lnSpc>
              <a:spcBef>
                <a:spcPts val="795"/>
              </a:spcBef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disproportionate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focus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major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political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parties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like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Bangladesh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Awami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League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(BAL)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and </a:t>
            </a:r>
            <a:r>
              <a:rPr sz="1100" dirty="0">
                <a:latin typeface="Calibri"/>
                <a:cs typeface="Calibri"/>
              </a:rPr>
              <a:t>Bangladesh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Nationalist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Party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(BNP)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underscores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their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influence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national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narrative,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also </a:t>
            </a:r>
            <a:r>
              <a:rPr sz="1100" dirty="0">
                <a:latin typeface="Calibri"/>
                <a:cs typeface="Calibri"/>
              </a:rPr>
              <a:t>reveals 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underrepresentation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smaller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actors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such as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civil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society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Election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Commission, </a:t>
            </a:r>
            <a:r>
              <a:rPr sz="1100" dirty="0">
                <a:latin typeface="Calibri"/>
                <a:cs typeface="Calibri"/>
              </a:rPr>
              <a:t>whose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roles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critical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ensuring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transparent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election.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media’s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attention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issues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like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free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and </a:t>
            </a:r>
            <a:r>
              <a:rPr sz="1100" dirty="0">
                <a:latin typeface="Calibri"/>
                <a:cs typeface="Calibri"/>
              </a:rPr>
              <a:t>fair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elections,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violence,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electoral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conduct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reflects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public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concerns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about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integrity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safety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of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electoral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process.</a:t>
            </a:r>
            <a:endParaRPr sz="1100">
              <a:latin typeface="Calibri"/>
              <a:cs typeface="Calibri"/>
            </a:endParaRPr>
          </a:p>
          <a:p>
            <a:pPr marL="12700" marR="110489" algn="just">
              <a:lnSpc>
                <a:spcPct val="109700"/>
              </a:lnSpc>
              <a:spcBef>
                <a:spcPts val="805"/>
              </a:spcBef>
            </a:pPr>
            <a:r>
              <a:rPr sz="1100" dirty="0">
                <a:latin typeface="Calibri"/>
                <a:cs typeface="Calibri"/>
              </a:rPr>
              <a:t>Despite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these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contributions,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findings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suggest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room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10" dirty="0">
                <a:latin typeface="Calibri"/>
                <a:cs typeface="Calibri"/>
              </a:rPr>
              <a:t> improvement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diversifying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perspectives, </a:t>
            </a:r>
            <a:r>
              <a:rPr sz="1100" dirty="0">
                <a:latin typeface="Calibri"/>
                <a:cs typeface="Calibri"/>
              </a:rPr>
              <a:t>prioritizing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deeper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analyses,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balancing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representation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actors.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Bangladesh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moves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forward,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 more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nuanced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comprehensive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media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approach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instrumental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strengthening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democratic </a:t>
            </a:r>
            <a:r>
              <a:rPr sz="1100" dirty="0">
                <a:latin typeface="Calibri"/>
                <a:cs typeface="Calibri"/>
              </a:rPr>
              <a:t>accountability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fostering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trust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electoral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systems.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81200"/>
            <a:ext cx="6172200" cy="40386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2121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</TotalTime>
  <Words>1331</Words>
  <Application>Microsoft Office PowerPoint</Application>
  <PresentationFormat>Custom</PresentationFormat>
  <Paragraphs>267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MT</vt:lpstr>
      <vt:lpstr>Calibri</vt:lpstr>
      <vt:lpstr>Century Gothic</vt:lpstr>
      <vt:lpstr>Courier New</vt:lpstr>
      <vt:lpstr>Symbol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atiq</dc:creator>
  <cp:lastModifiedBy>hp</cp:lastModifiedBy>
  <cp:revision>3</cp:revision>
  <dcterms:created xsi:type="dcterms:W3CDTF">2024-12-08T17:25:22Z</dcterms:created>
  <dcterms:modified xsi:type="dcterms:W3CDTF">2024-12-09T09:46:18Z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2024-12-06T00:00:00Z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2024-12-08T00:00:00Z</vt:filetime>
  </property>
  <property fmtid="{D5CDD505-2E9C-101B-9397-08002B2CF9AE}" pid="5" name="Producer">
    <vt:lpwstr>Microsoft® Word 2016</vt:lpwstr>
  </property>
</Properties>
</file>