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27" r:id="rId2"/>
    <p:sldId id="328" r:id="rId3"/>
    <p:sldId id="330" r:id="rId4"/>
    <p:sldId id="257" r:id="rId5"/>
    <p:sldId id="306" r:id="rId6"/>
    <p:sldId id="258" r:id="rId7"/>
    <p:sldId id="259" r:id="rId8"/>
    <p:sldId id="260" r:id="rId9"/>
    <p:sldId id="308" r:id="rId10"/>
    <p:sldId id="309" r:id="rId11"/>
    <p:sldId id="310" r:id="rId12"/>
    <p:sldId id="311" r:id="rId13"/>
    <p:sldId id="312" r:id="rId14"/>
    <p:sldId id="313" r:id="rId15"/>
    <p:sldId id="314" r:id="rId16"/>
    <p:sldId id="263" r:id="rId17"/>
    <p:sldId id="335" r:id="rId18"/>
    <p:sldId id="318" r:id="rId19"/>
    <p:sldId id="261" r:id="rId20"/>
    <p:sldId id="336" r:id="rId21"/>
    <p:sldId id="337" r:id="rId22"/>
    <p:sldId id="321" r:id="rId23"/>
    <p:sldId id="262" r:id="rId24"/>
    <p:sldId id="339" r:id="rId25"/>
    <p:sldId id="338" r:id="rId26"/>
    <p:sldId id="324" r:id="rId27"/>
    <p:sldId id="264" r:id="rId28"/>
    <p:sldId id="340" r:id="rId29"/>
    <p:sldId id="341" r:id="rId30"/>
    <p:sldId id="342" r:id="rId31"/>
    <p:sldId id="345" r:id="rId32"/>
    <p:sldId id="266" r:id="rId33"/>
    <p:sldId id="332" r:id="rId34"/>
    <p:sldId id="333" r:id="rId35"/>
    <p:sldId id="325" r:id="rId36"/>
    <p:sldId id="331" r:id="rId37"/>
    <p:sldId id="334" r:id="rId38"/>
    <p:sldId id="26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7" d="100"/>
          <a:sy n="77" d="100"/>
        </p:scale>
        <p:origin x="4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8DA12F-E904-42B3-BAD0-13EA004DF2CE}"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EAE8EC1-5216-4881-8427-03E4C47A8350}">
      <dgm:prSet/>
      <dgm:spPr/>
      <dgm:t>
        <a:bodyPr/>
        <a:lstStyle/>
        <a:p>
          <a:r>
            <a:rPr lang="en-US" b="1" dirty="0">
              <a:latin typeface="+mj-lt"/>
              <a:cs typeface="Times New Roman" panose="02020603050405020304" pitchFamily="18" charset="0"/>
            </a:rPr>
            <a:t>Objective –</a:t>
          </a:r>
          <a:endParaRPr lang="en-US" dirty="0">
            <a:latin typeface="+mj-lt"/>
            <a:cs typeface="Times New Roman" panose="02020603050405020304" pitchFamily="18" charset="0"/>
          </a:endParaRPr>
        </a:p>
      </dgm:t>
    </dgm:pt>
    <dgm:pt modelId="{D3E1FF2A-197B-422E-BBA5-548942FFD3C1}" type="parTrans" cxnId="{A555BCE4-5843-40F4-BF24-E2A640D41A83}">
      <dgm:prSet/>
      <dgm:spPr/>
      <dgm:t>
        <a:bodyPr/>
        <a:lstStyle/>
        <a:p>
          <a:endParaRPr lang="en-US"/>
        </a:p>
      </dgm:t>
    </dgm:pt>
    <dgm:pt modelId="{57F72191-1991-402B-B90E-4871DA6B7570}" type="sibTrans" cxnId="{A555BCE4-5843-40F4-BF24-E2A640D41A83}">
      <dgm:prSet/>
      <dgm:spPr/>
      <dgm:t>
        <a:bodyPr/>
        <a:lstStyle/>
        <a:p>
          <a:endParaRPr lang="en-US">
            <a:latin typeface="+mj-lt"/>
          </a:endParaRPr>
        </a:p>
      </dgm:t>
    </dgm:pt>
    <dgm:pt modelId="{F3F78062-D82B-492D-AF90-658EB4DE3493}">
      <dgm:prSet/>
      <dgm:spPr/>
      <dgm:t>
        <a:bodyPr/>
        <a:lstStyle/>
        <a:p>
          <a:r>
            <a:rPr lang="en-US">
              <a:latin typeface="+mj-lt"/>
            </a:rPr>
            <a:t>To analyze banking data and </a:t>
          </a:r>
          <a:r>
            <a:rPr lang="en-US">
              <a:latin typeface="+mj-lt"/>
              <a:cs typeface="Times New Roman" panose="02020603050405020304" pitchFamily="18" charset="0"/>
            </a:rPr>
            <a:t>provide</a:t>
          </a:r>
          <a:r>
            <a:rPr lang="en-US">
              <a:latin typeface="+mj-lt"/>
            </a:rPr>
            <a:t> insights for decision-making.</a:t>
          </a:r>
          <a:endParaRPr lang="en-US" dirty="0">
            <a:latin typeface="+mj-lt"/>
          </a:endParaRPr>
        </a:p>
      </dgm:t>
    </dgm:pt>
    <dgm:pt modelId="{CA8C246D-1C8A-4988-A0C4-5B0785D8BB91}" type="parTrans" cxnId="{F61775AB-6349-4283-8305-96AFB4BD3E70}">
      <dgm:prSet/>
      <dgm:spPr/>
      <dgm:t>
        <a:bodyPr/>
        <a:lstStyle/>
        <a:p>
          <a:endParaRPr lang="en-US"/>
        </a:p>
      </dgm:t>
    </dgm:pt>
    <dgm:pt modelId="{0370ED58-335C-49A8-9853-D5D1EF2FAD9D}" type="sibTrans" cxnId="{F61775AB-6349-4283-8305-96AFB4BD3E70}">
      <dgm:prSet/>
      <dgm:spPr/>
      <dgm:t>
        <a:bodyPr/>
        <a:lstStyle/>
        <a:p>
          <a:endParaRPr lang="en-US">
            <a:latin typeface="+mj-lt"/>
          </a:endParaRPr>
        </a:p>
      </dgm:t>
    </dgm:pt>
    <dgm:pt modelId="{C6C379F4-E8A0-4503-8E41-1184A6E1E496}">
      <dgm:prSet/>
      <dgm:spPr/>
      <dgm:t>
        <a:bodyPr/>
        <a:lstStyle/>
        <a:p>
          <a:r>
            <a:rPr lang="en-US" b="1">
              <a:latin typeface="+mj-lt"/>
            </a:rPr>
            <a:t>Tools </a:t>
          </a:r>
          <a:r>
            <a:rPr lang="en-US" b="1">
              <a:latin typeface="+mj-lt"/>
              <a:cs typeface="Times New Roman" panose="02020603050405020304" pitchFamily="18" charset="0"/>
            </a:rPr>
            <a:t>Used-</a:t>
          </a:r>
          <a:r>
            <a:rPr lang="en-US" b="1">
              <a:latin typeface="+mj-lt"/>
            </a:rPr>
            <a:t> </a:t>
          </a:r>
          <a:endParaRPr lang="en-US" dirty="0">
            <a:latin typeface="+mj-lt"/>
          </a:endParaRPr>
        </a:p>
      </dgm:t>
    </dgm:pt>
    <dgm:pt modelId="{F29B97DA-8BAB-47E1-8870-D31B94511211}" type="parTrans" cxnId="{74073C18-D4D3-44BD-8B4B-4CAFC87464AD}">
      <dgm:prSet/>
      <dgm:spPr/>
      <dgm:t>
        <a:bodyPr/>
        <a:lstStyle/>
        <a:p>
          <a:endParaRPr lang="en-US"/>
        </a:p>
      </dgm:t>
    </dgm:pt>
    <dgm:pt modelId="{5EA2CF62-DDF3-400D-A095-5F8C07601373}" type="sibTrans" cxnId="{74073C18-D4D3-44BD-8B4B-4CAFC87464AD}">
      <dgm:prSet/>
      <dgm:spPr/>
      <dgm:t>
        <a:bodyPr/>
        <a:lstStyle/>
        <a:p>
          <a:endParaRPr lang="en-US">
            <a:latin typeface="+mj-lt"/>
          </a:endParaRPr>
        </a:p>
      </dgm:t>
    </dgm:pt>
    <dgm:pt modelId="{4468C545-D3CE-4948-8655-6D76214A9FB8}">
      <dgm:prSet/>
      <dgm:spPr/>
      <dgm:t>
        <a:bodyPr/>
        <a:lstStyle/>
        <a:p>
          <a:r>
            <a:rPr lang="en-US" dirty="0">
              <a:latin typeface="+mj-lt"/>
            </a:rPr>
            <a:t>Power BI, Tableau, Excel, and SQL for data </a:t>
          </a:r>
          <a:r>
            <a:rPr lang="en-US" dirty="0">
              <a:latin typeface="+mj-lt"/>
              <a:cs typeface="Times New Roman" panose="02020603050405020304" pitchFamily="18" charset="0"/>
            </a:rPr>
            <a:t>extraction</a:t>
          </a:r>
          <a:r>
            <a:rPr lang="en-US" dirty="0">
              <a:latin typeface="+mj-lt"/>
            </a:rPr>
            <a:t>, </a:t>
          </a:r>
          <a:r>
            <a:rPr lang="en-US" dirty="0">
              <a:latin typeface="+mj-lt"/>
              <a:cs typeface="Times New Roman" panose="02020603050405020304" pitchFamily="18" charset="0"/>
            </a:rPr>
            <a:t>transformation</a:t>
          </a:r>
          <a:r>
            <a:rPr lang="en-US" dirty="0">
              <a:latin typeface="+mj-lt"/>
            </a:rPr>
            <a:t>, and visualization.</a:t>
          </a:r>
        </a:p>
      </dgm:t>
    </dgm:pt>
    <dgm:pt modelId="{5F5B85E9-C86A-4747-AFA4-A5FA257B74C2}" type="parTrans" cxnId="{FEDD6075-B691-453A-A331-8C4B15BD9D93}">
      <dgm:prSet/>
      <dgm:spPr/>
      <dgm:t>
        <a:bodyPr/>
        <a:lstStyle/>
        <a:p>
          <a:endParaRPr lang="en-US"/>
        </a:p>
      </dgm:t>
    </dgm:pt>
    <dgm:pt modelId="{E7DBDA94-D6AE-4956-A88C-6E0DE5166DC9}" type="sibTrans" cxnId="{FEDD6075-B691-453A-A331-8C4B15BD9D93}">
      <dgm:prSet/>
      <dgm:spPr/>
      <dgm:t>
        <a:bodyPr/>
        <a:lstStyle/>
        <a:p>
          <a:endParaRPr lang="en-US"/>
        </a:p>
      </dgm:t>
    </dgm:pt>
    <dgm:pt modelId="{08DD0DDD-29B1-4AD6-B311-87D3EB41CB73}" type="pres">
      <dgm:prSet presAssocID="{3A8DA12F-E904-42B3-BAD0-13EA004DF2CE}" presName="Name0" presStyleCnt="0">
        <dgm:presLayoutVars>
          <dgm:dir/>
          <dgm:resizeHandles val="exact"/>
        </dgm:presLayoutVars>
      </dgm:prSet>
      <dgm:spPr/>
    </dgm:pt>
    <dgm:pt modelId="{5D398DD1-80C1-4AA3-B30A-6E97FA159396}" type="pres">
      <dgm:prSet presAssocID="{7EAE8EC1-5216-4881-8427-03E4C47A8350}" presName="node" presStyleLbl="node1" presStyleIdx="0" presStyleCnt="4">
        <dgm:presLayoutVars>
          <dgm:bulletEnabled val="1"/>
        </dgm:presLayoutVars>
      </dgm:prSet>
      <dgm:spPr/>
    </dgm:pt>
    <dgm:pt modelId="{3C4A1417-2358-4861-9D13-1F68A4257F9E}" type="pres">
      <dgm:prSet presAssocID="{57F72191-1991-402B-B90E-4871DA6B7570}" presName="sibTrans" presStyleLbl="sibTrans1D1" presStyleIdx="0" presStyleCnt="3"/>
      <dgm:spPr/>
    </dgm:pt>
    <dgm:pt modelId="{7F33867B-1250-4C2C-A127-7A79010EDB6A}" type="pres">
      <dgm:prSet presAssocID="{57F72191-1991-402B-B90E-4871DA6B7570}" presName="connectorText" presStyleLbl="sibTrans1D1" presStyleIdx="0" presStyleCnt="3"/>
      <dgm:spPr/>
    </dgm:pt>
    <dgm:pt modelId="{02771E4D-F91F-4A32-AAF5-ACF7ECA5C32A}" type="pres">
      <dgm:prSet presAssocID="{F3F78062-D82B-492D-AF90-658EB4DE3493}" presName="node" presStyleLbl="node1" presStyleIdx="1" presStyleCnt="4">
        <dgm:presLayoutVars>
          <dgm:bulletEnabled val="1"/>
        </dgm:presLayoutVars>
      </dgm:prSet>
      <dgm:spPr/>
    </dgm:pt>
    <dgm:pt modelId="{128E73DB-A1DF-4FA2-952B-78C880F1EA3C}" type="pres">
      <dgm:prSet presAssocID="{0370ED58-335C-49A8-9853-D5D1EF2FAD9D}" presName="sibTrans" presStyleLbl="sibTrans1D1" presStyleIdx="1" presStyleCnt="3"/>
      <dgm:spPr/>
    </dgm:pt>
    <dgm:pt modelId="{37AB2F4D-C909-41C7-916F-14EF5FDA7B19}" type="pres">
      <dgm:prSet presAssocID="{0370ED58-335C-49A8-9853-D5D1EF2FAD9D}" presName="connectorText" presStyleLbl="sibTrans1D1" presStyleIdx="1" presStyleCnt="3"/>
      <dgm:spPr/>
    </dgm:pt>
    <dgm:pt modelId="{BA251887-3B2A-490F-B668-F69555E0E158}" type="pres">
      <dgm:prSet presAssocID="{C6C379F4-E8A0-4503-8E41-1184A6E1E496}" presName="node" presStyleLbl="node1" presStyleIdx="2" presStyleCnt="4">
        <dgm:presLayoutVars>
          <dgm:bulletEnabled val="1"/>
        </dgm:presLayoutVars>
      </dgm:prSet>
      <dgm:spPr/>
    </dgm:pt>
    <dgm:pt modelId="{92AA6354-2AB6-4EB4-BD3B-F804CA148721}" type="pres">
      <dgm:prSet presAssocID="{5EA2CF62-DDF3-400D-A095-5F8C07601373}" presName="sibTrans" presStyleLbl="sibTrans1D1" presStyleIdx="2" presStyleCnt="3"/>
      <dgm:spPr/>
    </dgm:pt>
    <dgm:pt modelId="{0B0E2C06-CF4E-49B7-8A87-6CF5EA3207E1}" type="pres">
      <dgm:prSet presAssocID="{5EA2CF62-DDF3-400D-A095-5F8C07601373}" presName="connectorText" presStyleLbl="sibTrans1D1" presStyleIdx="2" presStyleCnt="3"/>
      <dgm:spPr/>
    </dgm:pt>
    <dgm:pt modelId="{42A8D650-FEDC-4615-BD81-706CAE1C3D78}" type="pres">
      <dgm:prSet presAssocID="{4468C545-D3CE-4948-8655-6D76214A9FB8}" presName="node" presStyleLbl="node1" presStyleIdx="3" presStyleCnt="4">
        <dgm:presLayoutVars>
          <dgm:bulletEnabled val="1"/>
        </dgm:presLayoutVars>
      </dgm:prSet>
      <dgm:spPr/>
    </dgm:pt>
  </dgm:ptLst>
  <dgm:cxnLst>
    <dgm:cxn modelId="{167C9605-03FA-4294-A129-4EB7B58C0461}" type="presOf" srcId="{5EA2CF62-DDF3-400D-A095-5F8C07601373}" destId="{92AA6354-2AB6-4EB4-BD3B-F804CA148721}" srcOrd="0" destOrd="0" presId="urn:microsoft.com/office/officeart/2016/7/layout/RepeatingBendingProcessNew"/>
    <dgm:cxn modelId="{74073C18-D4D3-44BD-8B4B-4CAFC87464AD}" srcId="{3A8DA12F-E904-42B3-BAD0-13EA004DF2CE}" destId="{C6C379F4-E8A0-4503-8E41-1184A6E1E496}" srcOrd="2" destOrd="0" parTransId="{F29B97DA-8BAB-47E1-8870-D31B94511211}" sibTransId="{5EA2CF62-DDF3-400D-A095-5F8C07601373}"/>
    <dgm:cxn modelId="{B1DBCC2A-2013-4682-88F5-D24C78D6EC8B}" type="presOf" srcId="{0370ED58-335C-49A8-9853-D5D1EF2FAD9D}" destId="{37AB2F4D-C909-41C7-916F-14EF5FDA7B19}" srcOrd="1" destOrd="0" presId="urn:microsoft.com/office/officeart/2016/7/layout/RepeatingBendingProcessNew"/>
    <dgm:cxn modelId="{F5CF052C-42C8-4D75-B45A-069150580BAA}" type="presOf" srcId="{57F72191-1991-402B-B90E-4871DA6B7570}" destId="{3C4A1417-2358-4861-9D13-1F68A4257F9E}" srcOrd="0" destOrd="0" presId="urn:microsoft.com/office/officeart/2016/7/layout/RepeatingBendingProcessNew"/>
    <dgm:cxn modelId="{4EF2F232-FAA6-42FC-B3B8-7E6C8A7E47AE}" type="presOf" srcId="{C6C379F4-E8A0-4503-8E41-1184A6E1E496}" destId="{BA251887-3B2A-490F-B668-F69555E0E158}" srcOrd="0" destOrd="0" presId="urn:microsoft.com/office/officeart/2016/7/layout/RepeatingBendingProcessNew"/>
    <dgm:cxn modelId="{A3D75142-BAD1-45F4-AB3B-8D45AC7370B5}" type="presOf" srcId="{3A8DA12F-E904-42B3-BAD0-13EA004DF2CE}" destId="{08DD0DDD-29B1-4AD6-B311-87D3EB41CB73}" srcOrd="0" destOrd="0" presId="urn:microsoft.com/office/officeart/2016/7/layout/RepeatingBendingProcessNew"/>
    <dgm:cxn modelId="{639A9250-FC7A-4958-B3EA-D57E3F7D688F}" type="presOf" srcId="{5EA2CF62-DDF3-400D-A095-5F8C07601373}" destId="{0B0E2C06-CF4E-49B7-8A87-6CF5EA3207E1}" srcOrd="1" destOrd="0" presId="urn:microsoft.com/office/officeart/2016/7/layout/RepeatingBendingProcessNew"/>
    <dgm:cxn modelId="{115C1E51-6D34-469E-AE47-FF49E17D9A42}" type="presOf" srcId="{57F72191-1991-402B-B90E-4871DA6B7570}" destId="{7F33867B-1250-4C2C-A127-7A79010EDB6A}" srcOrd="1" destOrd="0" presId="urn:microsoft.com/office/officeart/2016/7/layout/RepeatingBendingProcessNew"/>
    <dgm:cxn modelId="{FEDD6075-B691-453A-A331-8C4B15BD9D93}" srcId="{3A8DA12F-E904-42B3-BAD0-13EA004DF2CE}" destId="{4468C545-D3CE-4948-8655-6D76214A9FB8}" srcOrd="3" destOrd="0" parTransId="{5F5B85E9-C86A-4747-AFA4-A5FA257B74C2}" sibTransId="{E7DBDA94-D6AE-4956-A88C-6E0DE5166DC9}"/>
    <dgm:cxn modelId="{F61775AB-6349-4283-8305-96AFB4BD3E70}" srcId="{3A8DA12F-E904-42B3-BAD0-13EA004DF2CE}" destId="{F3F78062-D82B-492D-AF90-658EB4DE3493}" srcOrd="1" destOrd="0" parTransId="{CA8C246D-1C8A-4988-A0C4-5B0785D8BB91}" sibTransId="{0370ED58-335C-49A8-9853-D5D1EF2FAD9D}"/>
    <dgm:cxn modelId="{468877BA-810D-4C2F-8FE2-33BB97D2D1E2}" type="presOf" srcId="{7EAE8EC1-5216-4881-8427-03E4C47A8350}" destId="{5D398DD1-80C1-4AA3-B30A-6E97FA159396}" srcOrd="0" destOrd="0" presId="urn:microsoft.com/office/officeart/2016/7/layout/RepeatingBendingProcessNew"/>
    <dgm:cxn modelId="{F91B05C0-6A53-44F1-A798-BB7DA2CF121F}" type="presOf" srcId="{F3F78062-D82B-492D-AF90-658EB4DE3493}" destId="{02771E4D-F91F-4A32-AAF5-ACF7ECA5C32A}" srcOrd="0" destOrd="0" presId="urn:microsoft.com/office/officeart/2016/7/layout/RepeatingBendingProcessNew"/>
    <dgm:cxn modelId="{42D289DE-BE78-498B-B7AC-24C9FD9115F7}" type="presOf" srcId="{0370ED58-335C-49A8-9853-D5D1EF2FAD9D}" destId="{128E73DB-A1DF-4FA2-952B-78C880F1EA3C}" srcOrd="0" destOrd="0" presId="urn:microsoft.com/office/officeart/2016/7/layout/RepeatingBendingProcessNew"/>
    <dgm:cxn modelId="{A555BCE4-5843-40F4-BF24-E2A640D41A83}" srcId="{3A8DA12F-E904-42B3-BAD0-13EA004DF2CE}" destId="{7EAE8EC1-5216-4881-8427-03E4C47A8350}" srcOrd="0" destOrd="0" parTransId="{D3E1FF2A-197B-422E-BBA5-548942FFD3C1}" sibTransId="{57F72191-1991-402B-B90E-4871DA6B7570}"/>
    <dgm:cxn modelId="{7C53B1F8-C90F-4F4D-BE30-16E1212713C7}" type="presOf" srcId="{4468C545-D3CE-4948-8655-6D76214A9FB8}" destId="{42A8D650-FEDC-4615-BD81-706CAE1C3D78}" srcOrd="0" destOrd="0" presId="urn:microsoft.com/office/officeart/2016/7/layout/RepeatingBendingProcessNew"/>
    <dgm:cxn modelId="{CD9DDD44-EF35-4360-8E46-A562370D347A}" type="presParOf" srcId="{08DD0DDD-29B1-4AD6-B311-87D3EB41CB73}" destId="{5D398DD1-80C1-4AA3-B30A-6E97FA159396}" srcOrd="0" destOrd="0" presId="urn:microsoft.com/office/officeart/2016/7/layout/RepeatingBendingProcessNew"/>
    <dgm:cxn modelId="{7D67C2D7-D17E-4FAF-9E22-3149B8A4BC65}" type="presParOf" srcId="{08DD0DDD-29B1-4AD6-B311-87D3EB41CB73}" destId="{3C4A1417-2358-4861-9D13-1F68A4257F9E}" srcOrd="1" destOrd="0" presId="urn:microsoft.com/office/officeart/2016/7/layout/RepeatingBendingProcessNew"/>
    <dgm:cxn modelId="{FE441B85-4006-4F58-84BE-650A5747871D}" type="presParOf" srcId="{3C4A1417-2358-4861-9D13-1F68A4257F9E}" destId="{7F33867B-1250-4C2C-A127-7A79010EDB6A}" srcOrd="0" destOrd="0" presId="urn:microsoft.com/office/officeart/2016/7/layout/RepeatingBendingProcessNew"/>
    <dgm:cxn modelId="{FA4E3048-A310-4E5E-8646-4079B9A3B969}" type="presParOf" srcId="{08DD0DDD-29B1-4AD6-B311-87D3EB41CB73}" destId="{02771E4D-F91F-4A32-AAF5-ACF7ECA5C32A}" srcOrd="2" destOrd="0" presId="urn:microsoft.com/office/officeart/2016/7/layout/RepeatingBendingProcessNew"/>
    <dgm:cxn modelId="{1B746DBA-AA69-47ED-A3AD-F077A8916118}" type="presParOf" srcId="{08DD0DDD-29B1-4AD6-B311-87D3EB41CB73}" destId="{128E73DB-A1DF-4FA2-952B-78C880F1EA3C}" srcOrd="3" destOrd="0" presId="urn:microsoft.com/office/officeart/2016/7/layout/RepeatingBendingProcessNew"/>
    <dgm:cxn modelId="{43F03165-B287-4DE6-ACA4-80774842D207}" type="presParOf" srcId="{128E73DB-A1DF-4FA2-952B-78C880F1EA3C}" destId="{37AB2F4D-C909-41C7-916F-14EF5FDA7B19}" srcOrd="0" destOrd="0" presId="urn:microsoft.com/office/officeart/2016/7/layout/RepeatingBendingProcessNew"/>
    <dgm:cxn modelId="{A58E3747-7711-4DA8-84F8-5897C268F876}" type="presParOf" srcId="{08DD0DDD-29B1-4AD6-B311-87D3EB41CB73}" destId="{BA251887-3B2A-490F-B668-F69555E0E158}" srcOrd="4" destOrd="0" presId="urn:microsoft.com/office/officeart/2016/7/layout/RepeatingBendingProcessNew"/>
    <dgm:cxn modelId="{96D37DE6-994E-409C-AE0B-500AEA65D929}" type="presParOf" srcId="{08DD0DDD-29B1-4AD6-B311-87D3EB41CB73}" destId="{92AA6354-2AB6-4EB4-BD3B-F804CA148721}" srcOrd="5" destOrd="0" presId="urn:microsoft.com/office/officeart/2016/7/layout/RepeatingBendingProcessNew"/>
    <dgm:cxn modelId="{6E1237E3-A8A0-4758-AF96-ECF5C843658A}" type="presParOf" srcId="{92AA6354-2AB6-4EB4-BD3B-F804CA148721}" destId="{0B0E2C06-CF4E-49B7-8A87-6CF5EA3207E1}" srcOrd="0" destOrd="0" presId="urn:microsoft.com/office/officeart/2016/7/layout/RepeatingBendingProcessNew"/>
    <dgm:cxn modelId="{028ADA99-5E56-4016-8FFC-4B55BD5B1FF9}" type="presParOf" srcId="{08DD0DDD-29B1-4AD6-B311-87D3EB41CB73}" destId="{42A8D650-FEDC-4615-BD81-706CAE1C3D78}"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B320E-A4E8-4CD1-8BE1-E955A97BCA68}"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1FF248C-6038-4757-8D3A-B9B6B614C89F}">
      <dgm:prSet/>
      <dgm:spPr/>
      <dgm:t>
        <a:bodyPr/>
        <a:lstStyle/>
        <a:p>
          <a:pPr>
            <a:defRPr b="1"/>
          </a:pPr>
          <a:r>
            <a:rPr lang="en-US" b="1"/>
            <a:t>Key Questions</a:t>
          </a:r>
          <a:r>
            <a:rPr lang="en-US"/>
            <a:t>:</a:t>
          </a:r>
        </a:p>
      </dgm:t>
    </dgm:pt>
    <dgm:pt modelId="{59A419F7-9EB0-4E73-BF3F-64BED96B861C}" type="parTrans" cxnId="{D885ACBA-785F-44B6-834D-8FA7D3008377}">
      <dgm:prSet/>
      <dgm:spPr/>
      <dgm:t>
        <a:bodyPr/>
        <a:lstStyle/>
        <a:p>
          <a:endParaRPr lang="en-US"/>
        </a:p>
      </dgm:t>
    </dgm:pt>
    <dgm:pt modelId="{70A225E7-872D-487E-B31E-2A2275C4F76D}" type="sibTrans" cxnId="{D885ACBA-785F-44B6-834D-8FA7D3008377}">
      <dgm:prSet/>
      <dgm:spPr/>
      <dgm:t>
        <a:bodyPr/>
        <a:lstStyle/>
        <a:p>
          <a:endParaRPr lang="en-US"/>
        </a:p>
      </dgm:t>
    </dgm:pt>
    <dgm:pt modelId="{F96A334D-4F5F-4E90-89B7-6D50421FF3A3}">
      <dgm:prSet custT="1"/>
      <dgm:spPr/>
      <dgm:t>
        <a:bodyPr/>
        <a:lstStyle/>
        <a:p>
          <a:pPr>
            <a:buFont typeface="Arial" panose="020B0604020202020204" pitchFamily="34" charset="0"/>
            <a:buChar char="•"/>
          </a:pPr>
          <a:r>
            <a:rPr lang="en-US" sz="1800" dirty="0"/>
            <a:t>What are the critical factors impacting banking performance?</a:t>
          </a:r>
        </a:p>
      </dgm:t>
    </dgm:pt>
    <dgm:pt modelId="{A6DB093E-3723-44B7-9173-CB40F4F65D5D}" type="parTrans" cxnId="{3C0565EC-4956-4A76-BDBB-F36A34F86641}">
      <dgm:prSet/>
      <dgm:spPr/>
      <dgm:t>
        <a:bodyPr/>
        <a:lstStyle/>
        <a:p>
          <a:endParaRPr lang="en-US"/>
        </a:p>
      </dgm:t>
    </dgm:pt>
    <dgm:pt modelId="{102E68D3-EE4B-4A81-99D4-07EC98AB6A94}" type="sibTrans" cxnId="{3C0565EC-4956-4A76-BDBB-F36A34F86641}">
      <dgm:prSet/>
      <dgm:spPr/>
      <dgm:t>
        <a:bodyPr/>
        <a:lstStyle/>
        <a:p>
          <a:endParaRPr lang="en-US"/>
        </a:p>
      </dgm:t>
    </dgm:pt>
    <dgm:pt modelId="{948007AB-0C49-47C6-A781-55430251CB33}">
      <dgm:prSet custT="1"/>
      <dgm:spPr/>
      <dgm:t>
        <a:bodyPr/>
        <a:lstStyle/>
        <a:p>
          <a:pPr>
            <a:buFont typeface="Arial" panose="020B0604020202020204" pitchFamily="34" charset="0"/>
            <a:buChar char="•"/>
          </a:pPr>
          <a:r>
            <a:rPr lang="en-US" sz="1800" dirty="0"/>
            <a:t>How can customer behavior be analyzed to improve services?</a:t>
          </a:r>
        </a:p>
      </dgm:t>
    </dgm:pt>
    <dgm:pt modelId="{6323D29D-F909-415F-9735-E0B3C5105C5B}" type="parTrans" cxnId="{8B9484D9-A342-468D-B045-E3E7E3125972}">
      <dgm:prSet/>
      <dgm:spPr/>
      <dgm:t>
        <a:bodyPr/>
        <a:lstStyle/>
        <a:p>
          <a:endParaRPr lang="en-US"/>
        </a:p>
      </dgm:t>
    </dgm:pt>
    <dgm:pt modelId="{DB982BBF-5509-4DAD-886B-404940329732}" type="sibTrans" cxnId="{8B9484D9-A342-468D-B045-E3E7E3125972}">
      <dgm:prSet/>
      <dgm:spPr/>
      <dgm:t>
        <a:bodyPr/>
        <a:lstStyle/>
        <a:p>
          <a:endParaRPr lang="en-US"/>
        </a:p>
      </dgm:t>
    </dgm:pt>
    <dgm:pt modelId="{81E10548-CC9F-4940-B55A-FC31EB3CDF85}">
      <dgm:prSet custT="1"/>
      <dgm:spPr/>
      <dgm:t>
        <a:bodyPr/>
        <a:lstStyle/>
        <a:p>
          <a:pPr>
            <a:buFont typeface="Arial" panose="020B0604020202020204" pitchFamily="34" charset="0"/>
            <a:buChar char="•"/>
          </a:pPr>
          <a:r>
            <a:rPr lang="en-US" sz="1800" dirty="0"/>
            <a:t>What patterns in transactions can help improve profitability?</a:t>
          </a:r>
        </a:p>
      </dgm:t>
    </dgm:pt>
    <dgm:pt modelId="{61AC587B-604E-4376-8B26-13D9B950E184}" type="parTrans" cxnId="{BEB36B93-7CA1-4FB1-9D79-EEF2A8B436CB}">
      <dgm:prSet/>
      <dgm:spPr/>
      <dgm:t>
        <a:bodyPr/>
        <a:lstStyle/>
        <a:p>
          <a:endParaRPr lang="en-US"/>
        </a:p>
      </dgm:t>
    </dgm:pt>
    <dgm:pt modelId="{F03852D6-622D-4005-B8C3-8C9D6A176EFB}" type="sibTrans" cxnId="{BEB36B93-7CA1-4FB1-9D79-EEF2A8B436CB}">
      <dgm:prSet/>
      <dgm:spPr/>
      <dgm:t>
        <a:bodyPr/>
        <a:lstStyle/>
        <a:p>
          <a:endParaRPr lang="en-US"/>
        </a:p>
      </dgm:t>
    </dgm:pt>
    <dgm:pt modelId="{08EBCAE4-FDEF-41A7-9C29-E7D469D1908F}">
      <dgm:prSet/>
      <dgm:spPr/>
      <dgm:t>
        <a:bodyPr/>
        <a:lstStyle/>
        <a:p>
          <a:pPr>
            <a:defRPr b="1"/>
          </a:pPr>
          <a:r>
            <a:rPr lang="en-US" b="1"/>
            <a:t>Data Sources</a:t>
          </a:r>
          <a:r>
            <a:rPr lang="en-US"/>
            <a:t>: Banking transaction records, customer data, and SQL databases.</a:t>
          </a:r>
        </a:p>
      </dgm:t>
    </dgm:pt>
    <dgm:pt modelId="{660C4701-59DD-424F-B68A-CEF116FCE866}" type="parTrans" cxnId="{89BB1340-123B-46E9-B43D-210C10804920}">
      <dgm:prSet/>
      <dgm:spPr/>
      <dgm:t>
        <a:bodyPr/>
        <a:lstStyle/>
        <a:p>
          <a:endParaRPr lang="en-US"/>
        </a:p>
      </dgm:t>
    </dgm:pt>
    <dgm:pt modelId="{0BBF02AD-9552-422E-96CC-7ED3A4A7C7D2}" type="sibTrans" cxnId="{89BB1340-123B-46E9-B43D-210C10804920}">
      <dgm:prSet/>
      <dgm:spPr/>
      <dgm:t>
        <a:bodyPr/>
        <a:lstStyle/>
        <a:p>
          <a:endParaRPr lang="en-US"/>
        </a:p>
      </dgm:t>
    </dgm:pt>
    <dgm:pt modelId="{7EECC3A0-AE86-4E99-8E25-7B7849DA6082}" type="pres">
      <dgm:prSet presAssocID="{5EFB320E-A4E8-4CD1-8BE1-E955A97BCA68}" presName="root" presStyleCnt="0">
        <dgm:presLayoutVars>
          <dgm:dir/>
          <dgm:resizeHandles val="exact"/>
        </dgm:presLayoutVars>
      </dgm:prSet>
      <dgm:spPr/>
    </dgm:pt>
    <dgm:pt modelId="{A75A5D1C-23A9-405A-BCEB-5A789E3A71DE}" type="pres">
      <dgm:prSet presAssocID="{31FF248C-6038-4757-8D3A-B9B6B614C89F}" presName="compNode" presStyleCnt="0"/>
      <dgm:spPr/>
    </dgm:pt>
    <dgm:pt modelId="{34B62EA3-A1DF-422F-BC31-10951B9F41D7}" type="pres">
      <dgm:prSet presAssocID="{31FF248C-6038-4757-8D3A-B9B6B614C8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8F9555F8-6922-412C-A359-87012C999042}" type="pres">
      <dgm:prSet presAssocID="{31FF248C-6038-4757-8D3A-B9B6B614C89F}" presName="iconSpace" presStyleCnt="0"/>
      <dgm:spPr/>
    </dgm:pt>
    <dgm:pt modelId="{C195933A-C446-4844-B9A4-DD70E393D349}" type="pres">
      <dgm:prSet presAssocID="{31FF248C-6038-4757-8D3A-B9B6B614C89F}" presName="parTx" presStyleLbl="revTx" presStyleIdx="0" presStyleCnt="4">
        <dgm:presLayoutVars>
          <dgm:chMax val="0"/>
          <dgm:chPref val="0"/>
        </dgm:presLayoutVars>
      </dgm:prSet>
      <dgm:spPr/>
    </dgm:pt>
    <dgm:pt modelId="{FEAD63E8-AEB5-481C-8AC0-2BA1530FC48B}" type="pres">
      <dgm:prSet presAssocID="{31FF248C-6038-4757-8D3A-B9B6B614C89F}" presName="txSpace" presStyleCnt="0"/>
      <dgm:spPr/>
    </dgm:pt>
    <dgm:pt modelId="{C86FEDFA-4A7F-4749-85E5-402E6CD3F86E}" type="pres">
      <dgm:prSet presAssocID="{31FF248C-6038-4757-8D3A-B9B6B614C89F}" presName="desTx" presStyleLbl="revTx" presStyleIdx="1" presStyleCnt="4" custLinFactNeighborX="3414" custLinFactNeighborY="-13526">
        <dgm:presLayoutVars/>
      </dgm:prSet>
      <dgm:spPr/>
    </dgm:pt>
    <dgm:pt modelId="{A1617A3C-C918-4015-B914-2E82296EB529}" type="pres">
      <dgm:prSet presAssocID="{70A225E7-872D-487E-B31E-2A2275C4F76D}" presName="sibTrans" presStyleCnt="0"/>
      <dgm:spPr/>
    </dgm:pt>
    <dgm:pt modelId="{F35847BE-8E83-47A8-A475-D17CE2ABF6F4}" type="pres">
      <dgm:prSet presAssocID="{08EBCAE4-FDEF-41A7-9C29-E7D469D1908F}" presName="compNode" presStyleCnt="0"/>
      <dgm:spPr/>
    </dgm:pt>
    <dgm:pt modelId="{1DB4399E-C104-4346-8157-5B8DC0655DA9}" type="pres">
      <dgm:prSet presAssocID="{08EBCAE4-FDEF-41A7-9C29-E7D469D190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60081AA-E6E6-43A7-B16C-9649C05443D9}" type="pres">
      <dgm:prSet presAssocID="{08EBCAE4-FDEF-41A7-9C29-E7D469D1908F}" presName="iconSpace" presStyleCnt="0"/>
      <dgm:spPr/>
    </dgm:pt>
    <dgm:pt modelId="{0EE60C68-EF6B-4E3D-A85D-98E1E377B8D6}" type="pres">
      <dgm:prSet presAssocID="{08EBCAE4-FDEF-41A7-9C29-E7D469D1908F}" presName="parTx" presStyleLbl="revTx" presStyleIdx="2" presStyleCnt="4">
        <dgm:presLayoutVars>
          <dgm:chMax val="0"/>
          <dgm:chPref val="0"/>
        </dgm:presLayoutVars>
      </dgm:prSet>
      <dgm:spPr/>
    </dgm:pt>
    <dgm:pt modelId="{D575D4FC-0477-4BFE-92E9-36725C4D819F}" type="pres">
      <dgm:prSet presAssocID="{08EBCAE4-FDEF-41A7-9C29-E7D469D1908F}" presName="txSpace" presStyleCnt="0"/>
      <dgm:spPr/>
    </dgm:pt>
    <dgm:pt modelId="{4F8235DD-9F1E-46BF-B9AD-D09C925CB111}" type="pres">
      <dgm:prSet presAssocID="{08EBCAE4-FDEF-41A7-9C29-E7D469D1908F}" presName="desTx" presStyleLbl="revTx" presStyleIdx="3" presStyleCnt="4">
        <dgm:presLayoutVars/>
      </dgm:prSet>
      <dgm:spPr/>
    </dgm:pt>
  </dgm:ptLst>
  <dgm:cxnLst>
    <dgm:cxn modelId="{95F48C0D-B3CC-4C1B-A5D9-3AF974A09E79}" type="presOf" srcId="{81E10548-CC9F-4940-B55A-FC31EB3CDF85}" destId="{C86FEDFA-4A7F-4749-85E5-402E6CD3F86E}" srcOrd="0" destOrd="2" presId="urn:microsoft.com/office/officeart/2018/5/layout/CenteredIconLabelDescriptionList"/>
    <dgm:cxn modelId="{A9684A1B-D90D-4F52-90CE-A4B908E65F4E}" type="presOf" srcId="{5EFB320E-A4E8-4CD1-8BE1-E955A97BCA68}" destId="{7EECC3A0-AE86-4E99-8E25-7B7849DA6082}" srcOrd="0" destOrd="0" presId="urn:microsoft.com/office/officeart/2018/5/layout/CenteredIconLabelDescriptionList"/>
    <dgm:cxn modelId="{89BB1340-123B-46E9-B43D-210C10804920}" srcId="{5EFB320E-A4E8-4CD1-8BE1-E955A97BCA68}" destId="{08EBCAE4-FDEF-41A7-9C29-E7D469D1908F}" srcOrd="1" destOrd="0" parTransId="{660C4701-59DD-424F-B68A-CEF116FCE866}" sibTransId="{0BBF02AD-9552-422E-96CC-7ED3A4A7C7D2}"/>
    <dgm:cxn modelId="{43B3385B-330F-4E56-8810-685A834C2306}" type="presOf" srcId="{08EBCAE4-FDEF-41A7-9C29-E7D469D1908F}" destId="{0EE60C68-EF6B-4E3D-A85D-98E1E377B8D6}" srcOrd="0" destOrd="0" presId="urn:microsoft.com/office/officeart/2018/5/layout/CenteredIconLabelDescriptionList"/>
    <dgm:cxn modelId="{94810E8D-81D4-4354-9210-3ED8B9B0B481}" type="presOf" srcId="{31FF248C-6038-4757-8D3A-B9B6B614C89F}" destId="{C195933A-C446-4844-B9A4-DD70E393D349}" srcOrd="0" destOrd="0" presId="urn:microsoft.com/office/officeart/2018/5/layout/CenteredIconLabelDescriptionList"/>
    <dgm:cxn modelId="{BEB36B93-7CA1-4FB1-9D79-EEF2A8B436CB}" srcId="{31FF248C-6038-4757-8D3A-B9B6B614C89F}" destId="{81E10548-CC9F-4940-B55A-FC31EB3CDF85}" srcOrd="2" destOrd="0" parTransId="{61AC587B-604E-4376-8B26-13D9B950E184}" sibTransId="{F03852D6-622D-4005-B8C3-8C9D6A176EFB}"/>
    <dgm:cxn modelId="{D885ACBA-785F-44B6-834D-8FA7D3008377}" srcId="{5EFB320E-A4E8-4CD1-8BE1-E955A97BCA68}" destId="{31FF248C-6038-4757-8D3A-B9B6B614C89F}" srcOrd="0" destOrd="0" parTransId="{59A419F7-9EB0-4E73-BF3F-64BED96B861C}" sibTransId="{70A225E7-872D-487E-B31E-2A2275C4F76D}"/>
    <dgm:cxn modelId="{4F60ECC0-ED5A-42D0-8C24-5B9AD29C19F2}" type="presOf" srcId="{F96A334D-4F5F-4E90-89B7-6D50421FF3A3}" destId="{C86FEDFA-4A7F-4749-85E5-402E6CD3F86E}" srcOrd="0" destOrd="0" presId="urn:microsoft.com/office/officeart/2018/5/layout/CenteredIconLabelDescriptionList"/>
    <dgm:cxn modelId="{8B9484D9-A342-468D-B045-E3E7E3125972}" srcId="{31FF248C-6038-4757-8D3A-B9B6B614C89F}" destId="{948007AB-0C49-47C6-A781-55430251CB33}" srcOrd="1" destOrd="0" parTransId="{6323D29D-F909-415F-9735-E0B3C5105C5B}" sibTransId="{DB982BBF-5509-4DAD-886B-404940329732}"/>
    <dgm:cxn modelId="{B8128BE9-7D39-4A59-9984-A8FAFC0445D5}" type="presOf" srcId="{948007AB-0C49-47C6-A781-55430251CB33}" destId="{C86FEDFA-4A7F-4749-85E5-402E6CD3F86E}" srcOrd="0" destOrd="1" presId="urn:microsoft.com/office/officeart/2018/5/layout/CenteredIconLabelDescriptionList"/>
    <dgm:cxn modelId="{3C0565EC-4956-4A76-BDBB-F36A34F86641}" srcId="{31FF248C-6038-4757-8D3A-B9B6B614C89F}" destId="{F96A334D-4F5F-4E90-89B7-6D50421FF3A3}" srcOrd="0" destOrd="0" parTransId="{A6DB093E-3723-44B7-9173-CB40F4F65D5D}" sibTransId="{102E68D3-EE4B-4A81-99D4-07EC98AB6A94}"/>
    <dgm:cxn modelId="{9B2A4772-DB4C-4830-88CC-6517FF65998F}" type="presParOf" srcId="{7EECC3A0-AE86-4E99-8E25-7B7849DA6082}" destId="{A75A5D1C-23A9-405A-BCEB-5A789E3A71DE}" srcOrd="0" destOrd="0" presId="urn:microsoft.com/office/officeart/2018/5/layout/CenteredIconLabelDescriptionList"/>
    <dgm:cxn modelId="{89B165E5-A3CA-4102-B8E8-E6D35BC941D7}" type="presParOf" srcId="{A75A5D1C-23A9-405A-BCEB-5A789E3A71DE}" destId="{34B62EA3-A1DF-422F-BC31-10951B9F41D7}" srcOrd="0" destOrd="0" presId="urn:microsoft.com/office/officeart/2018/5/layout/CenteredIconLabelDescriptionList"/>
    <dgm:cxn modelId="{8BC5DC59-862C-47C9-84D4-357D4A9373C8}" type="presParOf" srcId="{A75A5D1C-23A9-405A-BCEB-5A789E3A71DE}" destId="{8F9555F8-6922-412C-A359-87012C999042}" srcOrd="1" destOrd="0" presId="urn:microsoft.com/office/officeart/2018/5/layout/CenteredIconLabelDescriptionList"/>
    <dgm:cxn modelId="{4A5D9BE4-4D07-4EFE-AFA0-81654B8B7244}" type="presParOf" srcId="{A75A5D1C-23A9-405A-BCEB-5A789E3A71DE}" destId="{C195933A-C446-4844-B9A4-DD70E393D349}" srcOrd="2" destOrd="0" presId="urn:microsoft.com/office/officeart/2018/5/layout/CenteredIconLabelDescriptionList"/>
    <dgm:cxn modelId="{B899B7A8-EDF9-41A5-8D34-3087CF74E6C9}" type="presParOf" srcId="{A75A5D1C-23A9-405A-BCEB-5A789E3A71DE}" destId="{FEAD63E8-AEB5-481C-8AC0-2BA1530FC48B}" srcOrd="3" destOrd="0" presId="urn:microsoft.com/office/officeart/2018/5/layout/CenteredIconLabelDescriptionList"/>
    <dgm:cxn modelId="{6869DEF1-4FD9-40A2-8C2E-55046679C715}" type="presParOf" srcId="{A75A5D1C-23A9-405A-BCEB-5A789E3A71DE}" destId="{C86FEDFA-4A7F-4749-85E5-402E6CD3F86E}" srcOrd="4" destOrd="0" presId="urn:microsoft.com/office/officeart/2018/5/layout/CenteredIconLabelDescriptionList"/>
    <dgm:cxn modelId="{B43F9314-2714-4640-BFC1-410B2AD2830B}" type="presParOf" srcId="{7EECC3A0-AE86-4E99-8E25-7B7849DA6082}" destId="{A1617A3C-C918-4015-B914-2E82296EB529}" srcOrd="1" destOrd="0" presId="urn:microsoft.com/office/officeart/2018/5/layout/CenteredIconLabelDescriptionList"/>
    <dgm:cxn modelId="{F26C4A84-0699-4D30-955E-5299461B64D3}" type="presParOf" srcId="{7EECC3A0-AE86-4E99-8E25-7B7849DA6082}" destId="{F35847BE-8E83-47A8-A475-D17CE2ABF6F4}" srcOrd="2" destOrd="0" presId="urn:microsoft.com/office/officeart/2018/5/layout/CenteredIconLabelDescriptionList"/>
    <dgm:cxn modelId="{36EFA139-F672-4EAB-BEC3-FB82F9B4634B}" type="presParOf" srcId="{F35847BE-8E83-47A8-A475-D17CE2ABF6F4}" destId="{1DB4399E-C104-4346-8157-5B8DC0655DA9}" srcOrd="0" destOrd="0" presId="urn:microsoft.com/office/officeart/2018/5/layout/CenteredIconLabelDescriptionList"/>
    <dgm:cxn modelId="{6C4A3B3D-3DFF-4768-B154-FA20C74A601E}" type="presParOf" srcId="{F35847BE-8E83-47A8-A475-D17CE2ABF6F4}" destId="{760081AA-E6E6-43A7-B16C-9649C05443D9}" srcOrd="1" destOrd="0" presId="urn:microsoft.com/office/officeart/2018/5/layout/CenteredIconLabelDescriptionList"/>
    <dgm:cxn modelId="{32000084-C13E-4F29-ACD2-9A37B48DB839}" type="presParOf" srcId="{F35847BE-8E83-47A8-A475-D17CE2ABF6F4}" destId="{0EE60C68-EF6B-4E3D-A85D-98E1E377B8D6}" srcOrd="2" destOrd="0" presId="urn:microsoft.com/office/officeart/2018/5/layout/CenteredIconLabelDescriptionList"/>
    <dgm:cxn modelId="{EC61C7B2-F6F5-4CC6-A46A-4C311B5C41C3}" type="presParOf" srcId="{F35847BE-8E83-47A8-A475-D17CE2ABF6F4}" destId="{D575D4FC-0477-4BFE-92E9-36725C4D819F}" srcOrd="3" destOrd="0" presId="urn:microsoft.com/office/officeart/2018/5/layout/CenteredIconLabelDescriptionList"/>
    <dgm:cxn modelId="{D45BC125-3CE0-4BC6-99EB-768BF843446C}" type="presParOf" srcId="{F35847BE-8E83-47A8-A475-D17CE2ABF6F4}" destId="{4F8235DD-9F1E-46BF-B9AD-D09C925CB11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A23AE1-2DE6-4533-9DE7-BF9992538A8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67084893-70FD-4DA7-BA1E-CD23B852DF7A}">
      <dgm:prSet/>
      <dgm:spPr/>
      <dgm:t>
        <a:bodyPr/>
        <a:lstStyle/>
        <a:p>
          <a:r>
            <a:rPr lang="en-US" b="1" i="0" baseline="0">
              <a:latin typeface="Times New Roman" panose="02020603050405020304" pitchFamily="18" charset="0"/>
              <a:cs typeface="Times New Roman" panose="02020603050405020304" pitchFamily="18" charset="0"/>
            </a:rPr>
            <a:t>Data Extraction</a:t>
          </a:r>
          <a:r>
            <a:rPr lang="en-US" b="0" i="0" baseline="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dgm:t>
    </dgm:pt>
    <dgm:pt modelId="{253CF76B-142F-40E0-8BE4-A9E53C7A32B5}" type="parTrans" cxnId="{8FEF53DC-4877-40C8-8F38-475799FC599D}">
      <dgm:prSet/>
      <dgm:spPr/>
      <dgm:t>
        <a:bodyPr/>
        <a:lstStyle/>
        <a:p>
          <a:endParaRPr lang="en-US"/>
        </a:p>
      </dgm:t>
    </dgm:pt>
    <dgm:pt modelId="{D5B02740-5E60-4C95-B45D-4D01DF30AD5C}" type="sibTrans" cxnId="{8FEF53DC-4877-40C8-8F38-475799FC599D}">
      <dgm:prSet/>
      <dgm:spPr/>
      <dgm:t>
        <a:bodyPr/>
        <a:lstStyle/>
        <a:p>
          <a:endParaRPr lang="en-US"/>
        </a:p>
      </dgm:t>
    </dgm:pt>
    <dgm:pt modelId="{ACCC1835-A65B-414D-8BBE-EB87FCA1BEEF}">
      <dgm:prSet/>
      <dgm:spPr/>
      <dgm:t>
        <a:bodyPr/>
        <a:lstStyle/>
        <a:p>
          <a:r>
            <a:rPr lang="en-US" b="0" i="0" baseline="0">
              <a:latin typeface="Times New Roman" panose="02020603050405020304" pitchFamily="18" charset="0"/>
              <a:cs typeface="Times New Roman" panose="02020603050405020304" pitchFamily="18" charset="0"/>
            </a:rPr>
            <a:t>Key SQL queries used to gather data related to:</a:t>
          </a:r>
          <a:endParaRPr lang="en-US">
            <a:latin typeface="Times New Roman" panose="02020603050405020304" pitchFamily="18" charset="0"/>
            <a:cs typeface="Times New Roman" panose="02020603050405020304" pitchFamily="18" charset="0"/>
          </a:endParaRPr>
        </a:p>
      </dgm:t>
    </dgm:pt>
    <dgm:pt modelId="{A6F69BBD-0B56-46F1-BB14-4D7A8D5D7FF8}" type="parTrans" cxnId="{EF8A4AA7-C47B-422E-BC1F-EE0A84D82FFF}">
      <dgm:prSet/>
      <dgm:spPr/>
      <dgm:t>
        <a:bodyPr/>
        <a:lstStyle/>
        <a:p>
          <a:endParaRPr lang="en-US"/>
        </a:p>
      </dgm:t>
    </dgm:pt>
    <dgm:pt modelId="{8CC924B9-D758-4352-BCCC-B1CDF577CFCF}" type="sibTrans" cxnId="{EF8A4AA7-C47B-422E-BC1F-EE0A84D82FFF}">
      <dgm:prSet/>
      <dgm:spPr/>
      <dgm:t>
        <a:bodyPr/>
        <a:lstStyle/>
        <a:p>
          <a:endParaRPr lang="en-US"/>
        </a:p>
      </dgm:t>
    </dgm:pt>
    <dgm:pt modelId="{979114AA-9647-4CB7-892B-1E5CF1190BF8}">
      <dgm:prSet/>
      <dgm:spPr/>
      <dgm:t>
        <a:bodyPr/>
        <a:lstStyle/>
        <a:p>
          <a:r>
            <a:rPr lang="en-US" b="0" i="0" baseline="0">
              <a:latin typeface="Times New Roman" panose="02020603050405020304" pitchFamily="18" charset="0"/>
              <a:cs typeface="Times New Roman" panose="02020603050405020304" pitchFamily="18" charset="0"/>
            </a:rPr>
            <a:t>Customer demographics.</a:t>
          </a:r>
          <a:endParaRPr lang="en-US">
            <a:latin typeface="Times New Roman" panose="02020603050405020304" pitchFamily="18" charset="0"/>
            <a:cs typeface="Times New Roman" panose="02020603050405020304" pitchFamily="18" charset="0"/>
          </a:endParaRPr>
        </a:p>
      </dgm:t>
    </dgm:pt>
    <dgm:pt modelId="{390FB697-D7A7-4390-B9E5-114F61392E1B}" type="parTrans" cxnId="{87B7E085-2C70-4181-BDA2-F547DAEED8BC}">
      <dgm:prSet/>
      <dgm:spPr/>
      <dgm:t>
        <a:bodyPr/>
        <a:lstStyle/>
        <a:p>
          <a:endParaRPr lang="en-US"/>
        </a:p>
      </dgm:t>
    </dgm:pt>
    <dgm:pt modelId="{45FC7A1C-59CC-4100-BD01-D2EBB9D3A66D}" type="sibTrans" cxnId="{87B7E085-2C70-4181-BDA2-F547DAEED8BC}">
      <dgm:prSet/>
      <dgm:spPr/>
      <dgm:t>
        <a:bodyPr/>
        <a:lstStyle/>
        <a:p>
          <a:endParaRPr lang="en-US"/>
        </a:p>
      </dgm:t>
    </dgm:pt>
    <dgm:pt modelId="{4A03AD4F-0C8E-4B56-BF5E-CE3BF737F3BF}">
      <dgm:prSet/>
      <dgm:spPr/>
      <dgm:t>
        <a:bodyPr/>
        <a:lstStyle/>
        <a:p>
          <a:r>
            <a:rPr lang="en-US" b="0" i="0" baseline="0">
              <a:latin typeface="Times New Roman" panose="02020603050405020304" pitchFamily="18" charset="0"/>
              <a:cs typeface="Times New Roman" panose="02020603050405020304" pitchFamily="18" charset="0"/>
            </a:rPr>
            <a:t>Loan and deposit summaries.</a:t>
          </a:r>
          <a:endParaRPr lang="en-US">
            <a:latin typeface="Times New Roman" panose="02020603050405020304" pitchFamily="18" charset="0"/>
            <a:cs typeface="Times New Roman" panose="02020603050405020304" pitchFamily="18" charset="0"/>
          </a:endParaRPr>
        </a:p>
      </dgm:t>
    </dgm:pt>
    <dgm:pt modelId="{7E83B044-E5E5-4471-A6F9-4C486F2D21F3}" type="parTrans" cxnId="{4D28378A-F0CE-4EBE-BEC9-0001C64E4C31}">
      <dgm:prSet/>
      <dgm:spPr/>
      <dgm:t>
        <a:bodyPr/>
        <a:lstStyle/>
        <a:p>
          <a:endParaRPr lang="en-US"/>
        </a:p>
      </dgm:t>
    </dgm:pt>
    <dgm:pt modelId="{4BEC5BF8-FABF-4F07-8A64-542496803D9C}" type="sibTrans" cxnId="{4D28378A-F0CE-4EBE-BEC9-0001C64E4C31}">
      <dgm:prSet/>
      <dgm:spPr/>
      <dgm:t>
        <a:bodyPr/>
        <a:lstStyle/>
        <a:p>
          <a:endParaRPr lang="en-US"/>
        </a:p>
      </dgm:t>
    </dgm:pt>
    <dgm:pt modelId="{DF630055-E5E9-496E-A3D0-9D9A2EDCDE17}">
      <dgm:prSet/>
      <dgm:spPr/>
      <dgm:t>
        <a:bodyPr/>
        <a:lstStyle/>
        <a:p>
          <a:r>
            <a:rPr lang="en-US" b="0" i="0" baseline="0">
              <a:latin typeface="Times New Roman" panose="02020603050405020304" pitchFamily="18" charset="0"/>
              <a:cs typeface="Times New Roman" panose="02020603050405020304" pitchFamily="18" charset="0"/>
            </a:rPr>
            <a:t>Transactional histories.</a:t>
          </a:r>
          <a:endParaRPr lang="en-US">
            <a:latin typeface="Times New Roman" panose="02020603050405020304" pitchFamily="18" charset="0"/>
            <a:cs typeface="Times New Roman" panose="02020603050405020304" pitchFamily="18" charset="0"/>
          </a:endParaRPr>
        </a:p>
      </dgm:t>
    </dgm:pt>
    <dgm:pt modelId="{01CCC331-B5DE-44D7-9F05-2B69C95FAC90}" type="parTrans" cxnId="{D479A9D4-26EF-402C-B91E-AB6D0CAE5112}">
      <dgm:prSet/>
      <dgm:spPr/>
      <dgm:t>
        <a:bodyPr/>
        <a:lstStyle/>
        <a:p>
          <a:endParaRPr lang="en-US"/>
        </a:p>
      </dgm:t>
    </dgm:pt>
    <dgm:pt modelId="{29E69ABA-BD02-41DB-9E8E-DAA7ADE5851D}" type="sibTrans" cxnId="{D479A9D4-26EF-402C-B91E-AB6D0CAE5112}">
      <dgm:prSet/>
      <dgm:spPr/>
      <dgm:t>
        <a:bodyPr/>
        <a:lstStyle/>
        <a:p>
          <a:endParaRPr lang="en-US"/>
        </a:p>
      </dgm:t>
    </dgm:pt>
    <dgm:pt modelId="{B9FB3EF7-AFC8-448B-813D-D16837458F8A}">
      <dgm:prSet/>
      <dgm:spPr/>
      <dgm:t>
        <a:bodyPr/>
        <a:lstStyle/>
        <a:p>
          <a:r>
            <a:rPr lang="en-US" b="1" i="0" baseline="0">
              <a:latin typeface="Times New Roman" panose="02020603050405020304" pitchFamily="18" charset="0"/>
              <a:cs typeface="Times New Roman" panose="02020603050405020304" pitchFamily="18" charset="0"/>
            </a:rPr>
            <a:t>Optimization</a:t>
          </a:r>
          <a:r>
            <a:rPr lang="en-US" b="0" i="0" baseline="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dgm:t>
    </dgm:pt>
    <dgm:pt modelId="{76C611E4-A999-4ABB-A0ED-DADD8EF092E3}" type="parTrans" cxnId="{84523287-2A84-463B-A524-FE3F69705B0C}">
      <dgm:prSet/>
      <dgm:spPr/>
      <dgm:t>
        <a:bodyPr/>
        <a:lstStyle/>
        <a:p>
          <a:endParaRPr lang="en-US"/>
        </a:p>
      </dgm:t>
    </dgm:pt>
    <dgm:pt modelId="{72FBBF83-4AF9-4487-AE11-B363D2EF776C}" type="sibTrans" cxnId="{84523287-2A84-463B-A524-FE3F69705B0C}">
      <dgm:prSet/>
      <dgm:spPr/>
      <dgm:t>
        <a:bodyPr/>
        <a:lstStyle/>
        <a:p>
          <a:endParaRPr lang="en-US"/>
        </a:p>
      </dgm:t>
    </dgm:pt>
    <dgm:pt modelId="{AE598D08-8A5C-4210-A9C5-D8F8C17558DC}">
      <dgm:prSet/>
      <dgm:spPr/>
      <dgm:t>
        <a:bodyPr/>
        <a:lstStyle/>
        <a:p>
          <a:r>
            <a:rPr lang="en-US" b="0" i="0" baseline="0">
              <a:latin typeface="Times New Roman" panose="02020603050405020304" pitchFamily="18" charset="0"/>
              <a:cs typeface="Times New Roman" panose="02020603050405020304" pitchFamily="18" charset="0"/>
            </a:rPr>
            <a:t>Improved query efficiency to enhance data retrieval speed.</a:t>
          </a:r>
          <a:endParaRPr lang="en-US">
            <a:latin typeface="Times New Roman" panose="02020603050405020304" pitchFamily="18" charset="0"/>
            <a:cs typeface="Times New Roman" panose="02020603050405020304" pitchFamily="18" charset="0"/>
          </a:endParaRPr>
        </a:p>
      </dgm:t>
    </dgm:pt>
    <dgm:pt modelId="{10A0FEAE-89BB-447A-A2D9-4FBAD734EA13}" type="parTrans" cxnId="{BD90CE81-F414-45ED-B0FF-3F4ECC702E50}">
      <dgm:prSet/>
      <dgm:spPr/>
      <dgm:t>
        <a:bodyPr/>
        <a:lstStyle/>
        <a:p>
          <a:endParaRPr lang="en-US"/>
        </a:p>
      </dgm:t>
    </dgm:pt>
    <dgm:pt modelId="{E83D1F1A-20E3-43EA-88ED-50D500CFEB25}" type="sibTrans" cxnId="{BD90CE81-F414-45ED-B0FF-3F4ECC702E50}">
      <dgm:prSet/>
      <dgm:spPr/>
      <dgm:t>
        <a:bodyPr/>
        <a:lstStyle/>
        <a:p>
          <a:endParaRPr lang="en-US"/>
        </a:p>
      </dgm:t>
    </dgm:pt>
    <dgm:pt modelId="{C8AFB6E8-9DBB-4273-9F43-B49FED542570}" type="pres">
      <dgm:prSet presAssocID="{7BA23AE1-2DE6-4533-9DE7-BF9992538A8D}" presName="matrix" presStyleCnt="0">
        <dgm:presLayoutVars>
          <dgm:chMax val="1"/>
          <dgm:dir/>
          <dgm:resizeHandles val="exact"/>
        </dgm:presLayoutVars>
      </dgm:prSet>
      <dgm:spPr/>
    </dgm:pt>
    <dgm:pt modelId="{6F6B7680-CD11-448A-96C5-16CE853047A9}" type="pres">
      <dgm:prSet presAssocID="{7BA23AE1-2DE6-4533-9DE7-BF9992538A8D}" presName="diamond" presStyleLbl="bgShp" presStyleIdx="0" presStyleCnt="1"/>
      <dgm:spPr/>
    </dgm:pt>
    <dgm:pt modelId="{87D81F10-531B-4322-8A66-C5EB8E4A5271}" type="pres">
      <dgm:prSet presAssocID="{7BA23AE1-2DE6-4533-9DE7-BF9992538A8D}" presName="quad1" presStyleLbl="node1" presStyleIdx="0" presStyleCnt="4">
        <dgm:presLayoutVars>
          <dgm:chMax val="0"/>
          <dgm:chPref val="0"/>
          <dgm:bulletEnabled val="1"/>
        </dgm:presLayoutVars>
      </dgm:prSet>
      <dgm:spPr/>
    </dgm:pt>
    <dgm:pt modelId="{70406672-F4FA-42D1-B19C-9862E66A140A}" type="pres">
      <dgm:prSet presAssocID="{7BA23AE1-2DE6-4533-9DE7-BF9992538A8D}" presName="quad2" presStyleLbl="node1" presStyleIdx="1" presStyleCnt="4">
        <dgm:presLayoutVars>
          <dgm:chMax val="0"/>
          <dgm:chPref val="0"/>
          <dgm:bulletEnabled val="1"/>
        </dgm:presLayoutVars>
      </dgm:prSet>
      <dgm:spPr/>
    </dgm:pt>
    <dgm:pt modelId="{1E94EE4F-DECA-4F50-B0E7-AD3FA692473C}" type="pres">
      <dgm:prSet presAssocID="{7BA23AE1-2DE6-4533-9DE7-BF9992538A8D}" presName="quad3" presStyleLbl="node1" presStyleIdx="2" presStyleCnt="4">
        <dgm:presLayoutVars>
          <dgm:chMax val="0"/>
          <dgm:chPref val="0"/>
          <dgm:bulletEnabled val="1"/>
        </dgm:presLayoutVars>
      </dgm:prSet>
      <dgm:spPr/>
    </dgm:pt>
    <dgm:pt modelId="{6717EAB8-C908-4EEC-A0A1-CDBD1AC21808}" type="pres">
      <dgm:prSet presAssocID="{7BA23AE1-2DE6-4533-9DE7-BF9992538A8D}" presName="quad4" presStyleLbl="node1" presStyleIdx="3" presStyleCnt="4">
        <dgm:presLayoutVars>
          <dgm:chMax val="0"/>
          <dgm:chPref val="0"/>
          <dgm:bulletEnabled val="1"/>
        </dgm:presLayoutVars>
      </dgm:prSet>
      <dgm:spPr/>
    </dgm:pt>
  </dgm:ptLst>
  <dgm:cxnLst>
    <dgm:cxn modelId="{8E6BE024-E30F-495D-AD5D-F1F43F7E049A}" type="presOf" srcId="{ACCC1835-A65B-414D-8BBE-EB87FCA1BEEF}" destId="{70406672-F4FA-42D1-B19C-9862E66A140A}" srcOrd="0" destOrd="0" presId="urn:microsoft.com/office/officeart/2005/8/layout/matrix3"/>
    <dgm:cxn modelId="{9950942A-07E3-4926-9A3C-3BA0324BA181}" type="presOf" srcId="{AE598D08-8A5C-4210-A9C5-D8F8C17558DC}" destId="{6717EAB8-C908-4EEC-A0A1-CDBD1AC21808}" srcOrd="0" destOrd="0" presId="urn:microsoft.com/office/officeart/2005/8/layout/matrix3"/>
    <dgm:cxn modelId="{838A4831-4289-4D82-A842-B4EC930EFF5C}" type="presOf" srcId="{7BA23AE1-2DE6-4533-9DE7-BF9992538A8D}" destId="{C8AFB6E8-9DBB-4273-9F43-B49FED542570}" srcOrd="0" destOrd="0" presId="urn:microsoft.com/office/officeart/2005/8/layout/matrix3"/>
    <dgm:cxn modelId="{E92E0734-E31D-42B2-9419-45EC90E7AD08}" type="presOf" srcId="{DF630055-E5E9-496E-A3D0-9D9A2EDCDE17}" destId="{70406672-F4FA-42D1-B19C-9862E66A140A}" srcOrd="0" destOrd="3" presId="urn:microsoft.com/office/officeart/2005/8/layout/matrix3"/>
    <dgm:cxn modelId="{8202A155-7A87-4FDC-AA21-68EE8AFC0909}" type="presOf" srcId="{4A03AD4F-0C8E-4B56-BF5E-CE3BF737F3BF}" destId="{70406672-F4FA-42D1-B19C-9862E66A140A}" srcOrd="0" destOrd="2" presId="urn:microsoft.com/office/officeart/2005/8/layout/matrix3"/>
    <dgm:cxn modelId="{BD90CE81-F414-45ED-B0FF-3F4ECC702E50}" srcId="{7BA23AE1-2DE6-4533-9DE7-BF9992538A8D}" destId="{AE598D08-8A5C-4210-A9C5-D8F8C17558DC}" srcOrd="3" destOrd="0" parTransId="{10A0FEAE-89BB-447A-A2D9-4FBAD734EA13}" sibTransId="{E83D1F1A-20E3-43EA-88ED-50D500CFEB25}"/>
    <dgm:cxn modelId="{16274482-6F0E-4286-95DD-0E8C9991D1F5}" type="presOf" srcId="{67084893-70FD-4DA7-BA1E-CD23B852DF7A}" destId="{87D81F10-531B-4322-8A66-C5EB8E4A5271}" srcOrd="0" destOrd="0" presId="urn:microsoft.com/office/officeart/2005/8/layout/matrix3"/>
    <dgm:cxn modelId="{87B7E085-2C70-4181-BDA2-F547DAEED8BC}" srcId="{ACCC1835-A65B-414D-8BBE-EB87FCA1BEEF}" destId="{979114AA-9647-4CB7-892B-1E5CF1190BF8}" srcOrd="0" destOrd="0" parTransId="{390FB697-D7A7-4390-B9E5-114F61392E1B}" sibTransId="{45FC7A1C-59CC-4100-BD01-D2EBB9D3A66D}"/>
    <dgm:cxn modelId="{84523287-2A84-463B-A524-FE3F69705B0C}" srcId="{7BA23AE1-2DE6-4533-9DE7-BF9992538A8D}" destId="{B9FB3EF7-AFC8-448B-813D-D16837458F8A}" srcOrd="2" destOrd="0" parTransId="{76C611E4-A999-4ABB-A0ED-DADD8EF092E3}" sibTransId="{72FBBF83-4AF9-4487-AE11-B363D2EF776C}"/>
    <dgm:cxn modelId="{4D28378A-F0CE-4EBE-BEC9-0001C64E4C31}" srcId="{ACCC1835-A65B-414D-8BBE-EB87FCA1BEEF}" destId="{4A03AD4F-0C8E-4B56-BF5E-CE3BF737F3BF}" srcOrd="1" destOrd="0" parTransId="{7E83B044-E5E5-4471-A6F9-4C486F2D21F3}" sibTransId="{4BEC5BF8-FABF-4F07-8A64-542496803D9C}"/>
    <dgm:cxn modelId="{D6D833A3-A46F-493A-9676-E09B92D1A218}" type="presOf" srcId="{979114AA-9647-4CB7-892B-1E5CF1190BF8}" destId="{70406672-F4FA-42D1-B19C-9862E66A140A}" srcOrd="0" destOrd="1" presId="urn:microsoft.com/office/officeart/2005/8/layout/matrix3"/>
    <dgm:cxn modelId="{EF8A4AA7-C47B-422E-BC1F-EE0A84D82FFF}" srcId="{7BA23AE1-2DE6-4533-9DE7-BF9992538A8D}" destId="{ACCC1835-A65B-414D-8BBE-EB87FCA1BEEF}" srcOrd="1" destOrd="0" parTransId="{A6F69BBD-0B56-46F1-BB14-4D7A8D5D7FF8}" sibTransId="{8CC924B9-D758-4352-BCCC-B1CDF577CFCF}"/>
    <dgm:cxn modelId="{CCE774C7-5E6D-44F0-93DE-A0A54955A9CE}" type="presOf" srcId="{B9FB3EF7-AFC8-448B-813D-D16837458F8A}" destId="{1E94EE4F-DECA-4F50-B0E7-AD3FA692473C}" srcOrd="0" destOrd="0" presId="urn:microsoft.com/office/officeart/2005/8/layout/matrix3"/>
    <dgm:cxn modelId="{D479A9D4-26EF-402C-B91E-AB6D0CAE5112}" srcId="{ACCC1835-A65B-414D-8BBE-EB87FCA1BEEF}" destId="{DF630055-E5E9-496E-A3D0-9D9A2EDCDE17}" srcOrd="2" destOrd="0" parTransId="{01CCC331-B5DE-44D7-9F05-2B69C95FAC90}" sibTransId="{29E69ABA-BD02-41DB-9E8E-DAA7ADE5851D}"/>
    <dgm:cxn modelId="{8FEF53DC-4877-40C8-8F38-475799FC599D}" srcId="{7BA23AE1-2DE6-4533-9DE7-BF9992538A8D}" destId="{67084893-70FD-4DA7-BA1E-CD23B852DF7A}" srcOrd="0" destOrd="0" parTransId="{253CF76B-142F-40E0-8BE4-A9E53C7A32B5}" sibTransId="{D5B02740-5E60-4C95-B45D-4D01DF30AD5C}"/>
    <dgm:cxn modelId="{E31BE884-2F61-4AD1-A6FF-A6DA1E7969D2}" type="presParOf" srcId="{C8AFB6E8-9DBB-4273-9F43-B49FED542570}" destId="{6F6B7680-CD11-448A-96C5-16CE853047A9}" srcOrd="0" destOrd="0" presId="urn:microsoft.com/office/officeart/2005/8/layout/matrix3"/>
    <dgm:cxn modelId="{C6DF0497-ADFE-4F1D-8161-787C81FF8205}" type="presParOf" srcId="{C8AFB6E8-9DBB-4273-9F43-B49FED542570}" destId="{87D81F10-531B-4322-8A66-C5EB8E4A5271}" srcOrd="1" destOrd="0" presId="urn:microsoft.com/office/officeart/2005/8/layout/matrix3"/>
    <dgm:cxn modelId="{0617C2E6-D7EC-4109-93D9-314D6DDE1C6C}" type="presParOf" srcId="{C8AFB6E8-9DBB-4273-9F43-B49FED542570}" destId="{70406672-F4FA-42D1-B19C-9862E66A140A}" srcOrd="2" destOrd="0" presId="urn:microsoft.com/office/officeart/2005/8/layout/matrix3"/>
    <dgm:cxn modelId="{B65FF74C-1778-435E-9E9C-2F8D55A083EB}" type="presParOf" srcId="{C8AFB6E8-9DBB-4273-9F43-B49FED542570}" destId="{1E94EE4F-DECA-4F50-B0E7-AD3FA692473C}" srcOrd="3" destOrd="0" presId="urn:microsoft.com/office/officeart/2005/8/layout/matrix3"/>
    <dgm:cxn modelId="{A4B52D57-BF52-4A9B-B957-42CD0D9B91AD}" type="presParOf" srcId="{C8AFB6E8-9DBB-4273-9F43-B49FED542570}" destId="{6717EAB8-C908-4EEC-A0A1-CDBD1AC2180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16A476-6E0F-4204-B1D2-F4153999A3F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43A79B-1547-4741-AD71-A045A27BA7B4}">
      <dgm:prSet custT="1"/>
      <dgm:spPr/>
      <dgm:t>
        <a:bodyPr/>
        <a:lstStyle/>
        <a:p>
          <a:pPr>
            <a:defRPr b="1"/>
          </a:pPr>
          <a:r>
            <a:rPr lang="en-US" sz="2400" b="1" i="0" baseline="0" dirty="0"/>
            <a:t>Customer Behavior</a:t>
          </a:r>
          <a:r>
            <a:rPr lang="en-US" sz="2400" b="0" i="0" baseline="0" dirty="0"/>
            <a:t>:</a:t>
          </a:r>
          <a:endParaRPr lang="en-US" sz="2400" dirty="0"/>
        </a:p>
      </dgm:t>
    </dgm:pt>
    <dgm:pt modelId="{8DC87F8F-21F8-4B2B-A10B-13E26E090898}" type="parTrans" cxnId="{C9BCD060-9EBB-467E-82BF-45A787463C05}">
      <dgm:prSet/>
      <dgm:spPr/>
      <dgm:t>
        <a:bodyPr/>
        <a:lstStyle/>
        <a:p>
          <a:endParaRPr lang="en-US"/>
        </a:p>
      </dgm:t>
    </dgm:pt>
    <dgm:pt modelId="{A8672292-037C-44C9-8CB1-09139FBC693C}" type="sibTrans" cxnId="{C9BCD060-9EBB-467E-82BF-45A787463C05}">
      <dgm:prSet/>
      <dgm:spPr/>
      <dgm:t>
        <a:bodyPr/>
        <a:lstStyle/>
        <a:p>
          <a:endParaRPr lang="en-US"/>
        </a:p>
      </dgm:t>
    </dgm:pt>
    <dgm:pt modelId="{6D4098DD-9767-44E9-A3BA-F420F219E3CB}">
      <dgm:prSet custT="1"/>
      <dgm:spPr/>
      <dgm:t>
        <a:bodyPr/>
        <a:lstStyle/>
        <a:p>
          <a:r>
            <a:rPr lang="en-US" sz="2400" b="0" i="0" baseline="0"/>
            <a:t>Identified high-value customers with cross-selling potential.</a:t>
          </a:r>
          <a:endParaRPr lang="en-US" sz="2400"/>
        </a:p>
      </dgm:t>
    </dgm:pt>
    <dgm:pt modelId="{F8D7889A-8432-42F0-849F-688CC880C73A}" type="parTrans" cxnId="{4F850F2D-EF0E-44BA-B1A9-0D264106FDBE}">
      <dgm:prSet/>
      <dgm:spPr/>
      <dgm:t>
        <a:bodyPr/>
        <a:lstStyle/>
        <a:p>
          <a:endParaRPr lang="en-US"/>
        </a:p>
      </dgm:t>
    </dgm:pt>
    <dgm:pt modelId="{02D2C2EF-4C2D-4A56-9FF5-33228ED1BFB4}" type="sibTrans" cxnId="{4F850F2D-EF0E-44BA-B1A9-0D264106FDBE}">
      <dgm:prSet/>
      <dgm:spPr/>
      <dgm:t>
        <a:bodyPr/>
        <a:lstStyle/>
        <a:p>
          <a:endParaRPr lang="en-US"/>
        </a:p>
      </dgm:t>
    </dgm:pt>
    <dgm:pt modelId="{AAA54501-9592-48CE-BD62-12258168F651}">
      <dgm:prSet custT="1"/>
      <dgm:spPr/>
      <dgm:t>
        <a:bodyPr/>
        <a:lstStyle/>
        <a:p>
          <a:r>
            <a:rPr lang="en-US" sz="2400" b="0" i="0" baseline="0"/>
            <a:t>Recommended targeting specific customer segments for retention strategies.</a:t>
          </a:r>
          <a:endParaRPr lang="en-US" sz="2400"/>
        </a:p>
      </dgm:t>
    </dgm:pt>
    <dgm:pt modelId="{5C82525E-E554-49CB-81B8-75B17B554E3E}" type="parTrans" cxnId="{05100FE3-F231-4B60-B481-FD470DBA81DB}">
      <dgm:prSet/>
      <dgm:spPr/>
      <dgm:t>
        <a:bodyPr/>
        <a:lstStyle/>
        <a:p>
          <a:endParaRPr lang="en-US"/>
        </a:p>
      </dgm:t>
    </dgm:pt>
    <dgm:pt modelId="{5D8D2C26-4BFA-4C13-9C67-DD99485BBAC1}" type="sibTrans" cxnId="{05100FE3-F231-4B60-B481-FD470DBA81DB}">
      <dgm:prSet/>
      <dgm:spPr/>
      <dgm:t>
        <a:bodyPr/>
        <a:lstStyle/>
        <a:p>
          <a:endParaRPr lang="en-US"/>
        </a:p>
      </dgm:t>
    </dgm:pt>
    <dgm:pt modelId="{AD229620-B852-40F2-B60A-2294CE6DDC1B}">
      <dgm:prSet custT="1"/>
      <dgm:spPr/>
      <dgm:t>
        <a:bodyPr/>
        <a:lstStyle/>
        <a:p>
          <a:pPr>
            <a:defRPr b="1"/>
          </a:pPr>
          <a:r>
            <a:rPr lang="en-US" sz="2400" b="1" i="0" baseline="0"/>
            <a:t>Branch Optimization</a:t>
          </a:r>
          <a:r>
            <a:rPr lang="en-US" sz="2400" b="0" i="0" baseline="0"/>
            <a:t>:</a:t>
          </a:r>
          <a:endParaRPr lang="en-US" sz="2400"/>
        </a:p>
      </dgm:t>
    </dgm:pt>
    <dgm:pt modelId="{A1A4B2EA-F5F8-4642-BD29-EAB52FE1464E}" type="parTrans" cxnId="{EE48E301-18A6-4D0A-9489-CDF4B55403C8}">
      <dgm:prSet/>
      <dgm:spPr/>
      <dgm:t>
        <a:bodyPr/>
        <a:lstStyle/>
        <a:p>
          <a:endParaRPr lang="en-US"/>
        </a:p>
      </dgm:t>
    </dgm:pt>
    <dgm:pt modelId="{592D74D8-D114-4799-8CFF-41EA51849578}" type="sibTrans" cxnId="{EE48E301-18A6-4D0A-9489-CDF4B55403C8}">
      <dgm:prSet/>
      <dgm:spPr/>
      <dgm:t>
        <a:bodyPr/>
        <a:lstStyle/>
        <a:p>
          <a:endParaRPr lang="en-US"/>
        </a:p>
      </dgm:t>
    </dgm:pt>
    <dgm:pt modelId="{79038540-D73F-40A3-9763-2610B175D2FF}">
      <dgm:prSet custT="1"/>
      <dgm:spPr/>
      <dgm:t>
        <a:bodyPr/>
        <a:lstStyle/>
        <a:p>
          <a:r>
            <a:rPr lang="en-US" sz="2400" b="0" i="0" baseline="0"/>
            <a:t>Recommendations for resource allocation based on performance analysis.</a:t>
          </a:r>
          <a:endParaRPr lang="en-US" sz="2400"/>
        </a:p>
      </dgm:t>
    </dgm:pt>
    <dgm:pt modelId="{A62874E3-ACC1-4E0E-B19C-0E98F2232D42}" type="parTrans" cxnId="{C2DB1BEC-2145-44AF-916F-90AC2437BBA3}">
      <dgm:prSet/>
      <dgm:spPr/>
      <dgm:t>
        <a:bodyPr/>
        <a:lstStyle/>
        <a:p>
          <a:endParaRPr lang="en-US"/>
        </a:p>
      </dgm:t>
    </dgm:pt>
    <dgm:pt modelId="{F2338C57-76FB-4BF5-9F84-339712ADCBBE}" type="sibTrans" cxnId="{C2DB1BEC-2145-44AF-916F-90AC2437BBA3}">
      <dgm:prSet/>
      <dgm:spPr/>
      <dgm:t>
        <a:bodyPr/>
        <a:lstStyle/>
        <a:p>
          <a:endParaRPr lang="en-US"/>
        </a:p>
      </dgm:t>
    </dgm:pt>
    <dgm:pt modelId="{4A0CFF2A-C89F-430D-BCA9-0BCCCAA39AA6}">
      <dgm:prSet custT="1"/>
      <dgm:spPr/>
      <dgm:t>
        <a:bodyPr/>
        <a:lstStyle/>
        <a:p>
          <a:pPr>
            <a:defRPr b="1"/>
          </a:pPr>
          <a:r>
            <a:rPr lang="en-US" sz="2400" b="1" i="0" baseline="0"/>
            <a:t>Future Predictions</a:t>
          </a:r>
          <a:r>
            <a:rPr lang="en-US" sz="2400" b="0" i="0" baseline="0"/>
            <a:t>:</a:t>
          </a:r>
          <a:endParaRPr lang="en-US" sz="2400"/>
        </a:p>
      </dgm:t>
    </dgm:pt>
    <dgm:pt modelId="{99028BD0-7961-4884-A604-B8E84D6F4BBD}" type="parTrans" cxnId="{9D62B633-AF68-423A-8291-20D8751DF629}">
      <dgm:prSet/>
      <dgm:spPr/>
      <dgm:t>
        <a:bodyPr/>
        <a:lstStyle/>
        <a:p>
          <a:endParaRPr lang="en-US"/>
        </a:p>
      </dgm:t>
    </dgm:pt>
    <dgm:pt modelId="{7E3DF891-382E-4734-A4F5-E98152F3273A}" type="sibTrans" cxnId="{9D62B633-AF68-423A-8291-20D8751DF629}">
      <dgm:prSet/>
      <dgm:spPr/>
      <dgm:t>
        <a:bodyPr/>
        <a:lstStyle/>
        <a:p>
          <a:endParaRPr lang="en-US"/>
        </a:p>
      </dgm:t>
    </dgm:pt>
    <dgm:pt modelId="{C17A161C-4434-483F-A7BA-5758840FA3DF}">
      <dgm:prSet custT="1"/>
      <dgm:spPr/>
      <dgm:t>
        <a:bodyPr/>
        <a:lstStyle/>
        <a:p>
          <a:r>
            <a:rPr lang="en-US" sz="2400" b="0" i="0" baseline="0"/>
            <a:t>Using trends to predict customer churn and product demand.</a:t>
          </a:r>
          <a:endParaRPr lang="en-US" sz="2400"/>
        </a:p>
      </dgm:t>
    </dgm:pt>
    <dgm:pt modelId="{8F6F4E59-2413-4270-AA83-51870B8446AA}" type="parTrans" cxnId="{1FAD2D22-963D-48C5-83CB-52E2AE7BA088}">
      <dgm:prSet/>
      <dgm:spPr/>
      <dgm:t>
        <a:bodyPr/>
        <a:lstStyle/>
        <a:p>
          <a:endParaRPr lang="en-US"/>
        </a:p>
      </dgm:t>
    </dgm:pt>
    <dgm:pt modelId="{4673490E-BC87-4BFC-9BEC-42BC7726D07A}" type="sibTrans" cxnId="{1FAD2D22-963D-48C5-83CB-52E2AE7BA088}">
      <dgm:prSet/>
      <dgm:spPr/>
      <dgm:t>
        <a:bodyPr/>
        <a:lstStyle/>
        <a:p>
          <a:endParaRPr lang="en-US"/>
        </a:p>
      </dgm:t>
    </dgm:pt>
    <dgm:pt modelId="{1A5C87E0-2CFF-4CDC-89B7-3717790D4ED5}" type="pres">
      <dgm:prSet presAssocID="{7216A476-6E0F-4204-B1D2-F4153999A3F7}" presName="root" presStyleCnt="0">
        <dgm:presLayoutVars>
          <dgm:dir/>
          <dgm:resizeHandles val="exact"/>
        </dgm:presLayoutVars>
      </dgm:prSet>
      <dgm:spPr/>
    </dgm:pt>
    <dgm:pt modelId="{4805505F-AEFB-458F-97FA-1B6870DDFE9C}" type="pres">
      <dgm:prSet presAssocID="{1C43A79B-1547-4741-AD71-A045A27BA7B4}" presName="compNode" presStyleCnt="0"/>
      <dgm:spPr/>
    </dgm:pt>
    <dgm:pt modelId="{F0FD52D7-D826-4CFD-A9D7-3C00714FCE54}" type="pres">
      <dgm:prSet presAssocID="{1C43A79B-1547-4741-AD71-A045A27BA7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C9ACFBB8-1123-4FFE-AFFB-DF93AC92ED5F}" type="pres">
      <dgm:prSet presAssocID="{1C43A79B-1547-4741-AD71-A045A27BA7B4}" presName="iconSpace" presStyleCnt="0"/>
      <dgm:spPr/>
    </dgm:pt>
    <dgm:pt modelId="{9E9FC9E1-8F77-454C-A850-44916EB660DE}" type="pres">
      <dgm:prSet presAssocID="{1C43A79B-1547-4741-AD71-A045A27BA7B4}" presName="parTx" presStyleLbl="revTx" presStyleIdx="0" presStyleCnt="6">
        <dgm:presLayoutVars>
          <dgm:chMax val="0"/>
          <dgm:chPref val="0"/>
        </dgm:presLayoutVars>
      </dgm:prSet>
      <dgm:spPr/>
    </dgm:pt>
    <dgm:pt modelId="{CC567B16-1685-4702-9091-C0A1AC751CA9}" type="pres">
      <dgm:prSet presAssocID="{1C43A79B-1547-4741-AD71-A045A27BA7B4}" presName="txSpace" presStyleCnt="0"/>
      <dgm:spPr/>
    </dgm:pt>
    <dgm:pt modelId="{1E717232-6753-4123-9845-57A8D992FD45}" type="pres">
      <dgm:prSet presAssocID="{1C43A79B-1547-4741-AD71-A045A27BA7B4}" presName="desTx" presStyleLbl="revTx" presStyleIdx="1" presStyleCnt="6">
        <dgm:presLayoutVars/>
      </dgm:prSet>
      <dgm:spPr/>
    </dgm:pt>
    <dgm:pt modelId="{2CBA7BA0-3E26-453E-ADAB-BB4392764FDC}" type="pres">
      <dgm:prSet presAssocID="{A8672292-037C-44C9-8CB1-09139FBC693C}" presName="sibTrans" presStyleCnt="0"/>
      <dgm:spPr/>
    </dgm:pt>
    <dgm:pt modelId="{86F6B037-4DC4-45AB-9C75-05C34AA5D39D}" type="pres">
      <dgm:prSet presAssocID="{AD229620-B852-40F2-B60A-2294CE6DDC1B}" presName="compNode" presStyleCnt="0"/>
      <dgm:spPr/>
    </dgm:pt>
    <dgm:pt modelId="{82C4B934-CF27-42B2-80CE-43DA0239A53E}" type="pres">
      <dgm:prSet presAssocID="{AD229620-B852-40F2-B60A-2294CE6DDC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02AD8F0-F026-4657-85DD-7FD8ECEBD830}" type="pres">
      <dgm:prSet presAssocID="{AD229620-B852-40F2-B60A-2294CE6DDC1B}" presName="iconSpace" presStyleCnt="0"/>
      <dgm:spPr/>
    </dgm:pt>
    <dgm:pt modelId="{3D235AEF-07EE-46FE-B58B-31998C819DFA}" type="pres">
      <dgm:prSet presAssocID="{AD229620-B852-40F2-B60A-2294CE6DDC1B}" presName="parTx" presStyleLbl="revTx" presStyleIdx="2" presStyleCnt="6">
        <dgm:presLayoutVars>
          <dgm:chMax val="0"/>
          <dgm:chPref val="0"/>
        </dgm:presLayoutVars>
      </dgm:prSet>
      <dgm:spPr/>
    </dgm:pt>
    <dgm:pt modelId="{D50DC65B-A7C1-4BA4-A8AB-C8E1313E6FA2}" type="pres">
      <dgm:prSet presAssocID="{AD229620-B852-40F2-B60A-2294CE6DDC1B}" presName="txSpace" presStyleCnt="0"/>
      <dgm:spPr/>
    </dgm:pt>
    <dgm:pt modelId="{5DD0717D-F381-4B1F-A0C7-2F19D983830C}" type="pres">
      <dgm:prSet presAssocID="{AD229620-B852-40F2-B60A-2294CE6DDC1B}" presName="desTx" presStyleLbl="revTx" presStyleIdx="3" presStyleCnt="6">
        <dgm:presLayoutVars/>
      </dgm:prSet>
      <dgm:spPr/>
    </dgm:pt>
    <dgm:pt modelId="{0F4B62C7-F096-47C9-8F2A-7FD03293B8A4}" type="pres">
      <dgm:prSet presAssocID="{592D74D8-D114-4799-8CFF-41EA51849578}" presName="sibTrans" presStyleCnt="0"/>
      <dgm:spPr/>
    </dgm:pt>
    <dgm:pt modelId="{64D252CB-06F4-4937-B394-7FCD1EC2AA3E}" type="pres">
      <dgm:prSet presAssocID="{4A0CFF2A-C89F-430D-BCA9-0BCCCAA39AA6}" presName="compNode" presStyleCnt="0"/>
      <dgm:spPr/>
    </dgm:pt>
    <dgm:pt modelId="{C916EC6F-F7D0-48E0-A826-E8A738961EB8}" type="pres">
      <dgm:prSet presAssocID="{4A0CFF2A-C89F-430D-BCA9-0BCCCAA39A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BF32E56-1ACE-450B-95ED-F395E9DB8F80}" type="pres">
      <dgm:prSet presAssocID="{4A0CFF2A-C89F-430D-BCA9-0BCCCAA39AA6}" presName="iconSpace" presStyleCnt="0"/>
      <dgm:spPr/>
    </dgm:pt>
    <dgm:pt modelId="{23BDAABE-0956-4554-9AF5-A65E5CE68E97}" type="pres">
      <dgm:prSet presAssocID="{4A0CFF2A-C89F-430D-BCA9-0BCCCAA39AA6}" presName="parTx" presStyleLbl="revTx" presStyleIdx="4" presStyleCnt="6">
        <dgm:presLayoutVars>
          <dgm:chMax val="0"/>
          <dgm:chPref val="0"/>
        </dgm:presLayoutVars>
      </dgm:prSet>
      <dgm:spPr/>
    </dgm:pt>
    <dgm:pt modelId="{72F69E7A-2D1A-46BF-8BB8-0917C2A9C267}" type="pres">
      <dgm:prSet presAssocID="{4A0CFF2A-C89F-430D-BCA9-0BCCCAA39AA6}" presName="txSpace" presStyleCnt="0"/>
      <dgm:spPr/>
    </dgm:pt>
    <dgm:pt modelId="{76C5C6BC-2C2E-426F-8BD5-646C11A0AB23}" type="pres">
      <dgm:prSet presAssocID="{4A0CFF2A-C89F-430D-BCA9-0BCCCAA39AA6}" presName="desTx" presStyleLbl="revTx" presStyleIdx="5" presStyleCnt="6">
        <dgm:presLayoutVars/>
      </dgm:prSet>
      <dgm:spPr/>
    </dgm:pt>
  </dgm:ptLst>
  <dgm:cxnLst>
    <dgm:cxn modelId="{EE48E301-18A6-4D0A-9489-CDF4B55403C8}" srcId="{7216A476-6E0F-4204-B1D2-F4153999A3F7}" destId="{AD229620-B852-40F2-B60A-2294CE6DDC1B}" srcOrd="1" destOrd="0" parTransId="{A1A4B2EA-F5F8-4642-BD29-EAB52FE1464E}" sibTransId="{592D74D8-D114-4799-8CFF-41EA51849578}"/>
    <dgm:cxn modelId="{1FAD2D22-963D-48C5-83CB-52E2AE7BA088}" srcId="{4A0CFF2A-C89F-430D-BCA9-0BCCCAA39AA6}" destId="{C17A161C-4434-483F-A7BA-5758840FA3DF}" srcOrd="0" destOrd="0" parTransId="{8F6F4E59-2413-4270-AA83-51870B8446AA}" sibTransId="{4673490E-BC87-4BFC-9BEC-42BC7726D07A}"/>
    <dgm:cxn modelId="{4F850F2D-EF0E-44BA-B1A9-0D264106FDBE}" srcId="{1C43A79B-1547-4741-AD71-A045A27BA7B4}" destId="{6D4098DD-9767-44E9-A3BA-F420F219E3CB}" srcOrd="0" destOrd="0" parTransId="{F8D7889A-8432-42F0-849F-688CC880C73A}" sibTransId="{02D2C2EF-4C2D-4A56-9FF5-33228ED1BFB4}"/>
    <dgm:cxn modelId="{9D62B633-AF68-423A-8291-20D8751DF629}" srcId="{7216A476-6E0F-4204-B1D2-F4153999A3F7}" destId="{4A0CFF2A-C89F-430D-BCA9-0BCCCAA39AA6}" srcOrd="2" destOrd="0" parTransId="{99028BD0-7961-4884-A604-B8E84D6F4BBD}" sibTransId="{7E3DF891-382E-4734-A4F5-E98152F3273A}"/>
    <dgm:cxn modelId="{D436BD39-0E83-4DE6-BF76-5E8D69F9340F}" type="presOf" srcId="{4A0CFF2A-C89F-430D-BCA9-0BCCCAA39AA6}" destId="{23BDAABE-0956-4554-9AF5-A65E5CE68E97}" srcOrd="0" destOrd="0" presId="urn:microsoft.com/office/officeart/2018/5/layout/CenteredIconLabelDescriptionList"/>
    <dgm:cxn modelId="{C9BCD060-9EBB-467E-82BF-45A787463C05}" srcId="{7216A476-6E0F-4204-B1D2-F4153999A3F7}" destId="{1C43A79B-1547-4741-AD71-A045A27BA7B4}" srcOrd="0" destOrd="0" parTransId="{8DC87F8F-21F8-4B2B-A10B-13E26E090898}" sibTransId="{A8672292-037C-44C9-8CB1-09139FBC693C}"/>
    <dgm:cxn modelId="{711A7050-F77F-4CD2-AD08-CEA18D773DA4}" type="presOf" srcId="{AAA54501-9592-48CE-BD62-12258168F651}" destId="{1E717232-6753-4123-9845-57A8D992FD45}" srcOrd="0" destOrd="1" presId="urn:microsoft.com/office/officeart/2018/5/layout/CenteredIconLabelDescriptionList"/>
    <dgm:cxn modelId="{7BC3D295-F364-4DF8-AC93-CA9AF967E3B7}" type="presOf" srcId="{1C43A79B-1547-4741-AD71-A045A27BA7B4}" destId="{9E9FC9E1-8F77-454C-A850-44916EB660DE}" srcOrd="0" destOrd="0" presId="urn:microsoft.com/office/officeart/2018/5/layout/CenteredIconLabelDescriptionList"/>
    <dgm:cxn modelId="{7E1C839A-1C6A-4D35-BA7E-4AE89A039F13}" type="presOf" srcId="{79038540-D73F-40A3-9763-2610B175D2FF}" destId="{5DD0717D-F381-4B1F-A0C7-2F19D983830C}" srcOrd="0" destOrd="0" presId="urn:microsoft.com/office/officeart/2018/5/layout/CenteredIconLabelDescriptionList"/>
    <dgm:cxn modelId="{1564CEE1-0F27-4966-B22D-6E68B6C88369}" type="presOf" srcId="{AD229620-B852-40F2-B60A-2294CE6DDC1B}" destId="{3D235AEF-07EE-46FE-B58B-31998C819DFA}" srcOrd="0" destOrd="0" presId="urn:microsoft.com/office/officeart/2018/5/layout/CenteredIconLabelDescriptionList"/>
    <dgm:cxn modelId="{05100FE3-F231-4B60-B481-FD470DBA81DB}" srcId="{1C43A79B-1547-4741-AD71-A045A27BA7B4}" destId="{AAA54501-9592-48CE-BD62-12258168F651}" srcOrd="1" destOrd="0" parTransId="{5C82525E-E554-49CB-81B8-75B17B554E3E}" sibTransId="{5D8D2C26-4BFA-4C13-9C67-DD99485BBAC1}"/>
    <dgm:cxn modelId="{C2DB1BEC-2145-44AF-916F-90AC2437BBA3}" srcId="{AD229620-B852-40F2-B60A-2294CE6DDC1B}" destId="{79038540-D73F-40A3-9763-2610B175D2FF}" srcOrd="0" destOrd="0" parTransId="{A62874E3-ACC1-4E0E-B19C-0E98F2232D42}" sibTransId="{F2338C57-76FB-4BF5-9F84-339712ADCBBE}"/>
    <dgm:cxn modelId="{984705F3-AD4E-4ADF-9E28-29CCD1353481}" type="presOf" srcId="{7216A476-6E0F-4204-B1D2-F4153999A3F7}" destId="{1A5C87E0-2CFF-4CDC-89B7-3717790D4ED5}" srcOrd="0" destOrd="0" presId="urn:microsoft.com/office/officeart/2018/5/layout/CenteredIconLabelDescriptionList"/>
    <dgm:cxn modelId="{C6229DF4-FAB3-4966-862E-165DC0EE4BFC}" type="presOf" srcId="{C17A161C-4434-483F-A7BA-5758840FA3DF}" destId="{76C5C6BC-2C2E-426F-8BD5-646C11A0AB23}" srcOrd="0" destOrd="0" presId="urn:microsoft.com/office/officeart/2018/5/layout/CenteredIconLabelDescriptionList"/>
    <dgm:cxn modelId="{70F46AFE-53EC-4031-AC7C-7A6A95ADDF7C}" type="presOf" srcId="{6D4098DD-9767-44E9-A3BA-F420F219E3CB}" destId="{1E717232-6753-4123-9845-57A8D992FD45}" srcOrd="0" destOrd="0" presId="urn:microsoft.com/office/officeart/2018/5/layout/CenteredIconLabelDescriptionList"/>
    <dgm:cxn modelId="{036DE3D9-D854-4C18-8481-8DFC9D07804E}" type="presParOf" srcId="{1A5C87E0-2CFF-4CDC-89B7-3717790D4ED5}" destId="{4805505F-AEFB-458F-97FA-1B6870DDFE9C}" srcOrd="0" destOrd="0" presId="urn:microsoft.com/office/officeart/2018/5/layout/CenteredIconLabelDescriptionList"/>
    <dgm:cxn modelId="{B50596D5-AEBC-426B-A5F6-3C706AAE88DF}" type="presParOf" srcId="{4805505F-AEFB-458F-97FA-1B6870DDFE9C}" destId="{F0FD52D7-D826-4CFD-A9D7-3C00714FCE54}" srcOrd="0" destOrd="0" presId="urn:microsoft.com/office/officeart/2018/5/layout/CenteredIconLabelDescriptionList"/>
    <dgm:cxn modelId="{D416D093-BEAA-42BE-9492-CA1D7DBA8369}" type="presParOf" srcId="{4805505F-AEFB-458F-97FA-1B6870DDFE9C}" destId="{C9ACFBB8-1123-4FFE-AFFB-DF93AC92ED5F}" srcOrd="1" destOrd="0" presId="urn:microsoft.com/office/officeart/2018/5/layout/CenteredIconLabelDescriptionList"/>
    <dgm:cxn modelId="{11969417-9600-48F5-B62D-5BF93005701D}" type="presParOf" srcId="{4805505F-AEFB-458F-97FA-1B6870DDFE9C}" destId="{9E9FC9E1-8F77-454C-A850-44916EB660DE}" srcOrd="2" destOrd="0" presId="urn:microsoft.com/office/officeart/2018/5/layout/CenteredIconLabelDescriptionList"/>
    <dgm:cxn modelId="{D5E54D5E-DFC9-4B76-82D9-35683A056EDC}" type="presParOf" srcId="{4805505F-AEFB-458F-97FA-1B6870DDFE9C}" destId="{CC567B16-1685-4702-9091-C0A1AC751CA9}" srcOrd="3" destOrd="0" presId="urn:microsoft.com/office/officeart/2018/5/layout/CenteredIconLabelDescriptionList"/>
    <dgm:cxn modelId="{BDE6815A-7D91-44DA-98DA-9231D4BB2608}" type="presParOf" srcId="{4805505F-AEFB-458F-97FA-1B6870DDFE9C}" destId="{1E717232-6753-4123-9845-57A8D992FD45}" srcOrd="4" destOrd="0" presId="urn:microsoft.com/office/officeart/2018/5/layout/CenteredIconLabelDescriptionList"/>
    <dgm:cxn modelId="{7EB8F228-956D-4FBA-9396-A420F5EA9C60}" type="presParOf" srcId="{1A5C87E0-2CFF-4CDC-89B7-3717790D4ED5}" destId="{2CBA7BA0-3E26-453E-ADAB-BB4392764FDC}" srcOrd="1" destOrd="0" presId="urn:microsoft.com/office/officeart/2018/5/layout/CenteredIconLabelDescriptionList"/>
    <dgm:cxn modelId="{E1346C0B-EC05-484B-931F-2500A8BFBC1C}" type="presParOf" srcId="{1A5C87E0-2CFF-4CDC-89B7-3717790D4ED5}" destId="{86F6B037-4DC4-45AB-9C75-05C34AA5D39D}" srcOrd="2" destOrd="0" presId="urn:microsoft.com/office/officeart/2018/5/layout/CenteredIconLabelDescriptionList"/>
    <dgm:cxn modelId="{EFDB260B-AEF7-4656-8888-4F71D1987B4D}" type="presParOf" srcId="{86F6B037-4DC4-45AB-9C75-05C34AA5D39D}" destId="{82C4B934-CF27-42B2-80CE-43DA0239A53E}" srcOrd="0" destOrd="0" presId="urn:microsoft.com/office/officeart/2018/5/layout/CenteredIconLabelDescriptionList"/>
    <dgm:cxn modelId="{619B784E-753C-4489-8CEB-F1FE5B27C021}" type="presParOf" srcId="{86F6B037-4DC4-45AB-9C75-05C34AA5D39D}" destId="{102AD8F0-F026-4657-85DD-7FD8ECEBD830}" srcOrd="1" destOrd="0" presId="urn:microsoft.com/office/officeart/2018/5/layout/CenteredIconLabelDescriptionList"/>
    <dgm:cxn modelId="{C9B8AD6E-3573-47F4-B785-9BF2AB49B32E}" type="presParOf" srcId="{86F6B037-4DC4-45AB-9C75-05C34AA5D39D}" destId="{3D235AEF-07EE-46FE-B58B-31998C819DFA}" srcOrd="2" destOrd="0" presId="urn:microsoft.com/office/officeart/2018/5/layout/CenteredIconLabelDescriptionList"/>
    <dgm:cxn modelId="{29722DEB-18D6-4819-9379-1A1051EFEFCF}" type="presParOf" srcId="{86F6B037-4DC4-45AB-9C75-05C34AA5D39D}" destId="{D50DC65B-A7C1-4BA4-A8AB-C8E1313E6FA2}" srcOrd="3" destOrd="0" presId="urn:microsoft.com/office/officeart/2018/5/layout/CenteredIconLabelDescriptionList"/>
    <dgm:cxn modelId="{58409D0D-D5D0-43A2-869C-15F9764CCB36}" type="presParOf" srcId="{86F6B037-4DC4-45AB-9C75-05C34AA5D39D}" destId="{5DD0717D-F381-4B1F-A0C7-2F19D983830C}" srcOrd="4" destOrd="0" presId="urn:microsoft.com/office/officeart/2018/5/layout/CenteredIconLabelDescriptionList"/>
    <dgm:cxn modelId="{44420A1A-5FCA-4766-AE3C-BFFF69E1B725}" type="presParOf" srcId="{1A5C87E0-2CFF-4CDC-89B7-3717790D4ED5}" destId="{0F4B62C7-F096-47C9-8F2A-7FD03293B8A4}" srcOrd="3" destOrd="0" presId="urn:microsoft.com/office/officeart/2018/5/layout/CenteredIconLabelDescriptionList"/>
    <dgm:cxn modelId="{359CB4BE-BD8B-4B7E-99F9-85CD9CF804A4}" type="presParOf" srcId="{1A5C87E0-2CFF-4CDC-89B7-3717790D4ED5}" destId="{64D252CB-06F4-4937-B394-7FCD1EC2AA3E}" srcOrd="4" destOrd="0" presId="urn:microsoft.com/office/officeart/2018/5/layout/CenteredIconLabelDescriptionList"/>
    <dgm:cxn modelId="{B19098AF-C052-416A-8ADE-BF26085DF3F1}" type="presParOf" srcId="{64D252CB-06F4-4937-B394-7FCD1EC2AA3E}" destId="{C916EC6F-F7D0-48E0-A826-E8A738961EB8}" srcOrd="0" destOrd="0" presId="urn:microsoft.com/office/officeart/2018/5/layout/CenteredIconLabelDescriptionList"/>
    <dgm:cxn modelId="{B7AFF6E0-1FD8-4A42-AC52-47E6427DCDD1}" type="presParOf" srcId="{64D252CB-06F4-4937-B394-7FCD1EC2AA3E}" destId="{DBF32E56-1ACE-450B-95ED-F395E9DB8F80}" srcOrd="1" destOrd="0" presId="urn:microsoft.com/office/officeart/2018/5/layout/CenteredIconLabelDescriptionList"/>
    <dgm:cxn modelId="{50E72289-CB5E-4537-8818-DCF5531E5D5B}" type="presParOf" srcId="{64D252CB-06F4-4937-B394-7FCD1EC2AA3E}" destId="{23BDAABE-0956-4554-9AF5-A65E5CE68E97}" srcOrd="2" destOrd="0" presId="urn:microsoft.com/office/officeart/2018/5/layout/CenteredIconLabelDescriptionList"/>
    <dgm:cxn modelId="{8587CF48-8ECE-40FD-A28D-65BD6F56FDDB}" type="presParOf" srcId="{64D252CB-06F4-4937-B394-7FCD1EC2AA3E}" destId="{72F69E7A-2D1A-46BF-8BB8-0917C2A9C267}" srcOrd="3" destOrd="0" presId="urn:microsoft.com/office/officeart/2018/5/layout/CenteredIconLabelDescriptionList"/>
    <dgm:cxn modelId="{10802587-D0D5-4493-8790-F3C7C93ACE7E}" type="presParOf" srcId="{64D252CB-06F4-4937-B394-7FCD1EC2AA3E}" destId="{76C5C6BC-2C2E-426F-8BD5-646C11A0AB2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F62AA7-440D-445C-9BA1-3658103EBA4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F683D5-FE18-4F61-9016-FBC588F577FC}">
      <dgm:prSet custT="1"/>
      <dgm:spPr/>
      <dgm:t>
        <a:bodyPr/>
        <a:lstStyle/>
        <a:p>
          <a:pPr>
            <a:lnSpc>
              <a:spcPct val="100000"/>
            </a:lnSpc>
            <a:defRPr b="1"/>
          </a:pPr>
          <a:r>
            <a:rPr lang="en-US" sz="2000" b="1"/>
            <a:t>Challenges</a:t>
          </a:r>
          <a:r>
            <a:rPr lang="en-US" sz="2000"/>
            <a:t>:</a:t>
          </a:r>
        </a:p>
      </dgm:t>
    </dgm:pt>
    <dgm:pt modelId="{51658296-72B4-487E-8B74-3729C56B324A}" type="parTrans" cxnId="{669CC8BC-17D8-4DC3-AE93-ED940B9D8E15}">
      <dgm:prSet/>
      <dgm:spPr/>
      <dgm:t>
        <a:bodyPr/>
        <a:lstStyle/>
        <a:p>
          <a:endParaRPr lang="en-US"/>
        </a:p>
      </dgm:t>
    </dgm:pt>
    <dgm:pt modelId="{82CFF67E-62F5-417D-897E-2996E6442554}" type="sibTrans" cxnId="{669CC8BC-17D8-4DC3-AE93-ED940B9D8E15}">
      <dgm:prSet/>
      <dgm:spPr/>
      <dgm:t>
        <a:bodyPr/>
        <a:lstStyle/>
        <a:p>
          <a:endParaRPr lang="en-US"/>
        </a:p>
      </dgm:t>
    </dgm:pt>
    <dgm:pt modelId="{2E2C41FD-408F-4042-8C6F-84DCC0E7936A}">
      <dgm:prSet custT="1"/>
      <dgm:spPr/>
      <dgm:t>
        <a:bodyPr/>
        <a:lstStyle/>
        <a:p>
          <a:pPr>
            <a:lnSpc>
              <a:spcPct val="100000"/>
            </a:lnSpc>
          </a:pPr>
          <a:r>
            <a:rPr lang="en-US" sz="2000" dirty="0"/>
            <a:t>Managing large datasets from SQL.</a:t>
          </a:r>
        </a:p>
      </dgm:t>
    </dgm:pt>
    <dgm:pt modelId="{89166E82-6319-4FB5-80D3-0A004484B9A1}" type="parTrans" cxnId="{D181F36B-F42F-400D-AE64-8EDFA1C79F44}">
      <dgm:prSet/>
      <dgm:spPr/>
      <dgm:t>
        <a:bodyPr/>
        <a:lstStyle/>
        <a:p>
          <a:endParaRPr lang="en-US"/>
        </a:p>
      </dgm:t>
    </dgm:pt>
    <dgm:pt modelId="{EFC32150-2CE6-4FD1-B3FC-46BBE0E7C373}" type="sibTrans" cxnId="{D181F36B-F42F-400D-AE64-8EDFA1C79F44}">
      <dgm:prSet/>
      <dgm:spPr/>
      <dgm:t>
        <a:bodyPr/>
        <a:lstStyle/>
        <a:p>
          <a:endParaRPr lang="en-US"/>
        </a:p>
      </dgm:t>
    </dgm:pt>
    <dgm:pt modelId="{A5A2F841-AB6D-4E50-977F-5179D3D9F994}">
      <dgm:prSet custT="1"/>
      <dgm:spPr/>
      <dgm:t>
        <a:bodyPr/>
        <a:lstStyle/>
        <a:p>
          <a:pPr>
            <a:lnSpc>
              <a:spcPct val="100000"/>
            </a:lnSpc>
          </a:pPr>
          <a:r>
            <a:rPr lang="en-US" sz="2000"/>
            <a:t>Combining data across tools.</a:t>
          </a:r>
        </a:p>
      </dgm:t>
    </dgm:pt>
    <dgm:pt modelId="{1F71A560-FCFA-4249-BE64-F3CA5AA742AE}" type="parTrans" cxnId="{093A52CC-0150-4017-903E-E65ABD6AB63F}">
      <dgm:prSet/>
      <dgm:spPr/>
      <dgm:t>
        <a:bodyPr/>
        <a:lstStyle/>
        <a:p>
          <a:endParaRPr lang="en-US"/>
        </a:p>
      </dgm:t>
    </dgm:pt>
    <dgm:pt modelId="{EEB6953A-C4A4-4CC4-A181-A04CB2C9499A}" type="sibTrans" cxnId="{093A52CC-0150-4017-903E-E65ABD6AB63F}">
      <dgm:prSet/>
      <dgm:spPr/>
      <dgm:t>
        <a:bodyPr/>
        <a:lstStyle/>
        <a:p>
          <a:endParaRPr lang="en-US"/>
        </a:p>
      </dgm:t>
    </dgm:pt>
    <dgm:pt modelId="{624AB1ED-6000-4428-A109-6684B8867894}">
      <dgm:prSet custT="1"/>
      <dgm:spPr/>
      <dgm:t>
        <a:bodyPr/>
        <a:lstStyle/>
        <a:p>
          <a:pPr>
            <a:lnSpc>
              <a:spcPct val="100000"/>
            </a:lnSpc>
            <a:defRPr b="1"/>
          </a:pPr>
          <a:r>
            <a:rPr lang="en-US" sz="2000" b="1" dirty="0"/>
            <a:t>Solutions</a:t>
          </a:r>
          <a:r>
            <a:rPr lang="en-US" sz="2000" dirty="0"/>
            <a:t>:</a:t>
          </a:r>
        </a:p>
      </dgm:t>
    </dgm:pt>
    <dgm:pt modelId="{C0251F95-92A8-4E9B-A87C-B4559BF981FD}" type="parTrans" cxnId="{E291281B-B5FD-4DE6-8FCA-86A454D022E9}">
      <dgm:prSet/>
      <dgm:spPr/>
      <dgm:t>
        <a:bodyPr/>
        <a:lstStyle/>
        <a:p>
          <a:endParaRPr lang="en-US"/>
        </a:p>
      </dgm:t>
    </dgm:pt>
    <dgm:pt modelId="{A6432EF3-9950-4187-8AF8-7599501CE6AF}" type="sibTrans" cxnId="{E291281B-B5FD-4DE6-8FCA-86A454D022E9}">
      <dgm:prSet/>
      <dgm:spPr/>
      <dgm:t>
        <a:bodyPr/>
        <a:lstStyle/>
        <a:p>
          <a:endParaRPr lang="en-US"/>
        </a:p>
      </dgm:t>
    </dgm:pt>
    <dgm:pt modelId="{B692D4EC-4B10-4600-B29A-542C91C29141}">
      <dgm:prSet custT="1"/>
      <dgm:spPr/>
      <dgm:t>
        <a:bodyPr/>
        <a:lstStyle/>
        <a:p>
          <a:pPr>
            <a:lnSpc>
              <a:spcPct val="100000"/>
            </a:lnSpc>
          </a:pPr>
          <a:r>
            <a:rPr lang="en-US" sz="2000"/>
            <a:t>Efficient SQL queries and data cleaning processes.</a:t>
          </a:r>
        </a:p>
      </dgm:t>
    </dgm:pt>
    <dgm:pt modelId="{1022D982-3F39-4AB9-A88F-5F00BEC7E2B2}" type="parTrans" cxnId="{13F19750-9203-4C7D-ACE4-CA280900C47B}">
      <dgm:prSet/>
      <dgm:spPr/>
      <dgm:t>
        <a:bodyPr/>
        <a:lstStyle/>
        <a:p>
          <a:endParaRPr lang="en-US"/>
        </a:p>
      </dgm:t>
    </dgm:pt>
    <dgm:pt modelId="{112515D6-A3D6-4328-8033-BEFDC2349781}" type="sibTrans" cxnId="{13F19750-9203-4C7D-ACE4-CA280900C47B}">
      <dgm:prSet/>
      <dgm:spPr/>
      <dgm:t>
        <a:bodyPr/>
        <a:lstStyle/>
        <a:p>
          <a:endParaRPr lang="en-US"/>
        </a:p>
      </dgm:t>
    </dgm:pt>
    <dgm:pt modelId="{C2AAC514-D0C0-439B-8E0F-75C748EC396D}">
      <dgm:prSet custT="1"/>
      <dgm:spPr/>
      <dgm:t>
        <a:bodyPr/>
        <a:lstStyle/>
        <a:p>
          <a:pPr>
            <a:lnSpc>
              <a:spcPct val="100000"/>
            </a:lnSpc>
          </a:pPr>
          <a:r>
            <a:rPr lang="en-US" sz="2000"/>
            <a:t>Using Power BI and Tableau for better data visualization and understanding.</a:t>
          </a:r>
        </a:p>
      </dgm:t>
    </dgm:pt>
    <dgm:pt modelId="{55F5F846-0ABF-4715-8475-A32A1ED8D412}" type="parTrans" cxnId="{8ECA8D90-C9FF-4BF1-A74E-EC9ABD0763E5}">
      <dgm:prSet/>
      <dgm:spPr/>
      <dgm:t>
        <a:bodyPr/>
        <a:lstStyle/>
        <a:p>
          <a:endParaRPr lang="en-US"/>
        </a:p>
      </dgm:t>
    </dgm:pt>
    <dgm:pt modelId="{A6BD6C0D-1671-42F7-8540-D9E724FE68A2}" type="sibTrans" cxnId="{8ECA8D90-C9FF-4BF1-A74E-EC9ABD0763E5}">
      <dgm:prSet/>
      <dgm:spPr/>
      <dgm:t>
        <a:bodyPr/>
        <a:lstStyle/>
        <a:p>
          <a:endParaRPr lang="en-US"/>
        </a:p>
      </dgm:t>
    </dgm:pt>
    <dgm:pt modelId="{B6FD4A5D-4D9E-4C79-9644-2C2CBAD47A42}" type="pres">
      <dgm:prSet presAssocID="{57F62AA7-440D-445C-9BA1-3658103EBA48}" presName="root" presStyleCnt="0">
        <dgm:presLayoutVars>
          <dgm:dir/>
          <dgm:resizeHandles val="exact"/>
        </dgm:presLayoutVars>
      </dgm:prSet>
      <dgm:spPr/>
    </dgm:pt>
    <dgm:pt modelId="{27C2089E-BC8D-4360-8276-3915301C7A10}" type="pres">
      <dgm:prSet presAssocID="{16F683D5-FE18-4F61-9016-FBC588F577FC}" presName="compNode" presStyleCnt="0"/>
      <dgm:spPr/>
    </dgm:pt>
    <dgm:pt modelId="{5A1A86EA-3FAE-4BD1-9BCF-9634736CEDDB}" type="pres">
      <dgm:prSet presAssocID="{16F683D5-FE18-4F61-9016-FBC588F577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1173C7-E34C-47DC-81A3-4D2F1307E3F9}" type="pres">
      <dgm:prSet presAssocID="{16F683D5-FE18-4F61-9016-FBC588F577FC}" presName="iconSpace" presStyleCnt="0"/>
      <dgm:spPr/>
    </dgm:pt>
    <dgm:pt modelId="{204E44FE-1B3B-430F-A4E8-C87D9C94657F}" type="pres">
      <dgm:prSet presAssocID="{16F683D5-FE18-4F61-9016-FBC588F577FC}" presName="parTx" presStyleLbl="revTx" presStyleIdx="0" presStyleCnt="4">
        <dgm:presLayoutVars>
          <dgm:chMax val="0"/>
          <dgm:chPref val="0"/>
        </dgm:presLayoutVars>
      </dgm:prSet>
      <dgm:spPr/>
    </dgm:pt>
    <dgm:pt modelId="{C5AD6336-4D6A-490C-8249-2DD5F9094633}" type="pres">
      <dgm:prSet presAssocID="{16F683D5-FE18-4F61-9016-FBC588F577FC}" presName="txSpace" presStyleCnt="0"/>
      <dgm:spPr/>
    </dgm:pt>
    <dgm:pt modelId="{2511236D-9C4F-4F49-8CC8-F5A7DE3D5FCD}" type="pres">
      <dgm:prSet presAssocID="{16F683D5-FE18-4F61-9016-FBC588F577FC}" presName="desTx" presStyleLbl="revTx" presStyleIdx="1" presStyleCnt="4">
        <dgm:presLayoutVars/>
      </dgm:prSet>
      <dgm:spPr/>
    </dgm:pt>
    <dgm:pt modelId="{804AE4E4-308A-4B6D-8937-57F7518A985F}" type="pres">
      <dgm:prSet presAssocID="{82CFF67E-62F5-417D-897E-2996E6442554}" presName="sibTrans" presStyleCnt="0"/>
      <dgm:spPr/>
    </dgm:pt>
    <dgm:pt modelId="{D22BF5E1-101B-4F3D-8167-CBBCE5881B70}" type="pres">
      <dgm:prSet presAssocID="{624AB1ED-6000-4428-A109-6684B8867894}" presName="compNode" presStyleCnt="0"/>
      <dgm:spPr/>
    </dgm:pt>
    <dgm:pt modelId="{6CD5EEC3-50F0-4134-878A-AB4C1089788A}" type="pres">
      <dgm:prSet presAssocID="{624AB1ED-6000-4428-A109-6684B88678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E313A75-509A-42F1-A712-03FF0C4C5444}" type="pres">
      <dgm:prSet presAssocID="{624AB1ED-6000-4428-A109-6684B8867894}" presName="iconSpace" presStyleCnt="0"/>
      <dgm:spPr/>
    </dgm:pt>
    <dgm:pt modelId="{B6C0E107-4F63-45D5-BEA0-8303F112AA56}" type="pres">
      <dgm:prSet presAssocID="{624AB1ED-6000-4428-A109-6684B8867894}" presName="parTx" presStyleLbl="revTx" presStyleIdx="2" presStyleCnt="4">
        <dgm:presLayoutVars>
          <dgm:chMax val="0"/>
          <dgm:chPref val="0"/>
        </dgm:presLayoutVars>
      </dgm:prSet>
      <dgm:spPr/>
    </dgm:pt>
    <dgm:pt modelId="{ECEF1AB5-B53E-4E28-AE13-937F0A8173E7}" type="pres">
      <dgm:prSet presAssocID="{624AB1ED-6000-4428-A109-6684B8867894}" presName="txSpace" presStyleCnt="0"/>
      <dgm:spPr/>
    </dgm:pt>
    <dgm:pt modelId="{A2251901-E920-4009-9E92-3008F1599195}" type="pres">
      <dgm:prSet presAssocID="{624AB1ED-6000-4428-A109-6684B8867894}" presName="desTx" presStyleLbl="revTx" presStyleIdx="3" presStyleCnt="4">
        <dgm:presLayoutVars/>
      </dgm:prSet>
      <dgm:spPr/>
    </dgm:pt>
  </dgm:ptLst>
  <dgm:cxnLst>
    <dgm:cxn modelId="{1A51FD04-00AC-4168-AC92-19455AC1DB5E}" type="presOf" srcId="{B692D4EC-4B10-4600-B29A-542C91C29141}" destId="{A2251901-E920-4009-9E92-3008F1599195}" srcOrd="0" destOrd="0" presId="urn:microsoft.com/office/officeart/2018/5/layout/CenteredIconLabelDescriptionList"/>
    <dgm:cxn modelId="{E291281B-B5FD-4DE6-8FCA-86A454D022E9}" srcId="{57F62AA7-440D-445C-9BA1-3658103EBA48}" destId="{624AB1ED-6000-4428-A109-6684B8867894}" srcOrd="1" destOrd="0" parTransId="{C0251F95-92A8-4E9B-A87C-B4559BF981FD}" sibTransId="{A6432EF3-9950-4187-8AF8-7599501CE6AF}"/>
    <dgm:cxn modelId="{753E6020-D69E-42C6-929F-B39BC1F5FB0B}" type="presOf" srcId="{C2AAC514-D0C0-439B-8E0F-75C748EC396D}" destId="{A2251901-E920-4009-9E92-3008F1599195}" srcOrd="0" destOrd="1" presId="urn:microsoft.com/office/officeart/2018/5/layout/CenteredIconLabelDescriptionList"/>
    <dgm:cxn modelId="{C635982C-6BB7-4B44-B76D-9B245E1C6110}" type="presOf" srcId="{16F683D5-FE18-4F61-9016-FBC588F577FC}" destId="{204E44FE-1B3B-430F-A4E8-C87D9C94657F}" srcOrd="0" destOrd="0" presId="urn:microsoft.com/office/officeart/2018/5/layout/CenteredIconLabelDescriptionList"/>
    <dgm:cxn modelId="{6B3B752E-91EB-40C6-BD51-9AC25D99A18F}" type="presOf" srcId="{624AB1ED-6000-4428-A109-6684B8867894}" destId="{B6C0E107-4F63-45D5-BEA0-8303F112AA56}" srcOrd="0" destOrd="0" presId="urn:microsoft.com/office/officeart/2018/5/layout/CenteredIconLabelDescriptionList"/>
    <dgm:cxn modelId="{96E89B48-3E1B-425B-AC9F-5C9A7E64552C}" type="presOf" srcId="{57F62AA7-440D-445C-9BA1-3658103EBA48}" destId="{B6FD4A5D-4D9E-4C79-9644-2C2CBAD47A42}" srcOrd="0" destOrd="0" presId="urn:microsoft.com/office/officeart/2018/5/layout/CenteredIconLabelDescriptionList"/>
    <dgm:cxn modelId="{8F804E4B-4EDE-43C9-A6FF-32740F750758}" type="presOf" srcId="{A5A2F841-AB6D-4E50-977F-5179D3D9F994}" destId="{2511236D-9C4F-4F49-8CC8-F5A7DE3D5FCD}" srcOrd="0" destOrd="1" presId="urn:microsoft.com/office/officeart/2018/5/layout/CenteredIconLabelDescriptionList"/>
    <dgm:cxn modelId="{D181F36B-F42F-400D-AE64-8EDFA1C79F44}" srcId="{16F683D5-FE18-4F61-9016-FBC588F577FC}" destId="{2E2C41FD-408F-4042-8C6F-84DCC0E7936A}" srcOrd="0" destOrd="0" parTransId="{89166E82-6319-4FB5-80D3-0A004484B9A1}" sibTransId="{EFC32150-2CE6-4FD1-B3FC-46BBE0E7C373}"/>
    <dgm:cxn modelId="{13F19750-9203-4C7D-ACE4-CA280900C47B}" srcId="{624AB1ED-6000-4428-A109-6684B8867894}" destId="{B692D4EC-4B10-4600-B29A-542C91C29141}" srcOrd="0" destOrd="0" parTransId="{1022D982-3F39-4AB9-A88F-5F00BEC7E2B2}" sibTransId="{112515D6-A3D6-4328-8033-BEFDC2349781}"/>
    <dgm:cxn modelId="{9DCAB651-C692-4BA1-9F82-B6943E0DA06E}" type="presOf" srcId="{2E2C41FD-408F-4042-8C6F-84DCC0E7936A}" destId="{2511236D-9C4F-4F49-8CC8-F5A7DE3D5FCD}" srcOrd="0" destOrd="0" presId="urn:microsoft.com/office/officeart/2018/5/layout/CenteredIconLabelDescriptionList"/>
    <dgm:cxn modelId="{8ECA8D90-C9FF-4BF1-A74E-EC9ABD0763E5}" srcId="{624AB1ED-6000-4428-A109-6684B8867894}" destId="{C2AAC514-D0C0-439B-8E0F-75C748EC396D}" srcOrd="1" destOrd="0" parTransId="{55F5F846-0ABF-4715-8475-A32A1ED8D412}" sibTransId="{A6BD6C0D-1671-42F7-8540-D9E724FE68A2}"/>
    <dgm:cxn modelId="{669CC8BC-17D8-4DC3-AE93-ED940B9D8E15}" srcId="{57F62AA7-440D-445C-9BA1-3658103EBA48}" destId="{16F683D5-FE18-4F61-9016-FBC588F577FC}" srcOrd="0" destOrd="0" parTransId="{51658296-72B4-487E-8B74-3729C56B324A}" sibTransId="{82CFF67E-62F5-417D-897E-2996E6442554}"/>
    <dgm:cxn modelId="{093A52CC-0150-4017-903E-E65ABD6AB63F}" srcId="{16F683D5-FE18-4F61-9016-FBC588F577FC}" destId="{A5A2F841-AB6D-4E50-977F-5179D3D9F994}" srcOrd="1" destOrd="0" parTransId="{1F71A560-FCFA-4249-BE64-F3CA5AA742AE}" sibTransId="{EEB6953A-C4A4-4CC4-A181-A04CB2C9499A}"/>
    <dgm:cxn modelId="{8802AD1E-E3E1-45B7-A771-A3F30E80AA1B}" type="presParOf" srcId="{B6FD4A5D-4D9E-4C79-9644-2C2CBAD47A42}" destId="{27C2089E-BC8D-4360-8276-3915301C7A10}" srcOrd="0" destOrd="0" presId="urn:microsoft.com/office/officeart/2018/5/layout/CenteredIconLabelDescriptionList"/>
    <dgm:cxn modelId="{AD7B53F4-CF8A-4666-B3F5-D1D5FBE7943F}" type="presParOf" srcId="{27C2089E-BC8D-4360-8276-3915301C7A10}" destId="{5A1A86EA-3FAE-4BD1-9BCF-9634736CEDDB}" srcOrd="0" destOrd="0" presId="urn:microsoft.com/office/officeart/2018/5/layout/CenteredIconLabelDescriptionList"/>
    <dgm:cxn modelId="{0A554F42-D576-40DD-B6FD-1D9EF3933E21}" type="presParOf" srcId="{27C2089E-BC8D-4360-8276-3915301C7A10}" destId="{561173C7-E34C-47DC-81A3-4D2F1307E3F9}" srcOrd="1" destOrd="0" presId="urn:microsoft.com/office/officeart/2018/5/layout/CenteredIconLabelDescriptionList"/>
    <dgm:cxn modelId="{07786F12-C828-4F2B-89BC-0352EDB0C3EE}" type="presParOf" srcId="{27C2089E-BC8D-4360-8276-3915301C7A10}" destId="{204E44FE-1B3B-430F-A4E8-C87D9C94657F}" srcOrd="2" destOrd="0" presId="urn:microsoft.com/office/officeart/2018/5/layout/CenteredIconLabelDescriptionList"/>
    <dgm:cxn modelId="{5B03EA16-AA21-4CBC-8910-35170207D8A4}" type="presParOf" srcId="{27C2089E-BC8D-4360-8276-3915301C7A10}" destId="{C5AD6336-4D6A-490C-8249-2DD5F9094633}" srcOrd="3" destOrd="0" presId="urn:microsoft.com/office/officeart/2018/5/layout/CenteredIconLabelDescriptionList"/>
    <dgm:cxn modelId="{944A414D-C0E1-4D11-BA3B-4710715CD363}" type="presParOf" srcId="{27C2089E-BC8D-4360-8276-3915301C7A10}" destId="{2511236D-9C4F-4F49-8CC8-F5A7DE3D5FCD}" srcOrd="4" destOrd="0" presId="urn:microsoft.com/office/officeart/2018/5/layout/CenteredIconLabelDescriptionList"/>
    <dgm:cxn modelId="{A1DEE089-D09D-4CF4-BF5E-0A8A068245EB}" type="presParOf" srcId="{B6FD4A5D-4D9E-4C79-9644-2C2CBAD47A42}" destId="{804AE4E4-308A-4B6D-8937-57F7518A985F}" srcOrd="1" destOrd="0" presId="urn:microsoft.com/office/officeart/2018/5/layout/CenteredIconLabelDescriptionList"/>
    <dgm:cxn modelId="{4FF0FDAF-8074-45EE-88F5-A48C40FA4711}" type="presParOf" srcId="{B6FD4A5D-4D9E-4C79-9644-2C2CBAD47A42}" destId="{D22BF5E1-101B-4F3D-8167-CBBCE5881B70}" srcOrd="2" destOrd="0" presId="urn:microsoft.com/office/officeart/2018/5/layout/CenteredIconLabelDescriptionList"/>
    <dgm:cxn modelId="{7157F235-6B2D-4E28-B74A-40AEFA6EA2DF}" type="presParOf" srcId="{D22BF5E1-101B-4F3D-8167-CBBCE5881B70}" destId="{6CD5EEC3-50F0-4134-878A-AB4C1089788A}" srcOrd="0" destOrd="0" presId="urn:microsoft.com/office/officeart/2018/5/layout/CenteredIconLabelDescriptionList"/>
    <dgm:cxn modelId="{B0C2BCC1-F44B-45C5-9E0E-F9C99641BB4C}" type="presParOf" srcId="{D22BF5E1-101B-4F3D-8167-CBBCE5881B70}" destId="{0E313A75-509A-42F1-A712-03FF0C4C5444}" srcOrd="1" destOrd="0" presId="urn:microsoft.com/office/officeart/2018/5/layout/CenteredIconLabelDescriptionList"/>
    <dgm:cxn modelId="{FDED348E-F2FC-4A99-A35F-77D1283DE2DD}" type="presParOf" srcId="{D22BF5E1-101B-4F3D-8167-CBBCE5881B70}" destId="{B6C0E107-4F63-45D5-BEA0-8303F112AA56}" srcOrd="2" destOrd="0" presId="urn:microsoft.com/office/officeart/2018/5/layout/CenteredIconLabelDescriptionList"/>
    <dgm:cxn modelId="{92C739AF-74B8-4003-93FC-5D3D9E35B096}" type="presParOf" srcId="{D22BF5E1-101B-4F3D-8167-CBBCE5881B70}" destId="{ECEF1AB5-B53E-4E28-AE13-937F0A8173E7}" srcOrd="3" destOrd="0" presId="urn:microsoft.com/office/officeart/2018/5/layout/CenteredIconLabelDescriptionList"/>
    <dgm:cxn modelId="{1236151A-D716-4275-B511-9DC445AB384A}" type="presParOf" srcId="{D22BF5E1-101B-4F3D-8167-CBBCE5881B70}" destId="{A2251901-E920-4009-9E92-3008F159919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A1417-2358-4861-9D13-1F68A4257F9E}">
      <dsp:nvSpPr>
        <dsp:cNvPr id="0" name=""/>
        <dsp:cNvSpPr/>
      </dsp:nvSpPr>
      <dsp:spPr>
        <a:xfrm>
          <a:off x="2604212" y="1712400"/>
          <a:ext cx="568502" cy="91440"/>
        </a:xfrm>
        <a:custGeom>
          <a:avLst/>
          <a:gdLst/>
          <a:ahLst/>
          <a:cxnLst/>
          <a:rect l="0" t="0" r="0" b="0"/>
          <a:pathLst>
            <a:path>
              <a:moveTo>
                <a:pt x="0" y="45720"/>
              </a:moveTo>
              <a:lnTo>
                <a:pt x="568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j-lt"/>
          </a:endParaRPr>
        </a:p>
      </dsp:txBody>
      <dsp:txXfrm>
        <a:off x="2873486" y="1755125"/>
        <a:ext cx="29955" cy="5991"/>
      </dsp:txXfrm>
    </dsp:sp>
    <dsp:sp modelId="{5D398DD1-80C1-4AA3-B30A-6E97FA159396}">
      <dsp:nvSpPr>
        <dsp:cNvPr id="0" name=""/>
        <dsp:cNvSpPr/>
      </dsp:nvSpPr>
      <dsp:spPr>
        <a:xfrm>
          <a:off x="1220" y="976682"/>
          <a:ext cx="2604792" cy="15628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cs typeface="Times New Roman" panose="02020603050405020304" pitchFamily="18" charset="0"/>
            </a:rPr>
            <a:t>Objective –</a:t>
          </a:r>
          <a:endParaRPr lang="en-US" sz="1800" kern="1200" dirty="0">
            <a:latin typeface="+mj-lt"/>
            <a:cs typeface="Times New Roman" panose="02020603050405020304" pitchFamily="18" charset="0"/>
          </a:endParaRPr>
        </a:p>
      </dsp:txBody>
      <dsp:txXfrm>
        <a:off x="1220" y="976682"/>
        <a:ext cx="2604792" cy="1562875"/>
      </dsp:txXfrm>
    </dsp:sp>
    <dsp:sp modelId="{128E73DB-A1DF-4FA2-952B-78C880F1EA3C}">
      <dsp:nvSpPr>
        <dsp:cNvPr id="0" name=""/>
        <dsp:cNvSpPr/>
      </dsp:nvSpPr>
      <dsp:spPr>
        <a:xfrm>
          <a:off x="1303616" y="2537758"/>
          <a:ext cx="3203895" cy="568502"/>
        </a:xfrm>
        <a:custGeom>
          <a:avLst/>
          <a:gdLst/>
          <a:ahLst/>
          <a:cxnLst/>
          <a:rect l="0" t="0" r="0" b="0"/>
          <a:pathLst>
            <a:path>
              <a:moveTo>
                <a:pt x="3203895" y="0"/>
              </a:moveTo>
              <a:lnTo>
                <a:pt x="3203895" y="301351"/>
              </a:lnTo>
              <a:lnTo>
                <a:pt x="0" y="301351"/>
              </a:lnTo>
              <a:lnTo>
                <a:pt x="0" y="56850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j-lt"/>
          </a:endParaRPr>
        </a:p>
      </dsp:txBody>
      <dsp:txXfrm>
        <a:off x="2824078" y="2819013"/>
        <a:ext cx="162971" cy="5991"/>
      </dsp:txXfrm>
    </dsp:sp>
    <dsp:sp modelId="{02771E4D-F91F-4A32-AAF5-ACF7ECA5C32A}">
      <dsp:nvSpPr>
        <dsp:cNvPr id="0" name=""/>
        <dsp:cNvSpPr/>
      </dsp:nvSpPr>
      <dsp:spPr>
        <a:xfrm>
          <a:off x="3205115" y="976682"/>
          <a:ext cx="2604792" cy="15628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ctr" anchorCtr="0">
          <a:noAutofit/>
        </a:bodyPr>
        <a:lstStyle/>
        <a:p>
          <a:pPr marL="0" lvl="0" indent="0" algn="ctr" defTabSz="800100">
            <a:lnSpc>
              <a:spcPct val="90000"/>
            </a:lnSpc>
            <a:spcBef>
              <a:spcPct val="0"/>
            </a:spcBef>
            <a:spcAft>
              <a:spcPct val="35000"/>
            </a:spcAft>
            <a:buNone/>
          </a:pPr>
          <a:r>
            <a:rPr lang="en-US" sz="1800" kern="1200">
              <a:latin typeface="+mj-lt"/>
            </a:rPr>
            <a:t>To analyze banking data and </a:t>
          </a:r>
          <a:r>
            <a:rPr lang="en-US" sz="1800" kern="1200">
              <a:latin typeface="+mj-lt"/>
              <a:cs typeface="Times New Roman" panose="02020603050405020304" pitchFamily="18" charset="0"/>
            </a:rPr>
            <a:t>provide</a:t>
          </a:r>
          <a:r>
            <a:rPr lang="en-US" sz="1800" kern="1200">
              <a:latin typeface="+mj-lt"/>
            </a:rPr>
            <a:t> insights for decision-making.</a:t>
          </a:r>
          <a:endParaRPr lang="en-US" sz="1800" kern="1200" dirty="0">
            <a:latin typeface="+mj-lt"/>
          </a:endParaRPr>
        </a:p>
      </dsp:txBody>
      <dsp:txXfrm>
        <a:off x="3205115" y="976682"/>
        <a:ext cx="2604792" cy="1562875"/>
      </dsp:txXfrm>
    </dsp:sp>
    <dsp:sp modelId="{92AA6354-2AB6-4EB4-BD3B-F804CA148721}">
      <dsp:nvSpPr>
        <dsp:cNvPr id="0" name=""/>
        <dsp:cNvSpPr/>
      </dsp:nvSpPr>
      <dsp:spPr>
        <a:xfrm>
          <a:off x="2604212" y="3874378"/>
          <a:ext cx="568502" cy="91440"/>
        </a:xfrm>
        <a:custGeom>
          <a:avLst/>
          <a:gdLst/>
          <a:ahLst/>
          <a:cxnLst/>
          <a:rect l="0" t="0" r="0" b="0"/>
          <a:pathLst>
            <a:path>
              <a:moveTo>
                <a:pt x="0" y="45720"/>
              </a:moveTo>
              <a:lnTo>
                <a:pt x="568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j-lt"/>
          </a:endParaRPr>
        </a:p>
      </dsp:txBody>
      <dsp:txXfrm>
        <a:off x="2873486" y="3917102"/>
        <a:ext cx="29955" cy="5991"/>
      </dsp:txXfrm>
    </dsp:sp>
    <dsp:sp modelId="{BA251887-3B2A-490F-B668-F69555E0E158}">
      <dsp:nvSpPr>
        <dsp:cNvPr id="0" name=""/>
        <dsp:cNvSpPr/>
      </dsp:nvSpPr>
      <dsp:spPr>
        <a:xfrm>
          <a:off x="1220" y="3138660"/>
          <a:ext cx="2604792" cy="15628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rPr>
            <a:t>Tools </a:t>
          </a:r>
          <a:r>
            <a:rPr lang="en-US" sz="1800" b="1" kern="1200">
              <a:latin typeface="+mj-lt"/>
              <a:cs typeface="Times New Roman" panose="02020603050405020304" pitchFamily="18" charset="0"/>
            </a:rPr>
            <a:t>Used-</a:t>
          </a:r>
          <a:r>
            <a:rPr lang="en-US" sz="1800" b="1" kern="1200">
              <a:latin typeface="+mj-lt"/>
            </a:rPr>
            <a:t> </a:t>
          </a:r>
          <a:endParaRPr lang="en-US" sz="1800" kern="1200" dirty="0">
            <a:latin typeface="+mj-lt"/>
          </a:endParaRPr>
        </a:p>
      </dsp:txBody>
      <dsp:txXfrm>
        <a:off x="1220" y="3138660"/>
        <a:ext cx="2604792" cy="1562875"/>
      </dsp:txXfrm>
    </dsp:sp>
    <dsp:sp modelId="{42A8D650-FEDC-4615-BD81-706CAE1C3D78}">
      <dsp:nvSpPr>
        <dsp:cNvPr id="0" name=""/>
        <dsp:cNvSpPr/>
      </dsp:nvSpPr>
      <dsp:spPr>
        <a:xfrm>
          <a:off x="3205115" y="3138660"/>
          <a:ext cx="2604792" cy="15628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Power BI, Tableau, Excel, and SQL for data </a:t>
          </a:r>
          <a:r>
            <a:rPr lang="en-US" sz="1800" kern="1200" dirty="0">
              <a:latin typeface="+mj-lt"/>
              <a:cs typeface="Times New Roman" panose="02020603050405020304" pitchFamily="18" charset="0"/>
            </a:rPr>
            <a:t>extraction</a:t>
          </a:r>
          <a:r>
            <a:rPr lang="en-US" sz="1800" kern="1200" dirty="0">
              <a:latin typeface="+mj-lt"/>
            </a:rPr>
            <a:t>, </a:t>
          </a:r>
          <a:r>
            <a:rPr lang="en-US" sz="1800" kern="1200" dirty="0">
              <a:latin typeface="+mj-lt"/>
              <a:cs typeface="Times New Roman" panose="02020603050405020304" pitchFamily="18" charset="0"/>
            </a:rPr>
            <a:t>transformation</a:t>
          </a:r>
          <a:r>
            <a:rPr lang="en-US" sz="1800" kern="1200" dirty="0">
              <a:latin typeface="+mj-lt"/>
            </a:rPr>
            <a:t>, and visualization.</a:t>
          </a:r>
        </a:p>
      </dsp:txBody>
      <dsp:txXfrm>
        <a:off x="3205115" y="3138660"/>
        <a:ext cx="2604792" cy="1562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62EA3-A1DF-422F-BC31-10951B9F41D7}">
      <dsp:nvSpPr>
        <dsp:cNvPr id="0" name=""/>
        <dsp:cNvSpPr/>
      </dsp:nvSpPr>
      <dsp:spPr>
        <a:xfrm>
          <a:off x="1962444" y="0"/>
          <a:ext cx="1510523" cy="1425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5933A-C446-4844-B9A4-DD70E393D349}">
      <dsp:nvSpPr>
        <dsp:cNvPr id="0" name=""/>
        <dsp:cNvSpPr/>
      </dsp:nvSpPr>
      <dsp:spPr>
        <a:xfrm>
          <a:off x="559815" y="1583133"/>
          <a:ext cx="4315781" cy="611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b="1" kern="1200"/>
            <a:t>Key Questions</a:t>
          </a:r>
          <a:r>
            <a:rPr lang="en-US" sz="1700" kern="1200"/>
            <a:t>:</a:t>
          </a:r>
        </a:p>
      </dsp:txBody>
      <dsp:txXfrm>
        <a:off x="559815" y="1583133"/>
        <a:ext cx="4315781" cy="611047"/>
      </dsp:txXfrm>
    </dsp:sp>
    <dsp:sp modelId="{C86FEDFA-4A7F-4749-85E5-402E6CD3F86E}">
      <dsp:nvSpPr>
        <dsp:cNvPr id="0" name=""/>
        <dsp:cNvSpPr/>
      </dsp:nvSpPr>
      <dsp:spPr>
        <a:xfrm>
          <a:off x="707156" y="2049658"/>
          <a:ext cx="4315781" cy="160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t>What are the critical factors impacting banking performance?</a:t>
          </a:r>
        </a:p>
        <a:p>
          <a:pPr marL="0" lvl="0" indent="0" algn="ctr" defTabSz="800100">
            <a:lnSpc>
              <a:spcPct val="90000"/>
            </a:lnSpc>
            <a:spcBef>
              <a:spcPct val="0"/>
            </a:spcBef>
            <a:spcAft>
              <a:spcPct val="35000"/>
            </a:spcAft>
            <a:buFont typeface="Arial" panose="020B0604020202020204" pitchFamily="34" charset="0"/>
            <a:buNone/>
          </a:pPr>
          <a:r>
            <a:rPr lang="en-US" sz="1800" kern="1200" dirty="0"/>
            <a:t>How can customer behavior be analyzed to improve services?</a:t>
          </a:r>
        </a:p>
        <a:p>
          <a:pPr marL="0" lvl="0" indent="0" algn="ctr" defTabSz="800100">
            <a:lnSpc>
              <a:spcPct val="90000"/>
            </a:lnSpc>
            <a:spcBef>
              <a:spcPct val="0"/>
            </a:spcBef>
            <a:spcAft>
              <a:spcPct val="35000"/>
            </a:spcAft>
            <a:buFont typeface="Arial" panose="020B0604020202020204" pitchFamily="34" charset="0"/>
            <a:buNone/>
          </a:pPr>
          <a:r>
            <a:rPr lang="en-US" sz="1800" kern="1200" dirty="0"/>
            <a:t>What patterns in transactions can help improve profitability?</a:t>
          </a:r>
        </a:p>
      </dsp:txBody>
      <dsp:txXfrm>
        <a:off x="707156" y="2049658"/>
        <a:ext cx="4315781" cy="1609578"/>
      </dsp:txXfrm>
    </dsp:sp>
    <dsp:sp modelId="{1DB4399E-C104-4346-8157-5B8DC0655DA9}">
      <dsp:nvSpPr>
        <dsp:cNvPr id="0" name=""/>
        <dsp:cNvSpPr/>
      </dsp:nvSpPr>
      <dsp:spPr>
        <a:xfrm>
          <a:off x="7033487" y="0"/>
          <a:ext cx="1510523" cy="1425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60C68-EF6B-4E3D-A85D-98E1E377B8D6}">
      <dsp:nvSpPr>
        <dsp:cNvPr id="0" name=""/>
        <dsp:cNvSpPr/>
      </dsp:nvSpPr>
      <dsp:spPr>
        <a:xfrm>
          <a:off x="5630858" y="1583133"/>
          <a:ext cx="4315781" cy="611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b="1" kern="1200"/>
            <a:t>Data Sources</a:t>
          </a:r>
          <a:r>
            <a:rPr lang="en-US" sz="1700" kern="1200"/>
            <a:t>: Banking transaction records, customer data, and SQL databases.</a:t>
          </a:r>
        </a:p>
      </dsp:txBody>
      <dsp:txXfrm>
        <a:off x="5630858" y="1583133"/>
        <a:ext cx="4315781" cy="611047"/>
      </dsp:txXfrm>
    </dsp:sp>
    <dsp:sp modelId="{4F8235DD-9F1E-46BF-B9AD-D09C925CB111}">
      <dsp:nvSpPr>
        <dsp:cNvPr id="0" name=""/>
        <dsp:cNvSpPr/>
      </dsp:nvSpPr>
      <dsp:spPr>
        <a:xfrm>
          <a:off x="5630858" y="2267369"/>
          <a:ext cx="4315781" cy="160957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B7680-CD11-448A-96C5-16CE853047A9}">
      <dsp:nvSpPr>
        <dsp:cNvPr id="0" name=""/>
        <dsp:cNvSpPr/>
      </dsp:nvSpPr>
      <dsp:spPr>
        <a:xfrm>
          <a:off x="682185" y="0"/>
          <a:ext cx="5536141" cy="553614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81F10-531B-4322-8A66-C5EB8E4A5271}">
      <dsp:nvSpPr>
        <dsp:cNvPr id="0" name=""/>
        <dsp:cNvSpPr/>
      </dsp:nvSpPr>
      <dsp:spPr>
        <a:xfrm>
          <a:off x="1208118" y="525933"/>
          <a:ext cx="2159094" cy="215909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latin typeface="Times New Roman" panose="02020603050405020304" pitchFamily="18" charset="0"/>
              <a:cs typeface="Times New Roman" panose="02020603050405020304" pitchFamily="18" charset="0"/>
            </a:rPr>
            <a:t>Data Extraction</a:t>
          </a:r>
          <a:r>
            <a:rPr lang="en-US" sz="1800" b="0" i="0" kern="1200" baseline="0">
              <a:latin typeface="Times New Roman" panose="02020603050405020304" pitchFamily="18" charset="0"/>
              <a:cs typeface="Times New Roman" panose="02020603050405020304" pitchFamily="18" charset="0"/>
            </a:rPr>
            <a:t>:</a:t>
          </a:r>
          <a:endParaRPr lang="en-US" sz="1800" kern="1200">
            <a:latin typeface="Times New Roman" panose="02020603050405020304" pitchFamily="18" charset="0"/>
            <a:cs typeface="Times New Roman" panose="02020603050405020304" pitchFamily="18" charset="0"/>
          </a:endParaRPr>
        </a:p>
      </dsp:txBody>
      <dsp:txXfrm>
        <a:off x="1313516" y="631331"/>
        <a:ext cx="1948298" cy="1948298"/>
      </dsp:txXfrm>
    </dsp:sp>
    <dsp:sp modelId="{70406672-F4FA-42D1-B19C-9862E66A140A}">
      <dsp:nvSpPr>
        <dsp:cNvPr id="0" name=""/>
        <dsp:cNvSpPr/>
      </dsp:nvSpPr>
      <dsp:spPr>
        <a:xfrm>
          <a:off x="3533298" y="525933"/>
          <a:ext cx="2159094" cy="21590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latin typeface="Times New Roman" panose="02020603050405020304" pitchFamily="18" charset="0"/>
              <a:cs typeface="Times New Roman" panose="02020603050405020304" pitchFamily="18" charset="0"/>
            </a:rPr>
            <a:t>Key SQL queries used to gather data related to:</a:t>
          </a:r>
          <a:endParaRPr lang="en-US" sz="1800" kern="120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baseline="0">
              <a:latin typeface="Times New Roman" panose="02020603050405020304" pitchFamily="18" charset="0"/>
              <a:cs typeface="Times New Roman" panose="02020603050405020304" pitchFamily="18" charset="0"/>
            </a:rPr>
            <a:t>Customer demographics.</a:t>
          </a:r>
          <a:endParaRPr lang="en-US" sz="1400" kern="120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baseline="0">
              <a:latin typeface="Times New Roman" panose="02020603050405020304" pitchFamily="18" charset="0"/>
              <a:cs typeface="Times New Roman" panose="02020603050405020304" pitchFamily="18" charset="0"/>
            </a:rPr>
            <a:t>Loan and deposit summaries.</a:t>
          </a:r>
          <a:endParaRPr lang="en-US" sz="1400" kern="120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baseline="0">
              <a:latin typeface="Times New Roman" panose="02020603050405020304" pitchFamily="18" charset="0"/>
              <a:cs typeface="Times New Roman" panose="02020603050405020304" pitchFamily="18" charset="0"/>
            </a:rPr>
            <a:t>Transactional histories.</a:t>
          </a:r>
          <a:endParaRPr lang="en-US" sz="1400" kern="1200">
            <a:latin typeface="Times New Roman" panose="02020603050405020304" pitchFamily="18" charset="0"/>
            <a:cs typeface="Times New Roman" panose="02020603050405020304" pitchFamily="18" charset="0"/>
          </a:endParaRPr>
        </a:p>
      </dsp:txBody>
      <dsp:txXfrm>
        <a:off x="3638696" y="631331"/>
        <a:ext cx="1948298" cy="1948298"/>
      </dsp:txXfrm>
    </dsp:sp>
    <dsp:sp modelId="{1E94EE4F-DECA-4F50-B0E7-AD3FA692473C}">
      <dsp:nvSpPr>
        <dsp:cNvPr id="0" name=""/>
        <dsp:cNvSpPr/>
      </dsp:nvSpPr>
      <dsp:spPr>
        <a:xfrm>
          <a:off x="1208118" y="2851112"/>
          <a:ext cx="2159094" cy="215909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latin typeface="Times New Roman" panose="02020603050405020304" pitchFamily="18" charset="0"/>
              <a:cs typeface="Times New Roman" panose="02020603050405020304" pitchFamily="18" charset="0"/>
            </a:rPr>
            <a:t>Optimization</a:t>
          </a:r>
          <a:r>
            <a:rPr lang="en-US" sz="1800" b="0" i="0" kern="1200" baseline="0">
              <a:latin typeface="Times New Roman" panose="02020603050405020304" pitchFamily="18" charset="0"/>
              <a:cs typeface="Times New Roman" panose="02020603050405020304" pitchFamily="18" charset="0"/>
            </a:rPr>
            <a:t>:</a:t>
          </a:r>
          <a:endParaRPr lang="en-US" sz="1800" kern="1200">
            <a:latin typeface="Times New Roman" panose="02020603050405020304" pitchFamily="18" charset="0"/>
            <a:cs typeface="Times New Roman" panose="02020603050405020304" pitchFamily="18" charset="0"/>
          </a:endParaRPr>
        </a:p>
      </dsp:txBody>
      <dsp:txXfrm>
        <a:off x="1313516" y="2956510"/>
        <a:ext cx="1948298" cy="1948298"/>
      </dsp:txXfrm>
    </dsp:sp>
    <dsp:sp modelId="{6717EAB8-C908-4EEC-A0A1-CDBD1AC21808}">
      <dsp:nvSpPr>
        <dsp:cNvPr id="0" name=""/>
        <dsp:cNvSpPr/>
      </dsp:nvSpPr>
      <dsp:spPr>
        <a:xfrm>
          <a:off x="3533298" y="2851112"/>
          <a:ext cx="2159094" cy="215909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latin typeface="Times New Roman" panose="02020603050405020304" pitchFamily="18" charset="0"/>
              <a:cs typeface="Times New Roman" panose="02020603050405020304" pitchFamily="18" charset="0"/>
            </a:rPr>
            <a:t>Improved query efficiency to enhance data retrieval speed.</a:t>
          </a:r>
          <a:endParaRPr lang="en-US" sz="1800" kern="1200">
            <a:latin typeface="Times New Roman" panose="02020603050405020304" pitchFamily="18" charset="0"/>
            <a:cs typeface="Times New Roman" panose="02020603050405020304" pitchFamily="18" charset="0"/>
          </a:endParaRPr>
        </a:p>
      </dsp:txBody>
      <dsp:txXfrm>
        <a:off x="3638696" y="2956510"/>
        <a:ext cx="1948298" cy="1948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D52D7-D826-4CFD-A9D7-3C00714FCE54}">
      <dsp:nvSpPr>
        <dsp:cNvPr id="0" name=""/>
        <dsp:cNvSpPr/>
      </dsp:nvSpPr>
      <dsp:spPr>
        <a:xfrm>
          <a:off x="981836" y="308680"/>
          <a:ext cx="1057218" cy="1057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FC9E1-8F77-454C-A850-44916EB660DE}">
      <dsp:nvSpPr>
        <dsp:cNvPr id="0" name=""/>
        <dsp:cNvSpPr/>
      </dsp:nvSpPr>
      <dsp:spPr>
        <a:xfrm>
          <a:off x="133" y="1565977"/>
          <a:ext cx="3020625" cy="45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1" i="0" kern="1200" baseline="0" dirty="0"/>
            <a:t>Customer Behavior</a:t>
          </a:r>
          <a:r>
            <a:rPr lang="en-US" sz="2400" b="0" i="0" kern="1200" baseline="0" dirty="0"/>
            <a:t>:</a:t>
          </a:r>
          <a:endParaRPr lang="en-US" sz="2400" kern="1200" dirty="0"/>
        </a:p>
      </dsp:txBody>
      <dsp:txXfrm>
        <a:off x="133" y="1565977"/>
        <a:ext cx="3020625" cy="453093"/>
      </dsp:txXfrm>
    </dsp:sp>
    <dsp:sp modelId="{1E717232-6753-4123-9845-57A8D992FD45}">
      <dsp:nvSpPr>
        <dsp:cNvPr id="0" name=""/>
        <dsp:cNvSpPr/>
      </dsp:nvSpPr>
      <dsp:spPr>
        <a:xfrm>
          <a:off x="133" y="2112131"/>
          <a:ext cx="3020625" cy="28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baseline="0"/>
            <a:t>Identified high-value customers with cross-selling potential.</a:t>
          </a:r>
          <a:endParaRPr lang="en-US" sz="2400" kern="1200"/>
        </a:p>
        <a:p>
          <a:pPr marL="0" lvl="0" indent="0" algn="ctr" defTabSz="1066800">
            <a:lnSpc>
              <a:spcPct val="90000"/>
            </a:lnSpc>
            <a:spcBef>
              <a:spcPct val="0"/>
            </a:spcBef>
            <a:spcAft>
              <a:spcPct val="35000"/>
            </a:spcAft>
            <a:buNone/>
          </a:pPr>
          <a:r>
            <a:rPr lang="en-US" sz="2400" b="0" i="0" kern="1200" baseline="0"/>
            <a:t>Recommended targeting specific customer segments for retention strategies.</a:t>
          </a:r>
          <a:endParaRPr lang="en-US" sz="2400" kern="1200"/>
        </a:p>
      </dsp:txBody>
      <dsp:txXfrm>
        <a:off x="133" y="2112131"/>
        <a:ext cx="3020625" cy="2849534"/>
      </dsp:txXfrm>
    </dsp:sp>
    <dsp:sp modelId="{82C4B934-CF27-42B2-80CE-43DA0239A53E}">
      <dsp:nvSpPr>
        <dsp:cNvPr id="0" name=""/>
        <dsp:cNvSpPr/>
      </dsp:nvSpPr>
      <dsp:spPr>
        <a:xfrm>
          <a:off x="4531070" y="308680"/>
          <a:ext cx="1057218" cy="1057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35AEF-07EE-46FE-B58B-31998C819DFA}">
      <dsp:nvSpPr>
        <dsp:cNvPr id="0" name=""/>
        <dsp:cNvSpPr/>
      </dsp:nvSpPr>
      <dsp:spPr>
        <a:xfrm>
          <a:off x="3549367" y="1565977"/>
          <a:ext cx="3020625" cy="45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1" i="0" kern="1200" baseline="0"/>
            <a:t>Branch Optimization</a:t>
          </a:r>
          <a:r>
            <a:rPr lang="en-US" sz="2400" b="0" i="0" kern="1200" baseline="0"/>
            <a:t>:</a:t>
          </a:r>
          <a:endParaRPr lang="en-US" sz="2400" kern="1200"/>
        </a:p>
      </dsp:txBody>
      <dsp:txXfrm>
        <a:off x="3549367" y="1565977"/>
        <a:ext cx="3020625" cy="453093"/>
      </dsp:txXfrm>
    </dsp:sp>
    <dsp:sp modelId="{5DD0717D-F381-4B1F-A0C7-2F19D983830C}">
      <dsp:nvSpPr>
        <dsp:cNvPr id="0" name=""/>
        <dsp:cNvSpPr/>
      </dsp:nvSpPr>
      <dsp:spPr>
        <a:xfrm>
          <a:off x="3549367" y="2112131"/>
          <a:ext cx="3020625" cy="28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baseline="0"/>
            <a:t>Recommendations for resource allocation based on performance analysis.</a:t>
          </a:r>
          <a:endParaRPr lang="en-US" sz="2400" kern="1200"/>
        </a:p>
      </dsp:txBody>
      <dsp:txXfrm>
        <a:off x="3549367" y="2112131"/>
        <a:ext cx="3020625" cy="2849534"/>
      </dsp:txXfrm>
    </dsp:sp>
    <dsp:sp modelId="{C916EC6F-F7D0-48E0-A826-E8A738961EB8}">
      <dsp:nvSpPr>
        <dsp:cNvPr id="0" name=""/>
        <dsp:cNvSpPr/>
      </dsp:nvSpPr>
      <dsp:spPr>
        <a:xfrm>
          <a:off x="8080305" y="308680"/>
          <a:ext cx="1057218" cy="1057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BDAABE-0956-4554-9AF5-A65E5CE68E97}">
      <dsp:nvSpPr>
        <dsp:cNvPr id="0" name=""/>
        <dsp:cNvSpPr/>
      </dsp:nvSpPr>
      <dsp:spPr>
        <a:xfrm>
          <a:off x="7098601" y="1565977"/>
          <a:ext cx="3020625" cy="45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1" i="0" kern="1200" baseline="0"/>
            <a:t>Future Predictions</a:t>
          </a:r>
          <a:r>
            <a:rPr lang="en-US" sz="2400" b="0" i="0" kern="1200" baseline="0"/>
            <a:t>:</a:t>
          </a:r>
          <a:endParaRPr lang="en-US" sz="2400" kern="1200"/>
        </a:p>
      </dsp:txBody>
      <dsp:txXfrm>
        <a:off x="7098601" y="1565977"/>
        <a:ext cx="3020625" cy="453093"/>
      </dsp:txXfrm>
    </dsp:sp>
    <dsp:sp modelId="{76C5C6BC-2C2E-426F-8BD5-646C11A0AB23}">
      <dsp:nvSpPr>
        <dsp:cNvPr id="0" name=""/>
        <dsp:cNvSpPr/>
      </dsp:nvSpPr>
      <dsp:spPr>
        <a:xfrm>
          <a:off x="7098601" y="2112131"/>
          <a:ext cx="3020625" cy="28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baseline="0"/>
            <a:t>Using trends to predict customer churn and product demand.</a:t>
          </a:r>
          <a:endParaRPr lang="en-US" sz="2400" kern="1200"/>
        </a:p>
      </dsp:txBody>
      <dsp:txXfrm>
        <a:off x="7098601" y="2112131"/>
        <a:ext cx="3020625" cy="28495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A86EA-3FAE-4BD1-9BCF-9634736CEDDB}">
      <dsp:nvSpPr>
        <dsp:cNvPr id="0" name=""/>
        <dsp:cNvSpPr/>
      </dsp:nvSpPr>
      <dsp:spPr>
        <a:xfrm>
          <a:off x="1822068" y="2888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E44FE-1B3B-430F-A4E8-C87D9C94657F}">
      <dsp:nvSpPr>
        <dsp:cNvPr id="0" name=""/>
        <dsp:cNvSpPr/>
      </dsp:nvSpPr>
      <dsp:spPr>
        <a:xfrm>
          <a:off x="418068" y="196239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Challenges</a:t>
          </a:r>
          <a:r>
            <a:rPr lang="en-US" sz="2000" kern="1200"/>
            <a:t>:</a:t>
          </a:r>
        </a:p>
      </dsp:txBody>
      <dsp:txXfrm>
        <a:off x="418068" y="1962396"/>
        <a:ext cx="4320000" cy="648000"/>
      </dsp:txXfrm>
    </dsp:sp>
    <dsp:sp modelId="{2511236D-9C4F-4F49-8CC8-F5A7DE3D5FCD}">
      <dsp:nvSpPr>
        <dsp:cNvPr id="0" name=""/>
        <dsp:cNvSpPr/>
      </dsp:nvSpPr>
      <dsp:spPr>
        <a:xfrm>
          <a:off x="418068" y="2685527"/>
          <a:ext cx="4320000" cy="135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Managing large datasets from SQL.</a:t>
          </a:r>
        </a:p>
        <a:p>
          <a:pPr marL="0" lvl="0" indent="0" algn="ctr" defTabSz="889000">
            <a:lnSpc>
              <a:spcPct val="100000"/>
            </a:lnSpc>
            <a:spcBef>
              <a:spcPct val="0"/>
            </a:spcBef>
            <a:spcAft>
              <a:spcPct val="35000"/>
            </a:spcAft>
            <a:buNone/>
          </a:pPr>
          <a:r>
            <a:rPr lang="en-US" sz="2000" kern="1200"/>
            <a:t>Combining data across tools.</a:t>
          </a:r>
        </a:p>
      </dsp:txBody>
      <dsp:txXfrm>
        <a:off x="418068" y="2685527"/>
        <a:ext cx="4320000" cy="1359862"/>
      </dsp:txXfrm>
    </dsp:sp>
    <dsp:sp modelId="{6CD5EEC3-50F0-4134-878A-AB4C1089788A}">
      <dsp:nvSpPr>
        <dsp:cNvPr id="0" name=""/>
        <dsp:cNvSpPr/>
      </dsp:nvSpPr>
      <dsp:spPr>
        <a:xfrm>
          <a:off x="6898068" y="2888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0E107-4F63-45D5-BEA0-8303F112AA56}">
      <dsp:nvSpPr>
        <dsp:cNvPr id="0" name=""/>
        <dsp:cNvSpPr/>
      </dsp:nvSpPr>
      <dsp:spPr>
        <a:xfrm>
          <a:off x="5494068" y="196239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Solutions</a:t>
          </a:r>
          <a:r>
            <a:rPr lang="en-US" sz="2000" kern="1200" dirty="0"/>
            <a:t>:</a:t>
          </a:r>
        </a:p>
      </dsp:txBody>
      <dsp:txXfrm>
        <a:off x="5494068" y="1962396"/>
        <a:ext cx="4320000" cy="648000"/>
      </dsp:txXfrm>
    </dsp:sp>
    <dsp:sp modelId="{A2251901-E920-4009-9E92-3008F1599195}">
      <dsp:nvSpPr>
        <dsp:cNvPr id="0" name=""/>
        <dsp:cNvSpPr/>
      </dsp:nvSpPr>
      <dsp:spPr>
        <a:xfrm>
          <a:off x="5494068" y="2685527"/>
          <a:ext cx="4320000" cy="135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Efficient SQL queries and data cleaning processes.</a:t>
          </a:r>
        </a:p>
        <a:p>
          <a:pPr marL="0" lvl="0" indent="0" algn="ctr" defTabSz="889000">
            <a:lnSpc>
              <a:spcPct val="100000"/>
            </a:lnSpc>
            <a:spcBef>
              <a:spcPct val="0"/>
            </a:spcBef>
            <a:spcAft>
              <a:spcPct val="35000"/>
            </a:spcAft>
            <a:buNone/>
          </a:pPr>
          <a:r>
            <a:rPr lang="en-US" sz="2000" kern="1200"/>
            <a:t>Using Power BI and Tableau for better data visualization and understanding.</a:t>
          </a:r>
        </a:p>
      </dsp:txBody>
      <dsp:txXfrm>
        <a:off x="5494068" y="2685527"/>
        <a:ext cx="4320000" cy="135986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965D1-E2AC-47F3-B47E-91EA7C4196DA}"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FBDD4-17D8-4955-A0CC-86346BB09E1F}" type="slidenum">
              <a:rPr lang="en-US" smtClean="0"/>
              <a:t>‹#›</a:t>
            </a:fld>
            <a:endParaRPr lang="en-US"/>
          </a:p>
        </p:txBody>
      </p:sp>
    </p:spTree>
    <p:extLst>
      <p:ext uri="{BB962C8B-B14F-4D97-AF65-F5344CB8AC3E}">
        <p14:creationId xmlns:p14="http://schemas.microsoft.com/office/powerpoint/2010/main" val="19958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58cdcfde2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58cdcfde2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5bbcee44a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5bbcee44a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0FBDD4-17D8-4955-A0CC-86346BB09E1F}" type="slidenum">
              <a:rPr lang="en-US" smtClean="0"/>
              <a:t>32</a:t>
            </a:fld>
            <a:endParaRPr lang="en-US"/>
          </a:p>
        </p:txBody>
      </p:sp>
    </p:spTree>
    <p:extLst>
      <p:ext uri="{BB962C8B-B14F-4D97-AF65-F5344CB8AC3E}">
        <p14:creationId xmlns:p14="http://schemas.microsoft.com/office/powerpoint/2010/main" val="189086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58ebfb51c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58ebfb51c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1B4B-F793-50C6-2B3A-F9BA108E2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CCF29D-EF55-703E-0B82-5B514BD04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FFDA96-6615-5596-EA4D-4C2E7682DEA4}"/>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5" name="Footer Placeholder 4">
            <a:extLst>
              <a:ext uri="{FF2B5EF4-FFF2-40B4-BE49-F238E27FC236}">
                <a16:creationId xmlns:a16="http://schemas.microsoft.com/office/drawing/2014/main" id="{70A98944-5075-7725-39F4-8AC027723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4559E-BA35-A00A-919D-AF4C514C30C6}"/>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211225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FB91-671D-F04D-B0D4-73DA48FD1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DC3214-D73C-7FE0-85A5-FC4D7EE6D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669F1-685F-CFAA-95B0-91DDBEB5BCDB}"/>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5" name="Footer Placeholder 4">
            <a:extLst>
              <a:ext uri="{FF2B5EF4-FFF2-40B4-BE49-F238E27FC236}">
                <a16:creationId xmlns:a16="http://schemas.microsoft.com/office/drawing/2014/main" id="{EE83BAF2-3713-B23B-89E6-A2471452C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C215D-F0C8-9478-C2EE-D8D3FAB70984}"/>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5361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AEA48-9431-BCDB-CBE8-FECBDB4FFA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28A194-93BA-CF38-B3A0-EB48AF5EF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D4EDF-46BB-ED11-B5A9-52E88F717562}"/>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5" name="Footer Placeholder 4">
            <a:extLst>
              <a:ext uri="{FF2B5EF4-FFF2-40B4-BE49-F238E27FC236}">
                <a16:creationId xmlns:a16="http://schemas.microsoft.com/office/drawing/2014/main" id="{974007CE-4362-6EEE-B427-0BC1515C3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30A8A-EF6A-302E-0EA7-D542D8BFEC29}"/>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173696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950967" y="719333"/>
            <a:ext cx="10290000" cy="905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sz="4267">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51" name="Google Shape;251;p10"/>
          <p:cNvGrpSpPr/>
          <p:nvPr/>
        </p:nvGrpSpPr>
        <p:grpSpPr>
          <a:xfrm flipH="1">
            <a:off x="-515516" y="2279867"/>
            <a:ext cx="1466467" cy="2061800"/>
            <a:chOff x="3790650" y="352550"/>
            <a:chExt cx="1099850" cy="1546350"/>
          </a:xfrm>
        </p:grpSpPr>
        <p:sp>
          <p:nvSpPr>
            <p:cNvPr id="252" name="Google Shape;252;p1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4" name="Google Shape;254;p10"/>
          <p:cNvSpPr/>
          <p:nvPr/>
        </p:nvSpPr>
        <p:spPr>
          <a:xfrm>
            <a:off x="10444001" y="48036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0"/>
          <p:cNvSpPr/>
          <p:nvPr/>
        </p:nvSpPr>
        <p:spPr>
          <a:xfrm>
            <a:off x="11200634" y="56162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6" name="Google Shape;256;p10"/>
          <p:cNvGrpSpPr/>
          <p:nvPr/>
        </p:nvGrpSpPr>
        <p:grpSpPr>
          <a:xfrm flipH="1">
            <a:off x="11392617" y="4076867"/>
            <a:ext cx="1466467" cy="2061800"/>
            <a:chOff x="3790650" y="352550"/>
            <a:chExt cx="1099850" cy="1546350"/>
          </a:xfrm>
        </p:grpSpPr>
        <p:sp>
          <p:nvSpPr>
            <p:cNvPr id="257" name="Google Shape;257;p1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9" name="Google Shape;259;p10"/>
          <p:cNvSpPr/>
          <p:nvPr/>
        </p:nvSpPr>
        <p:spPr>
          <a:xfrm>
            <a:off x="364601" y="2341500"/>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0" name="Google Shape;260;p10"/>
          <p:cNvGrpSpPr/>
          <p:nvPr/>
        </p:nvGrpSpPr>
        <p:grpSpPr>
          <a:xfrm flipH="1">
            <a:off x="3294984" y="5295067"/>
            <a:ext cx="1466467" cy="2061800"/>
            <a:chOff x="3790650" y="352550"/>
            <a:chExt cx="1099850" cy="1546350"/>
          </a:xfrm>
        </p:grpSpPr>
        <p:sp>
          <p:nvSpPr>
            <p:cNvPr id="261" name="Google Shape;261;p1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3" name="Google Shape;263;p10"/>
          <p:cNvSpPr/>
          <p:nvPr/>
        </p:nvSpPr>
        <p:spPr>
          <a:xfrm>
            <a:off x="11497168" y="1412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2718934" y="63355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392033" y="1528934"/>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15971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rot="5400000">
            <a:off x="-527833" y="528000"/>
            <a:ext cx="6858000" cy="5802000"/>
          </a:xfrm>
          <a:prstGeom prst="round2SameRect">
            <a:avLst>
              <a:gd name="adj1" fmla="val 50000"/>
              <a:gd name="adj2" fmla="val 0"/>
            </a:avLst>
          </a:prstGeom>
          <a:noFill/>
          <a:ln>
            <a:noFill/>
          </a:ln>
        </p:spPr>
      </p:sp>
      <p:sp>
        <p:nvSpPr>
          <p:cNvPr id="10" name="Google Shape;10;p2"/>
          <p:cNvSpPr txBox="1">
            <a:spLocks noGrp="1"/>
          </p:cNvSpPr>
          <p:nvPr>
            <p:ph type="ctrTitle"/>
          </p:nvPr>
        </p:nvSpPr>
        <p:spPr>
          <a:xfrm>
            <a:off x="6157800" y="1369717"/>
            <a:ext cx="5423200" cy="3456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8266">
                <a:latin typeface="Viga"/>
                <a:ea typeface="Viga"/>
                <a:cs typeface="Viga"/>
                <a:sym typeface="Viga"/>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1" name="Google Shape;11;p2"/>
          <p:cNvSpPr txBox="1">
            <a:spLocks noGrp="1"/>
          </p:cNvSpPr>
          <p:nvPr>
            <p:ph type="subTitle" idx="1"/>
          </p:nvPr>
        </p:nvSpPr>
        <p:spPr>
          <a:xfrm>
            <a:off x="6157800" y="4880351"/>
            <a:ext cx="54232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2" name="Google Shape;12;p2"/>
          <p:cNvSpPr/>
          <p:nvPr/>
        </p:nvSpPr>
        <p:spPr>
          <a:xfrm>
            <a:off x="3882285" y="271600"/>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flipH="1">
            <a:off x="4519400" y="-476600"/>
            <a:ext cx="1466467" cy="2061800"/>
            <a:chOff x="3790650" y="352550"/>
            <a:chExt cx="1099850" cy="1546350"/>
          </a:xfrm>
        </p:grpSpPr>
        <p:sp>
          <p:nvSpPr>
            <p:cNvPr id="14" name="Google Shape;14;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p:nvPr/>
        </p:nvSpPr>
        <p:spPr>
          <a:xfrm>
            <a:off x="11382768" y="5025118"/>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666901" y="6138651"/>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 name="Google Shape;18;p2"/>
          <p:cNvGrpSpPr/>
          <p:nvPr/>
        </p:nvGrpSpPr>
        <p:grpSpPr>
          <a:xfrm flipH="1">
            <a:off x="4414451" y="5659533"/>
            <a:ext cx="1466467" cy="2061800"/>
            <a:chOff x="3790650" y="352550"/>
            <a:chExt cx="1099850" cy="1546350"/>
          </a:xfrm>
        </p:grpSpPr>
        <p:sp>
          <p:nvSpPr>
            <p:cNvPr id="19" name="Google Shape;19;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9417468" y="-414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flipH="1">
            <a:off x="11687884" y="4311433"/>
            <a:ext cx="1466467" cy="2061800"/>
            <a:chOff x="3790650" y="352550"/>
            <a:chExt cx="1099850" cy="1546350"/>
          </a:xfrm>
        </p:grpSpPr>
        <p:sp>
          <p:nvSpPr>
            <p:cNvPr id="23" name="Google Shape;23;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770401" y="65573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 name="Google Shape;26;p2"/>
          <p:cNvGrpSpPr/>
          <p:nvPr/>
        </p:nvGrpSpPr>
        <p:grpSpPr>
          <a:xfrm flipH="1">
            <a:off x="8422284" y="-1502933"/>
            <a:ext cx="1466467" cy="2061800"/>
            <a:chOff x="3790650" y="352550"/>
            <a:chExt cx="1099850" cy="1546350"/>
          </a:xfrm>
        </p:grpSpPr>
        <p:sp>
          <p:nvSpPr>
            <p:cNvPr id="27" name="Google Shape;27;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 name="Google Shape;29;p2"/>
          <p:cNvGrpSpPr/>
          <p:nvPr/>
        </p:nvGrpSpPr>
        <p:grpSpPr>
          <a:xfrm>
            <a:off x="166300" y="6393552"/>
            <a:ext cx="784667" cy="746433"/>
            <a:chOff x="4234150" y="1757375"/>
            <a:chExt cx="588500" cy="559825"/>
          </a:xfrm>
        </p:grpSpPr>
        <p:sp>
          <p:nvSpPr>
            <p:cNvPr id="30" name="Google Shape;30;p2"/>
            <p:cNvSpPr/>
            <p:nvPr/>
          </p:nvSpPr>
          <p:spPr>
            <a:xfrm>
              <a:off x="4244575" y="1757375"/>
              <a:ext cx="567650" cy="559825"/>
            </a:xfrm>
            <a:custGeom>
              <a:avLst/>
              <a:gdLst/>
              <a:ahLst/>
              <a:cxnLst/>
              <a:rect l="l" t="t" r="r" b="b"/>
              <a:pathLst>
                <a:path w="22706" h="22393" extrusionOk="0">
                  <a:moveTo>
                    <a:pt x="11357" y="1"/>
                  </a:moveTo>
                  <a:cubicBezTo>
                    <a:pt x="11255" y="1"/>
                    <a:pt x="11152" y="2"/>
                    <a:pt x="11049" y="5"/>
                  </a:cubicBezTo>
                  <a:cubicBezTo>
                    <a:pt x="4870" y="172"/>
                    <a:pt x="0" y="5327"/>
                    <a:pt x="167" y="11506"/>
                  </a:cubicBezTo>
                  <a:cubicBezTo>
                    <a:pt x="331" y="17571"/>
                    <a:pt x="5307" y="22393"/>
                    <a:pt x="11349" y="22393"/>
                  </a:cubicBezTo>
                  <a:cubicBezTo>
                    <a:pt x="11451" y="22393"/>
                    <a:pt x="11554" y="22392"/>
                    <a:pt x="11656" y="22389"/>
                  </a:cubicBezTo>
                  <a:cubicBezTo>
                    <a:pt x="17836" y="22210"/>
                    <a:pt x="22705" y="17067"/>
                    <a:pt x="22539" y="10887"/>
                  </a:cubicBezTo>
                  <a:cubicBezTo>
                    <a:pt x="22375" y="4811"/>
                    <a:pt x="17398" y="1"/>
                    <a:pt x="1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4234150" y="1776625"/>
              <a:ext cx="588500" cy="521650"/>
            </a:xfrm>
            <a:custGeom>
              <a:avLst/>
              <a:gdLst/>
              <a:ahLst/>
              <a:cxnLst/>
              <a:rect l="l" t="t" r="r" b="b"/>
              <a:pathLst>
                <a:path w="23540" h="20866" extrusionOk="0">
                  <a:moveTo>
                    <a:pt x="11768" y="0"/>
                  </a:moveTo>
                  <a:cubicBezTo>
                    <a:pt x="7503" y="0"/>
                    <a:pt x="3504" y="2636"/>
                    <a:pt x="1965" y="6879"/>
                  </a:cubicBezTo>
                  <a:cubicBezTo>
                    <a:pt x="0" y="12296"/>
                    <a:pt x="2798" y="18273"/>
                    <a:pt x="8216" y="20238"/>
                  </a:cubicBezTo>
                  <a:cubicBezTo>
                    <a:pt x="9390" y="20664"/>
                    <a:pt x="10591" y="20866"/>
                    <a:pt x="11772" y="20866"/>
                  </a:cubicBezTo>
                  <a:cubicBezTo>
                    <a:pt x="16036" y="20866"/>
                    <a:pt x="20036" y="18230"/>
                    <a:pt x="21575" y="13987"/>
                  </a:cubicBezTo>
                  <a:cubicBezTo>
                    <a:pt x="23539" y="8570"/>
                    <a:pt x="20741" y="2593"/>
                    <a:pt x="15324" y="628"/>
                  </a:cubicBezTo>
                  <a:cubicBezTo>
                    <a:pt x="14149" y="202"/>
                    <a:pt x="12948"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288025" y="1821150"/>
              <a:ext cx="480750" cy="431825"/>
            </a:xfrm>
            <a:custGeom>
              <a:avLst/>
              <a:gdLst/>
              <a:ahLst/>
              <a:cxnLst/>
              <a:rect l="l" t="t" r="r" b="b"/>
              <a:pathLst>
                <a:path w="19230" h="17273" extrusionOk="0">
                  <a:moveTo>
                    <a:pt x="9609" y="0"/>
                  </a:moveTo>
                  <a:cubicBezTo>
                    <a:pt x="8822" y="0"/>
                    <a:pt x="8022" y="108"/>
                    <a:pt x="7228" y="335"/>
                  </a:cubicBezTo>
                  <a:cubicBezTo>
                    <a:pt x="2644" y="1657"/>
                    <a:pt x="0" y="6443"/>
                    <a:pt x="1322" y="11027"/>
                  </a:cubicBezTo>
                  <a:cubicBezTo>
                    <a:pt x="2404" y="14804"/>
                    <a:pt x="5858" y="17272"/>
                    <a:pt x="9610" y="17272"/>
                  </a:cubicBezTo>
                  <a:cubicBezTo>
                    <a:pt x="10401" y="17272"/>
                    <a:pt x="11204" y="17163"/>
                    <a:pt x="12002" y="16933"/>
                  </a:cubicBezTo>
                  <a:cubicBezTo>
                    <a:pt x="16586" y="15611"/>
                    <a:pt x="19229" y="10825"/>
                    <a:pt x="17907" y="6253"/>
                  </a:cubicBezTo>
                  <a:cubicBezTo>
                    <a:pt x="16815" y="2463"/>
                    <a:pt x="13363" y="0"/>
                    <a:pt x="9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454700" y="1925675"/>
              <a:ext cx="155400" cy="236050"/>
            </a:xfrm>
            <a:custGeom>
              <a:avLst/>
              <a:gdLst/>
              <a:ahLst/>
              <a:cxnLst/>
              <a:rect l="l" t="t" r="r" b="b"/>
              <a:pathLst>
                <a:path w="6216" h="9442" extrusionOk="0">
                  <a:moveTo>
                    <a:pt x="1906" y="2060"/>
                  </a:moveTo>
                  <a:lnTo>
                    <a:pt x="2632" y="4096"/>
                  </a:lnTo>
                  <a:cubicBezTo>
                    <a:pt x="2434" y="4133"/>
                    <a:pt x="2255" y="4152"/>
                    <a:pt x="2095" y="4152"/>
                  </a:cubicBezTo>
                  <a:cubicBezTo>
                    <a:pt x="1900" y="4152"/>
                    <a:pt x="1734" y="4124"/>
                    <a:pt x="1596" y="4072"/>
                  </a:cubicBezTo>
                  <a:cubicBezTo>
                    <a:pt x="1358" y="3989"/>
                    <a:pt x="1180" y="3798"/>
                    <a:pt x="1084" y="3512"/>
                  </a:cubicBezTo>
                  <a:cubicBezTo>
                    <a:pt x="977" y="3215"/>
                    <a:pt x="989" y="2941"/>
                    <a:pt x="1132" y="2703"/>
                  </a:cubicBezTo>
                  <a:cubicBezTo>
                    <a:pt x="1275" y="2453"/>
                    <a:pt x="1525" y="2238"/>
                    <a:pt x="1906" y="2060"/>
                  </a:cubicBezTo>
                  <a:close/>
                  <a:moveTo>
                    <a:pt x="4025" y="4827"/>
                  </a:moveTo>
                  <a:cubicBezTo>
                    <a:pt x="4239" y="4827"/>
                    <a:pt x="4419" y="4857"/>
                    <a:pt x="4573" y="4917"/>
                  </a:cubicBezTo>
                  <a:cubicBezTo>
                    <a:pt x="4835" y="5013"/>
                    <a:pt x="5025" y="5215"/>
                    <a:pt x="5133" y="5501"/>
                  </a:cubicBezTo>
                  <a:cubicBezTo>
                    <a:pt x="5228" y="5798"/>
                    <a:pt x="5216" y="6084"/>
                    <a:pt x="5061" y="6346"/>
                  </a:cubicBezTo>
                  <a:cubicBezTo>
                    <a:pt x="4906" y="6596"/>
                    <a:pt x="4632" y="6834"/>
                    <a:pt x="4240" y="7037"/>
                  </a:cubicBezTo>
                  <a:lnTo>
                    <a:pt x="3466" y="4882"/>
                  </a:lnTo>
                  <a:cubicBezTo>
                    <a:pt x="3674" y="4845"/>
                    <a:pt x="3860" y="4827"/>
                    <a:pt x="4025" y="4827"/>
                  </a:cubicBezTo>
                  <a:close/>
                  <a:moveTo>
                    <a:pt x="1727" y="0"/>
                  </a:moveTo>
                  <a:lnTo>
                    <a:pt x="1227" y="179"/>
                  </a:lnTo>
                  <a:lnTo>
                    <a:pt x="1644" y="1345"/>
                  </a:lnTo>
                  <a:cubicBezTo>
                    <a:pt x="989" y="1643"/>
                    <a:pt x="537" y="2000"/>
                    <a:pt x="275" y="2441"/>
                  </a:cubicBezTo>
                  <a:cubicBezTo>
                    <a:pt x="25" y="2881"/>
                    <a:pt x="1" y="3381"/>
                    <a:pt x="191" y="3917"/>
                  </a:cubicBezTo>
                  <a:cubicBezTo>
                    <a:pt x="370" y="4417"/>
                    <a:pt x="680" y="4751"/>
                    <a:pt x="1108" y="4917"/>
                  </a:cubicBezTo>
                  <a:cubicBezTo>
                    <a:pt x="1345" y="5007"/>
                    <a:pt x="1631" y="5052"/>
                    <a:pt x="1965" y="5052"/>
                  </a:cubicBezTo>
                  <a:cubicBezTo>
                    <a:pt x="2251" y="5052"/>
                    <a:pt x="2573" y="5019"/>
                    <a:pt x="2930" y="4953"/>
                  </a:cubicBezTo>
                  <a:lnTo>
                    <a:pt x="3740" y="7227"/>
                  </a:lnTo>
                  <a:cubicBezTo>
                    <a:pt x="3370" y="7358"/>
                    <a:pt x="2989" y="7430"/>
                    <a:pt x="2608" y="7453"/>
                  </a:cubicBezTo>
                  <a:cubicBezTo>
                    <a:pt x="2568" y="7455"/>
                    <a:pt x="2528" y="7455"/>
                    <a:pt x="2488" y="7455"/>
                  </a:cubicBezTo>
                  <a:cubicBezTo>
                    <a:pt x="2135" y="7455"/>
                    <a:pt x="1780" y="7409"/>
                    <a:pt x="1406" y="7334"/>
                  </a:cubicBezTo>
                  <a:lnTo>
                    <a:pt x="1406" y="7334"/>
                  </a:lnTo>
                  <a:lnTo>
                    <a:pt x="1727" y="8227"/>
                  </a:lnTo>
                  <a:cubicBezTo>
                    <a:pt x="1862" y="8235"/>
                    <a:pt x="1996" y="8239"/>
                    <a:pt x="2128" y="8239"/>
                  </a:cubicBezTo>
                  <a:cubicBezTo>
                    <a:pt x="2391" y="8239"/>
                    <a:pt x="2648" y="8223"/>
                    <a:pt x="2894" y="8192"/>
                  </a:cubicBezTo>
                  <a:cubicBezTo>
                    <a:pt x="3275" y="8144"/>
                    <a:pt x="3632" y="8061"/>
                    <a:pt x="3990" y="7942"/>
                  </a:cubicBezTo>
                  <a:lnTo>
                    <a:pt x="4525" y="9442"/>
                  </a:lnTo>
                  <a:lnTo>
                    <a:pt x="5025" y="9263"/>
                  </a:lnTo>
                  <a:lnTo>
                    <a:pt x="4490" y="7751"/>
                  </a:lnTo>
                  <a:cubicBezTo>
                    <a:pt x="5180" y="7453"/>
                    <a:pt x="5656" y="7072"/>
                    <a:pt x="5918" y="6608"/>
                  </a:cubicBezTo>
                  <a:cubicBezTo>
                    <a:pt x="6180" y="6156"/>
                    <a:pt x="6216" y="5644"/>
                    <a:pt x="6014" y="5084"/>
                  </a:cubicBezTo>
                  <a:cubicBezTo>
                    <a:pt x="5835" y="4560"/>
                    <a:pt x="5514" y="4215"/>
                    <a:pt x="5049" y="4036"/>
                  </a:cubicBezTo>
                  <a:cubicBezTo>
                    <a:pt x="4804" y="3948"/>
                    <a:pt x="4513" y="3903"/>
                    <a:pt x="4175" y="3903"/>
                  </a:cubicBezTo>
                  <a:cubicBezTo>
                    <a:pt x="3872" y="3903"/>
                    <a:pt x="3533" y="3939"/>
                    <a:pt x="3156" y="4012"/>
                  </a:cubicBezTo>
                  <a:lnTo>
                    <a:pt x="2406" y="1881"/>
                  </a:lnTo>
                  <a:cubicBezTo>
                    <a:pt x="2716" y="1786"/>
                    <a:pt x="3025" y="1726"/>
                    <a:pt x="3347" y="1703"/>
                  </a:cubicBezTo>
                  <a:cubicBezTo>
                    <a:pt x="3476" y="1688"/>
                    <a:pt x="3608" y="1681"/>
                    <a:pt x="3742" y="1681"/>
                  </a:cubicBezTo>
                  <a:cubicBezTo>
                    <a:pt x="3928" y="1681"/>
                    <a:pt x="4117" y="1694"/>
                    <a:pt x="4311" y="1715"/>
                  </a:cubicBezTo>
                  <a:lnTo>
                    <a:pt x="4001" y="845"/>
                  </a:lnTo>
                  <a:cubicBezTo>
                    <a:pt x="3692" y="857"/>
                    <a:pt x="3382" y="881"/>
                    <a:pt x="3073" y="941"/>
                  </a:cubicBezTo>
                  <a:cubicBezTo>
                    <a:pt x="2763" y="988"/>
                    <a:pt x="2454" y="1060"/>
                    <a:pt x="2144" y="1155"/>
                  </a:cubicBezTo>
                  <a:lnTo>
                    <a:pt x="1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508875" y="2230475"/>
              <a:ext cx="115525" cy="25325"/>
            </a:xfrm>
            <a:custGeom>
              <a:avLst/>
              <a:gdLst/>
              <a:ahLst/>
              <a:cxnLst/>
              <a:rect l="l" t="t" r="r" b="b"/>
              <a:pathLst>
                <a:path w="4621" h="1013" fill="none" extrusionOk="0">
                  <a:moveTo>
                    <a:pt x="4621" y="0"/>
                  </a:moveTo>
                  <a:cubicBezTo>
                    <a:pt x="3132" y="738"/>
                    <a:pt x="1549" y="1012"/>
                    <a:pt x="1" y="857"/>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634200" y="1849475"/>
              <a:ext cx="128025" cy="333975"/>
            </a:xfrm>
            <a:custGeom>
              <a:avLst/>
              <a:gdLst/>
              <a:ahLst/>
              <a:cxnLst/>
              <a:rect l="l" t="t" r="r" b="b"/>
              <a:pathLst>
                <a:path w="5121" h="13359" fill="none" extrusionOk="0">
                  <a:moveTo>
                    <a:pt x="0" y="0"/>
                  </a:moveTo>
                  <a:cubicBezTo>
                    <a:pt x="1453" y="822"/>
                    <a:pt x="2691" y="2060"/>
                    <a:pt x="3477" y="3679"/>
                  </a:cubicBezTo>
                  <a:cubicBezTo>
                    <a:pt x="5120" y="6965"/>
                    <a:pt x="4465" y="10823"/>
                    <a:pt x="2096" y="1335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2"/>
          <p:cNvGrpSpPr/>
          <p:nvPr/>
        </p:nvGrpSpPr>
        <p:grpSpPr>
          <a:xfrm>
            <a:off x="584467" y="416067"/>
            <a:ext cx="1377200" cy="1169133"/>
            <a:chOff x="3909700" y="4088025"/>
            <a:chExt cx="1032900" cy="876850"/>
          </a:xfrm>
        </p:grpSpPr>
        <p:sp>
          <p:nvSpPr>
            <p:cNvPr id="37" name="Google Shape;37;p2"/>
            <p:cNvSpPr/>
            <p:nvPr/>
          </p:nvSpPr>
          <p:spPr>
            <a:xfrm>
              <a:off x="3909700" y="4088025"/>
              <a:ext cx="1032900" cy="876850"/>
            </a:xfrm>
            <a:custGeom>
              <a:avLst/>
              <a:gdLst/>
              <a:ahLst/>
              <a:cxnLst/>
              <a:rect l="l" t="t" r="r" b="b"/>
              <a:pathLst>
                <a:path w="41316" h="35074" extrusionOk="0">
                  <a:moveTo>
                    <a:pt x="29460" y="0"/>
                  </a:moveTo>
                  <a:cubicBezTo>
                    <a:pt x="28834" y="0"/>
                    <a:pt x="28199" y="155"/>
                    <a:pt x="27611" y="481"/>
                  </a:cubicBezTo>
                  <a:lnTo>
                    <a:pt x="2501" y="14435"/>
                  </a:lnTo>
                  <a:cubicBezTo>
                    <a:pt x="667" y="15471"/>
                    <a:pt x="1" y="17769"/>
                    <a:pt x="1025" y="19614"/>
                  </a:cubicBezTo>
                  <a:lnTo>
                    <a:pt x="8525" y="33116"/>
                  </a:lnTo>
                  <a:cubicBezTo>
                    <a:pt x="9223" y="34366"/>
                    <a:pt x="10518" y="35073"/>
                    <a:pt x="11856" y="35073"/>
                  </a:cubicBezTo>
                  <a:cubicBezTo>
                    <a:pt x="12482" y="35073"/>
                    <a:pt x="13117" y="34919"/>
                    <a:pt x="13705" y="34592"/>
                  </a:cubicBezTo>
                  <a:lnTo>
                    <a:pt x="38815" y="20638"/>
                  </a:lnTo>
                  <a:cubicBezTo>
                    <a:pt x="40660" y="19602"/>
                    <a:pt x="41315" y="17305"/>
                    <a:pt x="40291" y="15447"/>
                  </a:cubicBezTo>
                  <a:lnTo>
                    <a:pt x="32790" y="1957"/>
                  </a:lnTo>
                  <a:cubicBezTo>
                    <a:pt x="32093" y="708"/>
                    <a:pt x="30798" y="0"/>
                    <a:pt x="29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941850" y="4147950"/>
              <a:ext cx="859950" cy="559925"/>
            </a:xfrm>
            <a:custGeom>
              <a:avLst/>
              <a:gdLst/>
              <a:ahLst/>
              <a:cxnLst/>
              <a:rect l="l" t="t" r="r" b="b"/>
              <a:pathLst>
                <a:path w="34398" h="22397" extrusionOk="0">
                  <a:moveTo>
                    <a:pt x="31766" y="1"/>
                  </a:moveTo>
                  <a:lnTo>
                    <a:pt x="0" y="17658"/>
                  </a:lnTo>
                  <a:lnTo>
                    <a:pt x="2632" y="22397"/>
                  </a:lnTo>
                  <a:lnTo>
                    <a:pt x="34398" y="4740"/>
                  </a:lnTo>
                  <a:lnTo>
                    <a:pt x="31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130575" y="4354825"/>
              <a:ext cx="626575" cy="405725"/>
            </a:xfrm>
            <a:custGeom>
              <a:avLst/>
              <a:gdLst/>
              <a:ahLst/>
              <a:cxnLst/>
              <a:rect l="l" t="t" r="r" b="b"/>
              <a:pathLst>
                <a:path w="25063" h="16229" extrusionOk="0">
                  <a:moveTo>
                    <a:pt x="23205" y="1"/>
                  </a:moveTo>
                  <a:lnTo>
                    <a:pt x="0" y="12907"/>
                  </a:lnTo>
                  <a:lnTo>
                    <a:pt x="1857" y="16229"/>
                  </a:lnTo>
                  <a:lnTo>
                    <a:pt x="25063" y="3335"/>
                  </a:lnTo>
                  <a:lnTo>
                    <a:pt x="23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209750" y="4752500"/>
              <a:ext cx="153600" cy="125925"/>
            </a:xfrm>
            <a:custGeom>
              <a:avLst/>
              <a:gdLst/>
              <a:ahLst/>
              <a:cxnLst/>
              <a:rect l="l" t="t" r="r" b="b"/>
              <a:pathLst>
                <a:path w="6144" h="5037" extrusionOk="0">
                  <a:moveTo>
                    <a:pt x="4846" y="0"/>
                  </a:moveTo>
                  <a:lnTo>
                    <a:pt x="0" y="2691"/>
                  </a:lnTo>
                  <a:lnTo>
                    <a:pt x="1310" y="5037"/>
                  </a:lnTo>
                  <a:lnTo>
                    <a:pt x="6144" y="2358"/>
                  </a:lnTo>
                  <a:lnTo>
                    <a:pt x="4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539850" y="4476875"/>
              <a:ext cx="238725" cy="132475"/>
            </a:xfrm>
            <a:custGeom>
              <a:avLst/>
              <a:gdLst/>
              <a:ahLst/>
              <a:cxnLst/>
              <a:rect l="l" t="t" r="r" b="b"/>
              <a:pathLst>
                <a:path w="9549" h="5299" fill="none" extrusionOk="0">
                  <a:moveTo>
                    <a:pt x="0" y="5299"/>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552650" y="4499200"/>
              <a:ext cx="238150" cy="132475"/>
            </a:xfrm>
            <a:custGeom>
              <a:avLst/>
              <a:gdLst/>
              <a:ahLst/>
              <a:cxnLst/>
              <a:rect l="l" t="t" r="r" b="b"/>
              <a:pathLst>
                <a:path w="9526" h="5299" fill="none" extrusionOk="0">
                  <a:moveTo>
                    <a:pt x="0" y="5299"/>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564850" y="4521825"/>
              <a:ext cx="238750" cy="132775"/>
            </a:xfrm>
            <a:custGeom>
              <a:avLst/>
              <a:gdLst/>
              <a:ahLst/>
              <a:cxnLst/>
              <a:rect l="l" t="t" r="r" b="b"/>
              <a:pathLst>
                <a:path w="9550" h="5311" fill="none" extrusionOk="0">
                  <a:moveTo>
                    <a:pt x="0" y="5310"/>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577650" y="4544150"/>
              <a:ext cx="238150" cy="132775"/>
            </a:xfrm>
            <a:custGeom>
              <a:avLst/>
              <a:gdLst/>
              <a:ahLst/>
              <a:cxnLst/>
              <a:rect l="l" t="t" r="r" b="b"/>
              <a:pathLst>
                <a:path w="9526" h="5311" fill="none" extrusionOk="0">
                  <a:moveTo>
                    <a:pt x="0" y="5310"/>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035025" y="4373000"/>
              <a:ext cx="238450" cy="132775"/>
            </a:xfrm>
            <a:custGeom>
              <a:avLst/>
              <a:gdLst/>
              <a:ahLst/>
              <a:cxnLst/>
              <a:rect l="l" t="t" r="r" b="b"/>
              <a:pathLst>
                <a:path w="9538" h="5311" fill="none" extrusionOk="0">
                  <a:moveTo>
                    <a:pt x="0" y="5310"/>
                  </a:moveTo>
                  <a:lnTo>
                    <a:pt x="9537"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0881472" y="491320"/>
            <a:ext cx="746171" cy="679424"/>
            <a:chOff x="6188250" y="1349550"/>
            <a:chExt cx="539400" cy="491150"/>
          </a:xfrm>
        </p:grpSpPr>
        <p:sp>
          <p:nvSpPr>
            <p:cNvPr id="47" name="Google Shape;47;p2"/>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2"/>
          <p:cNvGrpSpPr/>
          <p:nvPr/>
        </p:nvGrpSpPr>
        <p:grpSpPr>
          <a:xfrm>
            <a:off x="9045000" y="5837684"/>
            <a:ext cx="746133" cy="746133"/>
            <a:chOff x="6905625" y="3039500"/>
            <a:chExt cx="559600" cy="559600"/>
          </a:xfrm>
        </p:grpSpPr>
        <p:sp>
          <p:nvSpPr>
            <p:cNvPr id="54" name="Google Shape;54;p2"/>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16428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1"/>
        <p:cNvGrpSpPr/>
        <p:nvPr/>
      </p:nvGrpSpPr>
      <p:grpSpPr>
        <a:xfrm>
          <a:off x="0" y="0"/>
          <a:ext cx="0" cy="0"/>
          <a:chOff x="0" y="0"/>
          <a:chExt cx="0" cy="0"/>
        </a:xfrm>
      </p:grpSpPr>
      <p:sp>
        <p:nvSpPr>
          <p:cNvPr id="302" name="Google Shape;302;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13"/>
          <p:cNvSpPr txBox="1">
            <a:spLocks noGrp="1"/>
          </p:cNvSpPr>
          <p:nvPr>
            <p:ph type="subTitle" idx="1"/>
          </p:nvPr>
        </p:nvSpPr>
        <p:spPr>
          <a:xfrm>
            <a:off x="2759484" y="31665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04" name="Google Shape;304;p13"/>
          <p:cNvSpPr txBox="1">
            <a:spLocks noGrp="1"/>
          </p:cNvSpPr>
          <p:nvPr>
            <p:ph type="subTitle" idx="2"/>
          </p:nvPr>
        </p:nvSpPr>
        <p:spPr>
          <a:xfrm>
            <a:off x="6358509" y="31665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05" name="Google Shape;305;p13"/>
          <p:cNvSpPr txBox="1">
            <a:spLocks noGrp="1"/>
          </p:cNvSpPr>
          <p:nvPr>
            <p:ph type="subTitle" idx="3"/>
          </p:nvPr>
        </p:nvSpPr>
        <p:spPr>
          <a:xfrm>
            <a:off x="2759484" y="52809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06" name="Google Shape;306;p13"/>
          <p:cNvSpPr txBox="1">
            <a:spLocks noGrp="1"/>
          </p:cNvSpPr>
          <p:nvPr>
            <p:ph type="subTitle" idx="4"/>
          </p:nvPr>
        </p:nvSpPr>
        <p:spPr>
          <a:xfrm>
            <a:off x="6358509" y="52809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07" name="Google Shape;307;p13"/>
          <p:cNvSpPr txBox="1">
            <a:spLocks noGrp="1"/>
          </p:cNvSpPr>
          <p:nvPr>
            <p:ph type="title" idx="5" hasCustomPrompt="1"/>
          </p:nvPr>
        </p:nvSpPr>
        <p:spPr>
          <a:xfrm>
            <a:off x="2890687" y="2035311"/>
            <a:ext cx="979600" cy="59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title" idx="6" hasCustomPrompt="1"/>
          </p:nvPr>
        </p:nvSpPr>
        <p:spPr>
          <a:xfrm>
            <a:off x="2890687" y="4149721"/>
            <a:ext cx="979600" cy="59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9" name="Google Shape;309;p13"/>
          <p:cNvSpPr txBox="1">
            <a:spLocks noGrp="1"/>
          </p:cNvSpPr>
          <p:nvPr>
            <p:ph type="title" idx="7" hasCustomPrompt="1"/>
          </p:nvPr>
        </p:nvSpPr>
        <p:spPr>
          <a:xfrm>
            <a:off x="6489720" y="2035311"/>
            <a:ext cx="979600" cy="59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0" name="Google Shape;310;p13"/>
          <p:cNvSpPr txBox="1">
            <a:spLocks noGrp="1"/>
          </p:cNvSpPr>
          <p:nvPr>
            <p:ph type="title" idx="8" hasCustomPrompt="1"/>
          </p:nvPr>
        </p:nvSpPr>
        <p:spPr>
          <a:xfrm>
            <a:off x="6489720" y="4149721"/>
            <a:ext cx="979600" cy="59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9"/>
          </p:nvPr>
        </p:nvSpPr>
        <p:spPr>
          <a:xfrm>
            <a:off x="2759484" y="27811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8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12" name="Google Shape;312;p13"/>
          <p:cNvSpPr txBox="1">
            <a:spLocks noGrp="1"/>
          </p:cNvSpPr>
          <p:nvPr>
            <p:ph type="subTitle" idx="13"/>
          </p:nvPr>
        </p:nvSpPr>
        <p:spPr>
          <a:xfrm>
            <a:off x="6358517" y="27811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8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13" name="Google Shape;313;p13"/>
          <p:cNvSpPr txBox="1">
            <a:spLocks noGrp="1"/>
          </p:cNvSpPr>
          <p:nvPr>
            <p:ph type="subTitle" idx="14"/>
          </p:nvPr>
        </p:nvSpPr>
        <p:spPr>
          <a:xfrm>
            <a:off x="2759484" y="48956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8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14" name="Google Shape;314;p13"/>
          <p:cNvSpPr txBox="1">
            <a:spLocks noGrp="1"/>
          </p:cNvSpPr>
          <p:nvPr>
            <p:ph type="subTitle" idx="15"/>
          </p:nvPr>
        </p:nvSpPr>
        <p:spPr>
          <a:xfrm>
            <a:off x="6358517" y="48956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8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15" name="Google Shape;315;p13"/>
          <p:cNvSpPr/>
          <p:nvPr/>
        </p:nvSpPr>
        <p:spPr>
          <a:xfrm>
            <a:off x="11092634" y="5933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0218" y="2688300"/>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599367" y="3428100"/>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3"/>
          <p:cNvSpPr/>
          <p:nvPr/>
        </p:nvSpPr>
        <p:spPr>
          <a:xfrm>
            <a:off x="10984601" y="57914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9" name="Google Shape;319;p13"/>
          <p:cNvGrpSpPr/>
          <p:nvPr/>
        </p:nvGrpSpPr>
        <p:grpSpPr>
          <a:xfrm flipH="1">
            <a:off x="9750833" y="-311567"/>
            <a:ext cx="1466467" cy="2061800"/>
            <a:chOff x="3790650" y="352550"/>
            <a:chExt cx="1099850" cy="1546350"/>
          </a:xfrm>
        </p:grpSpPr>
        <p:sp>
          <p:nvSpPr>
            <p:cNvPr id="320" name="Google Shape;320;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2" name="Google Shape;322;p13"/>
          <p:cNvGrpSpPr/>
          <p:nvPr/>
        </p:nvGrpSpPr>
        <p:grpSpPr>
          <a:xfrm flipH="1">
            <a:off x="-394816" y="2035300"/>
            <a:ext cx="1466467" cy="2061800"/>
            <a:chOff x="3790650" y="352550"/>
            <a:chExt cx="1099850" cy="1546350"/>
          </a:xfrm>
        </p:grpSpPr>
        <p:sp>
          <p:nvSpPr>
            <p:cNvPr id="323" name="Google Shape;323;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5" name="Google Shape;325;p13"/>
          <p:cNvGrpSpPr/>
          <p:nvPr/>
        </p:nvGrpSpPr>
        <p:grpSpPr>
          <a:xfrm flipH="1">
            <a:off x="2979084" y="-1396367"/>
            <a:ext cx="1466467" cy="2061800"/>
            <a:chOff x="3790650" y="352550"/>
            <a:chExt cx="1099850" cy="1546350"/>
          </a:xfrm>
        </p:grpSpPr>
        <p:sp>
          <p:nvSpPr>
            <p:cNvPr id="326" name="Google Shape;326;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8" name="Google Shape;328;p13"/>
          <p:cNvSpPr/>
          <p:nvPr/>
        </p:nvSpPr>
        <p:spPr>
          <a:xfrm>
            <a:off x="1127067" y="64863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9" name="Google Shape;329;p13"/>
          <p:cNvGrpSpPr/>
          <p:nvPr/>
        </p:nvGrpSpPr>
        <p:grpSpPr>
          <a:xfrm flipH="1">
            <a:off x="345984" y="5664833"/>
            <a:ext cx="1466467" cy="2061800"/>
            <a:chOff x="3790650" y="352550"/>
            <a:chExt cx="1099850" cy="1546350"/>
          </a:xfrm>
        </p:grpSpPr>
        <p:sp>
          <p:nvSpPr>
            <p:cNvPr id="330" name="Google Shape;330;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2" name="Google Shape;332;p13"/>
          <p:cNvGrpSpPr/>
          <p:nvPr/>
        </p:nvGrpSpPr>
        <p:grpSpPr>
          <a:xfrm flipH="1">
            <a:off x="10879717" y="5467833"/>
            <a:ext cx="1466467" cy="2061800"/>
            <a:chOff x="3790650" y="352550"/>
            <a:chExt cx="1099850" cy="1546350"/>
          </a:xfrm>
        </p:grpSpPr>
        <p:sp>
          <p:nvSpPr>
            <p:cNvPr id="333" name="Google Shape;333;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342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0"/>
        <p:cNvGrpSpPr/>
        <p:nvPr/>
      </p:nvGrpSpPr>
      <p:grpSpPr>
        <a:xfrm>
          <a:off x="0" y="0"/>
          <a:ext cx="0" cy="0"/>
          <a:chOff x="0" y="0"/>
          <a:chExt cx="0" cy="0"/>
        </a:xfrm>
      </p:grpSpPr>
      <p:sp>
        <p:nvSpPr>
          <p:cNvPr id="211" name="Google Shape;211;p9"/>
          <p:cNvSpPr txBox="1">
            <a:spLocks noGrp="1"/>
          </p:cNvSpPr>
          <p:nvPr>
            <p:ph type="title"/>
          </p:nvPr>
        </p:nvSpPr>
        <p:spPr>
          <a:xfrm>
            <a:off x="2847400" y="3303351"/>
            <a:ext cx="6497200" cy="1348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500"/>
              <a:buNone/>
              <a:defRPr sz="8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2" name="Google Shape;212;p9"/>
          <p:cNvSpPr txBox="1">
            <a:spLocks noGrp="1"/>
          </p:cNvSpPr>
          <p:nvPr>
            <p:ph type="subTitle" idx="1"/>
          </p:nvPr>
        </p:nvSpPr>
        <p:spPr>
          <a:xfrm>
            <a:off x="2847400" y="4811984"/>
            <a:ext cx="6497200" cy="15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3" name="Google Shape;213;p9"/>
          <p:cNvSpPr/>
          <p:nvPr/>
        </p:nvSpPr>
        <p:spPr>
          <a:xfrm>
            <a:off x="11694534" y="23997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9"/>
          <p:cNvSpPr/>
          <p:nvPr/>
        </p:nvSpPr>
        <p:spPr>
          <a:xfrm>
            <a:off x="480185" y="178134"/>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9"/>
          <p:cNvSpPr/>
          <p:nvPr/>
        </p:nvSpPr>
        <p:spPr>
          <a:xfrm>
            <a:off x="1029334" y="9179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6" name="Google Shape;216;p9"/>
          <p:cNvGrpSpPr/>
          <p:nvPr/>
        </p:nvGrpSpPr>
        <p:grpSpPr>
          <a:xfrm flipH="1">
            <a:off x="35151" y="-474867"/>
            <a:ext cx="1466467" cy="2061800"/>
            <a:chOff x="3790650" y="352550"/>
            <a:chExt cx="1099850" cy="1546350"/>
          </a:xfrm>
        </p:grpSpPr>
        <p:sp>
          <p:nvSpPr>
            <p:cNvPr id="217" name="Google Shape;217;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9" name="Google Shape;219;p9"/>
          <p:cNvSpPr/>
          <p:nvPr/>
        </p:nvSpPr>
        <p:spPr>
          <a:xfrm>
            <a:off x="10527452" y="53634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9"/>
          <p:cNvSpPr/>
          <p:nvPr/>
        </p:nvSpPr>
        <p:spPr>
          <a:xfrm>
            <a:off x="11076601" y="61032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1" name="Google Shape;221;p9"/>
          <p:cNvGrpSpPr/>
          <p:nvPr/>
        </p:nvGrpSpPr>
        <p:grpSpPr>
          <a:xfrm flipH="1">
            <a:off x="10082417" y="4710467"/>
            <a:ext cx="1466467" cy="2061800"/>
            <a:chOff x="3790650" y="352550"/>
            <a:chExt cx="1099850" cy="1546350"/>
          </a:xfrm>
        </p:grpSpPr>
        <p:sp>
          <p:nvSpPr>
            <p:cNvPr id="222" name="Google Shape;222;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9"/>
          <p:cNvGrpSpPr/>
          <p:nvPr/>
        </p:nvGrpSpPr>
        <p:grpSpPr>
          <a:xfrm flipH="1">
            <a:off x="11694517" y="2158733"/>
            <a:ext cx="1466467" cy="2061800"/>
            <a:chOff x="3790650" y="352550"/>
            <a:chExt cx="1099850" cy="1546350"/>
          </a:xfrm>
        </p:grpSpPr>
        <p:sp>
          <p:nvSpPr>
            <p:cNvPr id="225" name="Google Shape;225;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 name="Google Shape;227;p9"/>
          <p:cNvGrpSpPr/>
          <p:nvPr/>
        </p:nvGrpSpPr>
        <p:grpSpPr>
          <a:xfrm>
            <a:off x="1163685" y="5765767"/>
            <a:ext cx="746167" cy="745767"/>
            <a:chOff x="3909400" y="3844950"/>
            <a:chExt cx="559625" cy="559325"/>
          </a:xfrm>
        </p:grpSpPr>
        <p:sp>
          <p:nvSpPr>
            <p:cNvPr id="228" name="Google Shape;228;p9"/>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9"/>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9"/>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9"/>
          <p:cNvGrpSpPr/>
          <p:nvPr/>
        </p:nvGrpSpPr>
        <p:grpSpPr>
          <a:xfrm>
            <a:off x="10802767" y="346251"/>
            <a:ext cx="746133" cy="746133"/>
            <a:chOff x="6905625" y="3039500"/>
            <a:chExt cx="559600" cy="559600"/>
          </a:xfrm>
        </p:grpSpPr>
        <p:sp>
          <p:nvSpPr>
            <p:cNvPr id="235" name="Google Shape;235;p9"/>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1" name="Google Shape;241;p9"/>
          <p:cNvSpPr/>
          <p:nvPr/>
        </p:nvSpPr>
        <p:spPr>
          <a:xfrm>
            <a:off x="-175982" y="52086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2" name="Google Shape;242;p9"/>
          <p:cNvGrpSpPr/>
          <p:nvPr/>
        </p:nvGrpSpPr>
        <p:grpSpPr>
          <a:xfrm flipH="1">
            <a:off x="2106617" y="5830567"/>
            <a:ext cx="1466467" cy="2061800"/>
            <a:chOff x="3790650" y="352550"/>
            <a:chExt cx="1099850" cy="1546350"/>
          </a:xfrm>
        </p:grpSpPr>
        <p:sp>
          <p:nvSpPr>
            <p:cNvPr id="243" name="Google Shape;243;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5" name="Google Shape;245;p9"/>
          <p:cNvGrpSpPr/>
          <p:nvPr/>
        </p:nvGrpSpPr>
        <p:grpSpPr>
          <a:xfrm flipH="1">
            <a:off x="-969016" y="3299433"/>
            <a:ext cx="1466467" cy="2061800"/>
            <a:chOff x="3790650" y="352550"/>
            <a:chExt cx="1099850" cy="1546350"/>
          </a:xfrm>
        </p:grpSpPr>
        <p:sp>
          <p:nvSpPr>
            <p:cNvPr id="246" name="Google Shape;246;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8" name="Google Shape;248;p9"/>
          <p:cNvSpPr>
            <a:spLocks noGrp="1"/>
          </p:cNvSpPr>
          <p:nvPr>
            <p:ph type="pic" idx="2"/>
          </p:nvPr>
        </p:nvSpPr>
        <p:spPr>
          <a:xfrm rot="10800000">
            <a:off x="2822100" y="-3108200"/>
            <a:ext cx="6562000" cy="6166000"/>
          </a:xfrm>
          <a:prstGeom prst="ellipse">
            <a:avLst/>
          </a:prstGeom>
          <a:noFill/>
          <a:ln>
            <a:noFill/>
          </a:ln>
        </p:spPr>
      </p:sp>
    </p:spTree>
    <p:extLst>
      <p:ext uri="{BB962C8B-B14F-4D97-AF65-F5344CB8AC3E}">
        <p14:creationId xmlns:p14="http://schemas.microsoft.com/office/powerpoint/2010/main" val="2215979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14"/>
        <p:cNvGrpSpPr/>
        <p:nvPr/>
      </p:nvGrpSpPr>
      <p:grpSpPr>
        <a:xfrm>
          <a:off x="0" y="0"/>
          <a:ext cx="0" cy="0"/>
          <a:chOff x="0" y="0"/>
          <a:chExt cx="0" cy="0"/>
        </a:xfrm>
      </p:grpSpPr>
      <p:sp>
        <p:nvSpPr>
          <p:cNvPr id="415" name="Google Shape;415;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6" name="Google Shape;416;p17"/>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
        <p:nvSpPr>
          <p:cNvPr id="417" name="Google Shape;417;p17"/>
          <p:cNvSpPr/>
          <p:nvPr/>
        </p:nvSpPr>
        <p:spPr>
          <a:xfrm>
            <a:off x="10721368" y="4457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17"/>
          <p:cNvSpPr/>
          <p:nvPr/>
        </p:nvSpPr>
        <p:spPr>
          <a:xfrm>
            <a:off x="11478001" y="12583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9" name="Google Shape;419;p17"/>
          <p:cNvGrpSpPr/>
          <p:nvPr/>
        </p:nvGrpSpPr>
        <p:grpSpPr>
          <a:xfrm flipH="1">
            <a:off x="9765533" y="-311567"/>
            <a:ext cx="1466467" cy="2061800"/>
            <a:chOff x="3790650" y="352550"/>
            <a:chExt cx="1099850" cy="1546350"/>
          </a:xfrm>
        </p:grpSpPr>
        <p:sp>
          <p:nvSpPr>
            <p:cNvPr id="420" name="Google Shape;420;p17"/>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7"/>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2" name="Google Shape;422;p17"/>
          <p:cNvSpPr/>
          <p:nvPr/>
        </p:nvSpPr>
        <p:spPr>
          <a:xfrm>
            <a:off x="239801" y="5553534"/>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17"/>
          <p:cNvSpPr/>
          <p:nvPr/>
        </p:nvSpPr>
        <p:spPr>
          <a:xfrm>
            <a:off x="996434" y="6366100"/>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4" name="Google Shape;424;p17"/>
          <p:cNvGrpSpPr/>
          <p:nvPr/>
        </p:nvGrpSpPr>
        <p:grpSpPr>
          <a:xfrm flipH="1">
            <a:off x="-594967" y="4114400"/>
            <a:ext cx="1466467" cy="2061800"/>
            <a:chOff x="3790650" y="352550"/>
            <a:chExt cx="1099850" cy="1546350"/>
          </a:xfrm>
        </p:grpSpPr>
        <p:sp>
          <p:nvSpPr>
            <p:cNvPr id="425" name="Google Shape;425;p17"/>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7"/>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7" name="Google Shape;427;p17"/>
          <p:cNvSpPr/>
          <p:nvPr/>
        </p:nvSpPr>
        <p:spPr>
          <a:xfrm>
            <a:off x="4011434" y="923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8" name="Google Shape;428;p17"/>
          <p:cNvSpPr/>
          <p:nvPr/>
        </p:nvSpPr>
        <p:spPr>
          <a:xfrm>
            <a:off x="9097801" y="63053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38078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29"/>
        <p:cNvGrpSpPr/>
        <p:nvPr/>
      </p:nvGrpSpPr>
      <p:grpSpPr>
        <a:xfrm>
          <a:off x="0" y="0"/>
          <a:ext cx="0" cy="0"/>
          <a:chOff x="0" y="0"/>
          <a:chExt cx="0" cy="0"/>
        </a:xfrm>
      </p:grpSpPr>
      <p:sp>
        <p:nvSpPr>
          <p:cNvPr id="430" name="Google Shape;430;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1" name="Google Shape;431;p18"/>
          <p:cNvSpPr txBox="1">
            <a:spLocks noGrp="1"/>
          </p:cNvSpPr>
          <p:nvPr>
            <p:ph type="body" idx="1"/>
          </p:nvPr>
        </p:nvSpPr>
        <p:spPr>
          <a:xfrm>
            <a:off x="960000" y="1621000"/>
            <a:ext cx="4484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
        <p:nvSpPr>
          <p:cNvPr id="432" name="Google Shape;432;p18"/>
          <p:cNvSpPr txBox="1">
            <a:spLocks noGrp="1"/>
          </p:cNvSpPr>
          <p:nvPr>
            <p:ph type="body" idx="2"/>
          </p:nvPr>
        </p:nvSpPr>
        <p:spPr>
          <a:xfrm>
            <a:off x="5557900" y="1621000"/>
            <a:ext cx="56736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
        <p:nvSpPr>
          <p:cNvPr id="433" name="Google Shape;433;p18"/>
          <p:cNvSpPr/>
          <p:nvPr/>
        </p:nvSpPr>
        <p:spPr>
          <a:xfrm>
            <a:off x="9388368" y="-127916"/>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18"/>
          <p:cNvSpPr/>
          <p:nvPr/>
        </p:nvSpPr>
        <p:spPr>
          <a:xfrm>
            <a:off x="10145001" y="684651"/>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5" name="Google Shape;435;p18"/>
          <p:cNvGrpSpPr/>
          <p:nvPr/>
        </p:nvGrpSpPr>
        <p:grpSpPr>
          <a:xfrm flipH="1">
            <a:off x="10507784" y="124500"/>
            <a:ext cx="1466467" cy="2061800"/>
            <a:chOff x="3790650" y="352550"/>
            <a:chExt cx="1099850" cy="1546350"/>
          </a:xfrm>
        </p:grpSpPr>
        <p:sp>
          <p:nvSpPr>
            <p:cNvPr id="436" name="Google Shape;436;p18"/>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8"/>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8"/>
          <p:cNvGrpSpPr/>
          <p:nvPr/>
        </p:nvGrpSpPr>
        <p:grpSpPr>
          <a:xfrm flipH="1">
            <a:off x="670884" y="5567233"/>
            <a:ext cx="1466467" cy="2061800"/>
            <a:chOff x="3790650" y="352550"/>
            <a:chExt cx="1099850" cy="1546350"/>
          </a:xfrm>
        </p:grpSpPr>
        <p:sp>
          <p:nvSpPr>
            <p:cNvPr id="439" name="Google Shape;439;p18"/>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8"/>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1" name="Google Shape;441;p18"/>
          <p:cNvGrpSpPr/>
          <p:nvPr/>
        </p:nvGrpSpPr>
        <p:grpSpPr>
          <a:xfrm>
            <a:off x="131212" y="5958824"/>
            <a:ext cx="819744" cy="746417"/>
            <a:chOff x="6188250" y="1349550"/>
            <a:chExt cx="539400" cy="491150"/>
          </a:xfrm>
        </p:grpSpPr>
        <p:sp>
          <p:nvSpPr>
            <p:cNvPr id="442" name="Google Shape;442;p18"/>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8"/>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8"/>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8"/>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8"/>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8"/>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8" name="Google Shape;448;p18"/>
          <p:cNvGrpSpPr/>
          <p:nvPr/>
        </p:nvGrpSpPr>
        <p:grpSpPr>
          <a:xfrm>
            <a:off x="9209134" y="521134"/>
            <a:ext cx="746167" cy="745767"/>
            <a:chOff x="3909400" y="3844950"/>
            <a:chExt cx="559625" cy="559325"/>
          </a:xfrm>
        </p:grpSpPr>
        <p:sp>
          <p:nvSpPr>
            <p:cNvPr id="449" name="Google Shape;449;p18"/>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8"/>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8"/>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8"/>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8"/>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8"/>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32709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98"/>
        <p:cNvGrpSpPr/>
        <p:nvPr/>
      </p:nvGrpSpPr>
      <p:grpSpPr>
        <a:xfrm>
          <a:off x="0" y="0"/>
          <a:ext cx="0" cy="0"/>
          <a:chOff x="0" y="0"/>
          <a:chExt cx="0" cy="0"/>
        </a:xfrm>
      </p:grpSpPr>
      <p:sp>
        <p:nvSpPr>
          <p:cNvPr id="699" name="Google Shape;699;p29"/>
          <p:cNvSpPr/>
          <p:nvPr/>
        </p:nvSpPr>
        <p:spPr>
          <a:xfrm>
            <a:off x="72068" y="54653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29"/>
          <p:cNvSpPr/>
          <p:nvPr/>
        </p:nvSpPr>
        <p:spPr>
          <a:xfrm>
            <a:off x="828701" y="62779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1" name="Google Shape;701;p29"/>
          <p:cNvGrpSpPr/>
          <p:nvPr/>
        </p:nvGrpSpPr>
        <p:grpSpPr>
          <a:xfrm flipH="1">
            <a:off x="-16" y="5216033"/>
            <a:ext cx="1466467" cy="2061800"/>
            <a:chOff x="3790650" y="352550"/>
            <a:chExt cx="1099850" cy="1546350"/>
          </a:xfrm>
        </p:grpSpPr>
        <p:sp>
          <p:nvSpPr>
            <p:cNvPr id="702" name="Google Shape;702;p2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4" name="Google Shape;704;p29"/>
          <p:cNvSpPr/>
          <p:nvPr/>
        </p:nvSpPr>
        <p:spPr>
          <a:xfrm>
            <a:off x="10511468" y="1036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5" name="Google Shape;705;p29"/>
          <p:cNvSpPr/>
          <p:nvPr/>
        </p:nvSpPr>
        <p:spPr>
          <a:xfrm>
            <a:off x="11268101" y="916234"/>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6" name="Google Shape;706;p29"/>
          <p:cNvGrpSpPr/>
          <p:nvPr/>
        </p:nvGrpSpPr>
        <p:grpSpPr>
          <a:xfrm flipH="1">
            <a:off x="11348884" y="449467"/>
            <a:ext cx="1466467" cy="2061800"/>
            <a:chOff x="3790650" y="352550"/>
            <a:chExt cx="1099850" cy="1546350"/>
          </a:xfrm>
        </p:grpSpPr>
        <p:sp>
          <p:nvSpPr>
            <p:cNvPr id="707" name="Google Shape;707;p2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60041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09"/>
        <p:cNvGrpSpPr/>
        <p:nvPr/>
      </p:nvGrpSpPr>
      <p:grpSpPr>
        <a:xfrm>
          <a:off x="0" y="0"/>
          <a:ext cx="0" cy="0"/>
          <a:chOff x="0" y="0"/>
          <a:chExt cx="0" cy="0"/>
        </a:xfrm>
      </p:grpSpPr>
      <p:sp>
        <p:nvSpPr>
          <p:cNvPr id="710" name="Google Shape;710;p30"/>
          <p:cNvSpPr/>
          <p:nvPr/>
        </p:nvSpPr>
        <p:spPr>
          <a:xfrm>
            <a:off x="11259601" y="63355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1" name="Google Shape;711;p30"/>
          <p:cNvGrpSpPr/>
          <p:nvPr/>
        </p:nvGrpSpPr>
        <p:grpSpPr>
          <a:xfrm flipH="1">
            <a:off x="11241017" y="4925867"/>
            <a:ext cx="1466467" cy="2061800"/>
            <a:chOff x="3790650" y="352550"/>
            <a:chExt cx="1099850" cy="1546350"/>
          </a:xfrm>
        </p:grpSpPr>
        <p:sp>
          <p:nvSpPr>
            <p:cNvPr id="712" name="Google Shape;712;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4" name="Google Shape;714;p30"/>
          <p:cNvSpPr/>
          <p:nvPr/>
        </p:nvSpPr>
        <p:spPr>
          <a:xfrm>
            <a:off x="-643099" y="3858184"/>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30"/>
          <p:cNvSpPr/>
          <p:nvPr/>
        </p:nvSpPr>
        <p:spPr>
          <a:xfrm>
            <a:off x="113534" y="4670751"/>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6" name="Google Shape;716;p30"/>
          <p:cNvGrpSpPr/>
          <p:nvPr/>
        </p:nvGrpSpPr>
        <p:grpSpPr>
          <a:xfrm flipH="1">
            <a:off x="-515516" y="1818967"/>
            <a:ext cx="1466467" cy="2061800"/>
            <a:chOff x="3790650" y="352550"/>
            <a:chExt cx="1099850" cy="1546350"/>
          </a:xfrm>
        </p:grpSpPr>
        <p:sp>
          <p:nvSpPr>
            <p:cNvPr id="717" name="Google Shape;717;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9" name="Google Shape;719;p30"/>
          <p:cNvGrpSpPr/>
          <p:nvPr/>
        </p:nvGrpSpPr>
        <p:grpSpPr>
          <a:xfrm>
            <a:off x="194349" y="3469708"/>
            <a:ext cx="819456" cy="746155"/>
            <a:chOff x="6188250" y="1349550"/>
            <a:chExt cx="539400" cy="491150"/>
          </a:xfrm>
        </p:grpSpPr>
        <p:sp>
          <p:nvSpPr>
            <p:cNvPr id="720" name="Google Shape;720;p30"/>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0"/>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0"/>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0"/>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0"/>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0"/>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6" name="Google Shape;726;p30"/>
          <p:cNvGrpSpPr/>
          <p:nvPr/>
        </p:nvGrpSpPr>
        <p:grpSpPr>
          <a:xfrm>
            <a:off x="11241018" y="248784"/>
            <a:ext cx="746133" cy="746133"/>
            <a:chOff x="6905625" y="3039500"/>
            <a:chExt cx="559600" cy="559600"/>
          </a:xfrm>
        </p:grpSpPr>
        <p:sp>
          <p:nvSpPr>
            <p:cNvPr id="727" name="Google Shape;727;p30"/>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0"/>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0"/>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0"/>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0"/>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0"/>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3" name="Google Shape;733;p30"/>
          <p:cNvGrpSpPr/>
          <p:nvPr/>
        </p:nvGrpSpPr>
        <p:grpSpPr>
          <a:xfrm flipH="1">
            <a:off x="9967784" y="-781733"/>
            <a:ext cx="1466467" cy="2061800"/>
            <a:chOff x="3790650" y="352550"/>
            <a:chExt cx="1099850" cy="1546350"/>
          </a:xfrm>
        </p:grpSpPr>
        <p:sp>
          <p:nvSpPr>
            <p:cNvPr id="734" name="Google Shape;734;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4511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21AC-F186-2621-1F49-13CC403DD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2CD44-CA04-A87E-6A88-529B569EB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DE5BC-CD12-D20F-3E09-61A1AA45268C}"/>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5" name="Footer Placeholder 4">
            <a:extLst>
              <a:ext uri="{FF2B5EF4-FFF2-40B4-BE49-F238E27FC236}">
                <a16:creationId xmlns:a16="http://schemas.microsoft.com/office/drawing/2014/main" id="{4A3ABAFD-272A-99F4-03C4-7C54AFB37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917C8-B636-D4C1-C834-F32514FF9C0E}"/>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342344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5"/>
        <p:cNvGrpSpPr/>
        <p:nvPr/>
      </p:nvGrpSpPr>
      <p:grpSpPr>
        <a:xfrm>
          <a:off x="0" y="0"/>
          <a:ext cx="0" cy="0"/>
          <a:chOff x="0" y="0"/>
          <a:chExt cx="0" cy="0"/>
        </a:xfrm>
      </p:grpSpPr>
      <p:sp>
        <p:nvSpPr>
          <p:cNvPr id="336" name="Google Shape;336;p14"/>
          <p:cNvSpPr txBox="1">
            <a:spLocks noGrp="1"/>
          </p:cNvSpPr>
          <p:nvPr>
            <p:ph type="title"/>
          </p:nvPr>
        </p:nvSpPr>
        <p:spPr>
          <a:xfrm>
            <a:off x="3759800" y="3967400"/>
            <a:ext cx="46724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33"/>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337" name="Google Shape;337;p14"/>
          <p:cNvSpPr txBox="1">
            <a:spLocks noGrp="1"/>
          </p:cNvSpPr>
          <p:nvPr>
            <p:ph type="subTitle" idx="1"/>
          </p:nvPr>
        </p:nvSpPr>
        <p:spPr>
          <a:xfrm>
            <a:off x="2677400" y="2181400"/>
            <a:ext cx="6837200" cy="17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grpSp>
        <p:nvGrpSpPr>
          <p:cNvPr id="338" name="Google Shape;338;p14"/>
          <p:cNvGrpSpPr/>
          <p:nvPr/>
        </p:nvGrpSpPr>
        <p:grpSpPr>
          <a:xfrm>
            <a:off x="5650601" y="211251"/>
            <a:ext cx="939433" cy="1016133"/>
            <a:chOff x="6484125" y="1121200"/>
            <a:chExt cx="704575" cy="762100"/>
          </a:xfrm>
        </p:grpSpPr>
        <p:sp>
          <p:nvSpPr>
            <p:cNvPr id="339" name="Google Shape;339;p14"/>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4"/>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4"/>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4"/>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4"/>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4" name="Google Shape;344;p14"/>
          <p:cNvGrpSpPr/>
          <p:nvPr/>
        </p:nvGrpSpPr>
        <p:grpSpPr>
          <a:xfrm>
            <a:off x="9509401" y="5978384"/>
            <a:ext cx="939433" cy="1016133"/>
            <a:chOff x="6484125" y="1121200"/>
            <a:chExt cx="704575" cy="762100"/>
          </a:xfrm>
        </p:grpSpPr>
        <p:sp>
          <p:nvSpPr>
            <p:cNvPr id="345" name="Google Shape;345;p14"/>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4"/>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4"/>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4"/>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0" name="Google Shape;350;p14"/>
          <p:cNvSpPr/>
          <p:nvPr/>
        </p:nvSpPr>
        <p:spPr>
          <a:xfrm>
            <a:off x="3042101" y="5537300"/>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3591252" y="6277100"/>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2" name="Google Shape;352;p14"/>
          <p:cNvGrpSpPr/>
          <p:nvPr/>
        </p:nvGrpSpPr>
        <p:grpSpPr>
          <a:xfrm flipH="1">
            <a:off x="3276717" y="6056067"/>
            <a:ext cx="1466467" cy="2061800"/>
            <a:chOff x="3790650" y="352550"/>
            <a:chExt cx="1099850" cy="1546350"/>
          </a:xfrm>
        </p:grpSpPr>
        <p:sp>
          <p:nvSpPr>
            <p:cNvPr id="353" name="Google Shape;353;p14"/>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5" name="Google Shape;355;p14"/>
          <p:cNvSpPr>
            <a:spLocks noGrp="1"/>
          </p:cNvSpPr>
          <p:nvPr>
            <p:ph type="pic" idx="2"/>
          </p:nvPr>
        </p:nvSpPr>
        <p:spPr>
          <a:xfrm rot="5400000">
            <a:off x="-3957967" y="528000"/>
            <a:ext cx="6858000" cy="5802000"/>
          </a:xfrm>
          <a:prstGeom prst="round2SameRect">
            <a:avLst>
              <a:gd name="adj1" fmla="val 50000"/>
              <a:gd name="adj2" fmla="val 0"/>
            </a:avLst>
          </a:prstGeom>
          <a:noFill/>
          <a:ln>
            <a:noFill/>
          </a:ln>
        </p:spPr>
      </p:sp>
      <p:sp>
        <p:nvSpPr>
          <p:cNvPr id="356" name="Google Shape;356;p14"/>
          <p:cNvSpPr>
            <a:spLocks noGrp="1"/>
          </p:cNvSpPr>
          <p:nvPr>
            <p:ph type="pic" idx="3"/>
          </p:nvPr>
        </p:nvSpPr>
        <p:spPr>
          <a:xfrm rot="-5400000">
            <a:off x="9291967" y="528000"/>
            <a:ext cx="6858000" cy="5802000"/>
          </a:xfrm>
          <a:prstGeom prst="round2SameRect">
            <a:avLst>
              <a:gd name="adj1" fmla="val 50000"/>
              <a:gd name="adj2" fmla="val 0"/>
            </a:avLst>
          </a:prstGeom>
          <a:noFill/>
          <a:ln>
            <a:noFill/>
          </a:ln>
        </p:spPr>
      </p:sp>
    </p:spTree>
    <p:extLst>
      <p:ext uri="{BB962C8B-B14F-4D97-AF65-F5344CB8AC3E}">
        <p14:creationId xmlns:p14="http://schemas.microsoft.com/office/powerpoint/2010/main" val="180736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00AA-EF04-52EA-AF10-8401C0BF2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5B48E4-D233-E5D2-C6C3-8F86655CA3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2A413-0CE8-7C23-DADE-6EB14DC7484C}"/>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5" name="Footer Placeholder 4">
            <a:extLst>
              <a:ext uri="{FF2B5EF4-FFF2-40B4-BE49-F238E27FC236}">
                <a16:creationId xmlns:a16="http://schemas.microsoft.com/office/drawing/2014/main" id="{F8A41848-8721-2D99-79DC-27601CAC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823B-2140-C666-B39B-53DECAE3950F}"/>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226822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8ACB-A8DF-CF33-4343-C8F2E57D4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697A5-037A-7866-314D-B0B6CB113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0740F3-0E1F-6820-7529-B68EC25C0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6D0E4E-6CED-2956-29D7-1C8B1560EFC7}"/>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6" name="Footer Placeholder 5">
            <a:extLst>
              <a:ext uri="{FF2B5EF4-FFF2-40B4-BE49-F238E27FC236}">
                <a16:creationId xmlns:a16="http://schemas.microsoft.com/office/drawing/2014/main" id="{63FA442D-9A6F-7C33-4A6F-8E54F9646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FD1CC-D81A-8BC4-5858-85F32A326647}"/>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11455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70BA-3F02-8959-110F-889848155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A976B-121E-8EAF-758F-3FE76348E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39BC30-1AAC-8459-4743-0D8A07EBA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F2298-0949-7975-456B-EF5897501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C575A-5527-F3D4-CFBC-6400A9BD1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294B31-6FB7-4F1A-5DDB-60DA600FB258}"/>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8" name="Footer Placeholder 7">
            <a:extLst>
              <a:ext uri="{FF2B5EF4-FFF2-40B4-BE49-F238E27FC236}">
                <a16:creationId xmlns:a16="http://schemas.microsoft.com/office/drawing/2014/main" id="{9C571B33-482A-2566-5721-95F3B6373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7D250-4DB0-808C-BBE0-93E22AEFE7B9}"/>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294872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686E-13A3-D799-77DD-61333D210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4024E-68B3-3911-43AC-ADFA95EEF146}"/>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4" name="Footer Placeholder 3">
            <a:extLst>
              <a:ext uri="{FF2B5EF4-FFF2-40B4-BE49-F238E27FC236}">
                <a16:creationId xmlns:a16="http://schemas.microsoft.com/office/drawing/2014/main" id="{A0CE7830-7488-3232-46B7-68926476C0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98928-A471-812B-FA1B-BCF24939C6E0}"/>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300648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F4454-EFB2-492E-AFB8-30DC166D609F}"/>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3" name="Footer Placeholder 2">
            <a:extLst>
              <a:ext uri="{FF2B5EF4-FFF2-40B4-BE49-F238E27FC236}">
                <a16:creationId xmlns:a16="http://schemas.microsoft.com/office/drawing/2014/main" id="{FA167D8B-BCC7-5652-D2D3-779968F6C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A60BF-9915-A546-B3A6-4E2BA6391E63}"/>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402148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0483-9A53-AEC4-38B4-1846BFEBE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B613AB-DA61-BF03-B9C2-E2C50470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AB97C-C503-A13B-BAD6-F121616C5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B7DF5-E9C4-53B8-A0FD-DBE359286AD9}"/>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6" name="Footer Placeholder 5">
            <a:extLst>
              <a:ext uri="{FF2B5EF4-FFF2-40B4-BE49-F238E27FC236}">
                <a16:creationId xmlns:a16="http://schemas.microsoft.com/office/drawing/2014/main" id="{F9368A62-37C4-4C85-56A7-169B11ADB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0EF1A-EF16-5665-7558-4013539C28D1}"/>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264034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7FA7-6220-AE11-D7AC-629F3C822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8602C3-65C3-1E4F-B280-B52279F54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D6DC72-0DE9-A00E-6EF8-F60284821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DB62E-5829-7061-AD57-CD9A3FF1DBDD}"/>
              </a:ext>
            </a:extLst>
          </p:cNvPr>
          <p:cNvSpPr>
            <a:spLocks noGrp="1"/>
          </p:cNvSpPr>
          <p:nvPr>
            <p:ph type="dt" sz="half" idx="10"/>
          </p:nvPr>
        </p:nvSpPr>
        <p:spPr/>
        <p:txBody>
          <a:bodyPr/>
          <a:lstStyle/>
          <a:p>
            <a:fld id="{01F01F22-E221-4C90-8795-D177C3AD5D01}" type="datetimeFigureOut">
              <a:rPr lang="en-US" smtClean="0"/>
              <a:t>10/27/2024</a:t>
            </a:fld>
            <a:endParaRPr lang="en-US"/>
          </a:p>
        </p:txBody>
      </p:sp>
      <p:sp>
        <p:nvSpPr>
          <p:cNvPr id="6" name="Footer Placeholder 5">
            <a:extLst>
              <a:ext uri="{FF2B5EF4-FFF2-40B4-BE49-F238E27FC236}">
                <a16:creationId xmlns:a16="http://schemas.microsoft.com/office/drawing/2014/main" id="{53ADC549-475C-C1D3-51D6-72C4D2DA9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985F1-4A40-36FE-35D2-53092D17629E}"/>
              </a:ext>
            </a:extLst>
          </p:cNvPr>
          <p:cNvSpPr>
            <a:spLocks noGrp="1"/>
          </p:cNvSpPr>
          <p:nvPr>
            <p:ph type="sldNum" sz="quarter" idx="12"/>
          </p:nvPr>
        </p:nvSpPr>
        <p:spPr/>
        <p:txBody>
          <a:bodyPr/>
          <a:lstStyle/>
          <a:p>
            <a:fld id="{2BC57D42-A63E-4DEB-8E4C-1C2B2AE84C63}" type="slidenum">
              <a:rPr lang="en-US" smtClean="0"/>
              <a:t>‹#›</a:t>
            </a:fld>
            <a:endParaRPr lang="en-US"/>
          </a:p>
        </p:txBody>
      </p:sp>
    </p:spTree>
    <p:extLst>
      <p:ext uri="{BB962C8B-B14F-4D97-AF65-F5344CB8AC3E}">
        <p14:creationId xmlns:p14="http://schemas.microsoft.com/office/powerpoint/2010/main" val="208110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73437-92B8-87A2-5E34-78234AF1A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5FFAC-B8D1-3654-DAB9-5E06661DD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284E2-07FC-F7E0-73B3-71B23F2CA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F01F22-E221-4C90-8795-D177C3AD5D01}" type="datetimeFigureOut">
              <a:rPr lang="en-US" smtClean="0"/>
              <a:t>10/27/2024</a:t>
            </a:fld>
            <a:endParaRPr lang="en-US"/>
          </a:p>
        </p:txBody>
      </p:sp>
      <p:sp>
        <p:nvSpPr>
          <p:cNvPr id="5" name="Footer Placeholder 4">
            <a:extLst>
              <a:ext uri="{FF2B5EF4-FFF2-40B4-BE49-F238E27FC236}">
                <a16:creationId xmlns:a16="http://schemas.microsoft.com/office/drawing/2014/main" id="{1FB1944D-29FC-2E94-C78A-DB8A541D8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9CD8BD-AB11-CF1B-574C-BBB83D014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57D42-A63E-4DEB-8E4C-1C2B2AE84C63}" type="slidenum">
              <a:rPr lang="en-US" smtClean="0"/>
              <a:t>‹#›</a:t>
            </a:fld>
            <a:endParaRPr lang="en-US"/>
          </a:p>
        </p:txBody>
      </p:sp>
    </p:spTree>
    <p:extLst>
      <p:ext uri="{BB962C8B-B14F-4D97-AF65-F5344CB8AC3E}">
        <p14:creationId xmlns:p14="http://schemas.microsoft.com/office/powerpoint/2010/main" val="364291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752" name="Google Shape;752;p37"/>
          <p:cNvPicPr preferRelativeResize="0">
            <a:picLocks noGrp="1"/>
          </p:cNvPicPr>
          <p:nvPr>
            <p:ph type="pic" idx="2"/>
          </p:nvPr>
        </p:nvPicPr>
        <p:blipFill rotWithShape="1">
          <a:blip r:embed="rId3">
            <a:alphaModFix/>
          </a:blip>
          <a:srcRect l="32719" t="23581" r="20512" b="17137"/>
          <a:stretch/>
        </p:blipFill>
        <p:spPr>
          <a:xfrm rot="5400000">
            <a:off x="-527833" y="528000"/>
            <a:ext cx="6858000" cy="5802000"/>
          </a:xfrm>
          <a:prstGeom prst="round2SameRect">
            <a:avLst>
              <a:gd name="adj1" fmla="val 50000"/>
              <a:gd name="adj2" fmla="val 0"/>
            </a:avLst>
          </a:prstGeom>
        </p:spPr>
      </p:pic>
      <p:sp>
        <p:nvSpPr>
          <p:cNvPr id="753" name="Google Shape;753;p37"/>
          <p:cNvSpPr txBox="1">
            <a:spLocks noGrp="1"/>
          </p:cNvSpPr>
          <p:nvPr>
            <p:ph type="ctrTitle"/>
          </p:nvPr>
        </p:nvSpPr>
        <p:spPr>
          <a:xfrm>
            <a:off x="6083867" y="1084167"/>
            <a:ext cx="5217978" cy="3456400"/>
          </a:xfrm>
          <a:prstGeom prst="rect">
            <a:avLst/>
          </a:prstGeom>
        </p:spPr>
        <p:txBody>
          <a:bodyPr spcFirstLastPara="1" vert="horz" wrap="square" lIns="121900" tIns="121900" rIns="121900" bIns="121900" rtlCol="0" anchor="b" anchorCtr="0">
            <a:noAutofit/>
          </a:bodyPr>
          <a:lstStyle/>
          <a:p>
            <a:r>
              <a:rPr lang="en-IN" sz="8800" dirty="0">
                <a:latin typeface="+mj-lt"/>
              </a:rPr>
              <a:t>Bank</a:t>
            </a:r>
            <a:r>
              <a:rPr lang="en-IN" sz="5867" dirty="0">
                <a:latin typeface="+mj-lt"/>
              </a:rPr>
              <a:t>  </a:t>
            </a:r>
            <a:br>
              <a:rPr lang="en-IN" dirty="0">
                <a:latin typeface="+mj-lt"/>
              </a:rPr>
            </a:br>
            <a:r>
              <a:rPr lang="en" dirty="0">
                <a:solidFill>
                  <a:schemeClr val="lt1"/>
                </a:solidFill>
                <a:highlight>
                  <a:schemeClr val="accent2"/>
                </a:highlight>
                <a:latin typeface="+mn-lt"/>
              </a:rPr>
              <a:t>Analysis</a:t>
            </a:r>
            <a:endParaRPr sz="4800" dirty="0">
              <a:solidFill>
                <a:schemeClr val="lt1"/>
              </a:solidFill>
              <a:highlight>
                <a:schemeClr val="accent2"/>
              </a:highlight>
              <a:latin typeface="+mn-lt"/>
            </a:endParaRPr>
          </a:p>
        </p:txBody>
      </p:sp>
      <p:sp>
        <p:nvSpPr>
          <p:cNvPr id="754" name="Google Shape;754;p37"/>
          <p:cNvSpPr txBox="1">
            <a:spLocks noGrp="1"/>
          </p:cNvSpPr>
          <p:nvPr>
            <p:ph type="subTitle" idx="1"/>
          </p:nvPr>
        </p:nvSpPr>
        <p:spPr>
          <a:xfrm>
            <a:off x="6160345" y="4345093"/>
            <a:ext cx="5423200" cy="634400"/>
          </a:xfrm>
          <a:prstGeom prst="rect">
            <a:avLst/>
          </a:prstGeom>
        </p:spPr>
        <p:txBody>
          <a:bodyPr spcFirstLastPara="1" vert="horz" wrap="square" lIns="121900" tIns="121900" rIns="121900" bIns="121900" rtlCol="0" anchor="t" anchorCtr="0">
            <a:noAutofit/>
          </a:bodyPr>
          <a:lstStyle/>
          <a:p>
            <a:pPr marL="0" indent="0"/>
            <a:r>
              <a:rPr lang="en" sz="5400" b="1" dirty="0"/>
              <a:t>(P626)</a:t>
            </a:r>
            <a:endParaRPr sz="5333" b="1" dirty="0"/>
          </a:p>
        </p:txBody>
      </p:sp>
      <p:sp>
        <p:nvSpPr>
          <p:cNvPr id="755" name="Google Shape;755;p37"/>
          <p:cNvSpPr/>
          <p:nvPr/>
        </p:nvSpPr>
        <p:spPr>
          <a:xfrm>
            <a:off x="4638918" y="10841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756" name="Google Shape;756;p37"/>
          <p:cNvGrpSpPr/>
          <p:nvPr/>
        </p:nvGrpSpPr>
        <p:grpSpPr>
          <a:xfrm>
            <a:off x="3339034" y="2616918"/>
            <a:ext cx="939433" cy="1016133"/>
            <a:chOff x="6484125" y="1121200"/>
            <a:chExt cx="704575" cy="762100"/>
          </a:xfrm>
        </p:grpSpPr>
        <p:sp>
          <p:nvSpPr>
            <p:cNvPr id="757" name="Google Shape;757;p37"/>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8" name="Google Shape;758;p37"/>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59" name="Google Shape;759;p37"/>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0" name="Google Shape;760;p37"/>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761" name="Google Shape;761;p37"/>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762" name="Google Shape;762;p37"/>
          <p:cNvGrpSpPr/>
          <p:nvPr/>
        </p:nvGrpSpPr>
        <p:grpSpPr>
          <a:xfrm>
            <a:off x="2970867" y="2562818"/>
            <a:ext cx="746167" cy="745767"/>
            <a:chOff x="3909400" y="3844950"/>
            <a:chExt cx="559625" cy="559325"/>
          </a:xfrm>
        </p:grpSpPr>
        <p:sp>
          <p:nvSpPr>
            <p:cNvPr id="763" name="Google Shape;763;p37"/>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64" name="Google Shape;764;p37"/>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65" name="Google Shape;765;p37"/>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66" name="Google Shape;766;p37"/>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7" name="Google Shape;767;p37"/>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8" name="Google Shape;768;p37"/>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Google Shape;754;p37">
            <a:extLst>
              <a:ext uri="{FF2B5EF4-FFF2-40B4-BE49-F238E27FC236}">
                <a16:creationId xmlns:a16="http://schemas.microsoft.com/office/drawing/2014/main" id="{3BF8CA7D-FEA6-472D-DD1D-C1D1CEC41E49}"/>
              </a:ext>
            </a:extLst>
          </p:cNvPr>
          <p:cNvSpPr txBox="1">
            <a:spLocks/>
          </p:cNvSpPr>
          <p:nvPr/>
        </p:nvSpPr>
        <p:spPr>
          <a:xfrm>
            <a:off x="8590245" y="4825484"/>
            <a:ext cx="5423200" cy="634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21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9pPr>
          </a:lstStyle>
          <a:p>
            <a:pPr marL="0" indent="0"/>
            <a:r>
              <a:rPr lang="en-US" sz="2000" dirty="0">
                <a:latin typeface="Times New Roman" panose="02020603050405020304" pitchFamily="18" charset="0"/>
                <a:cs typeface="Times New Roman" panose="02020603050405020304" pitchFamily="18" charset="0"/>
              </a:rPr>
              <a:t>- Anamika </a:t>
            </a:r>
            <a:r>
              <a:rPr lang="en-US" sz="2000" dirty="0" err="1">
                <a:latin typeface="Times New Roman" panose="02020603050405020304" pitchFamily="18" charset="0"/>
                <a:cs typeface="Times New Roman" panose="02020603050405020304" pitchFamily="18" charset="0"/>
              </a:rPr>
              <a:t>Shelar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9651-B7C6-783C-CD91-3547849AF12A}"/>
              </a:ext>
            </a:extLst>
          </p:cNvPr>
          <p:cNvSpPr>
            <a:spLocks noGrp="1"/>
          </p:cNvSpPr>
          <p:nvPr>
            <p:ph type="title"/>
          </p:nvPr>
        </p:nvSpPr>
        <p:spPr>
          <a:xfrm>
            <a:off x="-942315" y="219457"/>
            <a:ext cx="10272000" cy="763600"/>
          </a:xfrm>
        </p:spPr>
        <p:txBody>
          <a:bodyPr/>
          <a:lstStyle/>
          <a:p>
            <a:pPr algn="ctr"/>
            <a:r>
              <a:rPr lang="en-IN" sz="4800" dirty="0"/>
              <a:t>Year wise loan amount Status</a:t>
            </a:r>
            <a:br>
              <a:rPr lang="en-IN" sz="4800" dirty="0">
                <a:latin typeface="Darker Grotesque SemiBold" panose="020B0604020202020204" charset="0"/>
              </a:rPr>
            </a:br>
            <a:endParaRPr lang="en-GB" dirty="0"/>
          </a:p>
        </p:txBody>
      </p:sp>
      <p:sp>
        <p:nvSpPr>
          <p:cNvPr id="3" name="Text Placeholder 2">
            <a:extLst>
              <a:ext uri="{FF2B5EF4-FFF2-40B4-BE49-F238E27FC236}">
                <a16:creationId xmlns:a16="http://schemas.microsoft.com/office/drawing/2014/main" id="{8890EB89-0894-D607-6F99-74A483BA78FF}"/>
              </a:ext>
            </a:extLst>
          </p:cNvPr>
          <p:cNvSpPr>
            <a:spLocks noGrp="1"/>
          </p:cNvSpPr>
          <p:nvPr>
            <p:ph type="body" idx="1"/>
          </p:nvPr>
        </p:nvSpPr>
        <p:spPr>
          <a:xfrm>
            <a:off x="1295194" y="1621000"/>
            <a:ext cx="5796982" cy="5497046"/>
          </a:xfrm>
        </p:spPr>
        <p:txBody>
          <a:bodyPr/>
          <a:lstStyle/>
          <a:p>
            <a:pPr marL="186262" indent="0">
              <a:buNone/>
            </a:pPr>
            <a:r>
              <a:rPr lang="en-GB" sz="2000" b="1" dirty="0"/>
              <a:t>Insights:</a:t>
            </a:r>
          </a:p>
          <a:p>
            <a:pPr marL="186262" indent="0">
              <a:buNone/>
            </a:pPr>
            <a:r>
              <a:rPr lang="en-GB" sz="2000" dirty="0"/>
              <a:t>This KPI tracks how the loan amounts disbursed by the bank vary from year to year. It provides insights into growth trends, economic cycles, or external factors affecting loan demand.</a:t>
            </a:r>
          </a:p>
          <a:p>
            <a:pPr marL="186262" indent="0">
              <a:buNone/>
            </a:pPr>
            <a:endParaRPr lang="en-GB" sz="2000" b="1" dirty="0"/>
          </a:p>
          <a:p>
            <a:pPr marL="186262" indent="0">
              <a:buNone/>
            </a:pPr>
            <a:r>
              <a:rPr lang="en-GB" sz="2000" b="1" dirty="0"/>
              <a:t>Recommendation</a:t>
            </a:r>
            <a:r>
              <a:rPr lang="en-GB" sz="1400" dirty="0"/>
              <a:t>:</a:t>
            </a:r>
          </a:p>
          <a:p>
            <a:pPr marL="186262" indent="0">
              <a:buNone/>
            </a:pPr>
            <a:r>
              <a:rPr lang="en-GB" sz="2000" dirty="0"/>
              <a:t>Analyze the yearly loan stats to identify key drivers behind changes, such as new product launches, interest rate changes, or shifts in consumer demand. Present year-on-year growth rates or trends with visual elements like line or bar charts to highlight significant fluctuations.</a:t>
            </a:r>
            <a:endParaRPr lang="en-GB" sz="2000" b="1" dirty="0"/>
          </a:p>
          <a:p>
            <a:endParaRPr lang="en-GB" dirty="0">
              <a:latin typeface="+mj-lt"/>
            </a:endParaRPr>
          </a:p>
          <a:p>
            <a:endParaRPr lang="en-GB" dirty="0">
              <a:latin typeface="+mn-lt"/>
            </a:endParaRPr>
          </a:p>
        </p:txBody>
      </p:sp>
      <p:sp>
        <p:nvSpPr>
          <p:cNvPr id="4" name="Text Placeholder 3">
            <a:extLst>
              <a:ext uri="{FF2B5EF4-FFF2-40B4-BE49-F238E27FC236}">
                <a16:creationId xmlns:a16="http://schemas.microsoft.com/office/drawing/2014/main" id="{0A2B1BA4-C1DE-20AC-A94E-94D3C52EB86F}"/>
              </a:ext>
            </a:extLst>
          </p:cNvPr>
          <p:cNvSpPr>
            <a:spLocks noGrp="1"/>
          </p:cNvSpPr>
          <p:nvPr>
            <p:ph type="body" idx="2"/>
          </p:nvPr>
        </p:nvSpPr>
        <p:spPr>
          <a:xfrm>
            <a:off x="7371644" y="1621000"/>
            <a:ext cx="4684888" cy="4555200"/>
          </a:xfrm>
        </p:spPr>
        <p:txBody>
          <a:bodyPr/>
          <a:lstStyle/>
          <a:p>
            <a:endParaRPr lang="en-GB" dirty="0">
              <a:latin typeface="+mn-lt"/>
            </a:endParaRPr>
          </a:p>
        </p:txBody>
      </p:sp>
      <p:pic>
        <p:nvPicPr>
          <p:cNvPr id="5" name="Picture 4">
            <a:extLst>
              <a:ext uri="{FF2B5EF4-FFF2-40B4-BE49-F238E27FC236}">
                <a16:creationId xmlns:a16="http://schemas.microsoft.com/office/drawing/2014/main" id="{5876A8A3-A596-C938-DB76-4DB34A89A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644" y="1621000"/>
            <a:ext cx="4684888" cy="4555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548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7865-FDE2-FAFC-A2E3-2D7355020F5C}"/>
              </a:ext>
            </a:extLst>
          </p:cNvPr>
          <p:cNvSpPr>
            <a:spLocks noGrp="1"/>
          </p:cNvSpPr>
          <p:nvPr>
            <p:ph type="title"/>
          </p:nvPr>
        </p:nvSpPr>
        <p:spPr>
          <a:xfrm>
            <a:off x="-411491" y="381979"/>
            <a:ext cx="10414136" cy="763600"/>
          </a:xfrm>
        </p:spPr>
        <p:txBody>
          <a:bodyPr/>
          <a:lstStyle/>
          <a:p>
            <a:pPr marL="457189" indent="-457189" algn="ctr"/>
            <a:r>
              <a:rPr lang="en-IN" sz="3600" dirty="0"/>
              <a:t>Grade and sub grade wise revol_balance</a:t>
            </a:r>
          </a:p>
        </p:txBody>
      </p:sp>
      <p:sp>
        <p:nvSpPr>
          <p:cNvPr id="3" name="Text Placeholder 2">
            <a:extLst>
              <a:ext uri="{FF2B5EF4-FFF2-40B4-BE49-F238E27FC236}">
                <a16:creationId xmlns:a16="http://schemas.microsoft.com/office/drawing/2014/main" id="{457683B8-7B96-EC8F-9A9D-52197DA54AB5}"/>
              </a:ext>
            </a:extLst>
          </p:cNvPr>
          <p:cNvSpPr>
            <a:spLocks noGrp="1"/>
          </p:cNvSpPr>
          <p:nvPr>
            <p:ph type="body" idx="1"/>
          </p:nvPr>
        </p:nvSpPr>
        <p:spPr>
          <a:xfrm>
            <a:off x="959999" y="1621000"/>
            <a:ext cx="6109873" cy="4555200"/>
          </a:xfrm>
        </p:spPr>
        <p:txBody>
          <a:bodyPr/>
          <a:lstStyle/>
          <a:p>
            <a:pPr marL="186262" indent="0">
              <a:buNone/>
            </a:pPr>
            <a:r>
              <a:rPr lang="en-GB" sz="2000" b="1" dirty="0">
                <a:latin typeface="+mn-lt"/>
              </a:rPr>
              <a:t>Insights:</a:t>
            </a:r>
          </a:p>
          <a:p>
            <a:pPr marL="186262" indent="0">
              <a:buNone/>
            </a:pPr>
            <a:r>
              <a:rPr lang="en-GB" sz="2000" dirty="0"/>
              <a:t>The revolving balance (revol_bal) is the outstanding amount on credit lines such as credit cards. Segmenting this by loan grade (credit score) and subgrade (riskier or safer within the main grade) shows how much debt is being carried by customers in each risk category.</a:t>
            </a:r>
          </a:p>
          <a:p>
            <a:pPr marL="186262" indent="0">
              <a:buNone/>
            </a:pPr>
            <a:endParaRPr lang="en-GB" sz="2000" dirty="0">
              <a:latin typeface="+mn-lt"/>
            </a:endParaRPr>
          </a:p>
          <a:p>
            <a:pPr marL="186262" indent="0">
              <a:buNone/>
            </a:pPr>
            <a:r>
              <a:rPr lang="en-GB" sz="2000" dirty="0">
                <a:latin typeface="+mn-lt"/>
              </a:rPr>
              <a:t> </a:t>
            </a:r>
            <a:r>
              <a:rPr lang="en-GB" sz="2000" b="1" dirty="0"/>
              <a:t>Recommendation</a:t>
            </a:r>
            <a:r>
              <a:rPr lang="en-GB" sz="2000" dirty="0"/>
              <a:t>: Focus on riskier grades and subgrades with high revolving balances. Consider actions such as tightening credit limits, revising loan terms, or enhancing risk models to manage credit risk.</a:t>
            </a:r>
            <a:endParaRPr lang="en-GB" sz="2000" dirty="0">
              <a:latin typeface="+mn-lt"/>
            </a:endParaRPr>
          </a:p>
        </p:txBody>
      </p:sp>
      <p:sp>
        <p:nvSpPr>
          <p:cNvPr id="4" name="Text Placeholder 3">
            <a:extLst>
              <a:ext uri="{FF2B5EF4-FFF2-40B4-BE49-F238E27FC236}">
                <a16:creationId xmlns:a16="http://schemas.microsoft.com/office/drawing/2014/main" id="{54630F01-3B6D-FC44-145C-DB5722B0B7BF}"/>
              </a:ext>
            </a:extLst>
          </p:cNvPr>
          <p:cNvSpPr>
            <a:spLocks noGrp="1"/>
          </p:cNvSpPr>
          <p:nvPr>
            <p:ph type="body" idx="2"/>
          </p:nvPr>
        </p:nvSpPr>
        <p:spPr>
          <a:xfrm>
            <a:off x="7348653" y="1621000"/>
            <a:ext cx="4192859" cy="4940554"/>
          </a:xfrm>
        </p:spPr>
        <p:txBody>
          <a:bodyPr/>
          <a:lstStyle/>
          <a:p>
            <a:pPr marL="186262" indent="0">
              <a:buNone/>
            </a:pPr>
            <a:endParaRPr lang="en-GB" dirty="0">
              <a:latin typeface="+mn-lt"/>
            </a:endParaRPr>
          </a:p>
        </p:txBody>
      </p:sp>
      <p:pic>
        <p:nvPicPr>
          <p:cNvPr id="5" name="Picture 4">
            <a:extLst>
              <a:ext uri="{FF2B5EF4-FFF2-40B4-BE49-F238E27FC236}">
                <a16:creationId xmlns:a16="http://schemas.microsoft.com/office/drawing/2014/main" id="{17C6B51C-4576-2D50-4999-6EC52B5A0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653" y="1620999"/>
            <a:ext cx="4192859" cy="494055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6061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CE7C-38F0-F74F-B9C8-C5F122E7C7E6}"/>
              </a:ext>
            </a:extLst>
          </p:cNvPr>
          <p:cNvSpPr>
            <a:spLocks noGrp="1"/>
          </p:cNvSpPr>
          <p:nvPr>
            <p:ph type="title"/>
          </p:nvPr>
        </p:nvSpPr>
        <p:spPr>
          <a:xfrm>
            <a:off x="613920" y="420316"/>
            <a:ext cx="8362812" cy="763600"/>
          </a:xfrm>
        </p:spPr>
        <p:txBody>
          <a:bodyPr/>
          <a:lstStyle/>
          <a:p>
            <a:pPr algn="ctr"/>
            <a:r>
              <a:rPr lang="en-IN" sz="3600" dirty="0"/>
              <a:t>Verified Status Vs Non Verified Status</a:t>
            </a:r>
            <a:br>
              <a:rPr lang="en-IN" sz="4800" dirty="0"/>
            </a:br>
            <a:endParaRPr lang="en-GB" dirty="0">
              <a:latin typeface="+mj-lt"/>
            </a:endParaRPr>
          </a:p>
        </p:txBody>
      </p:sp>
      <p:sp>
        <p:nvSpPr>
          <p:cNvPr id="3" name="Text Placeholder 2">
            <a:extLst>
              <a:ext uri="{FF2B5EF4-FFF2-40B4-BE49-F238E27FC236}">
                <a16:creationId xmlns:a16="http://schemas.microsoft.com/office/drawing/2014/main" id="{F475611E-701F-0811-3545-DFC99D12BB19}"/>
              </a:ext>
            </a:extLst>
          </p:cNvPr>
          <p:cNvSpPr>
            <a:spLocks noGrp="1"/>
          </p:cNvSpPr>
          <p:nvPr>
            <p:ph type="body" idx="1"/>
          </p:nvPr>
        </p:nvSpPr>
        <p:spPr>
          <a:xfrm>
            <a:off x="960000" y="1621000"/>
            <a:ext cx="6700888" cy="4555200"/>
          </a:xfrm>
        </p:spPr>
        <p:txBody>
          <a:bodyPr/>
          <a:lstStyle/>
          <a:p>
            <a:pPr marL="186262" indent="0">
              <a:buNone/>
            </a:pPr>
            <a:r>
              <a:rPr lang="en-GB" sz="2000" b="1" dirty="0"/>
              <a:t>Insights:</a:t>
            </a:r>
          </a:p>
          <a:p>
            <a:pPr marL="186262" indent="0">
              <a:buNone/>
            </a:pPr>
            <a:r>
              <a:rPr lang="en-GB" sz="2000" dirty="0"/>
              <a:t>This KPI compares the total payments made by customers whose financial details (e.g., income, employment) were verified at the time of loan issuance versus those whose details were not verified.</a:t>
            </a:r>
          </a:p>
          <a:p>
            <a:pPr marL="186262" indent="0">
              <a:buNone/>
            </a:pPr>
            <a:endParaRPr lang="en-GB" sz="2000" dirty="0"/>
          </a:p>
          <a:p>
            <a:pPr marL="186262" indent="0">
              <a:buNone/>
            </a:pPr>
            <a:r>
              <a:rPr lang="en-GB" sz="2000" b="1" dirty="0"/>
              <a:t>Recommendation</a:t>
            </a:r>
            <a:r>
              <a:rPr lang="en-GB" sz="2000" dirty="0"/>
              <a:t>: </a:t>
            </a:r>
          </a:p>
          <a:p>
            <a:pPr marL="186262" indent="0">
              <a:buNone/>
            </a:pPr>
            <a:r>
              <a:rPr lang="en-GB" sz="2000" dirty="0"/>
              <a:t>If payments are significantly lower for non-verified customers, consider tightening verification criteria to mitigate risk. Present this data in a comparative bar or pie chart to show the proportion of total payments made by each group.</a:t>
            </a:r>
            <a:endParaRPr lang="en-GB" sz="2000" dirty="0">
              <a:latin typeface="+mn-lt"/>
            </a:endParaRPr>
          </a:p>
        </p:txBody>
      </p:sp>
      <p:sp>
        <p:nvSpPr>
          <p:cNvPr id="4" name="Text Placeholder 3">
            <a:extLst>
              <a:ext uri="{FF2B5EF4-FFF2-40B4-BE49-F238E27FC236}">
                <a16:creationId xmlns:a16="http://schemas.microsoft.com/office/drawing/2014/main" id="{238A51AB-128F-DAA8-316A-117693710AF4}"/>
              </a:ext>
            </a:extLst>
          </p:cNvPr>
          <p:cNvSpPr>
            <a:spLocks noGrp="1"/>
          </p:cNvSpPr>
          <p:nvPr>
            <p:ph type="body" idx="2"/>
          </p:nvPr>
        </p:nvSpPr>
        <p:spPr>
          <a:xfrm>
            <a:off x="7939668" y="1621000"/>
            <a:ext cx="4114800" cy="4555200"/>
          </a:xfrm>
        </p:spPr>
        <p:txBody>
          <a:bodyPr/>
          <a:lstStyle/>
          <a:p>
            <a:endParaRPr lang="en-GB" dirty="0">
              <a:latin typeface="+mn-lt"/>
            </a:endParaRPr>
          </a:p>
        </p:txBody>
      </p:sp>
      <p:pic>
        <p:nvPicPr>
          <p:cNvPr id="6" name="Picture 5">
            <a:extLst>
              <a:ext uri="{FF2B5EF4-FFF2-40B4-BE49-F238E27FC236}">
                <a16:creationId xmlns:a16="http://schemas.microsoft.com/office/drawing/2014/main" id="{4D42B0F5-5C9C-53A8-A1B9-0183B064C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668" y="1621000"/>
            <a:ext cx="4114800" cy="4555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4637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A31C-0406-0F63-1AE4-D0419B6C175A}"/>
              </a:ext>
            </a:extLst>
          </p:cNvPr>
          <p:cNvSpPr>
            <a:spLocks noGrp="1"/>
          </p:cNvSpPr>
          <p:nvPr>
            <p:ph type="title"/>
          </p:nvPr>
        </p:nvSpPr>
        <p:spPr>
          <a:xfrm>
            <a:off x="1127649" y="475599"/>
            <a:ext cx="11232000" cy="763600"/>
          </a:xfrm>
        </p:spPr>
        <p:txBody>
          <a:bodyPr/>
          <a:lstStyle/>
          <a:p>
            <a:r>
              <a:rPr lang="en-IN" sz="3600" dirty="0"/>
              <a:t>State wise and month wise loan status</a:t>
            </a:r>
            <a:br>
              <a:rPr lang="en-IN" sz="4800" dirty="0">
                <a:latin typeface="Darker Grotesque SemiBold" panose="020B0604020202020204" charset="0"/>
              </a:rPr>
            </a:br>
            <a:endParaRPr lang="en-GB" dirty="0"/>
          </a:p>
        </p:txBody>
      </p:sp>
      <p:sp>
        <p:nvSpPr>
          <p:cNvPr id="3" name="Text Placeholder 2">
            <a:extLst>
              <a:ext uri="{FF2B5EF4-FFF2-40B4-BE49-F238E27FC236}">
                <a16:creationId xmlns:a16="http://schemas.microsoft.com/office/drawing/2014/main" id="{A9788ACF-936B-EE6D-BBDA-976854DF53ED}"/>
              </a:ext>
            </a:extLst>
          </p:cNvPr>
          <p:cNvSpPr>
            <a:spLocks noGrp="1"/>
          </p:cNvSpPr>
          <p:nvPr>
            <p:ph type="body" idx="1"/>
          </p:nvPr>
        </p:nvSpPr>
        <p:spPr>
          <a:xfrm>
            <a:off x="960000" y="1632151"/>
            <a:ext cx="5329288" cy="4555199"/>
          </a:xfrm>
        </p:spPr>
        <p:txBody>
          <a:bodyPr/>
          <a:lstStyle/>
          <a:p>
            <a:pPr marL="186262" indent="0">
              <a:buNone/>
            </a:pPr>
            <a:r>
              <a:rPr lang="en-GB" sz="2000" b="1" dirty="0">
                <a:latin typeface="+mn-lt"/>
              </a:rPr>
              <a:t>Insights:</a:t>
            </a:r>
          </a:p>
          <a:p>
            <a:pPr marL="186262" indent="0">
              <a:buNone/>
            </a:pPr>
            <a:r>
              <a:rPr lang="en-GB" sz="2000" dirty="0"/>
              <a:t>This KPI looks at the distribution of loans across different states and their statuses (e.g., current, delinquent, fully paid) on a monthly basis. This can show regional variations in loan performance as well as seasonal trends.</a:t>
            </a:r>
          </a:p>
          <a:p>
            <a:pPr marL="186262" indent="0">
              <a:buNone/>
            </a:pPr>
            <a:endParaRPr lang="en-GB" sz="2000" dirty="0">
              <a:latin typeface="+mn-lt"/>
            </a:endParaRPr>
          </a:p>
          <a:p>
            <a:pPr marL="186262" indent="0">
              <a:buNone/>
            </a:pPr>
            <a:r>
              <a:rPr lang="en-GB" sz="2000" b="1" dirty="0"/>
              <a:t>Recommendation</a:t>
            </a:r>
            <a:r>
              <a:rPr lang="en-GB" sz="2000" dirty="0"/>
              <a:t>: </a:t>
            </a:r>
          </a:p>
          <a:p>
            <a:pPr marL="186262" indent="0">
              <a:buNone/>
            </a:pPr>
            <a:r>
              <a:rPr lang="en-GB" sz="2000" dirty="0"/>
              <a:t>Investigate states or periods with high delinquency or default rates and analyze any external factors contributing to these trends (e.g., local economic conditions). Use heatmaps or stacked bar charts to represent loan status distributions across states and months.</a:t>
            </a:r>
            <a:endParaRPr lang="en-GB" sz="2000" dirty="0">
              <a:latin typeface="+mn-lt"/>
            </a:endParaRPr>
          </a:p>
          <a:p>
            <a:endParaRPr lang="en-GB" dirty="0">
              <a:latin typeface="+mn-lt"/>
            </a:endParaRPr>
          </a:p>
        </p:txBody>
      </p:sp>
      <p:sp>
        <p:nvSpPr>
          <p:cNvPr id="4" name="Text Placeholder 3">
            <a:extLst>
              <a:ext uri="{FF2B5EF4-FFF2-40B4-BE49-F238E27FC236}">
                <a16:creationId xmlns:a16="http://schemas.microsoft.com/office/drawing/2014/main" id="{63A05D9C-C89A-05C9-7FAC-54BEE81DF157}"/>
              </a:ext>
            </a:extLst>
          </p:cNvPr>
          <p:cNvSpPr>
            <a:spLocks noGrp="1"/>
          </p:cNvSpPr>
          <p:nvPr>
            <p:ph type="body" idx="2"/>
          </p:nvPr>
        </p:nvSpPr>
        <p:spPr>
          <a:xfrm>
            <a:off x="6858000" y="2274849"/>
            <a:ext cx="5229922" cy="4286703"/>
          </a:xfrm>
        </p:spPr>
        <p:txBody>
          <a:bodyPr/>
          <a:lstStyle/>
          <a:p>
            <a:endParaRPr lang="en-GB" dirty="0">
              <a:latin typeface="+mn-lt"/>
            </a:endParaRPr>
          </a:p>
        </p:txBody>
      </p:sp>
      <p:pic>
        <p:nvPicPr>
          <p:cNvPr id="9" name="Picture 8">
            <a:extLst>
              <a:ext uri="{FF2B5EF4-FFF2-40B4-BE49-F238E27FC236}">
                <a16:creationId xmlns:a16="http://schemas.microsoft.com/office/drawing/2014/main" id="{44AF36FC-0720-0CBB-B828-4F3DADD79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274849"/>
            <a:ext cx="5229922" cy="42867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36672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9C90-82A8-8D59-132C-43DDD9E407F6}"/>
              </a:ext>
            </a:extLst>
          </p:cNvPr>
          <p:cNvSpPr>
            <a:spLocks noGrp="1"/>
          </p:cNvSpPr>
          <p:nvPr>
            <p:ph type="title"/>
          </p:nvPr>
        </p:nvSpPr>
        <p:spPr>
          <a:xfrm>
            <a:off x="-249867" y="434897"/>
            <a:ext cx="9495056" cy="1538868"/>
          </a:xfrm>
        </p:spPr>
        <p:txBody>
          <a:bodyPr/>
          <a:lstStyle/>
          <a:p>
            <a:pPr algn="ctr"/>
            <a:r>
              <a:rPr lang="en-IN" sz="3600" dirty="0"/>
              <a:t>Home ownership Vs last payment date status</a:t>
            </a:r>
            <a:br>
              <a:rPr lang="en-IN" sz="4800" dirty="0">
                <a:latin typeface="Darker Grotesque SemiBold" panose="020B0604020202020204" charset="0"/>
              </a:rPr>
            </a:br>
            <a:endParaRPr lang="en-GB" dirty="0"/>
          </a:p>
        </p:txBody>
      </p:sp>
      <p:sp>
        <p:nvSpPr>
          <p:cNvPr id="3" name="Text Placeholder 2">
            <a:extLst>
              <a:ext uri="{FF2B5EF4-FFF2-40B4-BE49-F238E27FC236}">
                <a16:creationId xmlns:a16="http://schemas.microsoft.com/office/drawing/2014/main" id="{3F0142E0-EB87-40E8-9CB1-F4B4823EA1FD}"/>
              </a:ext>
            </a:extLst>
          </p:cNvPr>
          <p:cNvSpPr>
            <a:spLocks noGrp="1"/>
          </p:cNvSpPr>
          <p:nvPr>
            <p:ph type="body" idx="1"/>
          </p:nvPr>
        </p:nvSpPr>
        <p:spPr>
          <a:xfrm>
            <a:off x="160502" y="1204331"/>
            <a:ext cx="7259444" cy="4133029"/>
          </a:xfrm>
        </p:spPr>
        <p:txBody>
          <a:bodyPr/>
          <a:lstStyle/>
          <a:p>
            <a:pPr marL="186262" indent="0">
              <a:buNone/>
            </a:pPr>
            <a:r>
              <a:rPr lang="en-GB" sz="2000" b="1" dirty="0">
                <a:latin typeface="+mj-lt"/>
              </a:rPr>
              <a:t>Insights:</a:t>
            </a:r>
          </a:p>
          <a:p>
            <a:pPr marL="186262" indent="0">
              <a:buNone/>
            </a:pPr>
            <a:r>
              <a:rPr lang="en-GB" sz="2000" dirty="0"/>
              <a:t>This KPI examines the relationship between homeownership status (e.g., own, rent, mortgage) and the timing of the last payment made by the customer. It helps to understand how homeownership affects repayment behaviour.</a:t>
            </a:r>
          </a:p>
          <a:p>
            <a:pPr marL="186262" indent="0">
              <a:buNone/>
            </a:pPr>
            <a:endParaRPr lang="en-GB" sz="2000" b="1" dirty="0"/>
          </a:p>
          <a:p>
            <a:pPr marL="186262" indent="0">
              <a:buNone/>
            </a:pPr>
            <a:r>
              <a:rPr lang="en-GB" sz="2000" b="1" dirty="0"/>
              <a:t>Recommendation</a:t>
            </a:r>
            <a:r>
              <a:rPr lang="en-GB" sz="2000" dirty="0"/>
              <a:t>:</a:t>
            </a:r>
          </a:p>
          <a:p>
            <a:pPr marL="186262" indent="0">
              <a:buNone/>
            </a:pPr>
            <a:r>
              <a:rPr lang="en-GB" sz="2000" dirty="0"/>
              <a:t> If homeowners are making timely payments, this could indicate they are lower risk, suggesting potential for favourable loan terms. Conversely, delayed payments from renters or those with mortgages may signal higher risk, prompting the need for more stringent lending criteria or closer monitoring. Present this data in a grouped bar chart, showing payment timing by homeownership status.</a:t>
            </a:r>
            <a:endParaRPr lang="en-GB" sz="2000" dirty="0">
              <a:latin typeface="+mj-lt"/>
            </a:endParaRPr>
          </a:p>
          <a:p>
            <a:endParaRPr lang="en-GB" sz="2000" dirty="0">
              <a:latin typeface="+mj-lt"/>
            </a:endParaRPr>
          </a:p>
        </p:txBody>
      </p:sp>
      <p:sp>
        <p:nvSpPr>
          <p:cNvPr id="4" name="Text Placeholder 3">
            <a:extLst>
              <a:ext uri="{FF2B5EF4-FFF2-40B4-BE49-F238E27FC236}">
                <a16:creationId xmlns:a16="http://schemas.microsoft.com/office/drawing/2014/main" id="{CAC5851B-D4DA-C3A0-8821-F25F00325A87}"/>
              </a:ext>
            </a:extLst>
          </p:cNvPr>
          <p:cNvSpPr>
            <a:spLocks noGrp="1"/>
          </p:cNvSpPr>
          <p:nvPr>
            <p:ph type="body" idx="2"/>
          </p:nvPr>
        </p:nvSpPr>
        <p:spPr>
          <a:xfrm>
            <a:off x="7694340" y="1621000"/>
            <a:ext cx="4306593" cy="4555200"/>
          </a:xfrm>
        </p:spPr>
        <p:txBody>
          <a:bodyPr/>
          <a:lstStyle/>
          <a:p>
            <a:endParaRPr lang="en-GB" dirty="0">
              <a:latin typeface="+mn-lt"/>
            </a:endParaRPr>
          </a:p>
        </p:txBody>
      </p:sp>
      <p:pic>
        <p:nvPicPr>
          <p:cNvPr id="6" name="Picture 5">
            <a:extLst>
              <a:ext uri="{FF2B5EF4-FFF2-40B4-BE49-F238E27FC236}">
                <a16:creationId xmlns:a16="http://schemas.microsoft.com/office/drawing/2014/main" id="{8B38596C-E227-7F6A-ABA4-319FEA5FD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340" y="1621000"/>
            <a:ext cx="4306593" cy="4555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9293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C51A-8537-286C-F977-8B3B6A6938E5}"/>
              </a:ext>
            </a:extLst>
          </p:cNvPr>
          <p:cNvSpPr>
            <a:spLocks noGrp="1"/>
          </p:cNvSpPr>
          <p:nvPr>
            <p:ph type="title"/>
          </p:nvPr>
        </p:nvSpPr>
        <p:spPr>
          <a:xfrm>
            <a:off x="1388534" y="1952977"/>
            <a:ext cx="9606845" cy="2754491"/>
          </a:xfrm>
        </p:spPr>
        <p:txBody>
          <a:bodyPr/>
          <a:lstStyle/>
          <a:p>
            <a:br>
              <a:rPr lang="en-GB" dirty="0"/>
            </a:br>
            <a:r>
              <a:rPr lang="en-GB" sz="6400" dirty="0"/>
              <a:t>MS Excel Dashboard</a:t>
            </a:r>
          </a:p>
        </p:txBody>
      </p:sp>
    </p:spTree>
    <p:extLst>
      <p:ext uri="{BB962C8B-B14F-4D97-AF65-F5344CB8AC3E}">
        <p14:creationId xmlns:p14="http://schemas.microsoft.com/office/powerpoint/2010/main" val="85896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ngled shot of pen on a graph">
            <a:extLst>
              <a:ext uri="{FF2B5EF4-FFF2-40B4-BE49-F238E27FC236}">
                <a16:creationId xmlns:a16="http://schemas.microsoft.com/office/drawing/2014/main" id="{5F5C2424-DC58-E7D9-1077-75224BF2EFA3}"/>
              </a:ext>
            </a:extLst>
          </p:cNvPr>
          <p:cNvPicPr>
            <a:picLocks noChangeAspect="1"/>
          </p:cNvPicPr>
          <p:nvPr/>
        </p:nvPicPr>
        <p:blipFill>
          <a:blip r:embed="rId2"/>
          <a:srcRect l="1634" r="39100" b="-1"/>
          <a:stretch/>
        </p:blipFill>
        <p:spPr>
          <a:xfrm>
            <a:off x="6103027" y="10"/>
            <a:ext cx="6088971" cy="6857990"/>
          </a:xfrm>
          <a:prstGeom prst="rect">
            <a:avLst/>
          </a:prstGeom>
        </p:spPr>
      </p:pic>
      <p:sp useBgFill="1">
        <p:nvSpPr>
          <p:cNvPr id="39" name="Rectangle 3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BF8DB-3F1F-2F1A-62AE-A32BD5DDDDFE}"/>
              </a:ext>
            </a:extLst>
          </p:cNvPr>
          <p:cNvSpPr>
            <a:spLocks noGrp="1"/>
          </p:cNvSpPr>
          <p:nvPr>
            <p:ph type="title"/>
          </p:nvPr>
        </p:nvSpPr>
        <p:spPr>
          <a:xfrm>
            <a:off x="761801" y="328512"/>
            <a:ext cx="4778387" cy="1628970"/>
          </a:xfrm>
        </p:spPr>
        <p:txBody>
          <a:bodyPr anchor="ctr">
            <a:normAutofit/>
          </a:bodyPr>
          <a:lstStyle/>
          <a:p>
            <a:pPr algn="ctr"/>
            <a:r>
              <a:rPr lang="en-US" sz="4000" dirty="0">
                <a:cs typeface="Times New Roman" panose="02020603050405020304" pitchFamily="18" charset="0"/>
              </a:rPr>
              <a:t>Excel Analysis</a:t>
            </a:r>
          </a:p>
        </p:txBody>
      </p:sp>
      <p:sp>
        <p:nvSpPr>
          <p:cNvPr id="41" name="Rectangle 1">
            <a:extLst>
              <a:ext uri="{FF2B5EF4-FFF2-40B4-BE49-F238E27FC236}">
                <a16:creationId xmlns:a16="http://schemas.microsoft.com/office/drawing/2014/main" id="{AFF8E657-D14B-8E71-D324-5B8027120F2D}"/>
              </a:ext>
            </a:extLst>
          </p:cNvPr>
          <p:cNvSpPr>
            <a:spLocks noGrp="1" noChangeArrowheads="1"/>
          </p:cNvSpPr>
          <p:nvPr>
            <p:ph idx="1"/>
          </p:nvPr>
        </p:nvSpPr>
        <p:spPr bwMode="auto">
          <a:xfrm>
            <a:off x="761801" y="2884929"/>
            <a:ext cx="4659756" cy="33741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lnSpcReduction="20000"/>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2000" b="1" i="0" u="none" strike="noStrike" cap="none" normalizeH="0" baseline="0" dirty="0">
                <a:ln>
                  <a:noFill/>
                </a:ln>
                <a:effectLst/>
                <a:latin typeface="+mj-lt"/>
                <a:cs typeface="Times New Roman" panose="02020603050405020304" pitchFamily="18" charset="0"/>
              </a:rPr>
              <a:t>Detailed Analysis</a:t>
            </a:r>
            <a:r>
              <a:rPr kumimoji="0" lang="en-US" altLang="en-US" sz="2000" b="0" i="0" u="none" strike="noStrike" cap="none" normalizeH="0" baseline="0" dirty="0">
                <a:ln>
                  <a:noFill/>
                </a:ln>
                <a:effectLst/>
                <a:latin typeface="+mj-lt"/>
                <a:cs typeface="Times New Roman" panose="02020603050405020304" pitchFamily="18" charset="0"/>
              </a:rPr>
              <a:t>:</a:t>
            </a:r>
          </a:p>
          <a:p>
            <a:pPr marL="457200" lvl="1" indent="0" eaLnBrk="0" fontAlgn="base" hangingPunct="0">
              <a:lnSpc>
                <a:spcPct val="100000"/>
              </a:lnSpc>
              <a:spcBef>
                <a:spcPct val="0"/>
              </a:spcBef>
              <a:spcAft>
                <a:spcPts val="600"/>
              </a:spcAft>
              <a:buNone/>
            </a:pPr>
            <a:r>
              <a:rPr kumimoji="0" lang="en-US" altLang="en-US" sz="2000" b="0" i="0" u="none" strike="noStrike" cap="none" normalizeH="0" baseline="0" dirty="0">
                <a:ln>
                  <a:noFill/>
                </a:ln>
                <a:effectLst/>
                <a:latin typeface="+mj-lt"/>
                <a:cs typeface="Times New Roman" panose="02020603050405020304" pitchFamily="18" charset="0"/>
              </a:rPr>
              <a:t>Performed pivot table analysis for deeper breakdowns of customer data.</a:t>
            </a:r>
          </a:p>
          <a:p>
            <a:pPr marL="457200" lvl="1" indent="0" eaLnBrk="0" fontAlgn="base" hangingPunct="0">
              <a:lnSpc>
                <a:spcPct val="100000"/>
              </a:lnSpc>
              <a:spcBef>
                <a:spcPct val="0"/>
              </a:spcBef>
              <a:spcAft>
                <a:spcPts val="600"/>
              </a:spcAft>
              <a:buNone/>
            </a:pPr>
            <a:r>
              <a:rPr kumimoji="0" lang="en-US" altLang="en-US" sz="2000" b="0" i="0" u="none" strike="noStrike" cap="none" normalizeH="0" baseline="0" dirty="0">
                <a:ln>
                  <a:noFill/>
                </a:ln>
                <a:effectLst/>
                <a:latin typeface="+mj-lt"/>
                <a:cs typeface="Times New Roman" panose="02020603050405020304" pitchFamily="18" charset="0"/>
              </a:rPr>
              <a:t>Calculated KPIs: profit margins, loan-to-deposit ratio, and revenue growth.</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2000" b="1"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2000" b="1" i="0" u="none" strike="noStrike" cap="none" normalizeH="0" baseline="0" dirty="0">
                <a:ln>
                  <a:noFill/>
                </a:ln>
                <a:effectLst/>
                <a:latin typeface="+mj-lt"/>
                <a:cs typeface="Times New Roman" panose="02020603050405020304" pitchFamily="18" charset="0"/>
              </a:rPr>
              <a:t>Key Findings</a:t>
            </a:r>
            <a:r>
              <a:rPr kumimoji="0" lang="en-US" altLang="en-US" sz="2000" b="0" i="0" u="none" strike="noStrike" cap="none" normalizeH="0" baseline="0" dirty="0">
                <a:ln>
                  <a:noFill/>
                </a:ln>
                <a:effectLst/>
                <a:latin typeface="+mj-lt"/>
                <a:cs typeface="Times New Roman" panose="02020603050405020304" pitchFamily="18" charset="0"/>
              </a:rPr>
              <a:t>:</a:t>
            </a:r>
          </a:p>
          <a:p>
            <a:pPr marL="457200" lvl="1" indent="0" eaLnBrk="0" fontAlgn="base" hangingPunct="0">
              <a:lnSpc>
                <a:spcPct val="100000"/>
              </a:lnSpc>
              <a:spcBef>
                <a:spcPct val="0"/>
              </a:spcBef>
              <a:spcAft>
                <a:spcPts val="600"/>
              </a:spcAft>
              <a:buNone/>
            </a:pPr>
            <a:r>
              <a:rPr kumimoji="0" lang="en-US" altLang="en-US" sz="2000" b="0" i="0" u="none" strike="noStrike" cap="none" normalizeH="0" baseline="0" dirty="0">
                <a:ln>
                  <a:noFill/>
                </a:ln>
                <a:effectLst/>
                <a:latin typeface="+mj-lt"/>
                <a:cs typeface="Times New Roman" panose="02020603050405020304" pitchFamily="18" charset="0"/>
              </a:rPr>
              <a:t>Specific products and services with higher profit margins.</a:t>
            </a:r>
          </a:p>
          <a:p>
            <a:pPr marL="457200" lvl="1" indent="0" eaLnBrk="0" fontAlgn="base" hangingPunct="0">
              <a:lnSpc>
                <a:spcPct val="100000"/>
              </a:lnSpc>
              <a:spcBef>
                <a:spcPct val="0"/>
              </a:spcBef>
              <a:spcAft>
                <a:spcPts val="600"/>
              </a:spcAft>
              <a:buNone/>
            </a:pPr>
            <a:r>
              <a:rPr kumimoji="0" lang="en-US" altLang="en-US" sz="2000" b="0" i="0" u="none" strike="noStrike" cap="none" normalizeH="0" baseline="0" dirty="0">
                <a:ln>
                  <a:noFill/>
                </a:ln>
                <a:effectLst/>
                <a:latin typeface="+mj-lt"/>
                <a:cs typeface="Times New Roman" panose="02020603050405020304" pitchFamily="18" charset="0"/>
              </a:rPr>
              <a:t>Customer cohorts that offer long-term growth potential.</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23173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CBDEE-16D2-16C3-9597-2E0FB27938B0}"/>
              </a:ext>
            </a:extLst>
          </p:cNvPr>
          <p:cNvPicPr>
            <a:picLocks noChangeAspect="1"/>
          </p:cNvPicPr>
          <p:nvPr/>
        </p:nvPicPr>
        <p:blipFill>
          <a:blip r:embed="rId2"/>
          <a:stretch>
            <a:fillRect/>
          </a:stretch>
        </p:blipFill>
        <p:spPr>
          <a:xfrm>
            <a:off x="163286" y="108857"/>
            <a:ext cx="11843657" cy="6618514"/>
          </a:xfrm>
          <a:prstGeom prst="rect">
            <a:avLst/>
          </a:prstGeom>
        </p:spPr>
      </p:pic>
    </p:spTree>
    <p:extLst>
      <p:ext uri="{BB962C8B-B14F-4D97-AF65-F5344CB8AC3E}">
        <p14:creationId xmlns:p14="http://schemas.microsoft.com/office/powerpoint/2010/main" val="69435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7950-0E3C-9198-1A8E-8F1ED1C1D429}"/>
              </a:ext>
            </a:extLst>
          </p:cNvPr>
          <p:cNvSpPr>
            <a:spLocks noGrp="1"/>
          </p:cNvSpPr>
          <p:nvPr>
            <p:ph type="title"/>
          </p:nvPr>
        </p:nvSpPr>
        <p:spPr>
          <a:xfrm>
            <a:off x="1323500" y="1998133"/>
            <a:ext cx="10290000" cy="2201335"/>
          </a:xfrm>
        </p:spPr>
        <p:txBody>
          <a:bodyPr/>
          <a:lstStyle/>
          <a:p>
            <a:r>
              <a:rPr lang="en-IN" sz="6400" b="1" dirty="0">
                <a:latin typeface="Arial Rounded MT Bold" panose="020F0704030504030204" pitchFamily="34" charset="0"/>
              </a:rPr>
              <a:t>POWER BI </a:t>
            </a:r>
            <a:br>
              <a:rPr lang="en-IN" sz="6400" b="1" dirty="0">
                <a:latin typeface="Arial Rounded MT Bold" panose="020F0704030504030204" pitchFamily="34" charset="0"/>
              </a:rPr>
            </a:br>
            <a:r>
              <a:rPr lang="en-IN" sz="6400" b="1" dirty="0">
                <a:latin typeface="Arial Rounded MT Bold" panose="020F0704030504030204" pitchFamily="34" charset="0"/>
              </a:rPr>
              <a:t>DASHBOARD</a:t>
            </a:r>
            <a:br>
              <a:rPr lang="en-IN" sz="6400" b="1" dirty="0">
                <a:latin typeface="Arial Rounded MT Bold" panose="020F0704030504030204" pitchFamily="34" charset="0"/>
              </a:rPr>
            </a:br>
            <a:endParaRPr lang="en-GB" sz="6400" dirty="0"/>
          </a:p>
        </p:txBody>
      </p:sp>
    </p:spTree>
    <p:extLst>
      <p:ext uri="{BB962C8B-B14F-4D97-AF65-F5344CB8AC3E}">
        <p14:creationId xmlns:p14="http://schemas.microsoft.com/office/powerpoint/2010/main" val="43997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0BB8-B19C-D678-C212-58BBA35BBAF8}"/>
              </a:ext>
            </a:extLst>
          </p:cNvPr>
          <p:cNvSpPr>
            <a:spLocks noGrp="1"/>
          </p:cNvSpPr>
          <p:nvPr>
            <p:ph type="title"/>
          </p:nvPr>
        </p:nvSpPr>
        <p:spPr>
          <a:xfrm>
            <a:off x="876693" y="741391"/>
            <a:ext cx="3455821" cy="1616203"/>
          </a:xfrm>
        </p:spPr>
        <p:txBody>
          <a:bodyPr anchor="b">
            <a:normAutofit/>
          </a:bodyPr>
          <a:lstStyle/>
          <a:p>
            <a:pPr algn="ctr"/>
            <a:r>
              <a:rPr lang="en-US" sz="3200" b="1" dirty="0">
                <a:cs typeface="Times New Roman" panose="02020603050405020304" pitchFamily="18" charset="0"/>
              </a:rPr>
              <a:t>Power BI Dashboard</a:t>
            </a:r>
          </a:p>
        </p:txBody>
      </p:sp>
      <p:sp>
        <p:nvSpPr>
          <p:cNvPr id="4" name="Rectangle 1">
            <a:extLst>
              <a:ext uri="{FF2B5EF4-FFF2-40B4-BE49-F238E27FC236}">
                <a16:creationId xmlns:a16="http://schemas.microsoft.com/office/drawing/2014/main" id="{B4F2650B-A52B-CB30-879D-F6557FCB7EF4}"/>
              </a:ext>
            </a:extLst>
          </p:cNvPr>
          <p:cNvSpPr>
            <a:spLocks noGrp="1" noChangeArrowheads="1"/>
          </p:cNvSpPr>
          <p:nvPr>
            <p:ph idx="1"/>
          </p:nvPr>
        </p:nvSpPr>
        <p:spPr bwMode="auto">
          <a:xfrm>
            <a:off x="876693" y="2533476"/>
            <a:ext cx="3455821"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mj-lt"/>
                <a:cs typeface="Times New Roman" panose="02020603050405020304" pitchFamily="18" charset="0"/>
              </a:rPr>
              <a:t>Visualizations</a:t>
            </a:r>
            <a:r>
              <a:rPr kumimoji="0" lang="en-US" altLang="en-US" sz="1600" b="0" i="0" u="none" strike="noStrike" cap="none" normalizeH="0" baseline="0" dirty="0">
                <a:ln>
                  <a:noFill/>
                </a:ln>
                <a:effectLst/>
                <a:latin typeface="+mj-lt"/>
                <a:cs typeface="Times New Roman" panose="02020603050405020304" pitchFamily="18" charset="0"/>
              </a:rPr>
              <a:t>:</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mj-lt"/>
                <a:cs typeface="Times New Roman" panose="02020603050405020304" pitchFamily="18" charset="0"/>
              </a:rPr>
              <a:t>Interactive charts and graphs depicting:</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mj-lt"/>
                <a:cs typeface="Times New Roman" panose="02020603050405020304" pitchFamily="18" charset="0"/>
              </a:rPr>
              <a:t>Monthly transaction trends.</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mj-lt"/>
                <a:cs typeface="Times New Roman" panose="02020603050405020304" pitchFamily="18" charset="0"/>
              </a:rPr>
              <a:t>Customer segmentation.</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mj-lt"/>
                <a:cs typeface="Times New Roman" panose="02020603050405020304" pitchFamily="18" charset="0"/>
              </a:rPr>
              <a:t>Branch performance across regions.</a:t>
            </a:r>
          </a:p>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mj-lt"/>
                <a:cs typeface="Times New Roman" panose="02020603050405020304" pitchFamily="18" charset="0"/>
              </a:rPr>
              <a:t>Key Insights</a:t>
            </a:r>
            <a:r>
              <a:rPr kumimoji="0" lang="en-US" altLang="en-US" sz="1600" b="0" i="0" u="none" strike="noStrike" cap="none" normalizeH="0" baseline="0" dirty="0">
                <a:ln>
                  <a:noFill/>
                </a:ln>
                <a:effectLst/>
                <a:latin typeface="+mj-lt"/>
                <a:cs typeface="Times New Roman" panose="02020603050405020304" pitchFamily="18" charset="0"/>
              </a:rPr>
              <a:t>:</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mj-lt"/>
                <a:cs typeface="Times New Roman" panose="02020603050405020304" pitchFamily="18" charset="0"/>
              </a:rPr>
              <a:t>Identified trends in high-performing branches.</a:t>
            </a:r>
          </a:p>
          <a:p>
            <a:pPr marL="457200" lvl="1"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mj-lt"/>
                <a:cs typeface="Times New Roman" panose="02020603050405020304" pitchFamily="18" charset="0"/>
              </a:rPr>
              <a:t>Gaps in customer service for certain demographics.</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mj-lt"/>
              <a:cs typeface="Times New Roman" panose="02020603050405020304" pitchFamily="18" charset="0"/>
            </a:endParaRPr>
          </a:p>
        </p:txBody>
      </p:sp>
      <p:pic>
        <p:nvPicPr>
          <p:cNvPr id="6" name="Picture 5" descr="Digital business graph and charts">
            <a:extLst>
              <a:ext uri="{FF2B5EF4-FFF2-40B4-BE49-F238E27FC236}">
                <a16:creationId xmlns:a16="http://schemas.microsoft.com/office/drawing/2014/main" id="{821C19D5-9A3D-6062-E155-A00CA4A34064}"/>
              </a:ext>
            </a:extLst>
          </p:cNvPr>
          <p:cNvPicPr>
            <a:picLocks noChangeAspect="1"/>
          </p:cNvPicPr>
          <p:nvPr/>
        </p:nvPicPr>
        <p:blipFill>
          <a:blip r:embed="rId2"/>
          <a:srcRect l="31271" r="19258" b="1"/>
          <a:stretch/>
        </p:blipFill>
        <p:spPr>
          <a:xfrm>
            <a:off x="5086726" y="10"/>
            <a:ext cx="7105273" cy="6857990"/>
          </a:xfrm>
          <a:prstGeom prst="rect">
            <a:avLst/>
          </a:prstGeom>
        </p:spPr>
      </p:pic>
      <p:grpSp>
        <p:nvGrpSpPr>
          <p:cNvPr id="10" name="Group 9">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3" name="Rectangle 12">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3346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9"/>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 dirty="0">
                <a:latin typeface="+mn-lt"/>
              </a:rPr>
              <a:t>Agenda</a:t>
            </a:r>
            <a:endParaRPr dirty="0">
              <a:latin typeface="+mn-lt"/>
            </a:endParaRPr>
          </a:p>
        </p:txBody>
      </p:sp>
      <p:sp>
        <p:nvSpPr>
          <p:cNvPr id="784" name="Google Shape;784;p39"/>
          <p:cNvSpPr txBox="1">
            <a:spLocks noGrp="1"/>
          </p:cNvSpPr>
          <p:nvPr>
            <p:ph type="subTitle" idx="3"/>
          </p:nvPr>
        </p:nvSpPr>
        <p:spPr>
          <a:xfrm>
            <a:off x="2759484" y="5280900"/>
            <a:ext cx="3074000" cy="646400"/>
          </a:xfrm>
          <a:prstGeom prst="rect">
            <a:avLst/>
          </a:prstGeom>
        </p:spPr>
        <p:txBody>
          <a:bodyPr spcFirstLastPara="1" vert="horz" wrap="square" lIns="121900" tIns="121900" rIns="121900" bIns="121900" rtlCol="0" anchor="t" anchorCtr="0">
            <a:noAutofit/>
          </a:bodyPr>
          <a:lstStyle/>
          <a:p>
            <a:pPr marL="0" indent="0"/>
            <a:r>
              <a:rPr lang="en-GB" sz="2133" dirty="0"/>
              <a:t>Some Important KPI’S</a:t>
            </a:r>
            <a:endParaRPr sz="2133" dirty="0"/>
          </a:p>
        </p:txBody>
      </p:sp>
      <p:sp>
        <p:nvSpPr>
          <p:cNvPr id="785" name="Google Shape;785;p39"/>
          <p:cNvSpPr txBox="1">
            <a:spLocks noGrp="1"/>
          </p:cNvSpPr>
          <p:nvPr>
            <p:ph type="subTitle" idx="1"/>
          </p:nvPr>
        </p:nvSpPr>
        <p:spPr>
          <a:xfrm>
            <a:off x="2759484" y="3166500"/>
            <a:ext cx="3074000" cy="646400"/>
          </a:xfrm>
          <a:prstGeom prst="rect">
            <a:avLst/>
          </a:prstGeom>
        </p:spPr>
        <p:txBody>
          <a:bodyPr spcFirstLastPara="1" vert="horz" wrap="square" lIns="121900" tIns="121900" rIns="121900" bIns="121900" rtlCol="0" anchor="t" anchorCtr="0">
            <a:noAutofit/>
          </a:bodyPr>
          <a:lstStyle/>
          <a:p>
            <a:pPr marL="0" indent="0"/>
            <a:r>
              <a:rPr lang="en" dirty="0">
                <a:latin typeface="+mn-lt"/>
              </a:rPr>
              <a:t>Basic introduction and the process done in project</a:t>
            </a:r>
            <a:endParaRPr dirty="0">
              <a:latin typeface="+mn-lt"/>
            </a:endParaRPr>
          </a:p>
        </p:txBody>
      </p:sp>
      <p:sp>
        <p:nvSpPr>
          <p:cNvPr id="786" name="Google Shape;786;p39"/>
          <p:cNvSpPr txBox="1">
            <a:spLocks noGrp="1"/>
          </p:cNvSpPr>
          <p:nvPr>
            <p:ph type="subTitle" idx="2"/>
          </p:nvPr>
        </p:nvSpPr>
        <p:spPr>
          <a:xfrm>
            <a:off x="7184367" y="3231440"/>
            <a:ext cx="3074000" cy="646400"/>
          </a:xfrm>
          <a:prstGeom prst="rect">
            <a:avLst/>
          </a:prstGeom>
        </p:spPr>
        <p:txBody>
          <a:bodyPr spcFirstLastPara="1" vert="horz" wrap="square" lIns="121900" tIns="121900" rIns="121900" bIns="121900" rtlCol="0" anchor="t" anchorCtr="0">
            <a:noAutofit/>
          </a:bodyPr>
          <a:lstStyle/>
          <a:p>
            <a:pPr marL="0" indent="0"/>
            <a:r>
              <a:rPr lang="en" dirty="0">
                <a:latin typeface="+mn-lt"/>
              </a:rPr>
              <a:t>Basic objective of project</a:t>
            </a:r>
            <a:endParaRPr dirty="0">
              <a:latin typeface="+mn-lt"/>
            </a:endParaRPr>
          </a:p>
        </p:txBody>
      </p:sp>
      <p:sp>
        <p:nvSpPr>
          <p:cNvPr id="787" name="Google Shape;787;p39"/>
          <p:cNvSpPr txBox="1">
            <a:spLocks noGrp="1"/>
          </p:cNvSpPr>
          <p:nvPr>
            <p:ph type="subTitle" idx="4"/>
          </p:nvPr>
        </p:nvSpPr>
        <p:spPr>
          <a:xfrm>
            <a:off x="7076743" y="5325300"/>
            <a:ext cx="3074000" cy="646400"/>
          </a:xfrm>
          <a:prstGeom prst="rect">
            <a:avLst/>
          </a:prstGeom>
        </p:spPr>
        <p:txBody>
          <a:bodyPr spcFirstLastPara="1" vert="horz" wrap="square" lIns="121900" tIns="121900" rIns="121900" bIns="121900" rtlCol="0" anchor="t" anchorCtr="0">
            <a:noAutofit/>
          </a:bodyPr>
          <a:lstStyle/>
          <a:p>
            <a:pPr marL="0" indent="0"/>
            <a:r>
              <a:rPr lang="en" dirty="0">
                <a:latin typeface="+mn-lt"/>
              </a:rPr>
              <a:t>We will See the Conclusion from Overall Project</a:t>
            </a:r>
            <a:endParaRPr dirty="0">
              <a:latin typeface="+mn-lt"/>
            </a:endParaRPr>
          </a:p>
        </p:txBody>
      </p:sp>
      <p:sp>
        <p:nvSpPr>
          <p:cNvPr id="788" name="Google Shape;788;p39"/>
          <p:cNvSpPr txBox="1">
            <a:spLocks noGrp="1"/>
          </p:cNvSpPr>
          <p:nvPr>
            <p:ph type="title" idx="5"/>
          </p:nvPr>
        </p:nvSpPr>
        <p:spPr>
          <a:xfrm>
            <a:off x="2890687" y="2035311"/>
            <a:ext cx="979600" cy="596800"/>
          </a:xfrm>
          <a:prstGeom prst="rect">
            <a:avLst/>
          </a:prstGeom>
        </p:spPr>
        <p:txBody>
          <a:bodyPr spcFirstLastPara="1" vert="horz" wrap="square" lIns="121900" tIns="121900" rIns="121900" bIns="121900" rtlCol="0" anchor="ctr" anchorCtr="0">
            <a:noAutofit/>
          </a:bodyPr>
          <a:lstStyle/>
          <a:p>
            <a:r>
              <a:rPr lang="en" dirty="0">
                <a:latin typeface="+mn-lt"/>
              </a:rPr>
              <a:t>01</a:t>
            </a:r>
            <a:endParaRPr dirty="0">
              <a:latin typeface="+mn-lt"/>
            </a:endParaRPr>
          </a:p>
        </p:txBody>
      </p:sp>
      <p:sp>
        <p:nvSpPr>
          <p:cNvPr id="789" name="Google Shape;789;p39"/>
          <p:cNvSpPr txBox="1">
            <a:spLocks noGrp="1"/>
          </p:cNvSpPr>
          <p:nvPr>
            <p:ph type="title" idx="6"/>
          </p:nvPr>
        </p:nvSpPr>
        <p:spPr>
          <a:xfrm>
            <a:off x="2890687" y="4149721"/>
            <a:ext cx="979600" cy="596800"/>
          </a:xfrm>
          <a:prstGeom prst="rect">
            <a:avLst/>
          </a:prstGeom>
        </p:spPr>
        <p:txBody>
          <a:bodyPr spcFirstLastPara="1" vert="horz" wrap="square" lIns="121900" tIns="121900" rIns="121900" bIns="121900" rtlCol="0" anchor="ctr" anchorCtr="0">
            <a:noAutofit/>
          </a:bodyPr>
          <a:lstStyle/>
          <a:p>
            <a:r>
              <a:rPr lang="en" dirty="0">
                <a:latin typeface="+mn-lt"/>
              </a:rPr>
              <a:t>03</a:t>
            </a:r>
            <a:endParaRPr dirty="0">
              <a:latin typeface="+mn-lt"/>
            </a:endParaRPr>
          </a:p>
        </p:txBody>
      </p:sp>
      <p:sp>
        <p:nvSpPr>
          <p:cNvPr id="790" name="Google Shape;790;p39"/>
          <p:cNvSpPr txBox="1">
            <a:spLocks noGrp="1"/>
          </p:cNvSpPr>
          <p:nvPr>
            <p:ph type="title" idx="7"/>
          </p:nvPr>
        </p:nvSpPr>
        <p:spPr>
          <a:xfrm>
            <a:off x="7076743" y="2014627"/>
            <a:ext cx="979600" cy="596800"/>
          </a:xfrm>
          <a:prstGeom prst="rect">
            <a:avLst/>
          </a:prstGeom>
        </p:spPr>
        <p:txBody>
          <a:bodyPr spcFirstLastPara="1" vert="horz" wrap="square" lIns="121900" tIns="121900" rIns="121900" bIns="121900" rtlCol="0" anchor="ctr" anchorCtr="0">
            <a:noAutofit/>
          </a:bodyPr>
          <a:lstStyle/>
          <a:p>
            <a:r>
              <a:rPr lang="en" dirty="0">
                <a:latin typeface="+mn-lt"/>
              </a:rPr>
              <a:t>02</a:t>
            </a:r>
            <a:endParaRPr dirty="0">
              <a:latin typeface="+mn-lt"/>
            </a:endParaRPr>
          </a:p>
        </p:txBody>
      </p:sp>
      <p:sp>
        <p:nvSpPr>
          <p:cNvPr id="791" name="Google Shape;791;p39"/>
          <p:cNvSpPr txBox="1">
            <a:spLocks noGrp="1"/>
          </p:cNvSpPr>
          <p:nvPr>
            <p:ph type="title" idx="8"/>
          </p:nvPr>
        </p:nvSpPr>
        <p:spPr>
          <a:xfrm>
            <a:off x="7076743" y="4145132"/>
            <a:ext cx="979600" cy="596800"/>
          </a:xfrm>
          <a:prstGeom prst="rect">
            <a:avLst/>
          </a:prstGeom>
        </p:spPr>
        <p:txBody>
          <a:bodyPr spcFirstLastPara="1" vert="horz" wrap="square" lIns="121900" tIns="121900" rIns="121900" bIns="121900" rtlCol="0" anchor="ctr" anchorCtr="0">
            <a:noAutofit/>
          </a:bodyPr>
          <a:lstStyle/>
          <a:p>
            <a:r>
              <a:rPr lang="en" dirty="0">
                <a:latin typeface="+mn-lt"/>
              </a:rPr>
              <a:t>04</a:t>
            </a:r>
            <a:endParaRPr dirty="0">
              <a:latin typeface="+mn-lt"/>
            </a:endParaRPr>
          </a:p>
        </p:txBody>
      </p:sp>
      <p:sp>
        <p:nvSpPr>
          <p:cNvPr id="792" name="Google Shape;792;p39"/>
          <p:cNvSpPr txBox="1">
            <a:spLocks noGrp="1"/>
          </p:cNvSpPr>
          <p:nvPr>
            <p:ph type="subTitle" idx="9"/>
          </p:nvPr>
        </p:nvSpPr>
        <p:spPr>
          <a:xfrm>
            <a:off x="2759484" y="2781167"/>
            <a:ext cx="3074000" cy="526000"/>
          </a:xfrm>
          <a:prstGeom prst="rect">
            <a:avLst/>
          </a:prstGeom>
        </p:spPr>
        <p:txBody>
          <a:bodyPr spcFirstLastPara="1" vert="horz" wrap="square" lIns="121900" tIns="121900" rIns="121900" bIns="121900" rtlCol="0" anchor="b" anchorCtr="0">
            <a:noAutofit/>
          </a:bodyPr>
          <a:lstStyle/>
          <a:p>
            <a:pPr marL="0" indent="0"/>
            <a:r>
              <a:rPr lang="en-GB" dirty="0">
                <a:latin typeface="+mn-lt"/>
              </a:rPr>
              <a:t>Introduction</a:t>
            </a:r>
          </a:p>
        </p:txBody>
      </p:sp>
      <p:sp>
        <p:nvSpPr>
          <p:cNvPr id="793" name="Google Shape;793;p39"/>
          <p:cNvSpPr txBox="1">
            <a:spLocks noGrp="1"/>
          </p:cNvSpPr>
          <p:nvPr>
            <p:ph type="subTitle" idx="13"/>
          </p:nvPr>
        </p:nvSpPr>
        <p:spPr>
          <a:xfrm>
            <a:off x="7076744" y="2733660"/>
            <a:ext cx="3899849" cy="526000"/>
          </a:xfrm>
          <a:prstGeom prst="rect">
            <a:avLst/>
          </a:prstGeom>
        </p:spPr>
        <p:txBody>
          <a:bodyPr spcFirstLastPara="1" vert="horz" wrap="square" lIns="121900" tIns="121900" rIns="121900" bIns="121900" rtlCol="0" anchor="b" anchorCtr="0">
            <a:noAutofit/>
          </a:bodyPr>
          <a:lstStyle/>
          <a:p>
            <a:pPr marL="0" indent="0"/>
            <a:r>
              <a:rPr lang="en" dirty="0">
                <a:latin typeface="+mn-lt"/>
              </a:rPr>
              <a:t>Problem statement</a:t>
            </a:r>
            <a:endParaRPr dirty="0">
              <a:latin typeface="+mn-lt"/>
            </a:endParaRPr>
          </a:p>
        </p:txBody>
      </p:sp>
      <p:sp>
        <p:nvSpPr>
          <p:cNvPr id="794" name="Google Shape;794;p39"/>
          <p:cNvSpPr txBox="1">
            <a:spLocks noGrp="1"/>
          </p:cNvSpPr>
          <p:nvPr>
            <p:ph type="subTitle" idx="14"/>
          </p:nvPr>
        </p:nvSpPr>
        <p:spPr>
          <a:xfrm>
            <a:off x="2759483" y="4895667"/>
            <a:ext cx="3730236" cy="526000"/>
          </a:xfrm>
          <a:prstGeom prst="rect">
            <a:avLst/>
          </a:prstGeom>
        </p:spPr>
        <p:txBody>
          <a:bodyPr spcFirstLastPara="1" vert="horz" wrap="square" lIns="121900" tIns="121900" rIns="121900" bIns="121900" rtlCol="0" anchor="b" anchorCtr="0">
            <a:noAutofit/>
          </a:bodyPr>
          <a:lstStyle/>
          <a:p>
            <a:pPr marL="0" indent="0"/>
            <a:r>
              <a:rPr lang="en" dirty="0">
                <a:latin typeface="+mn-lt"/>
              </a:rPr>
              <a:t>KPI’S &amp; Dashboard</a:t>
            </a:r>
            <a:endParaRPr dirty="0">
              <a:latin typeface="+mn-lt"/>
            </a:endParaRPr>
          </a:p>
        </p:txBody>
      </p:sp>
      <p:sp>
        <p:nvSpPr>
          <p:cNvPr id="795" name="Google Shape;795;p39"/>
          <p:cNvSpPr txBox="1">
            <a:spLocks noGrp="1"/>
          </p:cNvSpPr>
          <p:nvPr>
            <p:ph type="subTitle" idx="15"/>
          </p:nvPr>
        </p:nvSpPr>
        <p:spPr>
          <a:xfrm>
            <a:off x="7076743" y="4848235"/>
            <a:ext cx="3074000" cy="526000"/>
          </a:xfrm>
          <a:prstGeom prst="rect">
            <a:avLst/>
          </a:prstGeom>
        </p:spPr>
        <p:txBody>
          <a:bodyPr spcFirstLastPara="1" vert="horz" wrap="square" lIns="121900" tIns="121900" rIns="121900" bIns="121900" rtlCol="0" anchor="b" anchorCtr="0">
            <a:noAutofit/>
          </a:bodyPr>
          <a:lstStyle/>
          <a:p>
            <a:pPr marL="0" indent="0"/>
            <a:r>
              <a:rPr lang="en" dirty="0">
                <a:latin typeface="+mn-lt"/>
              </a:rPr>
              <a:t>Conclusion   </a:t>
            </a:r>
            <a:endParaRPr dirty="0">
              <a:latin typeface="+mn-lt"/>
            </a:endParaRPr>
          </a:p>
        </p:txBody>
      </p:sp>
      <p:grpSp>
        <p:nvGrpSpPr>
          <p:cNvPr id="796" name="Google Shape;796;p39"/>
          <p:cNvGrpSpPr/>
          <p:nvPr/>
        </p:nvGrpSpPr>
        <p:grpSpPr>
          <a:xfrm>
            <a:off x="10258367" y="1209500"/>
            <a:ext cx="1377200" cy="1169133"/>
            <a:chOff x="3909700" y="4088025"/>
            <a:chExt cx="1032900" cy="876850"/>
          </a:xfrm>
        </p:grpSpPr>
        <p:sp>
          <p:nvSpPr>
            <p:cNvPr id="797" name="Google Shape;797;p39"/>
            <p:cNvSpPr/>
            <p:nvPr/>
          </p:nvSpPr>
          <p:spPr>
            <a:xfrm>
              <a:off x="3909700" y="4088025"/>
              <a:ext cx="1032900" cy="876850"/>
            </a:xfrm>
            <a:custGeom>
              <a:avLst/>
              <a:gdLst/>
              <a:ahLst/>
              <a:cxnLst/>
              <a:rect l="l" t="t" r="r" b="b"/>
              <a:pathLst>
                <a:path w="41316" h="35074" extrusionOk="0">
                  <a:moveTo>
                    <a:pt x="29460" y="0"/>
                  </a:moveTo>
                  <a:cubicBezTo>
                    <a:pt x="28834" y="0"/>
                    <a:pt x="28199" y="155"/>
                    <a:pt x="27611" y="481"/>
                  </a:cubicBezTo>
                  <a:lnTo>
                    <a:pt x="2501" y="14435"/>
                  </a:lnTo>
                  <a:cubicBezTo>
                    <a:pt x="667" y="15471"/>
                    <a:pt x="1" y="17769"/>
                    <a:pt x="1025" y="19614"/>
                  </a:cubicBezTo>
                  <a:lnTo>
                    <a:pt x="8525" y="33116"/>
                  </a:lnTo>
                  <a:cubicBezTo>
                    <a:pt x="9223" y="34366"/>
                    <a:pt x="10518" y="35073"/>
                    <a:pt x="11856" y="35073"/>
                  </a:cubicBezTo>
                  <a:cubicBezTo>
                    <a:pt x="12482" y="35073"/>
                    <a:pt x="13117" y="34919"/>
                    <a:pt x="13705" y="34592"/>
                  </a:cubicBezTo>
                  <a:lnTo>
                    <a:pt x="38815" y="20638"/>
                  </a:lnTo>
                  <a:cubicBezTo>
                    <a:pt x="40660" y="19602"/>
                    <a:pt x="41315" y="17305"/>
                    <a:pt x="40291" y="15447"/>
                  </a:cubicBezTo>
                  <a:lnTo>
                    <a:pt x="32790" y="1957"/>
                  </a:lnTo>
                  <a:cubicBezTo>
                    <a:pt x="32093" y="708"/>
                    <a:pt x="30798" y="0"/>
                    <a:pt x="2946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8" name="Google Shape;798;p39"/>
            <p:cNvSpPr/>
            <p:nvPr/>
          </p:nvSpPr>
          <p:spPr>
            <a:xfrm>
              <a:off x="3941850" y="4147950"/>
              <a:ext cx="859950" cy="559925"/>
            </a:xfrm>
            <a:custGeom>
              <a:avLst/>
              <a:gdLst/>
              <a:ahLst/>
              <a:cxnLst/>
              <a:rect l="l" t="t" r="r" b="b"/>
              <a:pathLst>
                <a:path w="34398" h="22397" extrusionOk="0">
                  <a:moveTo>
                    <a:pt x="31766" y="1"/>
                  </a:moveTo>
                  <a:lnTo>
                    <a:pt x="0" y="17658"/>
                  </a:lnTo>
                  <a:lnTo>
                    <a:pt x="2632" y="22397"/>
                  </a:lnTo>
                  <a:lnTo>
                    <a:pt x="34398" y="4740"/>
                  </a:lnTo>
                  <a:lnTo>
                    <a:pt x="31766"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9" name="Google Shape;799;p39"/>
            <p:cNvSpPr/>
            <p:nvPr/>
          </p:nvSpPr>
          <p:spPr>
            <a:xfrm>
              <a:off x="4130575" y="4354825"/>
              <a:ext cx="626575" cy="405725"/>
            </a:xfrm>
            <a:custGeom>
              <a:avLst/>
              <a:gdLst/>
              <a:ahLst/>
              <a:cxnLst/>
              <a:rect l="l" t="t" r="r" b="b"/>
              <a:pathLst>
                <a:path w="25063" h="16229" extrusionOk="0">
                  <a:moveTo>
                    <a:pt x="23205" y="1"/>
                  </a:moveTo>
                  <a:lnTo>
                    <a:pt x="0" y="12907"/>
                  </a:lnTo>
                  <a:lnTo>
                    <a:pt x="1857" y="16229"/>
                  </a:lnTo>
                  <a:lnTo>
                    <a:pt x="25063" y="3335"/>
                  </a:lnTo>
                  <a:lnTo>
                    <a:pt x="2320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00" name="Google Shape;800;p39"/>
            <p:cNvSpPr/>
            <p:nvPr/>
          </p:nvSpPr>
          <p:spPr>
            <a:xfrm>
              <a:off x="4209750" y="4752500"/>
              <a:ext cx="153600" cy="125925"/>
            </a:xfrm>
            <a:custGeom>
              <a:avLst/>
              <a:gdLst/>
              <a:ahLst/>
              <a:cxnLst/>
              <a:rect l="l" t="t" r="r" b="b"/>
              <a:pathLst>
                <a:path w="6144" h="5037" extrusionOk="0">
                  <a:moveTo>
                    <a:pt x="4846" y="0"/>
                  </a:moveTo>
                  <a:lnTo>
                    <a:pt x="0" y="2691"/>
                  </a:lnTo>
                  <a:lnTo>
                    <a:pt x="1310" y="5037"/>
                  </a:lnTo>
                  <a:lnTo>
                    <a:pt x="6144" y="2358"/>
                  </a:lnTo>
                  <a:lnTo>
                    <a:pt x="484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01" name="Google Shape;801;p39"/>
            <p:cNvSpPr/>
            <p:nvPr/>
          </p:nvSpPr>
          <p:spPr>
            <a:xfrm>
              <a:off x="4539850" y="4476875"/>
              <a:ext cx="238725" cy="132475"/>
            </a:xfrm>
            <a:custGeom>
              <a:avLst/>
              <a:gdLst/>
              <a:ahLst/>
              <a:cxnLst/>
              <a:rect l="l" t="t" r="r" b="b"/>
              <a:pathLst>
                <a:path w="9549" h="5299" fill="none" extrusionOk="0">
                  <a:moveTo>
                    <a:pt x="0" y="5299"/>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802" name="Google Shape;802;p39"/>
            <p:cNvSpPr/>
            <p:nvPr/>
          </p:nvSpPr>
          <p:spPr>
            <a:xfrm>
              <a:off x="4552650" y="4499200"/>
              <a:ext cx="238150" cy="132475"/>
            </a:xfrm>
            <a:custGeom>
              <a:avLst/>
              <a:gdLst/>
              <a:ahLst/>
              <a:cxnLst/>
              <a:rect l="l" t="t" r="r" b="b"/>
              <a:pathLst>
                <a:path w="9526" h="5299" fill="none" extrusionOk="0">
                  <a:moveTo>
                    <a:pt x="0" y="5299"/>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803" name="Google Shape;803;p39"/>
            <p:cNvSpPr/>
            <p:nvPr/>
          </p:nvSpPr>
          <p:spPr>
            <a:xfrm>
              <a:off x="4564850" y="4521825"/>
              <a:ext cx="238750" cy="132775"/>
            </a:xfrm>
            <a:custGeom>
              <a:avLst/>
              <a:gdLst/>
              <a:ahLst/>
              <a:cxnLst/>
              <a:rect l="l" t="t" r="r" b="b"/>
              <a:pathLst>
                <a:path w="9550" h="5311" fill="none" extrusionOk="0">
                  <a:moveTo>
                    <a:pt x="0" y="5310"/>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804" name="Google Shape;804;p39"/>
            <p:cNvSpPr/>
            <p:nvPr/>
          </p:nvSpPr>
          <p:spPr>
            <a:xfrm>
              <a:off x="4577650" y="4544150"/>
              <a:ext cx="238150" cy="132775"/>
            </a:xfrm>
            <a:custGeom>
              <a:avLst/>
              <a:gdLst/>
              <a:ahLst/>
              <a:cxnLst/>
              <a:rect l="l" t="t" r="r" b="b"/>
              <a:pathLst>
                <a:path w="9526" h="5311" fill="none" extrusionOk="0">
                  <a:moveTo>
                    <a:pt x="0" y="5310"/>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805" name="Google Shape;805;p39"/>
            <p:cNvSpPr/>
            <p:nvPr/>
          </p:nvSpPr>
          <p:spPr>
            <a:xfrm>
              <a:off x="4035025" y="4373000"/>
              <a:ext cx="238450" cy="132775"/>
            </a:xfrm>
            <a:custGeom>
              <a:avLst/>
              <a:gdLst/>
              <a:ahLst/>
              <a:cxnLst/>
              <a:rect l="l" t="t" r="r" b="b"/>
              <a:pathLst>
                <a:path w="9538" h="5311" fill="none" extrusionOk="0">
                  <a:moveTo>
                    <a:pt x="0" y="5310"/>
                  </a:moveTo>
                  <a:lnTo>
                    <a:pt x="9537"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grpSp>
      <p:sp>
        <p:nvSpPr>
          <p:cNvPr id="3" name="TextBox 2">
            <a:extLst>
              <a:ext uri="{FF2B5EF4-FFF2-40B4-BE49-F238E27FC236}">
                <a16:creationId xmlns:a16="http://schemas.microsoft.com/office/drawing/2014/main" id="{4ECA03EC-B65A-899B-DB90-EE39722F18B2}"/>
              </a:ext>
            </a:extLst>
          </p:cNvPr>
          <p:cNvSpPr txBox="1"/>
          <p:nvPr/>
        </p:nvSpPr>
        <p:spPr>
          <a:xfrm>
            <a:off x="753533" y="3102460"/>
            <a:ext cx="10831688" cy="379656"/>
          </a:xfrm>
          <a:prstGeom prst="rect">
            <a:avLst/>
          </a:prstGeom>
          <a:noFill/>
        </p:spPr>
        <p:txBody>
          <a:bodyPr wrap="square">
            <a:spAutoFit/>
          </a:bodyPr>
          <a:lstStyle/>
          <a:p>
            <a:pPr algn="ctr"/>
            <a:r>
              <a:rPr lang="en-US" sz="1867" dirty="0">
                <a:ln w="0"/>
                <a:solidFill>
                  <a:schemeClr val="bg1"/>
                </a:solidFill>
              </a:rPr>
              <a:t>INTRODUCTION &amp;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96DDD0-5453-E1F7-7CC2-BBEABBA47351}"/>
              </a:ext>
            </a:extLst>
          </p:cNvPr>
          <p:cNvPicPr>
            <a:picLocks noChangeAspect="1"/>
          </p:cNvPicPr>
          <p:nvPr/>
        </p:nvPicPr>
        <p:blipFill>
          <a:blip r:embed="rId2"/>
          <a:stretch>
            <a:fillRect/>
          </a:stretch>
        </p:blipFill>
        <p:spPr>
          <a:xfrm>
            <a:off x="326571" y="206829"/>
            <a:ext cx="11527972" cy="6400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2072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28A5AE-88D1-1FE3-885D-7B0BC004A5F5}"/>
              </a:ext>
            </a:extLst>
          </p:cNvPr>
          <p:cNvPicPr>
            <a:picLocks noChangeAspect="1"/>
          </p:cNvPicPr>
          <p:nvPr/>
        </p:nvPicPr>
        <p:blipFill>
          <a:blip r:embed="rId2"/>
          <a:stretch>
            <a:fillRect/>
          </a:stretch>
        </p:blipFill>
        <p:spPr>
          <a:xfrm>
            <a:off x="326571" y="239486"/>
            <a:ext cx="11484429" cy="63463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7711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C4C7-D478-B947-EAF6-252DAA84F384}"/>
              </a:ext>
            </a:extLst>
          </p:cNvPr>
          <p:cNvSpPr>
            <a:spLocks noGrp="1"/>
          </p:cNvSpPr>
          <p:nvPr>
            <p:ph type="title"/>
          </p:nvPr>
        </p:nvSpPr>
        <p:spPr>
          <a:xfrm>
            <a:off x="1603023" y="1261200"/>
            <a:ext cx="9527824" cy="3209200"/>
          </a:xfrm>
        </p:spPr>
        <p:txBody>
          <a:bodyPr/>
          <a:lstStyle/>
          <a:p>
            <a:r>
              <a:rPr lang="en-IN" sz="7200" b="1" dirty="0">
                <a:latin typeface="Arial Rounded MT Bold" panose="020F0704030504030204" pitchFamily="34" charset="0"/>
              </a:rPr>
              <a:t>TABLEAU </a:t>
            </a:r>
            <a:br>
              <a:rPr lang="en-IN" sz="7200" b="1" dirty="0">
                <a:latin typeface="Arial Rounded MT Bold" panose="020F0704030504030204" pitchFamily="34" charset="0"/>
              </a:rPr>
            </a:br>
            <a:r>
              <a:rPr lang="en-IN" sz="7200" b="1" dirty="0">
                <a:latin typeface="Arial Rounded MT Bold" panose="020F0704030504030204" pitchFamily="34" charset="0"/>
              </a:rPr>
              <a:t>DASHBOARD</a:t>
            </a:r>
            <a:br>
              <a:rPr lang="en-IN" b="1" dirty="0">
                <a:latin typeface="Arial Rounded MT Bold" panose="020F0704030504030204" pitchFamily="34" charset="0"/>
              </a:rPr>
            </a:br>
            <a:endParaRPr lang="en-GB" dirty="0"/>
          </a:p>
        </p:txBody>
      </p:sp>
    </p:spTree>
    <p:extLst>
      <p:ext uri="{BB962C8B-B14F-4D97-AF65-F5344CB8AC3E}">
        <p14:creationId xmlns:p14="http://schemas.microsoft.com/office/powerpoint/2010/main" val="311377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44EA-91DF-3197-22F0-FEC7971AE66C}"/>
              </a:ext>
            </a:extLst>
          </p:cNvPr>
          <p:cNvSpPr>
            <a:spLocks noGrp="1"/>
          </p:cNvSpPr>
          <p:nvPr>
            <p:ph type="title"/>
          </p:nvPr>
        </p:nvSpPr>
        <p:spPr>
          <a:xfrm>
            <a:off x="6671478" y="240650"/>
            <a:ext cx="4491821" cy="728180"/>
          </a:xfrm>
        </p:spPr>
        <p:txBody>
          <a:bodyPr anchor="b">
            <a:normAutofit/>
          </a:bodyPr>
          <a:lstStyle/>
          <a:p>
            <a:pPr algn="ctr"/>
            <a:r>
              <a:rPr lang="en-US" sz="3200" dirty="0">
                <a:cs typeface="Times New Roman" panose="02020603050405020304" pitchFamily="18" charset="0"/>
              </a:rPr>
              <a:t>Tableau Dashboards</a:t>
            </a:r>
          </a:p>
        </p:txBody>
      </p:sp>
      <p:pic>
        <p:nvPicPr>
          <p:cNvPr id="14" name="Picture 13" descr="Digital financial graph">
            <a:extLst>
              <a:ext uri="{FF2B5EF4-FFF2-40B4-BE49-F238E27FC236}">
                <a16:creationId xmlns:a16="http://schemas.microsoft.com/office/drawing/2014/main" id="{4955E3F1-0DE1-EF4A-42C5-A428B6DE5C6B}"/>
              </a:ext>
            </a:extLst>
          </p:cNvPr>
          <p:cNvPicPr>
            <a:picLocks noChangeAspect="1"/>
          </p:cNvPicPr>
          <p:nvPr/>
        </p:nvPicPr>
        <p:blipFill>
          <a:blip r:embed="rId2"/>
          <a:srcRect l="32643" r="17357"/>
          <a:stretch/>
        </p:blipFill>
        <p:spPr>
          <a:xfrm>
            <a:off x="20" y="10"/>
            <a:ext cx="6095980" cy="6857990"/>
          </a:xfrm>
          <a:prstGeom prst="rect">
            <a:avLst/>
          </a:prstGeom>
        </p:spPr>
      </p:pic>
      <p:grpSp>
        <p:nvGrpSpPr>
          <p:cNvPr id="15" name="Group 14">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6" name="Rectangle 15">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ectangle 16">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4" name="Rectangle 1">
            <a:extLst>
              <a:ext uri="{FF2B5EF4-FFF2-40B4-BE49-F238E27FC236}">
                <a16:creationId xmlns:a16="http://schemas.microsoft.com/office/drawing/2014/main" id="{56EAB758-791D-8DFA-D3F3-5B1CA7CAE90A}"/>
              </a:ext>
            </a:extLst>
          </p:cNvPr>
          <p:cNvSpPr>
            <a:spLocks noGrp="1" noChangeArrowheads="1"/>
          </p:cNvSpPr>
          <p:nvPr>
            <p:ph idx="1"/>
          </p:nvPr>
        </p:nvSpPr>
        <p:spPr bwMode="auto">
          <a:xfrm>
            <a:off x="6823878" y="2533476"/>
            <a:ext cx="4491820"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fontScale="55000" lnSpcReduction="20000"/>
          </a:bodyPr>
          <a:lstStyle/>
          <a:p>
            <a:pPr marL="0" marR="0" lvl="0" indent="0" defTabSz="914400" rtl="0" eaLnBrk="0" fontAlgn="base" latinLnBrk="0" hangingPunct="0">
              <a:lnSpc>
                <a:spcPct val="110000"/>
              </a:lnSpc>
              <a:spcBef>
                <a:spcPct val="0"/>
              </a:spcBef>
              <a:spcAft>
                <a:spcPts val="600"/>
              </a:spcAft>
              <a:buClrTx/>
              <a:buSzTx/>
              <a:buNone/>
              <a:tabLst/>
            </a:pPr>
            <a:r>
              <a:rPr kumimoji="0" lang="en-US" altLang="en-US" sz="2900" b="1" i="0" u="none" strike="noStrike" cap="none" normalizeH="0" baseline="0" dirty="0">
                <a:ln>
                  <a:noFill/>
                </a:ln>
                <a:effectLst/>
                <a:latin typeface="+mj-lt"/>
                <a:cs typeface="Times New Roman" panose="02020603050405020304" pitchFamily="18" charset="0"/>
              </a:rPr>
              <a:t>Advanced Visualizations</a:t>
            </a:r>
            <a:r>
              <a:rPr kumimoji="0" lang="en-US" altLang="en-US" sz="2900" b="0" i="0" u="none" strike="noStrike" cap="none" normalizeH="0" baseline="0" dirty="0">
                <a:ln>
                  <a:noFill/>
                </a:ln>
                <a:effectLst/>
                <a:latin typeface="+mj-lt"/>
                <a:cs typeface="Times New Roman" panose="02020603050405020304" pitchFamily="18" charset="0"/>
              </a:rPr>
              <a:t>:</a:t>
            </a:r>
          </a:p>
          <a:p>
            <a:pPr marL="457200" lvl="1" indent="0" eaLnBrk="0" fontAlgn="base" hangingPunct="0">
              <a:lnSpc>
                <a:spcPct val="110000"/>
              </a:lnSpc>
              <a:spcBef>
                <a:spcPct val="0"/>
              </a:spcBef>
              <a:spcAft>
                <a:spcPts val="600"/>
              </a:spcAft>
              <a:buFontTx/>
              <a:buChar char="•"/>
            </a:pPr>
            <a:r>
              <a:rPr kumimoji="0" lang="en-US" altLang="en-US" sz="2900" b="0" i="0" u="none" strike="noStrike" cap="none" normalizeH="0" baseline="0" dirty="0">
                <a:ln>
                  <a:noFill/>
                </a:ln>
                <a:effectLst/>
                <a:latin typeface="+mj-lt"/>
                <a:cs typeface="Times New Roman" panose="02020603050405020304" pitchFamily="18" charset="0"/>
              </a:rPr>
              <a:t>Customer journey flow.</a:t>
            </a:r>
          </a:p>
          <a:p>
            <a:pPr marL="457200" lvl="1" indent="0" eaLnBrk="0" fontAlgn="base" hangingPunct="0">
              <a:lnSpc>
                <a:spcPct val="110000"/>
              </a:lnSpc>
              <a:spcBef>
                <a:spcPct val="0"/>
              </a:spcBef>
              <a:spcAft>
                <a:spcPts val="600"/>
              </a:spcAft>
              <a:buFontTx/>
              <a:buChar char="•"/>
            </a:pPr>
            <a:r>
              <a:rPr kumimoji="0" lang="en-US" altLang="en-US" sz="2900" b="0" i="0" u="none" strike="noStrike" cap="none" normalizeH="0" baseline="0" dirty="0">
                <a:ln>
                  <a:noFill/>
                </a:ln>
                <a:effectLst/>
                <a:latin typeface="+mj-lt"/>
                <a:cs typeface="Times New Roman" panose="02020603050405020304" pitchFamily="18" charset="0"/>
              </a:rPr>
              <a:t>Heatmaps of transaction volumes across regions.</a:t>
            </a:r>
          </a:p>
          <a:p>
            <a:pPr marL="457200" lvl="1" indent="0" eaLnBrk="0" fontAlgn="base" hangingPunct="0">
              <a:lnSpc>
                <a:spcPct val="110000"/>
              </a:lnSpc>
              <a:spcBef>
                <a:spcPct val="0"/>
              </a:spcBef>
              <a:spcAft>
                <a:spcPts val="600"/>
              </a:spcAft>
              <a:buFontTx/>
              <a:buChar char="•"/>
            </a:pPr>
            <a:r>
              <a:rPr kumimoji="0" lang="en-US" altLang="en-US" sz="2900" b="0" i="0" u="none" strike="noStrike" cap="none" normalizeH="0" baseline="0" dirty="0">
                <a:ln>
                  <a:noFill/>
                </a:ln>
                <a:effectLst/>
                <a:latin typeface="+mj-lt"/>
                <a:cs typeface="Times New Roman" panose="02020603050405020304" pitchFamily="18" charset="0"/>
              </a:rPr>
              <a:t>Predictive analysis for future customer behavior.</a:t>
            </a:r>
          </a:p>
          <a:p>
            <a:pPr marL="0" marR="0" lvl="0" indent="0" defTabSz="914400" rtl="0" eaLnBrk="0" fontAlgn="base" latinLnBrk="0" hangingPunct="0">
              <a:lnSpc>
                <a:spcPct val="110000"/>
              </a:lnSpc>
              <a:spcBef>
                <a:spcPct val="0"/>
              </a:spcBef>
              <a:spcAft>
                <a:spcPts val="600"/>
              </a:spcAft>
              <a:buClrTx/>
              <a:buSzTx/>
              <a:buNone/>
              <a:tabLst/>
            </a:pPr>
            <a:endParaRPr kumimoji="0" lang="en-US" altLang="en-US" sz="2900" b="1"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2900" b="1" i="0" u="none" strike="noStrike" cap="none" normalizeH="0" baseline="0" dirty="0">
                <a:ln>
                  <a:noFill/>
                </a:ln>
                <a:effectLst/>
                <a:latin typeface="+mj-lt"/>
                <a:cs typeface="Times New Roman" panose="02020603050405020304" pitchFamily="18" charset="0"/>
              </a:rPr>
              <a:t>Insight</a:t>
            </a:r>
            <a:r>
              <a:rPr kumimoji="0" lang="en-US" altLang="en-US" sz="2900" b="0" i="0" u="none" strike="noStrike" cap="none" normalizeH="0" baseline="0" dirty="0">
                <a:ln>
                  <a:noFill/>
                </a:ln>
                <a:effectLst/>
                <a:latin typeface="+mj-lt"/>
                <a:cs typeface="Times New Roman" panose="02020603050405020304" pitchFamily="18" charset="0"/>
              </a:rPr>
              <a:t>:</a:t>
            </a:r>
          </a:p>
          <a:p>
            <a:pPr marL="457200" lvl="1" indent="0" eaLnBrk="0" fontAlgn="base" hangingPunct="0">
              <a:lnSpc>
                <a:spcPct val="110000"/>
              </a:lnSpc>
              <a:spcBef>
                <a:spcPct val="0"/>
              </a:spcBef>
              <a:spcAft>
                <a:spcPts val="600"/>
              </a:spcAft>
              <a:buFontTx/>
              <a:buChar char="•"/>
            </a:pPr>
            <a:r>
              <a:rPr kumimoji="0" lang="en-US" altLang="en-US" sz="2900" b="0" i="0" u="none" strike="noStrike" cap="none" normalizeH="0" baseline="0" dirty="0">
                <a:ln>
                  <a:noFill/>
                </a:ln>
                <a:effectLst/>
                <a:latin typeface="+mj-lt"/>
                <a:cs typeface="Times New Roman" panose="02020603050405020304" pitchFamily="18" charset="0"/>
              </a:rPr>
              <a:t>High transaction volumes linked to specific customer types and regions.</a:t>
            </a:r>
          </a:p>
          <a:p>
            <a:pPr marL="457200" lvl="1" indent="0" eaLnBrk="0" fontAlgn="base" hangingPunct="0">
              <a:lnSpc>
                <a:spcPct val="110000"/>
              </a:lnSpc>
              <a:spcBef>
                <a:spcPct val="0"/>
              </a:spcBef>
              <a:spcAft>
                <a:spcPts val="600"/>
              </a:spcAft>
              <a:buFontTx/>
              <a:buChar char="•"/>
            </a:pPr>
            <a:r>
              <a:rPr kumimoji="0" lang="en-US" altLang="en-US" sz="2900" b="0" i="0" u="none" strike="noStrike" cap="none" normalizeH="0" baseline="0" dirty="0">
                <a:ln>
                  <a:noFill/>
                </a:ln>
                <a:effectLst/>
                <a:latin typeface="+mj-lt"/>
                <a:cs typeface="Times New Roman" panose="02020603050405020304" pitchFamily="18" charset="0"/>
              </a:rPr>
              <a:t>Early signs of potential customer churn in certain areas.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j-lt"/>
              <a:cs typeface="Times New Roman" panose="02020603050405020304" pitchFamily="18" charset="0"/>
            </a:endParaRPr>
          </a:p>
        </p:txBody>
      </p:sp>
    </p:spTree>
    <p:extLst>
      <p:ext uri="{BB962C8B-B14F-4D97-AF65-F5344CB8AC3E}">
        <p14:creationId xmlns:p14="http://schemas.microsoft.com/office/powerpoint/2010/main" val="236512011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8B483-9546-E836-5E93-D4942605A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345"/>
            <a:ext cx="12192000" cy="679731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3878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D2065-01EC-BCB1-0834-AECF3AD97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22"/>
            <a:ext cx="12192000" cy="681635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57292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9F0E-D6D5-D784-372F-46E5AF1166F6}"/>
              </a:ext>
            </a:extLst>
          </p:cNvPr>
          <p:cNvSpPr>
            <a:spLocks noGrp="1"/>
          </p:cNvSpPr>
          <p:nvPr>
            <p:ph type="title"/>
          </p:nvPr>
        </p:nvSpPr>
        <p:spPr>
          <a:xfrm>
            <a:off x="1399823" y="1320799"/>
            <a:ext cx="9841144" cy="2777068"/>
          </a:xfrm>
        </p:spPr>
        <p:txBody>
          <a:bodyPr/>
          <a:lstStyle/>
          <a:p>
            <a:r>
              <a:rPr lang="en-IN" sz="6400" b="1" dirty="0">
                <a:latin typeface="Arial Rounded MT Bold" panose="020F0704030504030204" pitchFamily="34" charset="0"/>
              </a:rPr>
              <a:t>SQL </a:t>
            </a:r>
            <a:br>
              <a:rPr lang="en-IN" sz="6400" b="1" dirty="0">
                <a:latin typeface="Arial Rounded MT Bold" panose="020F0704030504030204" pitchFamily="34" charset="0"/>
              </a:rPr>
            </a:br>
            <a:r>
              <a:rPr lang="en-IN" sz="6400" b="1" dirty="0">
                <a:latin typeface="Arial Rounded MT Bold" panose="020F0704030504030204" pitchFamily="34" charset="0"/>
              </a:rPr>
              <a:t>QUERIES</a:t>
            </a:r>
            <a:br>
              <a:rPr lang="en-IN" b="1" dirty="0">
                <a:latin typeface="Arial Rounded MT Bold" panose="020F0704030504030204" pitchFamily="34" charset="0"/>
              </a:rPr>
            </a:br>
            <a:endParaRPr lang="en-GB" dirty="0"/>
          </a:p>
        </p:txBody>
      </p:sp>
    </p:spTree>
    <p:extLst>
      <p:ext uri="{BB962C8B-B14F-4D97-AF65-F5344CB8AC3E}">
        <p14:creationId xmlns:p14="http://schemas.microsoft.com/office/powerpoint/2010/main" val="18043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D10B0-B39D-E888-6BB3-21715E65C21C}"/>
              </a:ext>
            </a:extLst>
          </p:cNvPr>
          <p:cNvSpPr>
            <a:spLocks noGrp="1"/>
          </p:cNvSpPr>
          <p:nvPr>
            <p:ph type="title"/>
          </p:nvPr>
        </p:nvSpPr>
        <p:spPr>
          <a:xfrm>
            <a:off x="635000" y="640823"/>
            <a:ext cx="3418659" cy="5583148"/>
          </a:xfrm>
        </p:spPr>
        <p:txBody>
          <a:bodyPr anchor="ctr">
            <a:normAutofit/>
          </a:bodyPr>
          <a:lstStyle/>
          <a:p>
            <a:pPr algn="ctr"/>
            <a:r>
              <a:rPr lang="en-US" sz="5400" dirty="0">
                <a:latin typeface="Times New Roman" panose="02020603050405020304" pitchFamily="18" charset="0"/>
                <a:cs typeface="Times New Roman" panose="02020603050405020304" pitchFamily="18" charset="0"/>
              </a:rPr>
              <a:t>SQL Queries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Rectangle 1">
            <a:extLst>
              <a:ext uri="{FF2B5EF4-FFF2-40B4-BE49-F238E27FC236}">
                <a16:creationId xmlns:a16="http://schemas.microsoft.com/office/drawing/2014/main" id="{36743A32-E81D-AAFB-0DC5-162AE9B2042C}"/>
              </a:ext>
            </a:extLst>
          </p:cNvPr>
          <p:cNvGraphicFramePr>
            <a:graphicFrameLocks noGrp="1"/>
          </p:cNvGraphicFramePr>
          <p:nvPr>
            <p:ph idx="1"/>
            <p:extLst>
              <p:ext uri="{D42A27DB-BD31-4B8C-83A1-F6EECF244321}">
                <p14:modId xmlns:p14="http://schemas.microsoft.com/office/powerpoint/2010/main" val="4287313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15097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1CD3A8-795A-7135-1511-7E7C98145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43" y="326571"/>
            <a:ext cx="11255828" cy="61504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6747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A108EA-2542-C23E-AF29-112C08D9F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01386"/>
            <a:ext cx="11811000" cy="64552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8535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40"/>
          <p:cNvPicPr preferRelativeResize="0">
            <a:picLocks noGrp="1"/>
          </p:cNvPicPr>
          <p:nvPr>
            <p:ph type="pic" idx="2"/>
          </p:nvPr>
        </p:nvPicPr>
        <p:blipFill rotWithShape="1">
          <a:blip r:embed="rId3">
            <a:alphaModFix/>
          </a:blip>
          <a:srcRect l="25552" t="11459" r="25552" b="6861"/>
          <a:stretch/>
        </p:blipFill>
        <p:spPr>
          <a:xfrm rot="10800000">
            <a:off x="2822100" y="-3108200"/>
            <a:ext cx="6562000" cy="6166000"/>
          </a:xfrm>
          <a:prstGeom prst="ellipse">
            <a:avLst/>
          </a:prstGeom>
        </p:spPr>
      </p:pic>
      <p:sp>
        <p:nvSpPr>
          <p:cNvPr id="811" name="Google Shape;811;p40"/>
          <p:cNvSpPr txBox="1">
            <a:spLocks noGrp="1"/>
          </p:cNvSpPr>
          <p:nvPr>
            <p:ph type="title"/>
          </p:nvPr>
        </p:nvSpPr>
        <p:spPr>
          <a:xfrm>
            <a:off x="3044795" y="2376600"/>
            <a:ext cx="6497200" cy="1348800"/>
          </a:xfrm>
          <a:prstGeom prst="rect">
            <a:avLst/>
          </a:prstGeom>
        </p:spPr>
        <p:txBody>
          <a:bodyPr spcFirstLastPara="1" vert="horz" wrap="square" lIns="121900" tIns="121900" rIns="121900" bIns="121900" rtlCol="0" anchor="ctr" anchorCtr="0">
            <a:noAutofit/>
          </a:bodyPr>
          <a:lstStyle/>
          <a:p>
            <a:r>
              <a:rPr lang="en" dirty="0">
                <a:latin typeface="+mj-lt"/>
              </a:rPr>
              <a:t>Introduction</a:t>
            </a:r>
            <a:endParaRPr dirty="0">
              <a:latin typeface="+mj-lt"/>
            </a:endParaRPr>
          </a:p>
        </p:txBody>
      </p:sp>
      <p:sp>
        <p:nvSpPr>
          <p:cNvPr id="812" name="Google Shape;812;p40"/>
          <p:cNvSpPr txBox="1">
            <a:spLocks noGrp="1"/>
          </p:cNvSpPr>
          <p:nvPr>
            <p:ph type="subTitle" idx="1"/>
          </p:nvPr>
        </p:nvSpPr>
        <p:spPr>
          <a:xfrm>
            <a:off x="1739590" y="4348501"/>
            <a:ext cx="8184995" cy="1516000"/>
          </a:xfrm>
          <a:prstGeom prst="rect">
            <a:avLst/>
          </a:prstGeom>
        </p:spPr>
        <p:txBody>
          <a:bodyPr spcFirstLastPara="1" vert="horz" wrap="square" lIns="121900" tIns="121900" rIns="121900" bIns="121900" rtlCol="0" anchor="ctr" anchorCtr="0">
            <a:noAutofit/>
          </a:bodyPr>
          <a:lstStyle/>
          <a:p>
            <a:pPr marL="0" indent="0"/>
            <a:r>
              <a:rPr lang="en-GB" dirty="0">
                <a:latin typeface="+mj-lt"/>
              </a:rPr>
              <a:t>The </a:t>
            </a:r>
            <a:r>
              <a:rPr lang="en-GB" b="1" dirty="0">
                <a:latin typeface="+mj-lt"/>
              </a:rPr>
              <a:t>Bank Loan Customer Analysis</a:t>
            </a:r>
            <a:r>
              <a:rPr lang="en-GB" dirty="0">
                <a:latin typeface="+mj-lt"/>
              </a:rPr>
              <a:t> project focuses on understanding key factors influencing loan approvals, repayments, and defaults. By analyzing customer demographics, credit scores, and loan types, the project aims to identify patterns that improve loan decision-making and risk management. This analysis will help optimize the bank's credit policies, reduce default rates, and enhance overall portfolio performance.</a:t>
            </a:r>
            <a:endParaRPr dirty="0">
              <a:latin typeface="+mj-lt"/>
            </a:endParaRPr>
          </a:p>
        </p:txBody>
      </p:sp>
      <p:sp>
        <p:nvSpPr>
          <p:cNvPr id="813" name="Google Shape;813;p40"/>
          <p:cNvSpPr/>
          <p:nvPr/>
        </p:nvSpPr>
        <p:spPr>
          <a:xfrm>
            <a:off x="8662268" y="333300"/>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mj-lt"/>
            </a:endParaRPr>
          </a:p>
        </p:txBody>
      </p:sp>
      <p:grpSp>
        <p:nvGrpSpPr>
          <p:cNvPr id="814" name="Google Shape;814;p40"/>
          <p:cNvGrpSpPr/>
          <p:nvPr/>
        </p:nvGrpSpPr>
        <p:grpSpPr>
          <a:xfrm flipH="1">
            <a:off x="7668084" y="-1059500"/>
            <a:ext cx="1466467" cy="2061800"/>
            <a:chOff x="3790650" y="352550"/>
            <a:chExt cx="1099850" cy="1546350"/>
          </a:xfrm>
        </p:grpSpPr>
        <p:sp>
          <p:nvSpPr>
            <p:cNvPr id="815" name="Google Shape;815;p4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latin typeface="+mj-lt"/>
              </a:endParaRPr>
            </a:p>
          </p:txBody>
        </p:sp>
        <p:sp>
          <p:nvSpPr>
            <p:cNvPr id="816" name="Google Shape;816;p4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latin typeface="+mj-lt"/>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6675AD-01D3-BBD8-53AA-4F99D6F7E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337457"/>
            <a:ext cx="11484430" cy="61613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9580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C30C-4DB0-83D2-9D7C-9EE01AFF97BD}"/>
              </a:ext>
            </a:extLst>
          </p:cNvPr>
          <p:cNvSpPr>
            <a:spLocks noGrp="1"/>
          </p:cNvSpPr>
          <p:nvPr>
            <p:ph type="title"/>
          </p:nvPr>
        </p:nvSpPr>
        <p:spPr>
          <a:xfrm>
            <a:off x="804672" y="457200"/>
            <a:ext cx="10579608" cy="1188720"/>
          </a:xfrm>
        </p:spPr>
        <p:txBody>
          <a:bodyPr>
            <a:normAutofit/>
          </a:bodyPr>
          <a:lstStyle/>
          <a:p>
            <a:pPr algn="ctr"/>
            <a:r>
              <a:rPr lang="en-US" sz="4000" b="1" dirty="0">
                <a:solidFill>
                  <a:schemeClr val="tx2"/>
                </a:solidFill>
                <a:latin typeface="Times New Roman" panose="02020603050405020304" pitchFamily="18" charset="0"/>
                <a:cs typeface="Times New Roman" panose="02020603050405020304" pitchFamily="18" charset="0"/>
              </a:rPr>
              <a:t>Insights and Recommendations</a:t>
            </a:r>
            <a:endParaRPr lang="en-US" sz="4000" dirty="0">
              <a:solidFill>
                <a:schemeClr val="tx2"/>
              </a:solidFill>
              <a:latin typeface="Times New Roman" panose="02020603050405020304" pitchFamily="18" charset="0"/>
              <a:cs typeface="Times New Roman" panose="02020603050405020304" pitchFamily="18" charset="0"/>
            </a:endParaRPr>
          </a:p>
        </p:txBody>
      </p:sp>
      <p:graphicFrame>
        <p:nvGraphicFramePr>
          <p:cNvPr id="6" name="Rectangle 1">
            <a:extLst>
              <a:ext uri="{FF2B5EF4-FFF2-40B4-BE49-F238E27FC236}">
                <a16:creationId xmlns:a16="http://schemas.microsoft.com/office/drawing/2014/main" id="{596AEBA0-3D68-5A86-0B19-03133476DE3A}"/>
              </a:ext>
            </a:extLst>
          </p:cNvPr>
          <p:cNvGraphicFramePr>
            <a:graphicFrameLocks noGrp="1"/>
          </p:cNvGraphicFramePr>
          <p:nvPr>
            <p:ph idx="1"/>
            <p:extLst>
              <p:ext uri="{D42A27DB-BD31-4B8C-83A1-F6EECF244321}">
                <p14:modId xmlns:p14="http://schemas.microsoft.com/office/powerpoint/2010/main" val="2914936371"/>
              </p:ext>
            </p:extLst>
          </p:nvPr>
        </p:nvGraphicFramePr>
        <p:xfrm>
          <a:off x="1034796" y="1467909"/>
          <a:ext cx="10119360" cy="5270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56356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A916D-9FF0-018C-66FF-246F7EE9B748}"/>
              </a:ext>
            </a:extLst>
          </p:cNvPr>
          <p:cNvSpPr>
            <a:spLocks noGrp="1"/>
          </p:cNvSpPr>
          <p:nvPr>
            <p:ph type="title"/>
          </p:nvPr>
        </p:nvSpPr>
        <p:spPr>
          <a:xfrm>
            <a:off x="1115568" y="509521"/>
            <a:ext cx="10232136" cy="1014984"/>
          </a:xfrm>
        </p:spPr>
        <p:txBody>
          <a:bodyPr>
            <a:normAutofit/>
          </a:bodyPr>
          <a:lstStyle/>
          <a:p>
            <a:pPr algn="ctr"/>
            <a:r>
              <a:rPr lang="en-US" sz="4000" b="1" dirty="0">
                <a:latin typeface="Times New Roman" panose="02020603050405020304" pitchFamily="18" charset="0"/>
                <a:cs typeface="Times New Roman" panose="02020603050405020304" pitchFamily="18" charset="0"/>
              </a:rPr>
              <a:t>Challenges &amp; Solutions</a:t>
            </a:r>
          </a:p>
        </p:txBody>
      </p:sp>
      <p:sp>
        <p:nvSpPr>
          <p:cNvPr id="27" name="Rectangle 2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8" name="Content Placeholder 2">
            <a:extLst>
              <a:ext uri="{FF2B5EF4-FFF2-40B4-BE49-F238E27FC236}">
                <a16:creationId xmlns:a16="http://schemas.microsoft.com/office/drawing/2014/main" id="{5F1CD8AE-DB52-F588-5261-3725286EE50E}"/>
              </a:ext>
            </a:extLst>
          </p:cNvPr>
          <p:cNvGraphicFramePr>
            <a:graphicFrameLocks noGrp="1"/>
          </p:cNvGraphicFramePr>
          <p:nvPr>
            <p:ph idx="1"/>
            <p:extLst>
              <p:ext uri="{D42A27DB-BD31-4B8C-83A1-F6EECF244321}">
                <p14:modId xmlns:p14="http://schemas.microsoft.com/office/powerpoint/2010/main" val="3386188515"/>
              </p:ext>
            </p:extLst>
          </p:nvPr>
        </p:nvGraphicFramePr>
        <p:xfrm>
          <a:off x="1115568" y="1524505"/>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852326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FD90-6D0F-C126-D795-0EE43ABCE0E2}"/>
              </a:ext>
            </a:extLst>
          </p:cNvPr>
          <p:cNvSpPr>
            <a:spLocks noGrp="1"/>
          </p:cNvSpPr>
          <p:nvPr>
            <p:ph type="title"/>
          </p:nvPr>
        </p:nvSpPr>
        <p:spPr>
          <a:xfrm>
            <a:off x="1535289" y="1340222"/>
            <a:ext cx="9392355" cy="3017289"/>
          </a:xfrm>
        </p:spPr>
        <p:txBody>
          <a:bodyPr/>
          <a:lstStyle/>
          <a:p>
            <a:r>
              <a:rPr lang="en-IN" sz="6400" b="1" dirty="0">
                <a:latin typeface="Arial Rounded MT Bold" panose="020F0704030504030204" pitchFamily="34" charset="0"/>
              </a:rPr>
              <a:t>KEY-TAKE</a:t>
            </a:r>
            <a:br>
              <a:rPr lang="en-IN" sz="6400" b="1" dirty="0">
                <a:latin typeface="Arial Rounded MT Bold" panose="020F0704030504030204" pitchFamily="34" charset="0"/>
              </a:rPr>
            </a:br>
            <a:r>
              <a:rPr lang="en-IN" sz="6400" b="1" dirty="0">
                <a:latin typeface="Arial Rounded MT Bold" panose="020F0704030504030204" pitchFamily="34" charset="0"/>
              </a:rPr>
              <a:t>AWAY </a:t>
            </a:r>
            <a:br>
              <a:rPr lang="en-IN" sz="6400" b="1" dirty="0">
                <a:latin typeface="Arial Rounded MT Bold" panose="020F0704030504030204" pitchFamily="34" charset="0"/>
              </a:rPr>
            </a:br>
            <a:r>
              <a:rPr lang="en-IN" sz="6400" b="1" dirty="0">
                <a:latin typeface="Arial Rounded MT Bold" panose="020F0704030504030204" pitchFamily="34" charset="0"/>
              </a:rPr>
              <a:t>POINTS</a:t>
            </a:r>
            <a:endParaRPr lang="en-GB" sz="6400" dirty="0"/>
          </a:p>
        </p:txBody>
      </p:sp>
    </p:spTree>
    <p:extLst>
      <p:ext uri="{BB962C8B-B14F-4D97-AF65-F5344CB8AC3E}">
        <p14:creationId xmlns:p14="http://schemas.microsoft.com/office/powerpoint/2010/main" val="2889060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F68CC-1559-0704-566D-73A6E97307D1}"/>
              </a:ext>
            </a:extLst>
          </p:cNvPr>
          <p:cNvSpPr txBox="1"/>
          <p:nvPr/>
        </p:nvSpPr>
        <p:spPr>
          <a:xfrm>
            <a:off x="1343377" y="45157"/>
            <a:ext cx="9042400" cy="8176534"/>
          </a:xfrm>
          <a:prstGeom prst="rect">
            <a:avLst/>
          </a:prstGeom>
          <a:noFill/>
        </p:spPr>
        <p:txBody>
          <a:bodyPr wrap="square" rtlCol="0">
            <a:spAutoFit/>
          </a:bodyPr>
          <a:lstStyle/>
          <a:p>
            <a:endParaRPr lang="en-GB" sz="2400" dirty="0"/>
          </a:p>
          <a:p>
            <a:r>
              <a:rPr lang="en-GB" sz="2400" dirty="0"/>
              <a:t>1. </a:t>
            </a:r>
            <a:r>
              <a:rPr lang="en-GB" sz="2400" b="1" dirty="0"/>
              <a:t>Customer Segmentation: </a:t>
            </a:r>
            <a:r>
              <a:rPr lang="en-GB" sz="2400" dirty="0"/>
              <a:t>Identified key customer segments based on demographics, credit scores, and loan behaviours, enabling targeted lending strategies.</a:t>
            </a:r>
          </a:p>
          <a:p>
            <a:endParaRPr lang="en-GB" sz="2400" dirty="0"/>
          </a:p>
          <a:p>
            <a:r>
              <a:rPr lang="en-GB" sz="2400" b="1" dirty="0"/>
              <a:t>2. Risk Identification: </a:t>
            </a:r>
            <a:r>
              <a:rPr lang="en-GB" sz="2400" dirty="0"/>
              <a:t>Recognized high-risk factors contributing to loan defaults, allowing the bank to refine risk management and underwriting processes.</a:t>
            </a:r>
          </a:p>
          <a:p>
            <a:endParaRPr lang="en-GB" sz="2400" dirty="0"/>
          </a:p>
          <a:p>
            <a:r>
              <a:rPr lang="en-GB" sz="2400" b="1" dirty="0"/>
              <a:t>3. Improved Decision-Making: </a:t>
            </a:r>
            <a:r>
              <a:rPr lang="en-GB" sz="2400" dirty="0"/>
              <a:t>Provided data-driven insights for more accurate loan approval and rejection decisions, reducing default rates.</a:t>
            </a:r>
          </a:p>
          <a:p>
            <a:endParaRPr lang="en-GB" sz="2400" dirty="0"/>
          </a:p>
          <a:p>
            <a:r>
              <a:rPr lang="en-GB" sz="2400" b="1" dirty="0"/>
              <a:t>4. Predictive Modelling: </a:t>
            </a:r>
            <a:r>
              <a:rPr lang="en-GB" sz="2400" dirty="0"/>
              <a:t>Developed models to forecast potential loan defaults, helping the bank mitigate financial risks.</a:t>
            </a:r>
          </a:p>
          <a:p>
            <a:endParaRPr lang="en-GB" sz="2400" dirty="0"/>
          </a:p>
          <a:p>
            <a:r>
              <a:rPr lang="en-GB" sz="2400" b="1" dirty="0"/>
              <a:t>5. Enhanced Portfolio Performance: </a:t>
            </a:r>
            <a:r>
              <a:rPr lang="en-GB" sz="2400" dirty="0"/>
              <a:t>Optimized the overall loan portfolio by improving approval rates for creditworthy customers and reducing losses from risky loans. </a:t>
            </a:r>
          </a:p>
          <a:p>
            <a:endParaRPr lang="en-GB" sz="2400" dirty="0"/>
          </a:p>
          <a:p>
            <a:r>
              <a:rPr lang="en-GB" sz="2400" b="1" dirty="0"/>
              <a:t>6. Data-Driven Policy Adjustments: </a:t>
            </a:r>
            <a:r>
              <a:rPr lang="en-GB" sz="2400" dirty="0"/>
              <a:t>Offered recommendations for adjusting loan policies to better align with customer risk profiles and </a:t>
            </a:r>
            <a:r>
              <a:rPr lang="en-GB" sz="2133" dirty="0"/>
              <a:t>market conditions.</a:t>
            </a:r>
          </a:p>
        </p:txBody>
      </p:sp>
    </p:spTree>
    <p:extLst>
      <p:ext uri="{BB962C8B-B14F-4D97-AF65-F5344CB8AC3E}">
        <p14:creationId xmlns:p14="http://schemas.microsoft.com/office/powerpoint/2010/main" val="410669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7722-39C7-F70F-0A40-52EA797FEE6D}"/>
              </a:ext>
            </a:extLst>
          </p:cNvPr>
          <p:cNvSpPr>
            <a:spLocks noGrp="1"/>
          </p:cNvSpPr>
          <p:nvPr>
            <p:ph type="title"/>
          </p:nvPr>
        </p:nvSpPr>
        <p:spPr>
          <a:xfrm>
            <a:off x="1244477" y="1952977"/>
            <a:ext cx="10290000" cy="1253067"/>
          </a:xfrm>
        </p:spPr>
        <p:txBody>
          <a:bodyPr/>
          <a:lstStyle/>
          <a:p>
            <a:r>
              <a:rPr lang="en-IN" sz="6400" b="1" dirty="0">
                <a:latin typeface="Arial Rounded MT Bold" panose="020F0704030504030204" pitchFamily="34" charset="0"/>
              </a:rPr>
              <a:t>CONCLUSION</a:t>
            </a:r>
            <a:br>
              <a:rPr lang="en-IN" b="1" dirty="0">
                <a:latin typeface="Arial Rounded MT Bold" panose="020F0704030504030204" pitchFamily="34" charset="0"/>
              </a:rPr>
            </a:br>
            <a:endParaRPr lang="en-GB" dirty="0"/>
          </a:p>
        </p:txBody>
      </p:sp>
    </p:spTree>
    <p:extLst>
      <p:ext uri="{BB962C8B-B14F-4D97-AF65-F5344CB8AC3E}">
        <p14:creationId xmlns:p14="http://schemas.microsoft.com/office/powerpoint/2010/main" val="193131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486F5-00A6-F765-0CB6-B3D784604C8C}"/>
              </a:ext>
            </a:extLst>
          </p:cNvPr>
          <p:cNvSpPr txBox="1"/>
          <p:nvPr/>
        </p:nvSpPr>
        <p:spPr>
          <a:xfrm>
            <a:off x="1207911" y="598311"/>
            <a:ext cx="9516533" cy="4565994"/>
          </a:xfrm>
          <a:prstGeom prst="rect">
            <a:avLst/>
          </a:prstGeom>
          <a:noFill/>
        </p:spPr>
        <p:txBody>
          <a:bodyPr wrap="square" rtlCol="0">
            <a:spAutoFit/>
          </a:bodyPr>
          <a:lstStyle/>
          <a:p>
            <a:endParaRPr lang="en-GB" sz="2400" dirty="0"/>
          </a:p>
          <a:p>
            <a:pPr marL="380990" indent="-380990">
              <a:buFont typeface="Arial" panose="020B0604020202020204" pitchFamily="34" charset="0"/>
              <a:buChar char="•"/>
            </a:pPr>
            <a:r>
              <a:rPr lang="en-GB" sz="2667" dirty="0"/>
              <a:t>The  Bank Loan Customer Analysis project successfully identified key factors influencing loan approvals and defaults, providing actionable insights for better risk management. </a:t>
            </a:r>
          </a:p>
          <a:p>
            <a:pPr marL="380990" indent="-380990">
              <a:buFont typeface="Arial" panose="020B0604020202020204" pitchFamily="34" charset="0"/>
              <a:buChar char="•"/>
            </a:pPr>
            <a:r>
              <a:rPr lang="en-GB" sz="2667" dirty="0"/>
              <a:t>By analyzing customer demographics, credit scores, and loan performance, the project enabled the bank to improve its underwriting process, reduce default rates, and enhance overall portfolio performance. </a:t>
            </a:r>
          </a:p>
          <a:p>
            <a:pPr marL="380990" indent="-380990">
              <a:buFont typeface="Arial" panose="020B0604020202020204" pitchFamily="34" charset="0"/>
              <a:buChar char="•"/>
            </a:pPr>
            <a:r>
              <a:rPr lang="en-GB" sz="2667" dirty="0"/>
              <a:t>These data-driven insights will help the bank make more informed lending decisions, tailor products to customer needs, and mitigate financial risks in the future.</a:t>
            </a:r>
          </a:p>
        </p:txBody>
      </p:sp>
    </p:spTree>
    <p:extLst>
      <p:ext uri="{BB962C8B-B14F-4D97-AF65-F5344CB8AC3E}">
        <p14:creationId xmlns:p14="http://schemas.microsoft.com/office/powerpoint/2010/main" val="1454401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pic>
        <p:nvPicPr>
          <p:cNvPr id="920" name="Google Shape;920;p45"/>
          <p:cNvPicPr preferRelativeResize="0">
            <a:picLocks noGrp="1"/>
          </p:cNvPicPr>
          <p:nvPr>
            <p:ph type="pic" idx="2"/>
          </p:nvPr>
        </p:nvPicPr>
        <p:blipFill rotWithShape="1">
          <a:blip r:embed="rId3">
            <a:alphaModFix/>
          </a:blip>
          <a:srcRect l="18550" t="27064" r="16745" b="-9078"/>
          <a:stretch/>
        </p:blipFill>
        <p:spPr>
          <a:xfrm rot="5400000">
            <a:off x="-3957967" y="528000"/>
            <a:ext cx="6858000" cy="5802000"/>
          </a:xfrm>
          <a:prstGeom prst="round2SameRect">
            <a:avLst>
              <a:gd name="adj1" fmla="val 16667"/>
              <a:gd name="adj2" fmla="val 0"/>
            </a:avLst>
          </a:prstGeom>
        </p:spPr>
      </p:pic>
      <p:pic>
        <p:nvPicPr>
          <p:cNvPr id="921" name="Google Shape;921;p45"/>
          <p:cNvPicPr preferRelativeResize="0">
            <a:picLocks noGrp="1"/>
          </p:cNvPicPr>
          <p:nvPr>
            <p:ph type="pic" idx="3"/>
          </p:nvPr>
        </p:nvPicPr>
        <p:blipFill rotWithShape="1">
          <a:blip r:embed="rId3">
            <a:alphaModFix/>
          </a:blip>
          <a:srcRect l="16537" t="56461" r="19930" b="-36983"/>
          <a:stretch/>
        </p:blipFill>
        <p:spPr>
          <a:xfrm rot="-5400000">
            <a:off x="9291967" y="528000"/>
            <a:ext cx="6858000" cy="5802000"/>
          </a:xfrm>
          <a:prstGeom prst="round2SameRect">
            <a:avLst>
              <a:gd name="adj1" fmla="val 16667"/>
              <a:gd name="adj2" fmla="val 0"/>
            </a:avLst>
          </a:prstGeom>
        </p:spPr>
      </p:pic>
      <p:sp>
        <p:nvSpPr>
          <p:cNvPr id="922" name="Google Shape;922;p45"/>
          <p:cNvSpPr txBox="1">
            <a:spLocks noGrp="1"/>
          </p:cNvSpPr>
          <p:nvPr>
            <p:ph type="title"/>
          </p:nvPr>
        </p:nvSpPr>
        <p:spPr>
          <a:xfrm>
            <a:off x="3759800" y="3967400"/>
            <a:ext cx="4672400" cy="709200"/>
          </a:xfrm>
          <a:prstGeom prst="rect">
            <a:avLst/>
          </a:prstGeom>
        </p:spPr>
        <p:txBody>
          <a:bodyPr spcFirstLastPara="1" vert="horz" wrap="square" lIns="121900" tIns="121900" rIns="121900" bIns="121900" rtlCol="0" anchor="ctr" anchorCtr="0">
            <a:noAutofit/>
          </a:bodyPr>
          <a:lstStyle/>
          <a:p>
            <a:r>
              <a:rPr lang="en-GB" dirty="0">
                <a:latin typeface="+mn-lt"/>
              </a:rPr>
              <a:t>— Bob Hope</a:t>
            </a:r>
            <a:endParaRPr dirty="0">
              <a:latin typeface="+mn-lt"/>
            </a:endParaRPr>
          </a:p>
        </p:txBody>
      </p:sp>
      <p:sp>
        <p:nvSpPr>
          <p:cNvPr id="923" name="Google Shape;923;p45"/>
          <p:cNvSpPr txBox="1">
            <a:spLocks noGrp="1"/>
          </p:cNvSpPr>
          <p:nvPr>
            <p:ph type="subTitle" idx="1"/>
          </p:nvPr>
        </p:nvSpPr>
        <p:spPr>
          <a:xfrm>
            <a:off x="2677400" y="2181400"/>
            <a:ext cx="6837200" cy="1786000"/>
          </a:xfrm>
          <a:prstGeom prst="rect">
            <a:avLst/>
          </a:prstGeom>
        </p:spPr>
        <p:txBody>
          <a:bodyPr spcFirstLastPara="1" vert="horz" wrap="square" lIns="121900" tIns="121900" rIns="121900" bIns="121900" rtlCol="0" anchor="t" anchorCtr="0">
            <a:noAutofit/>
          </a:bodyPr>
          <a:lstStyle/>
          <a:p>
            <a:pPr marL="0" indent="0"/>
            <a:r>
              <a:rPr lang="en-GB" sz="3200" dirty="0">
                <a:latin typeface="+mj-lt"/>
              </a:rPr>
              <a:t>“A bank is a place that will lend you money if you can prove that you don't need it."</a:t>
            </a:r>
          </a:p>
        </p:txBody>
      </p:sp>
      <p:grpSp>
        <p:nvGrpSpPr>
          <p:cNvPr id="924" name="Google Shape;924;p45"/>
          <p:cNvGrpSpPr/>
          <p:nvPr/>
        </p:nvGrpSpPr>
        <p:grpSpPr>
          <a:xfrm>
            <a:off x="1315801" y="4842918"/>
            <a:ext cx="939433" cy="1016133"/>
            <a:chOff x="6484125" y="1121200"/>
            <a:chExt cx="704575" cy="762100"/>
          </a:xfrm>
        </p:grpSpPr>
        <p:sp>
          <p:nvSpPr>
            <p:cNvPr id="925" name="Google Shape;925;p45"/>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26" name="Google Shape;926;p45"/>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27" name="Google Shape;927;p45"/>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28" name="Google Shape;928;p45"/>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929" name="Google Shape;929;p45"/>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930" name="Google Shape;930;p45"/>
          <p:cNvSpPr/>
          <p:nvPr/>
        </p:nvSpPr>
        <p:spPr>
          <a:xfrm>
            <a:off x="10581452" y="2209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31" name="Google Shape;931;p45"/>
          <p:cNvSpPr/>
          <p:nvPr/>
        </p:nvSpPr>
        <p:spPr>
          <a:xfrm>
            <a:off x="11130601" y="9607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932" name="Google Shape;932;p45"/>
          <p:cNvGrpSpPr/>
          <p:nvPr/>
        </p:nvGrpSpPr>
        <p:grpSpPr>
          <a:xfrm flipH="1">
            <a:off x="9245867" y="-437433"/>
            <a:ext cx="1466467" cy="2061800"/>
            <a:chOff x="3790650" y="352550"/>
            <a:chExt cx="1099850" cy="1546350"/>
          </a:xfrm>
        </p:grpSpPr>
        <p:sp>
          <p:nvSpPr>
            <p:cNvPr id="933" name="Google Shape;933;p4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934" name="Google Shape;934;p4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grpSp>
      <p:sp>
        <p:nvSpPr>
          <p:cNvPr id="935" name="Google Shape;935;p45"/>
          <p:cNvSpPr/>
          <p:nvPr/>
        </p:nvSpPr>
        <p:spPr>
          <a:xfrm>
            <a:off x="-356415" y="8845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36" name="Google Shape;936;p45"/>
          <p:cNvSpPr/>
          <p:nvPr/>
        </p:nvSpPr>
        <p:spPr>
          <a:xfrm>
            <a:off x="192734" y="1624367"/>
            <a:ext cx="837433" cy="418733"/>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937" name="Google Shape;937;p45"/>
          <p:cNvGrpSpPr/>
          <p:nvPr/>
        </p:nvGrpSpPr>
        <p:grpSpPr>
          <a:xfrm flipH="1">
            <a:off x="-356416" y="-147300"/>
            <a:ext cx="1466467" cy="2061800"/>
            <a:chOff x="3790650" y="352550"/>
            <a:chExt cx="1099850" cy="1546350"/>
          </a:xfrm>
        </p:grpSpPr>
        <p:sp>
          <p:nvSpPr>
            <p:cNvPr id="938" name="Google Shape;938;p4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939" name="Google Shape;939;p4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grpSp>
      <p:grpSp>
        <p:nvGrpSpPr>
          <p:cNvPr id="940" name="Google Shape;940;p45"/>
          <p:cNvGrpSpPr/>
          <p:nvPr/>
        </p:nvGrpSpPr>
        <p:grpSpPr>
          <a:xfrm flipH="1">
            <a:off x="11554351" y="5107767"/>
            <a:ext cx="1466467" cy="2061800"/>
            <a:chOff x="3790650" y="352550"/>
            <a:chExt cx="1099850" cy="1546350"/>
          </a:xfrm>
        </p:grpSpPr>
        <p:sp>
          <p:nvSpPr>
            <p:cNvPr id="941" name="Google Shape;941;p4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942" name="Google Shape;942;p4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grpSp>
      <p:sp>
        <p:nvSpPr>
          <p:cNvPr id="943" name="Google Shape;943;p45"/>
          <p:cNvSpPr/>
          <p:nvPr/>
        </p:nvSpPr>
        <p:spPr>
          <a:xfrm>
            <a:off x="11676818" y="4400867"/>
            <a:ext cx="837433" cy="418733"/>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3A011-CF0E-A09A-3947-7547E1C82C01}"/>
              </a:ext>
            </a:extLst>
          </p:cNvPr>
          <p:cNvSpPr>
            <a:spLocks noGrp="1"/>
          </p:cNvSpPr>
          <p:nvPr>
            <p:ph type="title"/>
          </p:nvPr>
        </p:nvSpPr>
        <p:spPr>
          <a:xfrm>
            <a:off x="979465" y="3295066"/>
            <a:ext cx="4805996" cy="1297115"/>
          </a:xfrm>
        </p:spPr>
        <p:txBody>
          <a:bodyPr vert="horz" lIns="91440" tIns="45720" rIns="91440" bIns="45720" rtlCol="0" anchor="t">
            <a:normAutofit/>
          </a:bodyPr>
          <a:lstStyle/>
          <a:p>
            <a:r>
              <a:rPr lang="en-US" sz="4000" i="1" kern="1200" dirty="0">
                <a:solidFill>
                  <a:schemeClr val="tx2"/>
                </a:solidFill>
                <a:latin typeface="+mj-lt"/>
                <a:ea typeface="+mj-ea"/>
                <a:cs typeface="+mj-cs"/>
              </a:rPr>
              <a:t>Thank You!</a:t>
            </a:r>
          </a:p>
        </p:txBody>
      </p:sp>
      <p:sp>
        <p:nvSpPr>
          <p:cNvPr id="3" name="Content Placeholder 2">
            <a:extLst>
              <a:ext uri="{FF2B5EF4-FFF2-40B4-BE49-F238E27FC236}">
                <a16:creationId xmlns:a16="http://schemas.microsoft.com/office/drawing/2014/main" id="{7A8F65CB-7F43-FBFE-2D6B-765BAB0588DC}"/>
              </a:ext>
            </a:extLst>
          </p:cNvPr>
          <p:cNvSpPr>
            <a:spLocks noGrp="1"/>
          </p:cNvSpPr>
          <p:nvPr>
            <p:ph idx="1"/>
          </p:nvPr>
        </p:nvSpPr>
        <p:spPr>
          <a:xfrm>
            <a:off x="979770" y="2179722"/>
            <a:ext cx="4805691" cy="838831"/>
          </a:xfrm>
        </p:spPr>
        <p:txBody>
          <a:bodyPr vert="horz" lIns="91440" tIns="45720" rIns="91440" bIns="45720" rtlCol="0" anchor="b">
            <a:normAutofit/>
          </a:bodyPr>
          <a:lstStyle/>
          <a:p>
            <a:pPr marL="0" indent="0">
              <a:buNone/>
            </a:pPr>
            <a:r>
              <a:rPr lang="en-US" sz="2000" i="1" kern="1200" dirty="0">
                <a:solidFill>
                  <a:schemeClr val="tx2"/>
                </a:solidFill>
                <a:latin typeface="+mn-lt"/>
                <a:ea typeface="+mn-ea"/>
                <a:cs typeface="+mn-cs"/>
              </a:rPr>
              <a:t>Thank you for your time and attention.</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Handshake">
            <a:extLst>
              <a:ext uri="{FF2B5EF4-FFF2-40B4-BE49-F238E27FC236}">
                <a16:creationId xmlns:a16="http://schemas.microsoft.com/office/drawing/2014/main" id="{2EB5A8C8-C045-C170-3C00-BDF3B03E78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3891347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C21B7D-0382-10D9-A4CB-90E7F3003B7D}"/>
              </a:ext>
            </a:extLst>
          </p:cNvPr>
          <p:cNvSpPr>
            <a:spLocks noGrp="1"/>
          </p:cNvSpPr>
          <p:nvPr>
            <p:ph type="title"/>
          </p:nvPr>
        </p:nvSpPr>
        <p:spPr>
          <a:xfrm>
            <a:off x="838200" y="673770"/>
            <a:ext cx="3220329" cy="2027227"/>
          </a:xfrm>
        </p:spPr>
        <p:txBody>
          <a:bodyPr anchor="t">
            <a:normAutofit/>
          </a:bodyPr>
          <a:lstStyle/>
          <a:p>
            <a:r>
              <a:rPr lang="en-US" sz="4600" dirty="0">
                <a:solidFill>
                  <a:srgbClr val="FFFFFF"/>
                </a:solidFill>
                <a:cs typeface="Times New Roman" panose="02020603050405020304" pitchFamily="18" charset="0"/>
              </a:rPr>
              <a:t>Objective</a:t>
            </a:r>
          </a:p>
        </p:txBody>
      </p:sp>
      <p:graphicFrame>
        <p:nvGraphicFramePr>
          <p:cNvPr id="19" name="Content Placeholder 2">
            <a:extLst>
              <a:ext uri="{FF2B5EF4-FFF2-40B4-BE49-F238E27FC236}">
                <a16:creationId xmlns:a16="http://schemas.microsoft.com/office/drawing/2014/main" id="{08F403AB-7BF0-4E58-D13E-33D80DFAB72F}"/>
              </a:ext>
            </a:extLst>
          </p:cNvPr>
          <p:cNvGraphicFramePr>
            <a:graphicFrameLocks noGrp="1"/>
          </p:cNvGraphicFramePr>
          <p:nvPr>
            <p:ph idx="1"/>
            <p:extLst>
              <p:ext uri="{D42A27DB-BD31-4B8C-83A1-F6EECF244321}">
                <p14:modId xmlns:p14="http://schemas.microsoft.com/office/powerpoint/2010/main" val="39016109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6772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174D-5285-2E5D-3EF9-1D7EEF73EBF1}"/>
              </a:ext>
            </a:extLst>
          </p:cNvPr>
          <p:cNvSpPr>
            <a:spLocks noGrp="1"/>
          </p:cNvSpPr>
          <p:nvPr>
            <p:ph type="title"/>
          </p:nvPr>
        </p:nvSpPr>
        <p:spPr/>
        <p:txBody>
          <a:bodyPr/>
          <a:lstStyle/>
          <a:p>
            <a:pPr algn="ctr"/>
            <a:r>
              <a:rPr lang="en-GB" dirty="0">
                <a:latin typeface="+mj-lt"/>
              </a:rPr>
              <a:t>Problem statement</a:t>
            </a:r>
          </a:p>
        </p:txBody>
      </p:sp>
      <p:sp>
        <p:nvSpPr>
          <p:cNvPr id="3" name="Text Placeholder 2">
            <a:extLst>
              <a:ext uri="{FF2B5EF4-FFF2-40B4-BE49-F238E27FC236}">
                <a16:creationId xmlns:a16="http://schemas.microsoft.com/office/drawing/2014/main" id="{89603077-D2B3-FC77-46C0-52727BAFD9F2}"/>
              </a:ext>
            </a:extLst>
          </p:cNvPr>
          <p:cNvSpPr>
            <a:spLocks noGrp="1"/>
          </p:cNvSpPr>
          <p:nvPr>
            <p:ph type="body" idx="1"/>
          </p:nvPr>
        </p:nvSpPr>
        <p:spPr>
          <a:xfrm>
            <a:off x="920548" y="1989804"/>
            <a:ext cx="10272000" cy="4555200"/>
          </a:xfrm>
        </p:spPr>
        <p:txBody>
          <a:bodyPr/>
          <a:lstStyle/>
          <a:p>
            <a:pPr marL="186262" indent="0">
              <a:buNone/>
            </a:pPr>
            <a:r>
              <a:rPr lang="en-GB" sz="2667" dirty="0"/>
              <a:t>The main objective of a Bank Loan Customer Analysis project is to leverage data analysis to assess customer creditworthiness and identify factors influencing loan approvals, repayments, and defaults. This aims to enhance decision-making, optimize the underwriting process, and minimize financial risks for the bank.</a:t>
            </a:r>
          </a:p>
        </p:txBody>
      </p:sp>
      <p:grpSp>
        <p:nvGrpSpPr>
          <p:cNvPr id="4" name="Google Shape;853;p42">
            <a:extLst>
              <a:ext uri="{FF2B5EF4-FFF2-40B4-BE49-F238E27FC236}">
                <a16:creationId xmlns:a16="http://schemas.microsoft.com/office/drawing/2014/main" id="{5971EF1D-A839-C334-3085-979181822A3D}"/>
              </a:ext>
            </a:extLst>
          </p:cNvPr>
          <p:cNvGrpSpPr/>
          <p:nvPr/>
        </p:nvGrpSpPr>
        <p:grpSpPr>
          <a:xfrm>
            <a:off x="1595969" y="821436"/>
            <a:ext cx="466777" cy="667549"/>
            <a:chOff x="1624338" y="2682263"/>
            <a:chExt cx="350083" cy="500662"/>
          </a:xfrm>
        </p:grpSpPr>
        <p:sp>
          <p:nvSpPr>
            <p:cNvPr id="5" name="Google Shape;854;p42">
              <a:extLst>
                <a:ext uri="{FF2B5EF4-FFF2-40B4-BE49-F238E27FC236}">
                  <a16:creationId xmlns:a16="http://schemas.microsoft.com/office/drawing/2014/main" id="{E1327D72-1448-30FC-3AFD-CC77654F9BC2}"/>
                </a:ext>
              </a:extLst>
            </p:cNvPr>
            <p:cNvSpPr/>
            <p:nvPr/>
          </p:nvSpPr>
          <p:spPr>
            <a:xfrm>
              <a:off x="1673886" y="2871467"/>
              <a:ext cx="250989" cy="311458"/>
            </a:xfrm>
            <a:custGeom>
              <a:avLst/>
              <a:gdLst/>
              <a:ahLst/>
              <a:cxnLst/>
              <a:rect l="l" t="t" r="r" b="b"/>
              <a:pathLst>
                <a:path w="8675" h="10765" extrusionOk="0">
                  <a:moveTo>
                    <a:pt x="4760" y="2981"/>
                  </a:moveTo>
                  <a:lnTo>
                    <a:pt x="4760" y="3603"/>
                  </a:lnTo>
                  <a:cubicBezTo>
                    <a:pt x="5116" y="3692"/>
                    <a:pt x="5427" y="3870"/>
                    <a:pt x="5738" y="4093"/>
                  </a:cubicBezTo>
                  <a:lnTo>
                    <a:pt x="5783" y="4093"/>
                  </a:lnTo>
                  <a:lnTo>
                    <a:pt x="5160" y="4760"/>
                  </a:lnTo>
                  <a:cubicBezTo>
                    <a:pt x="4929" y="4595"/>
                    <a:pt x="4649" y="4503"/>
                    <a:pt x="4357" y="4503"/>
                  </a:cubicBezTo>
                  <a:cubicBezTo>
                    <a:pt x="4255" y="4503"/>
                    <a:pt x="4151" y="4514"/>
                    <a:pt x="4048" y="4537"/>
                  </a:cubicBezTo>
                  <a:cubicBezTo>
                    <a:pt x="3915" y="4537"/>
                    <a:pt x="3781" y="4671"/>
                    <a:pt x="3737" y="4849"/>
                  </a:cubicBezTo>
                  <a:cubicBezTo>
                    <a:pt x="3737" y="4982"/>
                    <a:pt x="3781" y="5071"/>
                    <a:pt x="3826" y="5160"/>
                  </a:cubicBezTo>
                  <a:cubicBezTo>
                    <a:pt x="3959" y="5205"/>
                    <a:pt x="4404" y="5383"/>
                    <a:pt x="4893" y="5561"/>
                  </a:cubicBezTo>
                  <a:cubicBezTo>
                    <a:pt x="5872" y="5916"/>
                    <a:pt x="6094" y="6628"/>
                    <a:pt x="6005" y="7162"/>
                  </a:cubicBezTo>
                  <a:cubicBezTo>
                    <a:pt x="5961" y="7518"/>
                    <a:pt x="5783" y="7829"/>
                    <a:pt x="5471" y="8007"/>
                  </a:cubicBezTo>
                  <a:cubicBezTo>
                    <a:pt x="5249" y="8185"/>
                    <a:pt x="5027" y="8274"/>
                    <a:pt x="4760" y="8318"/>
                  </a:cubicBezTo>
                  <a:lnTo>
                    <a:pt x="4760" y="8941"/>
                  </a:lnTo>
                  <a:lnTo>
                    <a:pt x="3870" y="8941"/>
                  </a:lnTo>
                  <a:lnTo>
                    <a:pt x="3870" y="8318"/>
                  </a:lnTo>
                  <a:cubicBezTo>
                    <a:pt x="3425" y="8185"/>
                    <a:pt x="3025" y="7963"/>
                    <a:pt x="2714" y="7651"/>
                  </a:cubicBezTo>
                  <a:lnTo>
                    <a:pt x="2402" y="7295"/>
                  </a:lnTo>
                  <a:lnTo>
                    <a:pt x="3114" y="6717"/>
                  </a:lnTo>
                  <a:lnTo>
                    <a:pt x="3381" y="7028"/>
                  </a:lnTo>
                  <a:cubicBezTo>
                    <a:pt x="3648" y="7295"/>
                    <a:pt x="3959" y="7429"/>
                    <a:pt x="4359" y="7473"/>
                  </a:cubicBezTo>
                  <a:lnTo>
                    <a:pt x="4493" y="7473"/>
                  </a:lnTo>
                  <a:cubicBezTo>
                    <a:pt x="4760" y="7473"/>
                    <a:pt x="5027" y="7295"/>
                    <a:pt x="5116" y="6984"/>
                  </a:cubicBezTo>
                  <a:cubicBezTo>
                    <a:pt x="5160" y="6673"/>
                    <a:pt x="4760" y="6495"/>
                    <a:pt x="4582" y="6450"/>
                  </a:cubicBezTo>
                  <a:cubicBezTo>
                    <a:pt x="4004" y="6228"/>
                    <a:pt x="3470" y="5961"/>
                    <a:pt x="3425" y="5961"/>
                  </a:cubicBezTo>
                  <a:cubicBezTo>
                    <a:pt x="3425" y="5961"/>
                    <a:pt x="3381" y="5961"/>
                    <a:pt x="3381" y="5916"/>
                  </a:cubicBezTo>
                  <a:cubicBezTo>
                    <a:pt x="2981" y="5694"/>
                    <a:pt x="2758" y="5205"/>
                    <a:pt x="2803" y="4760"/>
                  </a:cubicBezTo>
                  <a:cubicBezTo>
                    <a:pt x="2892" y="4226"/>
                    <a:pt x="3292" y="3781"/>
                    <a:pt x="3781" y="3648"/>
                  </a:cubicBezTo>
                  <a:lnTo>
                    <a:pt x="3870" y="3648"/>
                  </a:lnTo>
                  <a:lnTo>
                    <a:pt x="3870" y="2981"/>
                  </a:lnTo>
                  <a:close/>
                  <a:moveTo>
                    <a:pt x="4359" y="0"/>
                  </a:moveTo>
                  <a:cubicBezTo>
                    <a:pt x="2892" y="1424"/>
                    <a:pt x="45" y="4626"/>
                    <a:pt x="45" y="6450"/>
                  </a:cubicBezTo>
                  <a:cubicBezTo>
                    <a:pt x="0" y="7607"/>
                    <a:pt x="445" y="8719"/>
                    <a:pt x="1290" y="9519"/>
                  </a:cubicBezTo>
                  <a:cubicBezTo>
                    <a:pt x="2046" y="10276"/>
                    <a:pt x="3114" y="10765"/>
                    <a:pt x="4226" y="10765"/>
                  </a:cubicBezTo>
                  <a:lnTo>
                    <a:pt x="4359" y="10765"/>
                  </a:lnTo>
                  <a:cubicBezTo>
                    <a:pt x="6717" y="10765"/>
                    <a:pt x="8630" y="8852"/>
                    <a:pt x="8674" y="6495"/>
                  </a:cubicBezTo>
                  <a:cubicBezTo>
                    <a:pt x="8674" y="4626"/>
                    <a:pt x="5783" y="1424"/>
                    <a:pt x="435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 name="Google Shape;855;p42">
              <a:extLst>
                <a:ext uri="{FF2B5EF4-FFF2-40B4-BE49-F238E27FC236}">
                  <a16:creationId xmlns:a16="http://schemas.microsoft.com/office/drawing/2014/main" id="{70E72B65-41E6-73C1-05D5-FB1187EA4F87}"/>
                </a:ext>
              </a:extLst>
            </p:cNvPr>
            <p:cNvSpPr/>
            <p:nvPr/>
          </p:nvSpPr>
          <p:spPr>
            <a:xfrm>
              <a:off x="1624338" y="2682263"/>
              <a:ext cx="350083" cy="378408"/>
            </a:xfrm>
            <a:custGeom>
              <a:avLst/>
              <a:gdLst/>
              <a:ahLst/>
              <a:cxnLst/>
              <a:rect l="l" t="t" r="r" b="b"/>
              <a:pathLst>
                <a:path w="12100" h="13079" extrusionOk="0">
                  <a:moveTo>
                    <a:pt x="6094" y="1"/>
                  </a:moveTo>
                  <a:cubicBezTo>
                    <a:pt x="5516" y="579"/>
                    <a:pt x="4360" y="2136"/>
                    <a:pt x="3159" y="3559"/>
                  </a:cubicBezTo>
                  <a:cubicBezTo>
                    <a:pt x="1112" y="6050"/>
                    <a:pt x="0" y="8096"/>
                    <a:pt x="0" y="9475"/>
                  </a:cubicBezTo>
                  <a:cubicBezTo>
                    <a:pt x="0" y="10765"/>
                    <a:pt x="401" y="12011"/>
                    <a:pt x="1157" y="13034"/>
                  </a:cubicBezTo>
                  <a:cubicBezTo>
                    <a:pt x="935" y="12456"/>
                    <a:pt x="801" y="11833"/>
                    <a:pt x="846" y="11210"/>
                  </a:cubicBezTo>
                  <a:cubicBezTo>
                    <a:pt x="846" y="10009"/>
                    <a:pt x="1691" y="8408"/>
                    <a:pt x="3337" y="6406"/>
                  </a:cubicBezTo>
                  <a:cubicBezTo>
                    <a:pt x="4093" y="5472"/>
                    <a:pt x="4893" y="4582"/>
                    <a:pt x="5783" y="3782"/>
                  </a:cubicBezTo>
                  <a:lnTo>
                    <a:pt x="6094" y="3470"/>
                  </a:lnTo>
                  <a:lnTo>
                    <a:pt x="6406" y="3782"/>
                  </a:lnTo>
                  <a:cubicBezTo>
                    <a:pt x="7251" y="4627"/>
                    <a:pt x="8052" y="5472"/>
                    <a:pt x="8808" y="6406"/>
                  </a:cubicBezTo>
                  <a:cubicBezTo>
                    <a:pt x="10454" y="8408"/>
                    <a:pt x="11254" y="10054"/>
                    <a:pt x="11254" y="11255"/>
                  </a:cubicBezTo>
                  <a:cubicBezTo>
                    <a:pt x="11254" y="11877"/>
                    <a:pt x="11165" y="12500"/>
                    <a:pt x="10943" y="13078"/>
                  </a:cubicBezTo>
                  <a:cubicBezTo>
                    <a:pt x="11699" y="12055"/>
                    <a:pt x="12099" y="10810"/>
                    <a:pt x="12099" y="9520"/>
                  </a:cubicBezTo>
                  <a:cubicBezTo>
                    <a:pt x="12099" y="8141"/>
                    <a:pt x="11032" y="6095"/>
                    <a:pt x="8986" y="3604"/>
                  </a:cubicBezTo>
                  <a:cubicBezTo>
                    <a:pt x="7829" y="2136"/>
                    <a:pt x="6628" y="579"/>
                    <a:pt x="609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7" name="Google Shape;850;p42">
            <a:extLst>
              <a:ext uri="{FF2B5EF4-FFF2-40B4-BE49-F238E27FC236}">
                <a16:creationId xmlns:a16="http://schemas.microsoft.com/office/drawing/2014/main" id="{9578F094-E604-FD80-2822-A49B2A64C7C0}"/>
              </a:ext>
            </a:extLst>
          </p:cNvPr>
          <p:cNvGrpSpPr/>
          <p:nvPr/>
        </p:nvGrpSpPr>
        <p:grpSpPr>
          <a:xfrm>
            <a:off x="10752931" y="3898603"/>
            <a:ext cx="598903" cy="598903"/>
            <a:chOff x="5426535" y="3451931"/>
            <a:chExt cx="449177" cy="449177"/>
          </a:xfrm>
        </p:grpSpPr>
        <p:sp>
          <p:nvSpPr>
            <p:cNvPr id="8" name="Google Shape;851;p42">
              <a:extLst>
                <a:ext uri="{FF2B5EF4-FFF2-40B4-BE49-F238E27FC236}">
                  <a16:creationId xmlns:a16="http://schemas.microsoft.com/office/drawing/2014/main" id="{4C6982EF-A524-FB73-450E-543591050E88}"/>
                </a:ext>
              </a:extLst>
            </p:cNvPr>
            <p:cNvSpPr/>
            <p:nvPr/>
          </p:nvSpPr>
          <p:spPr>
            <a:xfrm>
              <a:off x="5611877" y="3451931"/>
              <a:ext cx="78523" cy="79825"/>
            </a:xfrm>
            <a:custGeom>
              <a:avLst/>
              <a:gdLst/>
              <a:ahLst/>
              <a:cxnLst/>
              <a:rect l="l" t="t" r="r" b="b"/>
              <a:pathLst>
                <a:path w="2714" h="2759" extrusionOk="0">
                  <a:moveTo>
                    <a:pt x="1379" y="1"/>
                  </a:moveTo>
                  <a:cubicBezTo>
                    <a:pt x="623" y="1"/>
                    <a:pt x="0" y="623"/>
                    <a:pt x="0" y="1380"/>
                  </a:cubicBezTo>
                  <a:cubicBezTo>
                    <a:pt x="0" y="2136"/>
                    <a:pt x="623" y="2758"/>
                    <a:pt x="1379" y="2758"/>
                  </a:cubicBezTo>
                  <a:cubicBezTo>
                    <a:pt x="2135" y="2758"/>
                    <a:pt x="2714" y="2136"/>
                    <a:pt x="2714" y="1380"/>
                  </a:cubicBezTo>
                  <a:cubicBezTo>
                    <a:pt x="2714" y="623"/>
                    <a:pt x="2135" y="1"/>
                    <a:pt x="137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 name="Google Shape;852;p42">
              <a:extLst>
                <a:ext uri="{FF2B5EF4-FFF2-40B4-BE49-F238E27FC236}">
                  <a16:creationId xmlns:a16="http://schemas.microsoft.com/office/drawing/2014/main" id="{3E4F855F-FB9F-209F-B73D-82B15B6F7C3B}"/>
                </a:ext>
              </a:extLst>
            </p:cNvPr>
            <p:cNvSpPr/>
            <p:nvPr/>
          </p:nvSpPr>
          <p:spPr>
            <a:xfrm>
              <a:off x="5426535" y="3540725"/>
              <a:ext cx="449177" cy="360383"/>
            </a:xfrm>
            <a:custGeom>
              <a:avLst/>
              <a:gdLst/>
              <a:ahLst/>
              <a:cxnLst/>
              <a:rect l="l" t="t" r="r" b="b"/>
              <a:pathLst>
                <a:path w="15525" h="12456" extrusionOk="0">
                  <a:moveTo>
                    <a:pt x="9297" y="3248"/>
                  </a:moveTo>
                  <a:lnTo>
                    <a:pt x="9297" y="4182"/>
                  </a:lnTo>
                  <a:lnTo>
                    <a:pt x="6228" y="4182"/>
                  </a:lnTo>
                  <a:lnTo>
                    <a:pt x="6228" y="3248"/>
                  </a:lnTo>
                  <a:close/>
                  <a:moveTo>
                    <a:pt x="5027" y="5294"/>
                  </a:moveTo>
                  <a:lnTo>
                    <a:pt x="5027" y="6228"/>
                  </a:lnTo>
                  <a:lnTo>
                    <a:pt x="4004" y="6228"/>
                  </a:lnTo>
                  <a:lnTo>
                    <a:pt x="4004" y="5294"/>
                  </a:lnTo>
                  <a:close/>
                  <a:moveTo>
                    <a:pt x="3693" y="1"/>
                  </a:moveTo>
                  <a:lnTo>
                    <a:pt x="3693" y="2759"/>
                  </a:lnTo>
                  <a:lnTo>
                    <a:pt x="3515" y="2892"/>
                  </a:lnTo>
                  <a:cubicBezTo>
                    <a:pt x="3292" y="3026"/>
                    <a:pt x="3159" y="3159"/>
                    <a:pt x="2981" y="3337"/>
                  </a:cubicBezTo>
                  <a:cubicBezTo>
                    <a:pt x="2536" y="3782"/>
                    <a:pt x="2225" y="4316"/>
                    <a:pt x="2002" y="4894"/>
                  </a:cubicBezTo>
                  <a:lnTo>
                    <a:pt x="1913" y="5205"/>
                  </a:lnTo>
                  <a:lnTo>
                    <a:pt x="1" y="5205"/>
                  </a:lnTo>
                  <a:lnTo>
                    <a:pt x="1" y="7207"/>
                  </a:lnTo>
                  <a:lnTo>
                    <a:pt x="3826" y="9831"/>
                  </a:lnTo>
                  <a:lnTo>
                    <a:pt x="3826" y="12456"/>
                  </a:lnTo>
                  <a:lnTo>
                    <a:pt x="5072" y="12456"/>
                  </a:lnTo>
                  <a:lnTo>
                    <a:pt x="5739" y="10365"/>
                  </a:lnTo>
                  <a:lnTo>
                    <a:pt x="9520" y="10365"/>
                  </a:lnTo>
                  <a:lnTo>
                    <a:pt x="10187" y="12456"/>
                  </a:lnTo>
                  <a:lnTo>
                    <a:pt x="11433" y="12456"/>
                  </a:lnTo>
                  <a:lnTo>
                    <a:pt x="11433" y="9876"/>
                  </a:lnTo>
                  <a:lnTo>
                    <a:pt x="11655" y="9742"/>
                  </a:lnTo>
                  <a:cubicBezTo>
                    <a:pt x="11877" y="9609"/>
                    <a:pt x="12100" y="9431"/>
                    <a:pt x="12278" y="9208"/>
                  </a:cubicBezTo>
                  <a:cubicBezTo>
                    <a:pt x="13078" y="8452"/>
                    <a:pt x="13479" y="7385"/>
                    <a:pt x="13479" y="6273"/>
                  </a:cubicBezTo>
                  <a:lnTo>
                    <a:pt x="13479" y="5294"/>
                  </a:lnTo>
                  <a:cubicBezTo>
                    <a:pt x="13479" y="4983"/>
                    <a:pt x="13746" y="4716"/>
                    <a:pt x="14057" y="4716"/>
                  </a:cubicBezTo>
                  <a:lnTo>
                    <a:pt x="14146" y="4716"/>
                  </a:lnTo>
                  <a:cubicBezTo>
                    <a:pt x="14413" y="4760"/>
                    <a:pt x="14635" y="4983"/>
                    <a:pt x="14635" y="5294"/>
                  </a:cubicBezTo>
                  <a:lnTo>
                    <a:pt x="14635" y="6317"/>
                  </a:lnTo>
                  <a:lnTo>
                    <a:pt x="15525" y="6317"/>
                  </a:lnTo>
                  <a:lnTo>
                    <a:pt x="15525" y="5294"/>
                  </a:lnTo>
                  <a:cubicBezTo>
                    <a:pt x="15525" y="4449"/>
                    <a:pt x="14858" y="3782"/>
                    <a:pt x="14057" y="3782"/>
                  </a:cubicBezTo>
                  <a:cubicBezTo>
                    <a:pt x="14027" y="3767"/>
                    <a:pt x="13993" y="3762"/>
                    <a:pt x="13956" y="3762"/>
                  </a:cubicBezTo>
                  <a:cubicBezTo>
                    <a:pt x="13884" y="3762"/>
                    <a:pt x="13805" y="3782"/>
                    <a:pt x="13746" y="3782"/>
                  </a:cubicBezTo>
                  <a:cubicBezTo>
                    <a:pt x="13434" y="3871"/>
                    <a:pt x="13167" y="4004"/>
                    <a:pt x="12945" y="4227"/>
                  </a:cubicBezTo>
                  <a:cubicBezTo>
                    <a:pt x="12233" y="2937"/>
                    <a:pt x="10854" y="2136"/>
                    <a:pt x="9342" y="2136"/>
                  </a:cubicBezTo>
                  <a:lnTo>
                    <a:pt x="5828" y="2136"/>
                  </a:lnTo>
                  <a:lnTo>
                    <a:pt x="5739" y="1780"/>
                  </a:lnTo>
                  <a:cubicBezTo>
                    <a:pt x="5605" y="1380"/>
                    <a:pt x="5383" y="1024"/>
                    <a:pt x="5072" y="757"/>
                  </a:cubicBezTo>
                  <a:cubicBezTo>
                    <a:pt x="4716" y="357"/>
                    <a:pt x="4227" y="90"/>
                    <a:pt x="369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11" name="Google Shape;1617;p65">
            <a:extLst>
              <a:ext uri="{FF2B5EF4-FFF2-40B4-BE49-F238E27FC236}">
                <a16:creationId xmlns:a16="http://schemas.microsoft.com/office/drawing/2014/main" id="{1803725A-2CC8-71DE-0240-B00E1B977099}"/>
              </a:ext>
            </a:extLst>
          </p:cNvPr>
          <p:cNvGrpSpPr/>
          <p:nvPr/>
        </p:nvGrpSpPr>
        <p:grpSpPr>
          <a:xfrm>
            <a:off x="4911631" y="6008769"/>
            <a:ext cx="598903" cy="598903"/>
            <a:chOff x="6232190" y="2060741"/>
            <a:chExt cx="449177" cy="449177"/>
          </a:xfrm>
        </p:grpSpPr>
        <p:sp>
          <p:nvSpPr>
            <p:cNvPr id="12" name="Google Shape;1618;p65">
              <a:extLst>
                <a:ext uri="{FF2B5EF4-FFF2-40B4-BE49-F238E27FC236}">
                  <a16:creationId xmlns:a16="http://schemas.microsoft.com/office/drawing/2014/main" id="{98BA73B2-BEFF-6215-FFE6-19F25980EFAB}"/>
                </a:ext>
              </a:extLst>
            </p:cNvPr>
            <p:cNvSpPr/>
            <p:nvPr/>
          </p:nvSpPr>
          <p:spPr>
            <a:xfrm>
              <a:off x="6559069" y="2446816"/>
              <a:ext cx="92700" cy="32202"/>
            </a:xfrm>
            <a:custGeom>
              <a:avLst/>
              <a:gdLst/>
              <a:ahLst/>
              <a:cxnLst/>
              <a:rect l="l" t="t" r="r" b="b"/>
              <a:pathLst>
                <a:path w="3204" h="1113" extrusionOk="0">
                  <a:moveTo>
                    <a:pt x="1" y="1"/>
                  </a:moveTo>
                  <a:lnTo>
                    <a:pt x="1" y="1113"/>
                  </a:lnTo>
                  <a:lnTo>
                    <a:pt x="3203" y="1113"/>
                  </a:lnTo>
                  <a:lnTo>
                    <a:pt x="320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 name="Google Shape;1619;p65">
              <a:extLst>
                <a:ext uri="{FF2B5EF4-FFF2-40B4-BE49-F238E27FC236}">
                  <a16:creationId xmlns:a16="http://schemas.microsoft.com/office/drawing/2014/main" id="{8D9432C3-F935-172E-12C2-E1FBA162A53D}"/>
                </a:ext>
              </a:extLst>
            </p:cNvPr>
            <p:cNvSpPr/>
            <p:nvPr/>
          </p:nvSpPr>
          <p:spPr>
            <a:xfrm>
              <a:off x="6261788" y="2446816"/>
              <a:ext cx="92700" cy="32202"/>
            </a:xfrm>
            <a:custGeom>
              <a:avLst/>
              <a:gdLst/>
              <a:ahLst/>
              <a:cxnLst/>
              <a:rect l="l" t="t" r="r" b="b"/>
              <a:pathLst>
                <a:path w="3204" h="1113" extrusionOk="0">
                  <a:moveTo>
                    <a:pt x="0" y="1"/>
                  </a:moveTo>
                  <a:lnTo>
                    <a:pt x="0" y="1113"/>
                  </a:lnTo>
                  <a:lnTo>
                    <a:pt x="3203" y="1113"/>
                  </a:lnTo>
                  <a:lnTo>
                    <a:pt x="320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 name="Google Shape;1620;p65">
              <a:extLst>
                <a:ext uri="{FF2B5EF4-FFF2-40B4-BE49-F238E27FC236}">
                  <a16:creationId xmlns:a16="http://schemas.microsoft.com/office/drawing/2014/main" id="{391AEE6F-00F9-938B-E64D-DC734309816A}"/>
                </a:ext>
              </a:extLst>
            </p:cNvPr>
            <p:cNvSpPr/>
            <p:nvPr/>
          </p:nvSpPr>
          <p:spPr>
            <a:xfrm>
              <a:off x="6618265" y="2255051"/>
              <a:ext cx="32202" cy="166044"/>
            </a:xfrm>
            <a:custGeom>
              <a:avLst/>
              <a:gdLst/>
              <a:ahLst/>
              <a:cxnLst/>
              <a:rect l="l" t="t" r="r" b="b"/>
              <a:pathLst>
                <a:path w="1113" h="5739" extrusionOk="0">
                  <a:moveTo>
                    <a:pt x="1" y="1"/>
                  </a:moveTo>
                  <a:lnTo>
                    <a:pt x="1" y="5739"/>
                  </a:lnTo>
                  <a:lnTo>
                    <a:pt x="1113" y="5739"/>
                  </a:lnTo>
                  <a:lnTo>
                    <a:pt x="111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5" name="Google Shape;1621;p65">
              <a:extLst>
                <a:ext uri="{FF2B5EF4-FFF2-40B4-BE49-F238E27FC236}">
                  <a16:creationId xmlns:a16="http://schemas.microsoft.com/office/drawing/2014/main" id="{7AC4281B-6BAC-130F-1275-641301F81332}"/>
                </a:ext>
              </a:extLst>
            </p:cNvPr>
            <p:cNvSpPr/>
            <p:nvPr/>
          </p:nvSpPr>
          <p:spPr>
            <a:xfrm>
              <a:off x="6261788" y="2195856"/>
              <a:ext cx="389981" cy="32202"/>
            </a:xfrm>
            <a:custGeom>
              <a:avLst/>
              <a:gdLst/>
              <a:ahLst/>
              <a:cxnLst/>
              <a:rect l="l" t="t" r="r" b="b"/>
              <a:pathLst>
                <a:path w="13479" h="1113" extrusionOk="0">
                  <a:moveTo>
                    <a:pt x="0" y="1"/>
                  </a:moveTo>
                  <a:lnTo>
                    <a:pt x="0" y="1113"/>
                  </a:lnTo>
                  <a:lnTo>
                    <a:pt x="13478" y="1113"/>
                  </a:lnTo>
                  <a:lnTo>
                    <a:pt x="1347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 name="Google Shape;1622;p65">
              <a:extLst>
                <a:ext uri="{FF2B5EF4-FFF2-40B4-BE49-F238E27FC236}">
                  <a16:creationId xmlns:a16="http://schemas.microsoft.com/office/drawing/2014/main" id="{23D440F0-0DCE-783F-3841-71C03363DDC9}"/>
                </a:ext>
              </a:extLst>
            </p:cNvPr>
            <p:cNvSpPr/>
            <p:nvPr/>
          </p:nvSpPr>
          <p:spPr>
            <a:xfrm>
              <a:off x="6232190" y="2060741"/>
              <a:ext cx="449177" cy="109423"/>
            </a:xfrm>
            <a:custGeom>
              <a:avLst/>
              <a:gdLst/>
              <a:ahLst/>
              <a:cxnLst/>
              <a:rect l="l" t="t" r="r" b="b"/>
              <a:pathLst>
                <a:path w="15525" h="3782" extrusionOk="0">
                  <a:moveTo>
                    <a:pt x="7785" y="1246"/>
                  </a:moveTo>
                  <a:lnTo>
                    <a:pt x="8407" y="1913"/>
                  </a:lnTo>
                  <a:lnTo>
                    <a:pt x="7785" y="2536"/>
                  </a:lnTo>
                  <a:lnTo>
                    <a:pt x="7162" y="1868"/>
                  </a:lnTo>
                  <a:lnTo>
                    <a:pt x="7785" y="1246"/>
                  </a:lnTo>
                  <a:close/>
                  <a:moveTo>
                    <a:pt x="7740" y="0"/>
                  </a:moveTo>
                  <a:lnTo>
                    <a:pt x="0" y="2447"/>
                  </a:lnTo>
                  <a:lnTo>
                    <a:pt x="0" y="3781"/>
                  </a:lnTo>
                  <a:lnTo>
                    <a:pt x="15524" y="3781"/>
                  </a:lnTo>
                  <a:lnTo>
                    <a:pt x="15524" y="2491"/>
                  </a:lnTo>
                  <a:lnTo>
                    <a:pt x="774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 name="Google Shape;1623;p65">
              <a:extLst>
                <a:ext uri="{FF2B5EF4-FFF2-40B4-BE49-F238E27FC236}">
                  <a16:creationId xmlns:a16="http://schemas.microsoft.com/office/drawing/2014/main" id="{775E9041-2FB2-F0DF-F5AD-B1DDFAB3854C}"/>
                </a:ext>
              </a:extLst>
            </p:cNvPr>
            <p:cNvSpPr/>
            <p:nvPr/>
          </p:nvSpPr>
          <p:spPr>
            <a:xfrm>
              <a:off x="6416229" y="2314276"/>
              <a:ext cx="82371" cy="77221"/>
            </a:xfrm>
            <a:custGeom>
              <a:avLst/>
              <a:gdLst/>
              <a:ahLst/>
              <a:cxnLst/>
              <a:rect l="l" t="t" r="r" b="b"/>
              <a:pathLst>
                <a:path w="2847" h="2669" extrusionOk="0">
                  <a:moveTo>
                    <a:pt x="1424" y="0"/>
                  </a:moveTo>
                  <a:cubicBezTo>
                    <a:pt x="623" y="0"/>
                    <a:pt x="0" y="623"/>
                    <a:pt x="0" y="1423"/>
                  </a:cubicBezTo>
                  <a:lnTo>
                    <a:pt x="0" y="2669"/>
                  </a:lnTo>
                  <a:lnTo>
                    <a:pt x="2847" y="2669"/>
                  </a:lnTo>
                  <a:lnTo>
                    <a:pt x="2847" y="1423"/>
                  </a:lnTo>
                  <a:cubicBezTo>
                    <a:pt x="2847" y="623"/>
                    <a:pt x="2224" y="0"/>
                    <a:pt x="142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8" name="Google Shape;1624;p65">
              <a:extLst>
                <a:ext uri="{FF2B5EF4-FFF2-40B4-BE49-F238E27FC236}">
                  <a16:creationId xmlns:a16="http://schemas.microsoft.com/office/drawing/2014/main" id="{9DD0DC37-F46D-E6FD-EF44-46A40A978804}"/>
                </a:ext>
              </a:extLst>
            </p:cNvPr>
            <p:cNvSpPr/>
            <p:nvPr/>
          </p:nvSpPr>
          <p:spPr>
            <a:xfrm>
              <a:off x="6320984" y="2255051"/>
              <a:ext cx="271589" cy="166044"/>
            </a:xfrm>
            <a:custGeom>
              <a:avLst/>
              <a:gdLst/>
              <a:ahLst/>
              <a:cxnLst/>
              <a:rect l="l" t="t" r="r" b="b"/>
              <a:pathLst>
                <a:path w="9387" h="5739" extrusionOk="0">
                  <a:moveTo>
                    <a:pt x="1" y="1"/>
                  </a:moveTo>
                  <a:lnTo>
                    <a:pt x="1" y="5739"/>
                  </a:lnTo>
                  <a:lnTo>
                    <a:pt x="1157" y="5739"/>
                  </a:lnTo>
                  <a:lnTo>
                    <a:pt x="1157" y="4716"/>
                  </a:lnTo>
                  <a:lnTo>
                    <a:pt x="2358" y="4716"/>
                  </a:lnTo>
                  <a:lnTo>
                    <a:pt x="2358" y="3426"/>
                  </a:lnTo>
                  <a:cubicBezTo>
                    <a:pt x="2358" y="1891"/>
                    <a:pt x="3526" y="1124"/>
                    <a:pt x="4693" y="1124"/>
                  </a:cubicBezTo>
                  <a:cubicBezTo>
                    <a:pt x="5861" y="1124"/>
                    <a:pt x="7029" y="1891"/>
                    <a:pt x="7029" y="3426"/>
                  </a:cubicBezTo>
                  <a:lnTo>
                    <a:pt x="7029" y="4716"/>
                  </a:lnTo>
                  <a:lnTo>
                    <a:pt x="8185" y="4716"/>
                  </a:lnTo>
                  <a:lnTo>
                    <a:pt x="8230" y="5739"/>
                  </a:lnTo>
                  <a:lnTo>
                    <a:pt x="9386" y="5739"/>
                  </a:lnTo>
                  <a:lnTo>
                    <a:pt x="9386"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9" name="Google Shape;1625;p65">
              <a:extLst>
                <a:ext uri="{FF2B5EF4-FFF2-40B4-BE49-F238E27FC236}">
                  <a16:creationId xmlns:a16="http://schemas.microsoft.com/office/drawing/2014/main" id="{4EC85303-AF7B-0EF0-4BA9-8C63B06264A0}"/>
                </a:ext>
              </a:extLst>
            </p:cNvPr>
            <p:cNvSpPr/>
            <p:nvPr/>
          </p:nvSpPr>
          <p:spPr>
            <a:xfrm>
              <a:off x="6261788" y="2255051"/>
              <a:ext cx="32202" cy="166044"/>
            </a:xfrm>
            <a:custGeom>
              <a:avLst/>
              <a:gdLst/>
              <a:ahLst/>
              <a:cxnLst/>
              <a:rect l="l" t="t" r="r" b="b"/>
              <a:pathLst>
                <a:path w="1113" h="5739" extrusionOk="0">
                  <a:moveTo>
                    <a:pt x="0" y="1"/>
                  </a:moveTo>
                  <a:lnTo>
                    <a:pt x="0" y="5739"/>
                  </a:lnTo>
                  <a:lnTo>
                    <a:pt x="1112" y="5739"/>
                  </a:lnTo>
                  <a:lnTo>
                    <a:pt x="111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0" name="Google Shape;1626;p65">
              <a:extLst>
                <a:ext uri="{FF2B5EF4-FFF2-40B4-BE49-F238E27FC236}">
                  <a16:creationId xmlns:a16="http://schemas.microsoft.com/office/drawing/2014/main" id="{3CE7EA2F-C2B9-28B6-6082-AE2F03320C34}"/>
                </a:ext>
              </a:extLst>
            </p:cNvPr>
            <p:cNvSpPr/>
            <p:nvPr/>
          </p:nvSpPr>
          <p:spPr>
            <a:xfrm>
              <a:off x="6381481" y="2417218"/>
              <a:ext cx="150594" cy="92700"/>
            </a:xfrm>
            <a:custGeom>
              <a:avLst/>
              <a:gdLst/>
              <a:ahLst/>
              <a:cxnLst/>
              <a:rect l="l" t="t" r="r" b="b"/>
              <a:pathLst>
                <a:path w="5205" h="3204" extrusionOk="0">
                  <a:moveTo>
                    <a:pt x="3603" y="1157"/>
                  </a:moveTo>
                  <a:lnTo>
                    <a:pt x="3603" y="2047"/>
                  </a:lnTo>
                  <a:lnTo>
                    <a:pt x="1557" y="2047"/>
                  </a:lnTo>
                  <a:lnTo>
                    <a:pt x="1557" y="1157"/>
                  </a:lnTo>
                  <a:close/>
                  <a:moveTo>
                    <a:pt x="0" y="1"/>
                  </a:moveTo>
                  <a:lnTo>
                    <a:pt x="0" y="3203"/>
                  </a:lnTo>
                  <a:lnTo>
                    <a:pt x="5204" y="3203"/>
                  </a:lnTo>
                  <a:lnTo>
                    <a:pt x="520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84507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2BC09-BB14-9AFD-F0E3-758A56E1CB13}"/>
              </a:ext>
            </a:extLst>
          </p:cNvPr>
          <p:cNvSpPr>
            <a:spLocks noGrp="1"/>
          </p:cNvSpPr>
          <p:nvPr>
            <p:ph type="title"/>
          </p:nvPr>
        </p:nvSpPr>
        <p:spPr>
          <a:xfrm>
            <a:off x="841248" y="685800"/>
            <a:ext cx="10506456" cy="1157005"/>
          </a:xfrm>
        </p:spPr>
        <p:txBody>
          <a:bodyPr anchor="b">
            <a:normAutofit/>
          </a:bodyPr>
          <a:lstStyle/>
          <a:p>
            <a:pPr algn="ctr"/>
            <a:r>
              <a:rPr lang="en-US" sz="4800" b="1" dirty="0">
                <a:cs typeface="Times New Roman" panose="02020603050405020304" pitchFamily="18" charset="0"/>
              </a:rPr>
              <a:t>Project Overview</a:t>
            </a:r>
          </a:p>
        </p:txBody>
      </p:sp>
      <p:sp>
        <p:nvSpPr>
          <p:cNvPr id="14" name="Rectangle 1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9F0EF295-6BEE-A41E-B71B-C96E80B06FFA}"/>
              </a:ext>
            </a:extLst>
          </p:cNvPr>
          <p:cNvGraphicFramePr>
            <a:graphicFrameLocks noGrp="1"/>
          </p:cNvGraphicFramePr>
          <p:nvPr>
            <p:ph idx="1"/>
            <p:extLst>
              <p:ext uri="{D42A27DB-BD31-4B8C-83A1-F6EECF244321}">
                <p14:modId xmlns:p14="http://schemas.microsoft.com/office/powerpoint/2010/main" val="492756134"/>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31000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F5E4-124C-1A93-312E-E1B636EA9905}"/>
              </a:ext>
            </a:extLst>
          </p:cNvPr>
          <p:cNvSpPr>
            <a:spLocks noGrp="1"/>
          </p:cNvSpPr>
          <p:nvPr>
            <p:ph type="title"/>
          </p:nvPr>
        </p:nvSpPr>
        <p:spPr>
          <a:xfrm>
            <a:off x="740164" y="133992"/>
            <a:ext cx="5533835" cy="1035675"/>
          </a:xfrm>
        </p:spPr>
        <p:txBody>
          <a:bodyPr anchor="b">
            <a:normAutofit/>
          </a:bodyPr>
          <a:lstStyle/>
          <a:p>
            <a:r>
              <a:rPr lang="en-US" sz="3200" b="1" dirty="0">
                <a:cs typeface="Times New Roman" panose="02020603050405020304" pitchFamily="18" charset="0"/>
              </a:rPr>
              <a:t>Data Collection &amp; Preparation</a:t>
            </a:r>
          </a:p>
        </p:txBody>
      </p:sp>
      <p:sp>
        <p:nvSpPr>
          <p:cNvPr id="9" name="Rectangle 1">
            <a:extLst>
              <a:ext uri="{FF2B5EF4-FFF2-40B4-BE49-F238E27FC236}">
                <a16:creationId xmlns:a16="http://schemas.microsoft.com/office/drawing/2014/main" id="{BB0EEFFC-B19A-8397-9BB1-C3E35550023A}"/>
              </a:ext>
            </a:extLst>
          </p:cNvPr>
          <p:cNvSpPr>
            <a:spLocks noGrp="1" noChangeArrowheads="1"/>
          </p:cNvSpPr>
          <p:nvPr>
            <p:ph idx="1"/>
          </p:nvPr>
        </p:nvSpPr>
        <p:spPr bwMode="auto">
          <a:xfrm>
            <a:off x="876693" y="1926077"/>
            <a:ext cx="4597746" cy="40552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mj-lt"/>
                <a:cs typeface="Times New Roman" panose="02020603050405020304" pitchFamily="18" charset="0"/>
              </a:rPr>
              <a:t>SQL</a:t>
            </a:r>
            <a:r>
              <a:rPr kumimoji="0" lang="en-US" altLang="en-US" sz="1800" b="0" i="0" u="none" strike="noStrike" cap="none" normalizeH="0" baseline="0" dirty="0">
                <a:ln>
                  <a:noFill/>
                </a:ln>
                <a:effectLst/>
                <a:latin typeface="+mj-lt"/>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effectLst/>
                <a:latin typeface="+mj-lt"/>
                <a:cs typeface="Times New Roman" panose="02020603050405020304" pitchFamily="18" charset="0"/>
              </a:rPr>
              <a:t>Connected to the SQL database for extracting raw data on customer accounts, transactions, and demographics.</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mj-lt"/>
                <a:cs typeface="Times New Roman" panose="02020603050405020304" pitchFamily="18" charset="0"/>
              </a:rPr>
              <a:t>Data Cleaning</a:t>
            </a:r>
            <a:r>
              <a:rPr kumimoji="0" lang="en-US" altLang="en-US" sz="1800" b="0" i="0" u="none" strike="noStrike" cap="none" normalizeH="0" baseline="0" dirty="0">
                <a:ln>
                  <a:noFill/>
                </a:ln>
                <a:effectLst/>
                <a:latin typeface="+mj-lt"/>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effectLst/>
                <a:latin typeface="+mj-lt"/>
                <a:cs typeface="Times New Roman" panose="02020603050405020304" pitchFamily="18" charset="0"/>
              </a:rPr>
              <a:t>Removed duplicates, handled missing values, and ensured consistency across datasets.</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mj-lt"/>
                <a:cs typeface="Times New Roman" panose="02020603050405020304" pitchFamily="18" charset="0"/>
              </a:rPr>
              <a:t>Feature Engineering</a:t>
            </a:r>
            <a:r>
              <a:rPr kumimoji="0" lang="en-US" altLang="en-US" sz="1800" b="0" i="0" u="none" strike="noStrike" cap="none" normalizeH="0" baseline="0" dirty="0">
                <a:ln>
                  <a:noFill/>
                </a:ln>
                <a:effectLst/>
                <a:latin typeface="+mj-lt"/>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effectLst/>
                <a:latin typeface="+mj-lt"/>
                <a:cs typeface="Times New Roman" panose="02020603050405020304" pitchFamily="18" charset="0"/>
              </a:rPr>
              <a:t>Created additional fields like customer lifetime value, transaction frequencies, and segmentations</a:t>
            </a:r>
            <a:r>
              <a:rPr kumimoji="0" lang="en-US" altLang="en-US" sz="1600" b="0" i="0" u="none" strike="noStrike" cap="none" normalizeH="0" baseline="0" dirty="0">
                <a:ln>
                  <a:noFill/>
                </a:ln>
                <a:effectLst/>
                <a:latin typeface="+mj-lt"/>
                <a:cs typeface="Times New Roman" panose="02020603050405020304" pitchFamily="18" charset="0"/>
              </a:rPr>
              <a:t>.</a:t>
            </a:r>
          </a:p>
          <a:p>
            <a:pPr marL="0" marR="0" lvl="0" indent="0" algn="just"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mj-lt"/>
              <a:cs typeface="Times New Roman" panose="02020603050405020304" pitchFamily="18" charset="0"/>
            </a:endParaRPr>
          </a:p>
        </p:txBody>
      </p:sp>
      <p:pic>
        <p:nvPicPr>
          <p:cNvPr id="8" name="Picture 7" descr="Illuminated server room panel">
            <a:extLst>
              <a:ext uri="{FF2B5EF4-FFF2-40B4-BE49-F238E27FC236}">
                <a16:creationId xmlns:a16="http://schemas.microsoft.com/office/drawing/2014/main" id="{B1CA24DC-C19B-4439-B29C-705F5C99B825}"/>
              </a:ext>
            </a:extLst>
          </p:cNvPr>
          <p:cNvPicPr>
            <a:picLocks noChangeAspect="1"/>
          </p:cNvPicPr>
          <p:nvPr/>
        </p:nvPicPr>
        <p:blipFill>
          <a:blip r:embed="rId2"/>
          <a:srcRect l="17002" r="23733" b="-1"/>
          <a:stretch/>
        </p:blipFill>
        <p:spPr>
          <a:xfrm>
            <a:off x="6514232" y="1"/>
            <a:ext cx="5677768" cy="6737718"/>
          </a:xfrm>
          <a:prstGeom prst="rect">
            <a:avLst/>
          </a:prstGeom>
        </p:spPr>
      </p:pic>
      <p:grpSp>
        <p:nvGrpSpPr>
          <p:cNvPr id="25" name="Group 2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64274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962E-58A3-6F52-C080-6F7F0B606A65}"/>
              </a:ext>
            </a:extLst>
          </p:cNvPr>
          <p:cNvSpPr>
            <a:spLocks noGrp="1"/>
          </p:cNvSpPr>
          <p:nvPr>
            <p:ph type="title"/>
          </p:nvPr>
        </p:nvSpPr>
        <p:spPr>
          <a:xfrm>
            <a:off x="876693" y="741392"/>
            <a:ext cx="4597747" cy="873400"/>
          </a:xfrm>
        </p:spPr>
        <p:txBody>
          <a:bodyPr anchor="b">
            <a:normAutofit/>
          </a:bodyPr>
          <a:lstStyle/>
          <a:p>
            <a:pPr algn="ctr"/>
            <a:r>
              <a:rPr lang="en-US" sz="3200" b="1" dirty="0">
                <a:cs typeface="Times New Roman" panose="02020603050405020304" pitchFamily="18" charset="0"/>
              </a:rPr>
              <a:t>Data Exploration</a:t>
            </a:r>
          </a:p>
        </p:txBody>
      </p:sp>
      <p:sp>
        <p:nvSpPr>
          <p:cNvPr id="33" name="Rectangle 1">
            <a:extLst>
              <a:ext uri="{FF2B5EF4-FFF2-40B4-BE49-F238E27FC236}">
                <a16:creationId xmlns:a16="http://schemas.microsoft.com/office/drawing/2014/main" id="{C7DAC202-BFE3-DAB5-B8D4-A983D6DF6125}"/>
              </a:ext>
            </a:extLst>
          </p:cNvPr>
          <p:cNvSpPr>
            <a:spLocks noGrp="1" noChangeArrowheads="1"/>
          </p:cNvSpPr>
          <p:nvPr>
            <p:ph idx="1"/>
          </p:nvPr>
        </p:nvSpPr>
        <p:spPr bwMode="auto">
          <a:xfrm>
            <a:off x="876693" y="1848255"/>
            <a:ext cx="4597746" cy="41330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latin typeface="+mj-lt"/>
                <a:cs typeface="Times New Roman" panose="02020603050405020304" pitchFamily="18" charset="0"/>
              </a:rPr>
              <a:t>Initial Findings</a:t>
            </a:r>
            <a:r>
              <a:rPr kumimoji="0" lang="en-US" altLang="en-US" sz="2000" b="0" i="0" u="none" strike="noStrike" cap="none" normalizeH="0" baseline="0" dirty="0">
                <a:ln>
                  <a:noFill/>
                </a:ln>
                <a:effectLst/>
                <a:latin typeface="+mj-lt"/>
                <a:cs typeface="Times New Roman" panose="02020603050405020304" pitchFamily="18" charset="0"/>
              </a:rPr>
              <a:t>:</a:t>
            </a:r>
          </a:p>
          <a:p>
            <a:pPr marL="0" marR="0" lvl="0" indent="0" algn="just"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mj-lt"/>
                <a:cs typeface="Times New Roman" panose="02020603050405020304" pitchFamily="18" charset="0"/>
              </a:rPr>
              <a:t>Overview of data trends, distribution of account types, and customer demographics.</a:t>
            </a:r>
          </a:p>
          <a:p>
            <a:pPr marL="0" marR="0" lvl="0" indent="0" algn="just" defTabSz="914400" rtl="0" eaLnBrk="0" fontAlgn="base" latinLnBrk="0" hangingPunct="0">
              <a:spcBef>
                <a:spcPct val="0"/>
              </a:spcBef>
              <a:spcAft>
                <a:spcPts val="600"/>
              </a:spcAft>
              <a:buClrTx/>
              <a:buSzTx/>
              <a:buNone/>
              <a:tabLst/>
            </a:pPr>
            <a:endParaRPr kumimoji="0" lang="en-US" altLang="en-US" sz="2000" b="1" i="0" u="none" strike="noStrike" cap="none" normalizeH="0" baseline="0" dirty="0">
              <a:ln>
                <a:noFill/>
              </a:ln>
              <a:effectLst/>
              <a:latin typeface="+mj-lt"/>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latin typeface="+mj-lt"/>
                <a:cs typeface="Times New Roman" panose="02020603050405020304" pitchFamily="18" charset="0"/>
              </a:rPr>
              <a:t>Key Metrics</a:t>
            </a:r>
            <a:r>
              <a:rPr kumimoji="0" lang="en-US" altLang="en-US" sz="2000" b="0" i="0" u="none" strike="noStrike" cap="none" normalizeH="0" baseline="0" dirty="0">
                <a:ln>
                  <a:noFill/>
                </a:ln>
                <a:effectLst/>
                <a:latin typeface="+mj-lt"/>
                <a:cs typeface="Times New Roman" panose="02020603050405020304" pitchFamily="18" charset="0"/>
              </a:rPr>
              <a:t>:</a:t>
            </a:r>
          </a:p>
          <a:p>
            <a:pPr marL="0" marR="0" lvl="0" indent="0" algn="just"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mj-lt"/>
                <a:cs typeface="Times New Roman" panose="02020603050405020304" pitchFamily="18" charset="0"/>
              </a:rPr>
              <a:t>Average balance, transaction volume, customer retention rates.</a:t>
            </a:r>
          </a:p>
          <a:p>
            <a:pPr marL="0" marR="0" lvl="0" indent="0" algn="just" defTabSz="914400" rtl="0" eaLnBrk="0" fontAlgn="base" latinLnBrk="0" hangingPunct="0">
              <a:spcBef>
                <a:spcPct val="0"/>
              </a:spcBef>
              <a:spcAft>
                <a:spcPts val="600"/>
              </a:spcAft>
              <a:buClrTx/>
              <a:buSzTx/>
              <a:buNone/>
              <a:tabLst/>
            </a:pPr>
            <a:endParaRPr kumimoji="0" lang="en-US" altLang="en-US" sz="2000" b="1" i="0" u="none" strike="noStrike" cap="none" normalizeH="0" baseline="0" dirty="0">
              <a:ln>
                <a:noFill/>
              </a:ln>
              <a:effectLst/>
              <a:latin typeface="+mj-lt"/>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latin typeface="+mj-lt"/>
                <a:cs typeface="Times New Roman" panose="02020603050405020304" pitchFamily="18" charset="0"/>
              </a:rPr>
              <a:t>Tools Used</a:t>
            </a:r>
            <a:r>
              <a:rPr kumimoji="0" lang="en-US" altLang="en-US" sz="2000" b="0" i="0" u="none" strike="noStrike" cap="none" normalizeH="0" baseline="0" dirty="0">
                <a:ln>
                  <a:noFill/>
                </a:ln>
                <a:effectLst/>
                <a:latin typeface="+mj-lt"/>
                <a:cs typeface="Times New Roman" panose="02020603050405020304" pitchFamily="18" charset="0"/>
              </a:rPr>
              <a:t>:</a:t>
            </a:r>
          </a:p>
          <a:p>
            <a:pPr marL="0" marR="0" lvl="0" indent="0" algn="just"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mj-lt"/>
                <a:cs typeface="Times New Roman" panose="02020603050405020304" pitchFamily="18" charset="0"/>
              </a:rPr>
              <a:t>Excel for preliminary exploration and statistics</a:t>
            </a:r>
            <a:r>
              <a:rPr lang="en-US" altLang="en-US" sz="2000" dirty="0">
                <a:latin typeface="+mj-lt"/>
                <a:cs typeface="Times New Roman" panose="02020603050405020304" pitchFamily="18" charset="0"/>
              </a:rPr>
              <a:t>, Power Bi, Tableau.</a:t>
            </a:r>
            <a:endParaRPr kumimoji="0" lang="en-US" altLang="en-US" sz="2000" b="0" i="0" u="none" strike="noStrike" cap="none" normalizeH="0" baseline="0" dirty="0">
              <a:ln>
                <a:noFill/>
              </a:ln>
              <a:effectLst/>
              <a:latin typeface="+mj-lt"/>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mj-lt"/>
              <a:cs typeface="Times New Roman" panose="02020603050405020304" pitchFamily="18" charset="0"/>
            </a:endParaRPr>
          </a:p>
        </p:txBody>
      </p:sp>
      <p:pic>
        <p:nvPicPr>
          <p:cNvPr id="34" name="Graphic 33" descr="CRM Customer Insights App">
            <a:extLst>
              <a:ext uri="{FF2B5EF4-FFF2-40B4-BE49-F238E27FC236}">
                <a16:creationId xmlns:a16="http://schemas.microsoft.com/office/drawing/2014/main" id="{CC0142F9-B918-6230-B9F8-1008D931B6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1137" y="867064"/>
            <a:ext cx="5048790" cy="5048790"/>
          </a:xfrm>
          <a:prstGeom prst="rect">
            <a:avLst/>
          </a:prstGeom>
        </p:spPr>
      </p:pic>
      <p:grpSp>
        <p:nvGrpSpPr>
          <p:cNvPr id="11" name="Group 1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76017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228C-0C5A-6D7A-FCB9-27E2BEEC42AC}"/>
              </a:ext>
            </a:extLst>
          </p:cNvPr>
          <p:cNvSpPr>
            <a:spLocks noGrp="1"/>
          </p:cNvSpPr>
          <p:nvPr>
            <p:ph type="title"/>
          </p:nvPr>
        </p:nvSpPr>
        <p:spPr/>
        <p:txBody>
          <a:bodyPr/>
          <a:lstStyle/>
          <a:p>
            <a:pPr algn="ctr"/>
            <a:r>
              <a:rPr lang="en-GB" dirty="0">
                <a:latin typeface="+mj-lt"/>
              </a:rPr>
              <a:t>KPI’S</a:t>
            </a:r>
          </a:p>
        </p:txBody>
      </p:sp>
      <p:sp>
        <p:nvSpPr>
          <p:cNvPr id="3" name="Text Placeholder 2">
            <a:extLst>
              <a:ext uri="{FF2B5EF4-FFF2-40B4-BE49-F238E27FC236}">
                <a16:creationId xmlns:a16="http://schemas.microsoft.com/office/drawing/2014/main" id="{8AE81611-F661-A5E3-8FBA-B6466C6BA5B2}"/>
              </a:ext>
            </a:extLst>
          </p:cNvPr>
          <p:cNvSpPr>
            <a:spLocks noGrp="1"/>
          </p:cNvSpPr>
          <p:nvPr>
            <p:ph type="body" idx="1"/>
          </p:nvPr>
        </p:nvSpPr>
        <p:spPr>
          <a:xfrm>
            <a:off x="2113460" y="1621003"/>
            <a:ext cx="6751759" cy="4555200"/>
          </a:xfrm>
        </p:spPr>
        <p:txBody>
          <a:bodyPr/>
          <a:lstStyle/>
          <a:p>
            <a:pPr marL="457200" indent="-457200"/>
            <a:r>
              <a:rPr lang="en-IN" sz="2667" dirty="0"/>
              <a:t>Year wise loan amount Status</a:t>
            </a:r>
          </a:p>
          <a:p>
            <a:pPr marL="457200" indent="-457200"/>
            <a:endParaRPr lang="en-IN" sz="2667" dirty="0"/>
          </a:p>
          <a:p>
            <a:pPr marL="457200" indent="-457200"/>
            <a:r>
              <a:rPr lang="en-IN" sz="2667" dirty="0"/>
              <a:t>Grade and sub grade wise revol_balance</a:t>
            </a:r>
          </a:p>
          <a:p>
            <a:pPr marL="457200" indent="-457200"/>
            <a:endParaRPr lang="en-IN" sz="2667" dirty="0"/>
          </a:p>
          <a:p>
            <a:pPr marL="457200" indent="-457200"/>
            <a:r>
              <a:rPr lang="en-IN" sz="2667" dirty="0"/>
              <a:t>Verified Status Vs  Non Verified Status</a:t>
            </a:r>
          </a:p>
          <a:p>
            <a:pPr marL="457200" indent="-457200"/>
            <a:endParaRPr lang="en-IN" sz="2667" dirty="0"/>
          </a:p>
          <a:p>
            <a:pPr marL="457200" indent="-457200"/>
            <a:r>
              <a:rPr lang="en-IN" sz="2667" dirty="0"/>
              <a:t>State wise and month wise loan status</a:t>
            </a:r>
          </a:p>
          <a:p>
            <a:pPr marL="457200" indent="-457200"/>
            <a:endParaRPr lang="en-IN" sz="2667" dirty="0"/>
          </a:p>
          <a:p>
            <a:pPr marL="457200" indent="-457200"/>
            <a:r>
              <a:rPr lang="en-IN" sz="2667" dirty="0"/>
              <a:t>Home ownership Vs last payment date stats</a:t>
            </a:r>
          </a:p>
          <a:p>
            <a:pPr marL="457189" indent="-457189" algn="ctr">
              <a:buFont typeface="+mj-lt"/>
              <a:buAutoNum type="arabicPeriod"/>
            </a:pPr>
            <a:endParaRPr lang="en-IN" dirty="0">
              <a:latin typeface="+mn-lt"/>
            </a:endParaRPr>
          </a:p>
          <a:p>
            <a:endParaRPr lang="en-GB" dirty="0">
              <a:latin typeface="+mn-lt"/>
            </a:endParaRPr>
          </a:p>
        </p:txBody>
      </p:sp>
      <p:grpSp>
        <p:nvGrpSpPr>
          <p:cNvPr id="4" name="Google Shape;1690;p65">
            <a:extLst>
              <a:ext uri="{FF2B5EF4-FFF2-40B4-BE49-F238E27FC236}">
                <a16:creationId xmlns:a16="http://schemas.microsoft.com/office/drawing/2014/main" id="{AA7D0700-CE1F-7A06-4FA1-818F841AA1E4}"/>
              </a:ext>
            </a:extLst>
          </p:cNvPr>
          <p:cNvGrpSpPr/>
          <p:nvPr/>
        </p:nvGrpSpPr>
        <p:grpSpPr>
          <a:xfrm>
            <a:off x="1557458" y="755479"/>
            <a:ext cx="556005" cy="601488"/>
            <a:chOff x="3200093" y="2737675"/>
            <a:chExt cx="417004" cy="451116"/>
          </a:xfrm>
        </p:grpSpPr>
        <p:sp>
          <p:nvSpPr>
            <p:cNvPr id="5" name="Google Shape;1691;p65">
              <a:extLst>
                <a:ext uri="{FF2B5EF4-FFF2-40B4-BE49-F238E27FC236}">
                  <a16:creationId xmlns:a16="http://schemas.microsoft.com/office/drawing/2014/main" id="{DD3A73A1-DE17-6886-C567-5B9D5D3EB962}"/>
                </a:ext>
              </a:extLst>
            </p:cNvPr>
            <p:cNvSpPr/>
            <p:nvPr/>
          </p:nvSpPr>
          <p:spPr>
            <a:xfrm>
              <a:off x="3552085" y="2987333"/>
              <a:ext cx="65011" cy="201457"/>
            </a:xfrm>
            <a:custGeom>
              <a:avLst/>
              <a:gdLst/>
              <a:ahLst/>
              <a:cxnLst/>
              <a:rect l="l" t="t" r="r" b="b"/>
              <a:pathLst>
                <a:path w="2247" h="6963" extrusionOk="0">
                  <a:moveTo>
                    <a:pt x="67" y="1"/>
                  </a:moveTo>
                  <a:lnTo>
                    <a:pt x="67" y="5828"/>
                  </a:lnTo>
                  <a:cubicBezTo>
                    <a:pt x="0" y="6584"/>
                    <a:pt x="556" y="6962"/>
                    <a:pt x="1118" y="6962"/>
                  </a:cubicBezTo>
                  <a:cubicBezTo>
                    <a:pt x="1679" y="6962"/>
                    <a:pt x="2247" y="6584"/>
                    <a:pt x="2202" y="5828"/>
                  </a:cubicBezTo>
                  <a:lnTo>
                    <a:pt x="220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 name="Google Shape;1692;p65">
              <a:extLst>
                <a:ext uri="{FF2B5EF4-FFF2-40B4-BE49-F238E27FC236}">
                  <a16:creationId xmlns:a16="http://schemas.microsoft.com/office/drawing/2014/main" id="{B19B4726-8686-E20C-B4D1-84791C6C3F7C}"/>
                </a:ext>
              </a:extLst>
            </p:cNvPr>
            <p:cNvSpPr/>
            <p:nvPr/>
          </p:nvSpPr>
          <p:spPr>
            <a:xfrm>
              <a:off x="3200093" y="2737675"/>
              <a:ext cx="335935" cy="449177"/>
            </a:xfrm>
            <a:custGeom>
              <a:avLst/>
              <a:gdLst/>
              <a:ahLst/>
              <a:cxnLst/>
              <a:rect l="l" t="t" r="r" b="b"/>
              <a:pathLst>
                <a:path w="11611" h="15525" extrusionOk="0">
                  <a:moveTo>
                    <a:pt x="10187" y="1112"/>
                  </a:moveTo>
                  <a:lnTo>
                    <a:pt x="10187" y="6094"/>
                  </a:lnTo>
                  <a:lnTo>
                    <a:pt x="1157" y="6094"/>
                  </a:lnTo>
                  <a:lnTo>
                    <a:pt x="1157" y="1112"/>
                  </a:lnTo>
                  <a:close/>
                  <a:moveTo>
                    <a:pt x="10231" y="7251"/>
                  </a:moveTo>
                  <a:lnTo>
                    <a:pt x="10231" y="8185"/>
                  </a:lnTo>
                  <a:lnTo>
                    <a:pt x="1113" y="8185"/>
                  </a:lnTo>
                  <a:lnTo>
                    <a:pt x="1113" y="7251"/>
                  </a:lnTo>
                  <a:close/>
                  <a:moveTo>
                    <a:pt x="10231" y="9297"/>
                  </a:moveTo>
                  <a:lnTo>
                    <a:pt x="10231" y="10231"/>
                  </a:lnTo>
                  <a:lnTo>
                    <a:pt x="1113" y="10231"/>
                  </a:lnTo>
                  <a:lnTo>
                    <a:pt x="1113" y="9297"/>
                  </a:lnTo>
                  <a:close/>
                  <a:moveTo>
                    <a:pt x="10231" y="11343"/>
                  </a:moveTo>
                  <a:lnTo>
                    <a:pt x="10231" y="12277"/>
                  </a:lnTo>
                  <a:lnTo>
                    <a:pt x="1113" y="12277"/>
                  </a:lnTo>
                  <a:lnTo>
                    <a:pt x="1113" y="11343"/>
                  </a:lnTo>
                  <a:close/>
                  <a:moveTo>
                    <a:pt x="1" y="0"/>
                  </a:moveTo>
                  <a:lnTo>
                    <a:pt x="1" y="12900"/>
                  </a:lnTo>
                  <a:cubicBezTo>
                    <a:pt x="1" y="14323"/>
                    <a:pt x="1157" y="15524"/>
                    <a:pt x="2625" y="15524"/>
                  </a:cubicBezTo>
                  <a:lnTo>
                    <a:pt x="11610" y="15524"/>
                  </a:lnTo>
                  <a:cubicBezTo>
                    <a:pt x="11432" y="15213"/>
                    <a:pt x="11299" y="14813"/>
                    <a:pt x="11299" y="14457"/>
                  </a:cubicBezTo>
                  <a:lnTo>
                    <a:pt x="11299"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 name="Google Shape;1693;p65">
              <a:extLst>
                <a:ext uri="{FF2B5EF4-FFF2-40B4-BE49-F238E27FC236}">
                  <a16:creationId xmlns:a16="http://schemas.microsoft.com/office/drawing/2014/main" id="{B39E3238-4C56-509E-EE75-B83716ADEF75}"/>
                </a:ext>
              </a:extLst>
            </p:cNvPr>
            <p:cNvSpPr/>
            <p:nvPr/>
          </p:nvSpPr>
          <p:spPr>
            <a:xfrm>
              <a:off x="3260591" y="2796870"/>
              <a:ext cx="207215" cy="91398"/>
            </a:xfrm>
            <a:custGeom>
              <a:avLst/>
              <a:gdLst/>
              <a:ahLst/>
              <a:cxnLst/>
              <a:rect l="l" t="t" r="r" b="b"/>
              <a:pathLst>
                <a:path w="7162" h="3159" extrusionOk="0">
                  <a:moveTo>
                    <a:pt x="0" y="1"/>
                  </a:moveTo>
                  <a:lnTo>
                    <a:pt x="0" y="3159"/>
                  </a:lnTo>
                  <a:lnTo>
                    <a:pt x="7162" y="3159"/>
                  </a:lnTo>
                  <a:lnTo>
                    <a:pt x="71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8" name="Google Shape;1502;p65">
            <a:extLst>
              <a:ext uri="{FF2B5EF4-FFF2-40B4-BE49-F238E27FC236}">
                <a16:creationId xmlns:a16="http://schemas.microsoft.com/office/drawing/2014/main" id="{54748649-EDED-6FD0-576E-D4C7B6FCDA64}"/>
              </a:ext>
            </a:extLst>
          </p:cNvPr>
          <p:cNvGrpSpPr/>
          <p:nvPr/>
        </p:nvGrpSpPr>
        <p:grpSpPr>
          <a:xfrm>
            <a:off x="9414935" y="4447824"/>
            <a:ext cx="1142069" cy="1088625"/>
            <a:chOff x="2397042" y="1383778"/>
            <a:chExt cx="449177" cy="449177"/>
          </a:xfrm>
        </p:grpSpPr>
        <p:sp>
          <p:nvSpPr>
            <p:cNvPr id="9" name="Google Shape;1503;p65">
              <a:extLst>
                <a:ext uri="{FF2B5EF4-FFF2-40B4-BE49-F238E27FC236}">
                  <a16:creationId xmlns:a16="http://schemas.microsoft.com/office/drawing/2014/main" id="{247EB641-727B-E977-7C18-79674CD5332A}"/>
                </a:ext>
              </a:extLst>
            </p:cNvPr>
            <p:cNvSpPr/>
            <p:nvPr/>
          </p:nvSpPr>
          <p:spPr>
            <a:xfrm>
              <a:off x="2397042" y="1383778"/>
              <a:ext cx="449177" cy="52802"/>
            </a:xfrm>
            <a:custGeom>
              <a:avLst/>
              <a:gdLst/>
              <a:ahLst/>
              <a:cxnLst/>
              <a:rect l="l" t="t" r="r" b="b"/>
              <a:pathLst>
                <a:path w="15525" h="1825" extrusionOk="0">
                  <a:moveTo>
                    <a:pt x="0" y="1"/>
                  </a:moveTo>
                  <a:lnTo>
                    <a:pt x="0" y="1825"/>
                  </a:lnTo>
                  <a:lnTo>
                    <a:pt x="15524" y="1825"/>
                  </a:lnTo>
                  <a:lnTo>
                    <a:pt x="1552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 name="Google Shape;1504;p65">
              <a:extLst>
                <a:ext uri="{FF2B5EF4-FFF2-40B4-BE49-F238E27FC236}">
                  <a16:creationId xmlns:a16="http://schemas.microsoft.com/office/drawing/2014/main" id="{8272672B-EFEF-3249-64E4-82501BF634C8}"/>
                </a:ext>
              </a:extLst>
            </p:cNvPr>
            <p:cNvSpPr/>
            <p:nvPr/>
          </p:nvSpPr>
          <p:spPr>
            <a:xfrm>
              <a:off x="2397042" y="1462301"/>
              <a:ext cx="449177" cy="370654"/>
            </a:xfrm>
            <a:custGeom>
              <a:avLst/>
              <a:gdLst/>
              <a:ahLst/>
              <a:cxnLst/>
              <a:rect l="l" t="t" r="r" b="b"/>
              <a:pathLst>
                <a:path w="15525" h="12811" extrusionOk="0">
                  <a:moveTo>
                    <a:pt x="5516" y="934"/>
                  </a:moveTo>
                  <a:lnTo>
                    <a:pt x="5516" y="7696"/>
                  </a:lnTo>
                  <a:lnTo>
                    <a:pt x="4582" y="7696"/>
                  </a:lnTo>
                  <a:lnTo>
                    <a:pt x="4582" y="1824"/>
                  </a:lnTo>
                  <a:lnTo>
                    <a:pt x="3692" y="1824"/>
                  </a:lnTo>
                  <a:lnTo>
                    <a:pt x="3692" y="7696"/>
                  </a:lnTo>
                  <a:lnTo>
                    <a:pt x="2758" y="7696"/>
                  </a:lnTo>
                  <a:lnTo>
                    <a:pt x="2758" y="934"/>
                  </a:lnTo>
                  <a:close/>
                  <a:moveTo>
                    <a:pt x="9119" y="1869"/>
                  </a:moveTo>
                  <a:lnTo>
                    <a:pt x="9119" y="7696"/>
                  </a:lnTo>
                  <a:lnTo>
                    <a:pt x="8229" y="7696"/>
                  </a:lnTo>
                  <a:lnTo>
                    <a:pt x="8229" y="2758"/>
                  </a:lnTo>
                  <a:lnTo>
                    <a:pt x="7295" y="2758"/>
                  </a:lnTo>
                  <a:lnTo>
                    <a:pt x="7295" y="7696"/>
                  </a:lnTo>
                  <a:lnTo>
                    <a:pt x="6405" y="7696"/>
                  </a:lnTo>
                  <a:lnTo>
                    <a:pt x="6405" y="1869"/>
                  </a:lnTo>
                  <a:close/>
                  <a:moveTo>
                    <a:pt x="12766" y="2758"/>
                  </a:moveTo>
                  <a:lnTo>
                    <a:pt x="12766" y="7696"/>
                  </a:lnTo>
                  <a:lnTo>
                    <a:pt x="11877" y="7696"/>
                  </a:lnTo>
                  <a:lnTo>
                    <a:pt x="11877" y="3648"/>
                  </a:lnTo>
                  <a:lnTo>
                    <a:pt x="10942" y="3648"/>
                  </a:lnTo>
                  <a:lnTo>
                    <a:pt x="10942" y="7696"/>
                  </a:lnTo>
                  <a:lnTo>
                    <a:pt x="10053" y="7696"/>
                  </a:lnTo>
                  <a:lnTo>
                    <a:pt x="10053" y="2758"/>
                  </a:lnTo>
                  <a:close/>
                  <a:moveTo>
                    <a:pt x="979" y="0"/>
                  </a:moveTo>
                  <a:lnTo>
                    <a:pt x="934" y="7696"/>
                  </a:lnTo>
                  <a:lnTo>
                    <a:pt x="0" y="7696"/>
                  </a:lnTo>
                  <a:lnTo>
                    <a:pt x="0" y="8585"/>
                  </a:lnTo>
                  <a:lnTo>
                    <a:pt x="7295" y="8585"/>
                  </a:lnTo>
                  <a:lnTo>
                    <a:pt x="7295" y="10142"/>
                  </a:lnTo>
                  <a:cubicBezTo>
                    <a:pt x="5872" y="10676"/>
                    <a:pt x="6227" y="12811"/>
                    <a:pt x="7784" y="12811"/>
                  </a:cubicBezTo>
                  <a:cubicBezTo>
                    <a:pt x="9297" y="12811"/>
                    <a:pt x="9653" y="10676"/>
                    <a:pt x="8229" y="10142"/>
                  </a:cubicBezTo>
                  <a:lnTo>
                    <a:pt x="8229" y="8585"/>
                  </a:lnTo>
                  <a:lnTo>
                    <a:pt x="15524" y="8585"/>
                  </a:lnTo>
                  <a:lnTo>
                    <a:pt x="15524" y="7696"/>
                  </a:lnTo>
                  <a:lnTo>
                    <a:pt x="14590" y="7696"/>
                  </a:lnTo>
                  <a:lnTo>
                    <a:pt x="1459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6482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 dockstate="right" visibility="0" width="438" row="4">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EF62E82F-E229-46FE-AC57-121B0CE7BF22}">
  <we:reference id="wa200001409" version="2.0.0.0" store="en-US" storeType="OMEX"/>
  <we:alternateReferences>
    <we:reference id="WA200001409" version="2.0.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3E84BAB-F932-4B53-9269-69A58CBCD32B}">
  <we:reference id="wa200003157" version="1.0.0.0" store="en-US" storeType="OMEX"/>
  <we:alternateReferences>
    <we:reference id="WA200003157" version="1.0.0.0"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A83BEB0F-5F4B-4BF9-AFF3-685A61A7FE12}">
  <we:reference id="wa104380050" version="3.8.0.0" store="en-US" storeType="OMEX"/>
  <we:alternateReferences>
    <we:reference id="wa104380050" version="3.8.0.0" store="wa10438005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190</TotalTime>
  <Words>1420</Words>
  <Application>Microsoft Office PowerPoint</Application>
  <PresentationFormat>Widescreen</PresentationFormat>
  <Paragraphs>165</Paragraphs>
  <Slides>38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Anaheim</vt:lpstr>
      <vt:lpstr>Aptos</vt:lpstr>
      <vt:lpstr>Aptos Display</vt:lpstr>
      <vt:lpstr>Arial</vt:lpstr>
      <vt:lpstr>Arial Rounded MT Bold</vt:lpstr>
      <vt:lpstr>Bebas Neue</vt:lpstr>
      <vt:lpstr>Calibri</vt:lpstr>
      <vt:lpstr>Darker Grotesque SemiBold</vt:lpstr>
      <vt:lpstr>Nunito Light</vt:lpstr>
      <vt:lpstr>Times New Roman</vt:lpstr>
      <vt:lpstr>Viga</vt:lpstr>
      <vt:lpstr>Office Theme</vt:lpstr>
      <vt:lpstr>Bank   Analysis</vt:lpstr>
      <vt:lpstr>Agenda</vt:lpstr>
      <vt:lpstr>Introduction</vt:lpstr>
      <vt:lpstr>Objective</vt:lpstr>
      <vt:lpstr>Problem statement</vt:lpstr>
      <vt:lpstr>Project Overview</vt:lpstr>
      <vt:lpstr>Data Collection &amp; Preparation</vt:lpstr>
      <vt:lpstr>Data Exploration</vt:lpstr>
      <vt:lpstr>KPI’S</vt:lpstr>
      <vt:lpstr>Year wise loan amount Status </vt:lpstr>
      <vt:lpstr>Grade and sub grade wise revol_balance</vt:lpstr>
      <vt:lpstr>Verified Status Vs Non Verified Status </vt:lpstr>
      <vt:lpstr>State wise and month wise loan status </vt:lpstr>
      <vt:lpstr>Home ownership Vs last payment date status </vt:lpstr>
      <vt:lpstr> MS Excel Dashboard</vt:lpstr>
      <vt:lpstr>Excel Analysis</vt:lpstr>
      <vt:lpstr>PowerPoint Presentation</vt:lpstr>
      <vt:lpstr>POWER BI  DASHBOARD </vt:lpstr>
      <vt:lpstr>Power BI Dashboard</vt:lpstr>
      <vt:lpstr>PowerPoint Presentation</vt:lpstr>
      <vt:lpstr>PowerPoint Presentation</vt:lpstr>
      <vt:lpstr>TABLEAU  DASHBOARD </vt:lpstr>
      <vt:lpstr>Tableau Dashboards</vt:lpstr>
      <vt:lpstr>PowerPoint Presentation</vt:lpstr>
      <vt:lpstr>PowerPoint Presentation</vt:lpstr>
      <vt:lpstr>SQL  QUERIES </vt:lpstr>
      <vt:lpstr>SQL Queries</vt:lpstr>
      <vt:lpstr>PowerPoint Presentation</vt:lpstr>
      <vt:lpstr>PowerPoint Presentation</vt:lpstr>
      <vt:lpstr>PowerPoint Presentation</vt:lpstr>
      <vt:lpstr>Insights and Recommendations</vt:lpstr>
      <vt:lpstr>Challenges &amp; Solutions</vt:lpstr>
      <vt:lpstr>KEY-TAKE AWAY  POINTS</vt:lpstr>
      <vt:lpstr>PowerPoint Presentation</vt:lpstr>
      <vt:lpstr>CONCLUSION </vt:lpstr>
      <vt:lpstr>PowerPoint Presentation</vt:lpstr>
      <vt:lpstr>— Bob Hope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Jadhav</dc:creator>
  <cp:lastModifiedBy>sayprint</cp:lastModifiedBy>
  <cp:revision>12</cp:revision>
  <dcterms:created xsi:type="dcterms:W3CDTF">2024-10-02T11:14:54Z</dcterms:created>
  <dcterms:modified xsi:type="dcterms:W3CDTF">2024-10-27T13:51:17Z</dcterms:modified>
</cp:coreProperties>
</file>