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71" r:id="rId7"/>
    <p:sldId id="263" r:id="rId8"/>
    <p:sldId id="265" r:id="rId9"/>
    <p:sldId id="266" r:id="rId10"/>
    <p:sldId id="267" r:id="rId11"/>
    <p:sldId id="268" r:id="rId12"/>
    <p:sldId id="269" r:id="rId13"/>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45" d="100"/>
          <a:sy n="145" d="100"/>
        </p:scale>
        <p:origin x="-654" y="-10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7139107" cy="481731"/>
          </a:xfrm>
          <a:prstGeom prst="rect">
            <a:avLst/>
          </a:prstGeom>
        </p:spPr>
      </p:pic>
      <p:pic>
        <p:nvPicPr>
          <p:cNvPr id="17" name="bg object 17"/>
          <p:cNvPicPr/>
          <p:nvPr/>
        </p:nvPicPr>
        <p:blipFill>
          <a:blip r:embed="rId8" cstate="print"/>
          <a:stretch>
            <a:fillRect/>
          </a:stretch>
        </p:blipFill>
        <p:spPr>
          <a:xfrm>
            <a:off x="0" y="0"/>
            <a:ext cx="1204912" cy="471424"/>
          </a:xfrm>
          <a:prstGeom prst="rect">
            <a:avLst/>
          </a:prstGeom>
        </p:spPr>
      </p:pic>
      <p:sp>
        <p:nvSpPr>
          <p:cNvPr id="18" name="bg object 18"/>
          <p:cNvSpPr/>
          <p:nvPr/>
        </p:nvSpPr>
        <p:spPr>
          <a:xfrm>
            <a:off x="4763" y="0"/>
            <a:ext cx="7086600" cy="395605"/>
          </a:xfrm>
          <a:custGeom>
            <a:avLst/>
            <a:gdLst/>
            <a:ahLst/>
            <a:cxnLst/>
            <a:rect l="l" t="t" r="r" b="b"/>
            <a:pathLst>
              <a:path w="7086600" h="395605">
                <a:moveTo>
                  <a:pt x="0" y="395350"/>
                </a:moveTo>
                <a:lnTo>
                  <a:pt x="7086600" y="395350"/>
                </a:lnTo>
                <a:lnTo>
                  <a:pt x="7086600" y="0"/>
                </a:lnTo>
                <a:lnTo>
                  <a:pt x="0" y="0"/>
                </a:lnTo>
                <a:lnTo>
                  <a:pt x="0" y="395350"/>
                </a:lnTo>
                <a:close/>
              </a:path>
            </a:pathLst>
          </a:custGeom>
          <a:solidFill>
            <a:srgbClr val="213366"/>
          </a:solidFill>
        </p:spPr>
        <p:txBody>
          <a:bodyPr wrap="square" lIns="0" tIns="0" rIns="0" bIns="0" rtlCol="0"/>
          <a:lstStyle/>
          <a:p>
            <a:endParaRPr/>
          </a:p>
        </p:txBody>
      </p:sp>
      <p:sp>
        <p:nvSpPr>
          <p:cNvPr id="19" name="bg object 19"/>
          <p:cNvSpPr/>
          <p:nvPr/>
        </p:nvSpPr>
        <p:spPr>
          <a:xfrm>
            <a:off x="4763" y="0"/>
            <a:ext cx="7086600" cy="395605"/>
          </a:xfrm>
          <a:custGeom>
            <a:avLst/>
            <a:gdLst/>
            <a:ahLst/>
            <a:cxnLst/>
            <a:rect l="l" t="t" r="r" b="b"/>
            <a:pathLst>
              <a:path w="7086600" h="395605">
                <a:moveTo>
                  <a:pt x="0" y="395350"/>
                </a:moveTo>
                <a:lnTo>
                  <a:pt x="7086600" y="395350"/>
                </a:lnTo>
                <a:lnTo>
                  <a:pt x="7086600" y="0"/>
                </a:lnTo>
              </a:path>
              <a:path w="7086600" h="395605">
                <a:moveTo>
                  <a:pt x="0" y="0"/>
                </a:moveTo>
                <a:lnTo>
                  <a:pt x="0" y="395350"/>
                </a:lnTo>
              </a:path>
            </a:pathLst>
          </a:custGeom>
          <a:ln w="25400">
            <a:solidFill>
              <a:srgbClr val="213366"/>
            </a:solidFill>
          </a:ln>
        </p:spPr>
        <p:txBody>
          <a:bodyPr wrap="square" lIns="0" tIns="0" rIns="0" bIns="0" rtlCol="0"/>
          <a:lstStyle/>
          <a:p>
            <a:endParaRPr/>
          </a:p>
        </p:txBody>
      </p:sp>
      <p:sp>
        <p:nvSpPr>
          <p:cNvPr id="2" name="Holder 2"/>
          <p:cNvSpPr>
            <a:spLocks noGrp="1"/>
          </p:cNvSpPr>
          <p:nvPr>
            <p:ph type="title"/>
          </p:nvPr>
        </p:nvSpPr>
        <p:spPr>
          <a:xfrm>
            <a:off x="3543553" y="2191004"/>
            <a:ext cx="2056892" cy="483869"/>
          </a:xfrm>
          <a:prstGeom prst="rect">
            <a:avLst/>
          </a:prstGeom>
        </p:spPr>
        <p:txBody>
          <a:bodyPr wrap="square" lIns="0" tIns="0" rIns="0" bIns="0">
            <a:spAutoFit/>
          </a:bodyPr>
          <a:lstStyle>
            <a:lvl1pPr>
              <a:defRPr sz="3000" b="1" i="0">
                <a:solidFill>
                  <a:schemeClr val="tx1"/>
                </a:solidFill>
                <a:latin typeface="Arial"/>
                <a:cs typeface="Arial"/>
              </a:defRPr>
            </a:lvl1pPr>
          </a:lstStyle>
          <a:p>
            <a:endParaRPr/>
          </a:p>
        </p:txBody>
      </p:sp>
      <p:sp>
        <p:nvSpPr>
          <p:cNvPr id="3" name="Holder 3"/>
          <p:cNvSpPr>
            <a:spLocks noGrp="1"/>
          </p:cNvSpPr>
          <p:nvPr>
            <p:ph type="body" idx="1"/>
          </p:nvPr>
        </p:nvSpPr>
        <p:spPr>
          <a:xfrm>
            <a:off x="704215" y="1462405"/>
            <a:ext cx="7735569" cy="27819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4/10/2024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www.oreilly.com/data/free/the-new-artificial-intelligence-market.csp"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439" y="55971"/>
            <a:ext cx="940435" cy="202565"/>
          </a:xfrm>
          <a:prstGeom prst="rect">
            <a:avLst/>
          </a:prstGeom>
        </p:spPr>
        <p:txBody>
          <a:bodyPr vert="horz" wrap="square" lIns="0" tIns="0" rIns="0" bIns="0" rtlCol="0">
            <a:spAutoFit/>
          </a:bodyPr>
          <a:lstStyle/>
          <a:p>
            <a:pPr>
              <a:lnSpc>
                <a:spcPts val="1570"/>
              </a:lnSpc>
            </a:pPr>
            <a:r>
              <a:rPr sz="1400" spc="35" dirty="0">
                <a:solidFill>
                  <a:srgbClr val="FFFFFF"/>
                </a:solidFill>
                <a:latin typeface="Arial MT"/>
                <a:cs typeface="Arial MT"/>
              </a:rPr>
              <a:t>P</a:t>
            </a:r>
            <a:r>
              <a:rPr sz="1400" spc="-20" dirty="0">
                <a:solidFill>
                  <a:srgbClr val="FFFFFF"/>
                </a:solidFill>
                <a:latin typeface="Arial MT"/>
                <a:cs typeface="Arial MT"/>
              </a:rPr>
              <a:t>r</a:t>
            </a:r>
            <a:r>
              <a:rPr sz="1400" spc="45" dirty="0">
                <a:solidFill>
                  <a:srgbClr val="FFFFFF"/>
                </a:solidFill>
                <a:latin typeface="Arial MT"/>
                <a:cs typeface="Arial MT"/>
              </a:rPr>
              <a:t>o</a:t>
            </a:r>
            <a:r>
              <a:rPr sz="1400" spc="-15" dirty="0">
                <a:solidFill>
                  <a:srgbClr val="FFFFFF"/>
                </a:solidFill>
                <a:latin typeface="Arial MT"/>
                <a:cs typeface="Arial MT"/>
              </a:rPr>
              <a:t>j</a:t>
            </a:r>
            <a:r>
              <a:rPr sz="1400" spc="45" dirty="0">
                <a:solidFill>
                  <a:srgbClr val="FFFFFF"/>
                </a:solidFill>
                <a:latin typeface="Arial MT"/>
                <a:cs typeface="Arial MT"/>
              </a:rPr>
              <a:t>ec</a:t>
            </a:r>
            <a:r>
              <a:rPr sz="1400" spc="5" dirty="0">
                <a:solidFill>
                  <a:srgbClr val="FFFFFF"/>
                </a:solidFill>
                <a:latin typeface="Arial MT"/>
                <a:cs typeface="Arial MT"/>
              </a:rPr>
              <a:t>t</a:t>
            </a:r>
            <a:r>
              <a:rPr sz="1400" spc="-185" dirty="0">
                <a:solidFill>
                  <a:srgbClr val="FFFFFF"/>
                </a:solidFill>
                <a:latin typeface="Arial MT"/>
                <a:cs typeface="Arial MT"/>
              </a:rPr>
              <a:t> </a:t>
            </a:r>
            <a:r>
              <a:rPr sz="1400" spc="40" dirty="0">
                <a:solidFill>
                  <a:srgbClr val="FFFFFF"/>
                </a:solidFill>
                <a:latin typeface="Arial MT"/>
                <a:cs typeface="Arial MT"/>
              </a:rPr>
              <a:t>T</a:t>
            </a:r>
            <a:r>
              <a:rPr sz="1400" spc="-15" dirty="0">
                <a:solidFill>
                  <a:srgbClr val="FFFFFF"/>
                </a:solidFill>
                <a:latin typeface="Arial MT"/>
                <a:cs typeface="Arial MT"/>
              </a:rPr>
              <a:t>i</a:t>
            </a:r>
            <a:r>
              <a:rPr sz="1400" spc="-20" dirty="0">
                <a:solidFill>
                  <a:srgbClr val="FFFFFF"/>
                </a:solidFill>
                <a:latin typeface="Arial MT"/>
                <a:cs typeface="Arial MT"/>
              </a:rPr>
              <a:t>t</a:t>
            </a:r>
            <a:r>
              <a:rPr sz="1400" spc="-15" dirty="0">
                <a:solidFill>
                  <a:srgbClr val="FFFFFF"/>
                </a:solidFill>
                <a:latin typeface="Arial MT"/>
                <a:cs typeface="Arial MT"/>
              </a:rPr>
              <a:t>l</a:t>
            </a:r>
            <a:r>
              <a:rPr sz="1400" spc="15" dirty="0">
                <a:solidFill>
                  <a:srgbClr val="FFFFFF"/>
                </a:solidFill>
                <a:latin typeface="Arial MT"/>
                <a:cs typeface="Arial MT"/>
              </a:rPr>
              <a:t>e</a:t>
            </a:r>
            <a:endParaRPr sz="1400">
              <a:latin typeface="Arial MT"/>
              <a:cs typeface="Arial MT"/>
            </a:endParaRPr>
          </a:p>
        </p:txBody>
      </p:sp>
      <p:sp>
        <p:nvSpPr>
          <p:cNvPr id="3" name="object 3"/>
          <p:cNvSpPr/>
          <p:nvPr/>
        </p:nvSpPr>
        <p:spPr>
          <a:xfrm>
            <a:off x="0" y="4933950"/>
            <a:ext cx="9144000" cy="209550"/>
          </a:xfrm>
          <a:custGeom>
            <a:avLst/>
            <a:gdLst/>
            <a:ahLst/>
            <a:cxnLst/>
            <a:rect l="l" t="t" r="r" b="b"/>
            <a:pathLst>
              <a:path w="9144000" h="209550">
                <a:moveTo>
                  <a:pt x="9144000" y="0"/>
                </a:moveTo>
                <a:lnTo>
                  <a:pt x="0" y="0"/>
                </a:lnTo>
                <a:lnTo>
                  <a:pt x="0" y="209550"/>
                </a:lnTo>
                <a:lnTo>
                  <a:pt x="9144000" y="209550"/>
                </a:lnTo>
                <a:lnTo>
                  <a:pt x="9144000" y="0"/>
                </a:lnTo>
                <a:close/>
              </a:path>
            </a:pathLst>
          </a:custGeom>
          <a:solidFill>
            <a:srgbClr val="85180F"/>
          </a:solidFill>
        </p:spPr>
        <p:txBody>
          <a:bodyPr wrap="square" lIns="0" tIns="0" rIns="0" bIns="0" rtlCol="0"/>
          <a:lstStyle/>
          <a:p>
            <a:endParaRPr/>
          </a:p>
        </p:txBody>
      </p:sp>
      <p:pic>
        <p:nvPicPr>
          <p:cNvPr id="4" name="object 4"/>
          <p:cNvPicPr/>
          <p:nvPr/>
        </p:nvPicPr>
        <p:blipFill>
          <a:blip r:embed="rId2" cstate="print"/>
          <a:stretch>
            <a:fillRect/>
          </a:stretch>
        </p:blipFill>
        <p:spPr>
          <a:xfrm>
            <a:off x="7461955" y="42380"/>
            <a:ext cx="1206147" cy="372759"/>
          </a:xfrm>
          <a:prstGeom prst="rect">
            <a:avLst/>
          </a:prstGeom>
        </p:spPr>
      </p:pic>
      <p:grpSp>
        <p:nvGrpSpPr>
          <p:cNvPr id="5" name="object 5"/>
          <p:cNvGrpSpPr/>
          <p:nvPr/>
        </p:nvGrpSpPr>
        <p:grpSpPr>
          <a:xfrm>
            <a:off x="0" y="0"/>
            <a:ext cx="9144000" cy="5019675"/>
            <a:chOff x="0" y="0"/>
            <a:chExt cx="9144000" cy="5019675"/>
          </a:xfrm>
        </p:grpSpPr>
        <p:pic>
          <p:nvPicPr>
            <p:cNvPr id="6" name="object 6"/>
            <p:cNvPicPr/>
            <p:nvPr/>
          </p:nvPicPr>
          <p:blipFill>
            <a:blip r:embed="rId3" cstate="print"/>
            <a:stretch>
              <a:fillRect/>
            </a:stretch>
          </p:blipFill>
          <p:spPr>
            <a:xfrm>
              <a:off x="8991600" y="9289"/>
              <a:ext cx="152400" cy="529515"/>
            </a:xfrm>
            <a:prstGeom prst="rect">
              <a:avLst/>
            </a:prstGeom>
          </p:spPr>
        </p:pic>
        <p:sp>
          <p:nvSpPr>
            <p:cNvPr id="7" name="object 7"/>
            <p:cNvSpPr/>
            <p:nvPr/>
          </p:nvSpPr>
          <p:spPr>
            <a:xfrm>
              <a:off x="9029700" y="0"/>
              <a:ext cx="114300" cy="466725"/>
            </a:xfrm>
            <a:custGeom>
              <a:avLst/>
              <a:gdLst/>
              <a:ahLst/>
              <a:cxnLst/>
              <a:rect l="l" t="t" r="r" b="b"/>
              <a:pathLst>
                <a:path w="114300" h="466725">
                  <a:moveTo>
                    <a:pt x="114300" y="0"/>
                  </a:moveTo>
                  <a:lnTo>
                    <a:pt x="0" y="0"/>
                  </a:lnTo>
                  <a:lnTo>
                    <a:pt x="0" y="466725"/>
                  </a:lnTo>
                  <a:lnTo>
                    <a:pt x="114300" y="466725"/>
                  </a:lnTo>
                  <a:lnTo>
                    <a:pt x="114300" y="0"/>
                  </a:lnTo>
                  <a:close/>
                </a:path>
              </a:pathLst>
            </a:custGeom>
            <a:solidFill>
              <a:srgbClr val="00AFEF"/>
            </a:solidFill>
          </p:spPr>
          <p:txBody>
            <a:bodyPr wrap="square" lIns="0" tIns="0" rIns="0" bIns="0" rtlCol="0"/>
            <a:lstStyle/>
            <a:p>
              <a:endParaRPr/>
            </a:p>
          </p:txBody>
        </p:sp>
        <p:pic>
          <p:nvPicPr>
            <p:cNvPr id="8" name="object 8"/>
            <p:cNvPicPr/>
            <p:nvPr/>
          </p:nvPicPr>
          <p:blipFill>
            <a:blip r:embed="rId4" cstate="print"/>
            <a:stretch>
              <a:fillRect/>
            </a:stretch>
          </p:blipFill>
          <p:spPr>
            <a:xfrm>
              <a:off x="0" y="0"/>
              <a:ext cx="9143999" cy="5019673"/>
            </a:xfrm>
            <a:prstGeom prst="rect">
              <a:avLst/>
            </a:prstGeom>
          </p:spPr>
        </p:pic>
      </p:grpSp>
      <p:sp>
        <p:nvSpPr>
          <p:cNvPr id="9" name="object 9"/>
          <p:cNvSpPr txBox="1"/>
          <p:nvPr/>
        </p:nvSpPr>
        <p:spPr>
          <a:xfrm>
            <a:off x="2385441" y="4510404"/>
            <a:ext cx="4366895" cy="208915"/>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FFFFFF"/>
                </a:solidFill>
                <a:latin typeface="Arial MT"/>
                <a:cs typeface="Arial MT"/>
              </a:rPr>
              <a:t>Disclaimer:</a:t>
            </a:r>
            <a:r>
              <a:rPr sz="1200" spc="-70" dirty="0">
                <a:solidFill>
                  <a:srgbClr val="FFFFFF"/>
                </a:solidFill>
                <a:latin typeface="Arial MT"/>
                <a:cs typeface="Arial MT"/>
              </a:rPr>
              <a:t> </a:t>
            </a:r>
            <a:r>
              <a:rPr sz="1200" spc="-45" dirty="0">
                <a:solidFill>
                  <a:srgbClr val="FFFFFF"/>
                </a:solidFill>
                <a:latin typeface="Arial MT"/>
                <a:cs typeface="Arial MT"/>
              </a:rPr>
              <a:t>The</a:t>
            </a:r>
            <a:r>
              <a:rPr sz="1200" spc="125" dirty="0">
                <a:solidFill>
                  <a:srgbClr val="FFFFFF"/>
                </a:solidFill>
                <a:latin typeface="Arial MT"/>
                <a:cs typeface="Arial MT"/>
              </a:rPr>
              <a:t> </a:t>
            </a:r>
            <a:r>
              <a:rPr sz="1200" spc="-25" dirty="0">
                <a:solidFill>
                  <a:srgbClr val="FFFFFF"/>
                </a:solidFill>
                <a:latin typeface="Arial MT"/>
                <a:cs typeface="Arial MT"/>
              </a:rPr>
              <a:t>content</a:t>
            </a:r>
            <a:r>
              <a:rPr sz="1200" spc="165" dirty="0">
                <a:solidFill>
                  <a:srgbClr val="FFFFFF"/>
                </a:solidFill>
                <a:latin typeface="Arial MT"/>
                <a:cs typeface="Arial MT"/>
              </a:rPr>
              <a:t> </a:t>
            </a:r>
            <a:r>
              <a:rPr sz="1200" spc="15" dirty="0">
                <a:solidFill>
                  <a:srgbClr val="FFFFFF"/>
                </a:solidFill>
                <a:latin typeface="Arial MT"/>
                <a:cs typeface="Arial MT"/>
              </a:rPr>
              <a:t>is</a:t>
            </a:r>
            <a:r>
              <a:rPr sz="1200" spc="-35" dirty="0">
                <a:solidFill>
                  <a:srgbClr val="FFFFFF"/>
                </a:solidFill>
                <a:latin typeface="Arial MT"/>
                <a:cs typeface="Arial MT"/>
              </a:rPr>
              <a:t> </a:t>
            </a:r>
            <a:r>
              <a:rPr sz="1200" spc="-20" dirty="0">
                <a:solidFill>
                  <a:srgbClr val="FFFFFF"/>
                </a:solidFill>
                <a:latin typeface="Arial MT"/>
                <a:cs typeface="Arial MT"/>
              </a:rPr>
              <a:t>curated</a:t>
            </a:r>
            <a:r>
              <a:rPr sz="1200" spc="125" dirty="0">
                <a:solidFill>
                  <a:srgbClr val="FFFFFF"/>
                </a:solidFill>
                <a:latin typeface="Arial MT"/>
                <a:cs typeface="Arial MT"/>
              </a:rPr>
              <a:t> </a:t>
            </a:r>
            <a:r>
              <a:rPr sz="1200" spc="-15" dirty="0">
                <a:solidFill>
                  <a:srgbClr val="FFFFFF"/>
                </a:solidFill>
                <a:latin typeface="Arial MT"/>
                <a:cs typeface="Arial MT"/>
              </a:rPr>
              <a:t>for</a:t>
            </a:r>
            <a:r>
              <a:rPr sz="1200" spc="20" dirty="0">
                <a:solidFill>
                  <a:srgbClr val="FFFFFF"/>
                </a:solidFill>
                <a:latin typeface="Arial MT"/>
                <a:cs typeface="Arial MT"/>
              </a:rPr>
              <a:t> </a:t>
            </a:r>
            <a:r>
              <a:rPr sz="1200" spc="-15" dirty="0">
                <a:solidFill>
                  <a:srgbClr val="FFFFFF"/>
                </a:solidFill>
                <a:latin typeface="Arial MT"/>
                <a:cs typeface="Arial MT"/>
              </a:rPr>
              <a:t>educational</a:t>
            </a:r>
            <a:r>
              <a:rPr sz="1200" spc="75" dirty="0">
                <a:solidFill>
                  <a:srgbClr val="FFFFFF"/>
                </a:solidFill>
                <a:latin typeface="Arial MT"/>
                <a:cs typeface="Arial MT"/>
              </a:rPr>
              <a:t> </a:t>
            </a:r>
            <a:r>
              <a:rPr sz="1200" spc="-15" dirty="0">
                <a:solidFill>
                  <a:srgbClr val="FFFFFF"/>
                </a:solidFill>
                <a:latin typeface="Arial MT"/>
                <a:cs typeface="Arial MT"/>
              </a:rPr>
              <a:t>purposes</a:t>
            </a:r>
            <a:r>
              <a:rPr sz="1200" spc="45" dirty="0">
                <a:solidFill>
                  <a:srgbClr val="FFFFFF"/>
                </a:solidFill>
                <a:latin typeface="Arial MT"/>
                <a:cs typeface="Arial MT"/>
              </a:rPr>
              <a:t> </a:t>
            </a:r>
            <a:r>
              <a:rPr sz="1200" spc="-40" dirty="0">
                <a:solidFill>
                  <a:srgbClr val="FFFFFF"/>
                </a:solidFill>
                <a:latin typeface="Arial MT"/>
                <a:cs typeface="Arial MT"/>
              </a:rPr>
              <a:t>only.</a:t>
            </a:r>
            <a:endParaRPr sz="1200">
              <a:latin typeface="Arial MT"/>
              <a:cs typeface="Arial MT"/>
            </a:endParaRPr>
          </a:p>
        </p:txBody>
      </p:sp>
      <p:grpSp>
        <p:nvGrpSpPr>
          <p:cNvPr id="10" name="object 10"/>
          <p:cNvGrpSpPr/>
          <p:nvPr/>
        </p:nvGrpSpPr>
        <p:grpSpPr>
          <a:xfrm>
            <a:off x="914400" y="971550"/>
            <a:ext cx="6922134" cy="3130550"/>
            <a:chOff x="1116012" y="992250"/>
            <a:chExt cx="6922134" cy="3130550"/>
          </a:xfrm>
        </p:grpSpPr>
        <p:sp>
          <p:nvSpPr>
            <p:cNvPr id="11" name="object 11"/>
            <p:cNvSpPr/>
            <p:nvPr/>
          </p:nvSpPr>
          <p:spPr>
            <a:xfrm>
              <a:off x="1128712" y="1004950"/>
              <a:ext cx="6896734" cy="3105150"/>
            </a:xfrm>
            <a:custGeom>
              <a:avLst/>
              <a:gdLst/>
              <a:ahLst/>
              <a:cxnLst/>
              <a:rect l="l" t="t" r="r" b="b"/>
              <a:pathLst>
                <a:path w="6896734" h="3105150">
                  <a:moveTo>
                    <a:pt x="6643306" y="0"/>
                  </a:moveTo>
                  <a:lnTo>
                    <a:pt x="252793" y="0"/>
                  </a:lnTo>
                  <a:lnTo>
                    <a:pt x="207357" y="4072"/>
                  </a:lnTo>
                  <a:lnTo>
                    <a:pt x="164591" y="15812"/>
                  </a:lnTo>
                  <a:lnTo>
                    <a:pt x="125210" y="34506"/>
                  </a:lnTo>
                  <a:lnTo>
                    <a:pt x="89928" y="59440"/>
                  </a:lnTo>
                  <a:lnTo>
                    <a:pt x="59458" y="89901"/>
                  </a:lnTo>
                  <a:lnTo>
                    <a:pt x="34517" y="125174"/>
                  </a:lnTo>
                  <a:lnTo>
                    <a:pt x="15817" y="164546"/>
                  </a:lnTo>
                  <a:lnTo>
                    <a:pt x="4073" y="207303"/>
                  </a:lnTo>
                  <a:lnTo>
                    <a:pt x="0" y="252729"/>
                  </a:lnTo>
                  <a:lnTo>
                    <a:pt x="0" y="2852293"/>
                  </a:lnTo>
                  <a:lnTo>
                    <a:pt x="4073" y="2897728"/>
                  </a:lnTo>
                  <a:lnTo>
                    <a:pt x="15817" y="2940494"/>
                  </a:lnTo>
                  <a:lnTo>
                    <a:pt x="34517" y="2979875"/>
                  </a:lnTo>
                  <a:lnTo>
                    <a:pt x="59458" y="3015158"/>
                  </a:lnTo>
                  <a:lnTo>
                    <a:pt x="89928" y="3045627"/>
                  </a:lnTo>
                  <a:lnTo>
                    <a:pt x="125210" y="3070569"/>
                  </a:lnTo>
                  <a:lnTo>
                    <a:pt x="164591" y="3089269"/>
                  </a:lnTo>
                  <a:lnTo>
                    <a:pt x="207357" y="3101013"/>
                  </a:lnTo>
                  <a:lnTo>
                    <a:pt x="252793" y="3105086"/>
                  </a:lnTo>
                  <a:lnTo>
                    <a:pt x="6643306" y="3105086"/>
                  </a:lnTo>
                  <a:lnTo>
                    <a:pt x="6688737" y="3101013"/>
                  </a:lnTo>
                  <a:lnTo>
                    <a:pt x="6731505" y="3089269"/>
                  </a:lnTo>
                  <a:lnTo>
                    <a:pt x="6770894" y="3070569"/>
                  </a:lnTo>
                  <a:lnTo>
                    <a:pt x="6806187" y="3045627"/>
                  </a:lnTo>
                  <a:lnTo>
                    <a:pt x="6836669" y="3015158"/>
                  </a:lnTo>
                  <a:lnTo>
                    <a:pt x="6861624" y="2979875"/>
                  </a:lnTo>
                  <a:lnTo>
                    <a:pt x="6880335" y="2940494"/>
                  </a:lnTo>
                  <a:lnTo>
                    <a:pt x="6892087" y="2897728"/>
                  </a:lnTo>
                  <a:lnTo>
                    <a:pt x="6896163" y="2852293"/>
                  </a:lnTo>
                  <a:lnTo>
                    <a:pt x="6896163" y="252729"/>
                  </a:lnTo>
                  <a:lnTo>
                    <a:pt x="6892087" y="207303"/>
                  </a:lnTo>
                  <a:lnTo>
                    <a:pt x="6880335" y="164546"/>
                  </a:lnTo>
                  <a:lnTo>
                    <a:pt x="6861624" y="125174"/>
                  </a:lnTo>
                  <a:lnTo>
                    <a:pt x="6836669" y="89901"/>
                  </a:lnTo>
                  <a:lnTo>
                    <a:pt x="6806187" y="59440"/>
                  </a:lnTo>
                  <a:lnTo>
                    <a:pt x="6770894" y="34506"/>
                  </a:lnTo>
                  <a:lnTo>
                    <a:pt x="6731505" y="15812"/>
                  </a:lnTo>
                  <a:lnTo>
                    <a:pt x="6688737" y="4072"/>
                  </a:lnTo>
                  <a:lnTo>
                    <a:pt x="6643306" y="0"/>
                  </a:lnTo>
                  <a:close/>
                </a:path>
              </a:pathLst>
            </a:custGeom>
            <a:solidFill>
              <a:srgbClr val="E4EDFF"/>
            </a:solidFill>
          </p:spPr>
          <p:txBody>
            <a:bodyPr wrap="square" lIns="0" tIns="0" rIns="0" bIns="0" rtlCol="0"/>
            <a:lstStyle/>
            <a:p>
              <a:endParaRPr/>
            </a:p>
          </p:txBody>
        </p:sp>
        <p:sp>
          <p:nvSpPr>
            <p:cNvPr id="12" name="object 12"/>
            <p:cNvSpPr/>
            <p:nvPr/>
          </p:nvSpPr>
          <p:spPr>
            <a:xfrm>
              <a:off x="1128712" y="1004950"/>
              <a:ext cx="6896734" cy="3105150"/>
            </a:xfrm>
            <a:custGeom>
              <a:avLst/>
              <a:gdLst/>
              <a:ahLst/>
              <a:cxnLst/>
              <a:rect l="l" t="t" r="r" b="b"/>
              <a:pathLst>
                <a:path w="6896734" h="3105150">
                  <a:moveTo>
                    <a:pt x="0" y="252729"/>
                  </a:moveTo>
                  <a:lnTo>
                    <a:pt x="4073" y="207303"/>
                  </a:lnTo>
                  <a:lnTo>
                    <a:pt x="15817" y="164546"/>
                  </a:lnTo>
                  <a:lnTo>
                    <a:pt x="34517" y="125174"/>
                  </a:lnTo>
                  <a:lnTo>
                    <a:pt x="59458" y="89901"/>
                  </a:lnTo>
                  <a:lnTo>
                    <a:pt x="89928" y="59440"/>
                  </a:lnTo>
                  <a:lnTo>
                    <a:pt x="125210" y="34506"/>
                  </a:lnTo>
                  <a:lnTo>
                    <a:pt x="164591" y="15812"/>
                  </a:lnTo>
                  <a:lnTo>
                    <a:pt x="207357" y="4072"/>
                  </a:lnTo>
                  <a:lnTo>
                    <a:pt x="252793" y="0"/>
                  </a:lnTo>
                  <a:lnTo>
                    <a:pt x="6643306" y="0"/>
                  </a:lnTo>
                  <a:lnTo>
                    <a:pt x="6688737" y="4072"/>
                  </a:lnTo>
                  <a:lnTo>
                    <a:pt x="6731505" y="15812"/>
                  </a:lnTo>
                  <a:lnTo>
                    <a:pt x="6770894" y="34506"/>
                  </a:lnTo>
                  <a:lnTo>
                    <a:pt x="6806187" y="59440"/>
                  </a:lnTo>
                  <a:lnTo>
                    <a:pt x="6836669" y="89901"/>
                  </a:lnTo>
                  <a:lnTo>
                    <a:pt x="6861624" y="125174"/>
                  </a:lnTo>
                  <a:lnTo>
                    <a:pt x="6880335" y="164546"/>
                  </a:lnTo>
                  <a:lnTo>
                    <a:pt x="6892087" y="207303"/>
                  </a:lnTo>
                  <a:lnTo>
                    <a:pt x="6896163" y="252729"/>
                  </a:lnTo>
                  <a:lnTo>
                    <a:pt x="6896163" y="2852293"/>
                  </a:lnTo>
                  <a:lnTo>
                    <a:pt x="6892087" y="2897728"/>
                  </a:lnTo>
                  <a:lnTo>
                    <a:pt x="6880335" y="2940494"/>
                  </a:lnTo>
                  <a:lnTo>
                    <a:pt x="6861624" y="2979875"/>
                  </a:lnTo>
                  <a:lnTo>
                    <a:pt x="6836669" y="3015158"/>
                  </a:lnTo>
                  <a:lnTo>
                    <a:pt x="6806187" y="3045627"/>
                  </a:lnTo>
                  <a:lnTo>
                    <a:pt x="6770894" y="3070569"/>
                  </a:lnTo>
                  <a:lnTo>
                    <a:pt x="6731505" y="3089269"/>
                  </a:lnTo>
                  <a:lnTo>
                    <a:pt x="6688737" y="3101013"/>
                  </a:lnTo>
                  <a:lnTo>
                    <a:pt x="6643306" y="3105086"/>
                  </a:lnTo>
                  <a:lnTo>
                    <a:pt x="252793" y="3105086"/>
                  </a:lnTo>
                  <a:lnTo>
                    <a:pt x="207357" y="3101013"/>
                  </a:lnTo>
                  <a:lnTo>
                    <a:pt x="164591" y="3089269"/>
                  </a:lnTo>
                  <a:lnTo>
                    <a:pt x="125210" y="3070569"/>
                  </a:lnTo>
                  <a:lnTo>
                    <a:pt x="89928" y="3045627"/>
                  </a:lnTo>
                  <a:lnTo>
                    <a:pt x="59458" y="3015158"/>
                  </a:lnTo>
                  <a:lnTo>
                    <a:pt x="34517" y="2979875"/>
                  </a:lnTo>
                  <a:lnTo>
                    <a:pt x="15817" y="2940494"/>
                  </a:lnTo>
                  <a:lnTo>
                    <a:pt x="4073" y="2897728"/>
                  </a:lnTo>
                  <a:lnTo>
                    <a:pt x="0" y="2852293"/>
                  </a:lnTo>
                  <a:lnTo>
                    <a:pt x="0" y="252729"/>
                  </a:lnTo>
                  <a:close/>
                </a:path>
              </a:pathLst>
            </a:custGeom>
            <a:ln w="25400">
              <a:solidFill>
                <a:srgbClr val="9BDBFA"/>
              </a:solidFill>
            </a:ln>
          </p:spPr>
          <p:txBody>
            <a:bodyPr wrap="square" lIns="0" tIns="0" rIns="0" bIns="0" rtlCol="0"/>
            <a:lstStyle/>
            <a:p>
              <a:endParaRPr/>
            </a:p>
          </p:txBody>
        </p:sp>
        <p:pic>
          <p:nvPicPr>
            <p:cNvPr id="13" name="object 13"/>
            <p:cNvPicPr/>
            <p:nvPr/>
          </p:nvPicPr>
          <p:blipFill>
            <a:blip r:embed="rId5" cstate="print"/>
            <a:stretch>
              <a:fillRect/>
            </a:stretch>
          </p:blipFill>
          <p:spPr>
            <a:xfrm>
              <a:off x="4752975" y="1619249"/>
              <a:ext cx="1171575" cy="390525"/>
            </a:xfrm>
            <a:prstGeom prst="rect">
              <a:avLst/>
            </a:prstGeom>
          </p:spPr>
        </p:pic>
        <p:pic>
          <p:nvPicPr>
            <p:cNvPr id="14" name="object 14"/>
            <p:cNvPicPr/>
            <p:nvPr/>
          </p:nvPicPr>
          <p:blipFill>
            <a:blip r:embed="rId6" cstate="print"/>
            <a:stretch>
              <a:fillRect/>
            </a:stretch>
          </p:blipFill>
          <p:spPr>
            <a:xfrm>
              <a:off x="3676650" y="1609724"/>
              <a:ext cx="790575" cy="409575"/>
            </a:xfrm>
            <a:prstGeom prst="rect">
              <a:avLst/>
            </a:prstGeom>
          </p:spPr>
        </p:pic>
        <p:sp>
          <p:nvSpPr>
            <p:cNvPr id="15" name="object 15"/>
            <p:cNvSpPr/>
            <p:nvPr/>
          </p:nvSpPr>
          <p:spPr>
            <a:xfrm>
              <a:off x="4614926" y="1538350"/>
              <a:ext cx="1457325" cy="561975"/>
            </a:xfrm>
            <a:custGeom>
              <a:avLst/>
              <a:gdLst/>
              <a:ahLst/>
              <a:cxnLst/>
              <a:rect l="l" t="t" r="r" b="b"/>
              <a:pathLst>
                <a:path w="1457325" h="561975">
                  <a:moveTo>
                    <a:pt x="0" y="0"/>
                  </a:moveTo>
                  <a:lnTo>
                    <a:pt x="0" y="561975"/>
                  </a:lnTo>
                </a:path>
                <a:path w="1457325" h="561975">
                  <a:moveTo>
                    <a:pt x="1457325" y="0"/>
                  </a:moveTo>
                  <a:lnTo>
                    <a:pt x="1457325" y="561975"/>
                  </a:lnTo>
                </a:path>
              </a:pathLst>
            </a:custGeom>
            <a:ln w="9525">
              <a:solidFill>
                <a:srgbClr val="A6A6A6"/>
              </a:solidFill>
            </a:ln>
          </p:spPr>
          <p:txBody>
            <a:bodyPr wrap="square" lIns="0" tIns="0" rIns="0" bIns="0" rtlCol="0"/>
            <a:lstStyle/>
            <a:p>
              <a:endParaRPr/>
            </a:p>
          </p:txBody>
        </p:sp>
        <p:pic>
          <p:nvPicPr>
            <p:cNvPr id="16" name="object 16"/>
            <p:cNvPicPr/>
            <p:nvPr/>
          </p:nvPicPr>
          <p:blipFill>
            <a:blip r:embed="rId7" cstate="print"/>
            <a:stretch>
              <a:fillRect/>
            </a:stretch>
          </p:blipFill>
          <p:spPr>
            <a:xfrm>
              <a:off x="6210300" y="1638299"/>
              <a:ext cx="1400175" cy="361950"/>
            </a:xfrm>
            <a:prstGeom prst="rect">
              <a:avLst/>
            </a:prstGeom>
          </p:spPr>
        </p:pic>
        <p:sp>
          <p:nvSpPr>
            <p:cNvPr id="17" name="object 17"/>
            <p:cNvSpPr/>
            <p:nvPr/>
          </p:nvSpPr>
          <p:spPr>
            <a:xfrm>
              <a:off x="3538601" y="1538350"/>
              <a:ext cx="0" cy="561975"/>
            </a:xfrm>
            <a:custGeom>
              <a:avLst/>
              <a:gdLst/>
              <a:ahLst/>
              <a:cxnLst/>
              <a:rect l="l" t="t" r="r" b="b"/>
              <a:pathLst>
                <a:path h="561975">
                  <a:moveTo>
                    <a:pt x="0" y="0"/>
                  </a:moveTo>
                  <a:lnTo>
                    <a:pt x="0" y="561975"/>
                  </a:lnTo>
                </a:path>
              </a:pathLst>
            </a:custGeom>
            <a:ln w="9525">
              <a:solidFill>
                <a:srgbClr val="A6A6A6"/>
              </a:solidFill>
            </a:ln>
          </p:spPr>
          <p:txBody>
            <a:bodyPr wrap="square" lIns="0" tIns="0" rIns="0" bIns="0" rtlCol="0"/>
            <a:lstStyle/>
            <a:p>
              <a:endParaRPr/>
            </a:p>
          </p:txBody>
        </p:sp>
        <p:pic>
          <p:nvPicPr>
            <p:cNvPr id="18" name="object 18"/>
            <p:cNvPicPr/>
            <p:nvPr/>
          </p:nvPicPr>
          <p:blipFill>
            <a:blip r:embed="rId8" cstate="print"/>
            <a:stretch>
              <a:fillRect/>
            </a:stretch>
          </p:blipFill>
          <p:spPr>
            <a:xfrm>
              <a:off x="1571625" y="1495424"/>
              <a:ext cx="1809750" cy="457200"/>
            </a:xfrm>
            <a:prstGeom prst="rect">
              <a:avLst/>
            </a:prstGeom>
          </p:spPr>
        </p:pic>
      </p:grpSp>
      <p:sp>
        <p:nvSpPr>
          <p:cNvPr id="19" name="object 19"/>
          <p:cNvSpPr txBox="1">
            <a:spLocks noGrp="1"/>
          </p:cNvSpPr>
          <p:nvPr>
            <p:ph type="title"/>
          </p:nvPr>
        </p:nvSpPr>
        <p:spPr>
          <a:xfrm>
            <a:off x="1571625" y="2340229"/>
            <a:ext cx="5210173" cy="870751"/>
          </a:xfrm>
          <a:prstGeom prst="rect">
            <a:avLst/>
          </a:prstGeom>
        </p:spPr>
        <p:txBody>
          <a:bodyPr vert="horz" wrap="square" lIns="0" tIns="16510" rIns="0" bIns="0" rtlCol="0">
            <a:spAutoFit/>
          </a:bodyPr>
          <a:lstStyle/>
          <a:p>
            <a:pPr marL="12700">
              <a:spcBef>
                <a:spcPts val="130"/>
              </a:spcBef>
            </a:pPr>
            <a:r>
              <a:rPr lang="en-US" sz="2800" b="1" dirty="0"/>
              <a:t>     Climate Change Prediction </a:t>
            </a:r>
            <a:r>
              <a:rPr lang="en-US" sz="2800" b="1" dirty="0">
                <a:solidFill>
                  <a:schemeClr val="bg1"/>
                </a:solidFill>
              </a:rPr>
              <a:t/>
            </a:r>
            <a:br>
              <a:rPr lang="en-US" sz="2800" b="1" dirty="0">
                <a:solidFill>
                  <a:schemeClr val="bg1"/>
                </a:solidFill>
              </a:rPr>
            </a:br>
            <a:endParaRPr sz="2750" dirty="0">
              <a:latin typeface="Arial MT"/>
              <a:cs typeface="Arial MT"/>
            </a:endParaRPr>
          </a:p>
        </p:txBody>
      </p:sp>
      <p:sp>
        <p:nvSpPr>
          <p:cNvPr id="20" name="object 20"/>
          <p:cNvSpPr txBox="1"/>
          <p:nvPr/>
        </p:nvSpPr>
        <p:spPr>
          <a:xfrm>
            <a:off x="1392174" y="2979737"/>
            <a:ext cx="1808226" cy="688009"/>
          </a:xfrm>
          <a:prstGeom prst="rect">
            <a:avLst/>
          </a:prstGeom>
        </p:spPr>
        <p:txBody>
          <a:bodyPr vert="horz" wrap="square" lIns="0" tIns="15875" rIns="0" bIns="0" rtlCol="0">
            <a:spAutoFit/>
          </a:bodyPr>
          <a:lstStyle/>
          <a:p>
            <a:pPr marL="12700">
              <a:lnSpc>
                <a:spcPct val="100000"/>
              </a:lnSpc>
              <a:spcBef>
                <a:spcPts val="125"/>
              </a:spcBef>
            </a:pPr>
            <a:r>
              <a:rPr sz="1400" spc="40" dirty="0">
                <a:latin typeface="Arial MT"/>
                <a:cs typeface="Arial MT"/>
              </a:rPr>
              <a:t>T</a:t>
            </a:r>
            <a:r>
              <a:rPr sz="1400" spc="45" dirty="0">
                <a:latin typeface="Arial MT"/>
                <a:cs typeface="Arial MT"/>
              </a:rPr>
              <a:t>e</a:t>
            </a:r>
            <a:r>
              <a:rPr sz="1400" spc="-30" dirty="0">
                <a:latin typeface="Arial MT"/>
                <a:cs typeface="Arial MT"/>
              </a:rPr>
              <a:t>a</a:t>
            </a:r>
            <a:r>
              <a:rPr sz="1400" spc="20" dirty="0">
                <a:latin typeface="Arial MT"/>
                <a:cs typeface="Arial MT"/>
              </a:rPr>
              <a:t>m</a:t>
            </a:r>
            <a:r>
              <a:rPr sz="1400" spc="-80" dirty="0">
                <a:latin typeface="Arial MT"/>
                <a:cs typeface="Arial MT"/>
              </a:rPr>
              <a:t> </a:t>
            </a:r>
            <a:r>
              <a:rPr sz="1400" spc="-45" dirty="0">
                <a:latin typeface="Arial MT"/>
                <a:cs typeface="Arial MT"/>
              </a:rPr>
              <a:t>M</a:t>
            </a:r>
            <a:r>
              <a:rPr sz="1400" spc="45" dirty="0">
                <a:latin typeface="Arial MT"/>
                <a:cs typeface="Arial MT"/>
              </a:rPr>
              <a:t>e</a:t>
            </a:r>
            <a:r>
              <a:rPr sz="1400" spc="30" dirty="0">
                <a:latin typeface="Arial MT"/>
                <a:cs typeface="Arial MT"/>
              </a:rPr>
              <a:t>m</a:t>
            </a:r>
            <a:r>
              <a:rPr sz="1400" spc="45" dirty="0">
                <a:latin typeface="Arial MT"/>
                <a:cs typeface="Arial MT"/>
              </a:rPr>
              <a:t>be</a:t>
            </a:r>
            <a:r>
              <a:rPr sz="1400" spc="-25" dirty="0">
                <a:latin typeface="Arial MT"/>
                <a:cs typeface="Arial MT"/>
              </a:rPr>
              <a:t>r</a:t>
            </a:r>
            <a:r>
              <a:rPr sz="1400" spc="40" dirty="0">
                <a:latin typeface="Arial MT"/>
                <a:cs typeface="Arial MT"/>
              </a:rPr>
              <a:t>s</a:t>
            </a:r>
            <a:r>
              <a:rPr sz="1400" spc="5" dirty="0">
                <a:latin typeface="Arial MT"/>
                <a:cs typeface="Arial MT"/>
              </a:rPr>
              <a:t>:</a:t>
            </a:r>
            <a:endParaRPr lang="en-US" sz="1400" spc="5" dirty="0">
              <a:latin typeface="Arial MT"/>
              <a:cs typeface="Arial MT"/>
            </a:endParaRPr>
          </a:p>
          <a:p>
            <a:pPr marL="12700">
              <a:lnSpc>
                <a:spcPct val="100000"/>
              </a:lnSpc>
              <a:spcBef>
                <a:spcPts val="125"/>
              </a:spcBef>
            </a:pPr>
            <a:r>
              <a:rPr lang="en-US" sz="1400" spc="5" dirty="0">
                <a:latin typeface="Arial MT"/>
                <a:cs typeface="Arial MT"/>
              </a:rPr>
              <a:t>Anamika </a:t>
            </a:r>
            <a:r>
              <a:rPr lang="en-US" sz="1400" spc="5" dirty="0" err="1">
                <a:latin typeface="Arial MT"/>
                <a:cs typeface="Arial MT"/>
              </a:rPr>
              <a:t>kumari</a:t>
            </a:r>
            <a:endParaRPr lang="en-US" sz="1400" spc="5" dirty="0">
              <a:latin typeface="Arial MT"/>
              <a:cs typeface="Arial MT"/>
            </a:endParaRPr>
          </a:p>
          <a:p>
            <a:pPr marL="12700">
              <a:lnSpc>
                <a:spcPct val="100000"/>
              </a:lnSpc>
              <a:spcBef>
                <a:spcPts val="125"/>
              </a:spcBef>
            </a:pPr>
            <a:r>
              <a:rPr lang="en-US" sz="1400" spc="5" dirty="0">
                <a:latin typeface="Arial MT"/>
                <a:cs typeface="Arial MT"/>
              </a:rPr>
              <a:t>Minakshi Tripathi</a:t>
            </a:r>
            <a:endParaRPr sz="1400" dirty="0">
              <a:latin typeface="Arial MT"/>
              <a:cs typeface="Arial MT"/>
            </a:endParaRPr>
          </a:p>
        </p:txBody>
      </p:sp>
      <p:sp>
        <p:nvSpPr>
          <p:cNvPr id="21" name="object 21"/>
          <p:cNvSpPr txBox="1"/>
          <p:nvPr/>
        </p:nvSpPr>
        <p:spPr>
          <a:xfrm>
            <a:off x="6096000" y="2979737"/>
            <a:ext cx="1349756" cy="459741"/>
          </a:xfrm>
          <a:prstGeom prst="rect">
            <a:avLst/>
          </a:prstGeom>
        </p:spPr>
        <p:txBody>
          <a:bodyPr vert="horz" wrap="square" lIns="0" tIns="15875" rIns="0" bIns="0" rtlCol="0">
            <a:spAutoFit/>
          </a:bodyPr>
          <a:lstStyle/>
          <a:p>
            <a:pPr marL="12700">
              <a:lnSpc>
                <a:spcPct val="100000"/>
              </a:lnSpc>
              <a:spcBef>
                <a:spcPts val="125"/>
              </a:spcBef>
            </a:pPr>
            <a:r>
              <a:rPr sz="1400" spc="30">
                <a:latin typeface="Arial MT"/>
                <a:cs typeface="Arial MT"/>
              </a:rPr>
              <a:t>G</a:t>
            </a:r>
            <a:r>
              <a:rPr sz="1400" spc="-30">
                <a:latin typeface="Arial MT"/>
                <a:cs typeface="Arial MT"/>
              </a:rPr>
              <a:t>u</a:t>
            </a:r>
            <a:r>
              <a:rPr sz="1400" spc="-15">
                <a:latin typeface="Arial MT"/>
                <a:cs typeface="Arial MT"/>
              </a:rPr>
              <a:t>i</a:t>
            </a:r>
            <a:r>
              <a:rPr sz="1400" spc="45">
                <a:latin typeface="Arial MT"/>
                <a:cs typeface="Arial MT"/>
              </a:rPr>
              <a:t>de</a:t>
            </a:r>
            <a:r>
              <a:rPr sz="1400" spc="5">
                <a:latin typeface="Arial MT"/>
                <a:cs typeface="Arial MT"/>
              </a:rPr>
              <a:t>:</a:t>
            </a:r>
            <a:endParaRPr lang="en-US" sz="1400" spc="5" dirty="0">
              <a:latin typeface="Arial MT"/>
              <a:cs typeface="Arial MT"/>
            </a:endParaRPr>
          </a:p>
          <a:p>
            <a:pPr marL="12700">
              <a:lnSpc>
                <a:spcPct val="100000"/>
              </a:lnSpc>
              <a:spcBef>
                <a:spcPts val="125"/>
              </a:spcBef>
            </a:pPr>
            <a:r>
              <a:rPr lang="en-US" sz="1400" spc="5" dirty="0">
                <a:latin typeface="Arial MT"/>
                <a:cs typeface="Arial MT"/>
              </a:rPr>
              <a:t>Karan </a:t>
            </a:r>
            <a:r>
              <a:rPr lang="en-US" sz="1400" spc="5" dirty="0" err="1">
                <a:latin typeface="Arial MT"/>
                <a:cs typeface="Arial MT"/>
              </a:rPr>
              <a:t>Bhat</a:t>
            </a:r>
            <a:endParaRPr sz="140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26098"/>
            <a:ext cx="2359661" cy="446917"/>
          </a:xfrm>
          <a:prstGeom prst="rect">
            <a:avLst/>
          </a:prstGeom>
        </p:spPr>
        <p:txBody>
          <a:bodyPr vert="horz" wrap="square" lIns="0" tIns="15875" rIns="0" bIns="0" rtlCol="0">
            <a:spAutoFit/>
          </a:bodyPr>
          <a:lstStyle/>
          <a:p>
            <a:pPr marL="12700">
              <a:spcBef>
                <a:spcPts val="125"/>
              </a:spcBef>
            </a:pPr>
            <a:r>
              <a:rPr lang="en-US" sz="1400" b="1" dirty="0">
                <a:solidFill>
                  <a:schemeClr val="bg1"/>
                </a:solidFill>
              </a:rPr>
              <a:t>Climate Change Prediction </a:t>
            </a:r>
            <a:br>
              <a:rPr lang="en-US" sz="1400" b="1" dirty="0">
                <a:solidFill>
                  <a:schemeClr val="bg1"/>
                </a:solidFill>
              </a:rPr>
            </a:br>
            <a:endParaRPr sz="1400" dirty="0">
              <a:latin typeface="Arial MT"/>
              <a:cs typeface="Arial MT"/>
            </a:endParaRPr>
          </a:p>
        </p:txBody>
      </p:sp>
      <p:sp>
        <p:nvSpPr>
          <p:cNvPr id="3" name="object 3"/>
          <p:cNvSpPr/>
          <p:nvPr/>
        </p:nvSpPr>
        <p:spPr>
          <a:xfrm>
            <a:off x="0" y="4933950"/>
            <a:ext cx="9144000" cy="209550"/>
          </a:xfrm>
          <a:custGeom>
            <a:avLst/>
            <a:gdLst/>
            <a:ahLst/>
            <a:cxnLst/>
            <a:rect l="l" t="t" r="r" b="b"/>
            <a:pathLst>
              <a:path w="9144000" h="209550">
                <a:moveTo>
                  <a:pt x="9144000" y="0"/>
                </a:moveTo>
                <a:lnTo>
                  <a:pt x="0" y="0"/>
                </a:lnTo>
                <a:lnTo>
                  <a:pt x="0" y="209550"/>
                </a:lnTo>
                <a:lnTo>
                  <a:pt x="9144000" y="209550"/>
                </a:lnTo>
                <a:lnTo>
                  <a:pt x="9144000" y="0"/>
                </a:lnTo>
                <a:close/>
              </a:path>
            </a:pathLst>
          </a:custGeom>
          <a:solidFill>
            <a:srgbClr val="85180F"/>
          </a:solidFill>
        </p:spPr>
        <p:txBody>
          <a:bodyPr wrap="square" lIns="0" tIns="0" rIns="0" bIns="0" rtlCol="0"/>
          <a:lstStyle/>
          <a:p>
            <a:endParaRPr/>
          </a:p>
        </p:txBody>
      </p:sp>
      <p:pic>
        <p:nvPicPr>
          <p:cNvPr id="4" name="object 4"/>
          <p:cNvPicPr/>
          <p:nvPr/>
        </p:nvPicPr>
        <p:blipFill>
          <a:blip r:embed="rId2" cstate="print"/>
          <a:stretch>
            <a:fillRect/>
          </a:stretch>
        </p:blipFill>
        <p:spPr>
          <a:xfrm>
            <a:off x="7461955" y="42380"/>
            <a:ext cx="1206147" cy="372759"/>
          </a:xfrm>
          <a:prstGeom prst="rect">
            <a:avLst/>
          </a:prstGeom>
        </p:spPr>
      </p:pic>
      <p:grpSp>
        <p:nvGrpSpPr>
          <p:cNvPr id="5" name="object 5"/>
          <p:cNvGrpSpPr/>
          <p:nvPr/>
        </p:nvGrpSpPr>
        <p:grpSpPr>
          <a:xfrm>
            <a:off x="8991600" y="0"/>
            <a:ext cx="152400" cy="539115"/>
            <a:chOff x="8991600" y="0"/>
            <a:chExt cx="152400" cy="539115"/>
          </a:xfrm>
        </p:grpSpPr>
        <p:pic>
          <p:nvPicPr>
            <p:cNvPr id="6" name="object 6"/>
            <p:cNvPicPr/>
            <p:nvPr/>
          </p:nvPicPr>
          <p:blipFill>
            <a:blip r:embed="rId3" cstate="print"/>
            <a:stretch>
              <a:fillRect/>
            </a:stretch>
          </p:blipFill>
          <p:spPr>
            <a:xfrm>
              <a:off x="8991600" y="9289"/>
              <a:ext cx="152400" cy="529515"/>
            </a:xfrm>
            <a:prstGeom prst="rect">
              <a:avLst/>
            </a:prstGeom>
          </p:spPr>
        </p:pic>
        <p:sp>
          <p:nvSpPr>
            <p:cNvPr id="7" name="object 7"/>
            <p:cNvSpPr/>
            <p:nvPr/>
          </p:nvSpPr>
          <p:spPr>
            <a:xfrm>
              <a:off x="9029700" y="0"/>
              <a:ext cx="114300" cy="466725"/>
            </a:xfrm>
            <a:custGeom>
              <a:avLst/>
              <a:gdLst/>
              <a:ahLst/>
              <a:cxnLst/>
              <a:rect l="l" t="t" r="r" b="b"/>
              <a:pathLst>
                <a:path w="114300" h="466725">
                  <a:moveTo>
                    <a:pt x="114300" y="0"/>
                  </a:moveTo>
                  <a:lnTo>
                    <a:pt x="0" y="0"/>
                  </a:lnTo>
                  <a:lnTo>
                    <a:pt x="0" y="466725"/>
                  </a:lnTo>
                  <a:lnTo>
                    <a:pt x="114300" y="466725"/>
                  </a:lnTo>
                  <a:lnTo>
                    <a:pt x="114300" y="0"/>
                  </a:lnTo>
                  <a:close/>
                </a:path>
              </a:pathLst>
            </a:custGeom>
            <a:solidFill>
              <a:srgbClr val="00AFEF"/>
            </a:solidFill>
          </p:spPr>
          <p:txBody>
            <a:bodyPr wrap="square" lIns="0" tIns="0" rIns="0" bIns="0" rtlCol="0"/>
            <a:lstStyle/>
            <a:p>
              <a:endParaRPr/>
            </a:p>
          </p:txBody>
        </p:sp>
      </p:grpSp>
      <p:sp>
        <p:nvSpPr>
          <p:cNvPr id="8" name="object 8"/>
          <p:cNvSpPr txBox="1"/>
          <p:nvPr/>
        </p:nvSpPr>
        <p:spPr>
          <a:xfrm>
            <a:off x="223202" y="722947"/>
            <a:ext cx="5917565" cy="678815"/>
          </a:xfrm>
          <a:prstGeom prst="rect">
            <a:avLst/>
          </a:prstGeom>
        </p:spPr>
        <p:txBody>
          <a:bodyPr vert="horz" wrap="square" lIns="0" tIns="15875" rIns="0" bIns="0" rtlCol="0">
            <a:spAutoFit/>
          </a:bodyPr>
          <a:lstStyle/>
          <a:p>
            <a:pPr marL="12700">
              <a:lnSpc>
                <a:spcPct val="100000"/>
              </a:lnSpc>
              <a:spcBef>
                <a:spcPts val="125"/>
              </a:spcBef>
            </a:pPr>
            <a:r>
              <a:rPr sz="1550" b="1" spc="20" dirty="0">
                <a:solidFill>
                  <a:srgbClr val="203062"/>
                </a:solidFill>
                <a:latin typeface="Arial"/>
                <a:cs typeface="Arial"/>
              </a:rPr>
              <a:t>Reference</a:t>
            </a:r>
            <a:endParaRPr sz="1550">
              <a:latin typeface="Arial"/>
              <a:cs typeface="Arial"/>
            </a:endParaRPr>
          </a:p>
          <a:p>
            <a:pPr>
              <a:lnSpc>
                <a:spcPct val="100000"/>
              </a:lnSpc>
              <a:spcBef>
                <a:spcPts val="20"/>
              </a:spcBef>
            </a:pPr>
            <a:endParaRPr sz="1350">
              <a:latin typeface="Arial"/>
              <a:cs typeface="Arial"/>
            </a:endParaRPr>
          </a:p>
          <a:p>
            <a:pPr marL="188595" indent="-172085">
              <a:lnSpc>
                <a:spcPct val="100000"/>
              </a:lnSpc>
              <a:buClr>
                <a:srgbClr val="203062"/>
              </a:buClr>
              <a:buChar char="•"/>
              <a:tabLst>
                <a:tab pos="189230" algn="l"/>
              </a:tabLst>
            </a:pPr>
            <a:r>
              <a:rPr sz="1400" u="sng" spc="-5" dirty="0">
                <a:solidFill>
                  <a:srgbClr val="0000FF"/>
                </a:solidFill>
                <a:uFill>
                  <a:solidFill>
                    <a:srgbClr val="0000FF"/>
                  </a:solidFill>
                </a:uFill>
                <a:latin typeface="Arial MT"/>
                <a:cs typeface="Arial MT"/>
                <a:hlinkClick r:id="rId4"/>
              </a:rPr>
              <a:t>http://www.oreilly.com/data/free/the-new-artificial-intelligence-market.csp</a:t>
            </a:r>
            <a:endParaRPr sz="1400">
              <a:latin typeface="Arial MT"/>
              <a:cs typeface="Arial M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26098"/>
            <a:ext cx="1978661" cy="459741"/>
          </a:xfrm>
          <a:prstGeom prst="rect">
            <a:avLst/>
          </a:prstGeom>
        </p:spPr>
        <p:txBody>
          <a:bodyPr vert="horz" wrap="square" lIns="0" tIns="15875" rIns="0" bIns="0" rtlCol="0">
            <a:spAutoFit/>
          </a:bodyPr>
          <a:lstStyle/>
          <a:p>
            <a:pPr marL="12700">
              <a:spcBef>
                <a:spcPts val="125"/>
              </a:spcBef>
            </a:pPr>
            <a:r>
              <a:rPr lang="en-US" sz="1400" b="1" dirty="0">
                <a:solidFill>
                  <a:schemeClr val="bg1"/>
                </a:solidFill>
              </a:rPr>
              <a:t>Climate Change Prediction </a:t>
            </a:r>
          </a:p>
          <a:p>
            <a:pPr marL="12700">
              <a:lnSpc>
                <a:spcPct val="100000"/>
              </a:lnSpc>
              <a:spcBef>
                <a:spcPts val="125"/>
              </a:spcBef>
            </a:pPr>
            <a:endParaRPr sz="1400" dirty="0">
              <a:latin typeface="Arial MT"/>
              <a:cs typeface="Arial MT"/>
            </a:endParaRPr>
          </a:p>
        </p:txBody>
      </p:sp>
      <p:sp>
        <p:nvSpPr>
          <p:cNvPr id="3" name="object 3"/>
          <p:cNvSpPr/>
          <p:nvPr/>
        </p:nvSpPr>
        <p:spPr>
          <a:xfrm>
            <a:off x="0" y="4933950"/>
            <a:ext cx="9144000" cy="209550"/>
          </a:xfrm>
          <a:custGeom>
            <a:avLst/>
            <a:gdLst/>
            <a:ahLst/>
            <a:cxnLst/>
            <a:rect l="l" t="t" r="r" b="b"/>
            <a:pathLst>
              <a:path w="9144000" h="209550">
                <a:moveTo>
                  <a:pt x="9144000" y="0"/>
                </a:moveTo>
                <a:lnTo>
                  <a:pt x="0" y="0"/>
                </a:lnTo>
                <a:lnTo>
                  <a:pt x="0" y="209550"/>
                </a:lnTo>
                <a:lnTo>
                  <a:pt x="9144000" y="209550"/>
                </a:lnTo>
                <a:lnTo>
                  <a:pt x="9144000" y="0"/>
                </a:lnTo>
                <a:close/>
              </a:path>
            </a:pathLst>
          </a:custGeom>
          <a:solidFill>
            <a:srgbClr val="85180F"/>
          </a:solidFill>
        </p:spPr>
        <p:txBody>
          <a:bodyPr wrap="square" lIns="0" tIns="0" rIns="0" bIns="0" rtlCol="0"/>
          <a:lstStyle/>
          <a:p>
            <a:endParaRPr/>
          </a:p>
        </p:txBody>
      </p:sp>
      <p:pic>
        <p:nvPicPr>
          <p:cNvPr id="4" name="object 4"/>
          <p:cNvPicPr/>
          <p:nvPr/>
        </p:nvPicPr>
        <p:blipFill>
          <a:blip r:embed="rId2" cstate="print"/>
          <a:stretch>
            <a:fillRect/>
          </a:stretch>
        </p:blipFill>
        <p:spPr>
          <a:xfrm>
            <a:off x="7461955" y="42380"/>
            <a:ext cx="1206147" cy="372759"/>
          </a:xfrm>
          <a:prstGeom prst="rect">
            <a:avLst/>
          </a:prstGeom>
        </p:spPr>
      </p:pic>
      <p:grpSp>
        <p:nvGrpSpPr>
          <p:cNvPr id="5" name="object 5"/>
          <p:cNvGrpSpPr/>
          <p:nvPr/>
        </p:nvGrpSpPr>
        <p:grpSpPr>
          <a:xfrm>
            <a:off x="8991600" y="0"/>
            <a:ext cx="152400" cy="539115"/>
            <a:chOff x="8991600" y="0"/>
            <a:chExt cx="152400" cy="539115"/>
          </a:xfrm>
        </p:grpSpPr>
        <p:pic>
          <p:nvPicPr>
            <p:cNvPr id="6" name="object 6"/>
            <p:cNvPicPr/>
            <p:nvPr/>
          </p:nvPicPr>
          <p:blipFill>
            <a:blip r:embed="rId3" cstate="print"/>
            <a:stretch>
              <a:fillRect/>
            </a:stretch>
          </p:blipFill>
          <p:spPr>
            <a:xfrm>
              <a:off x="8991600" y="9289"/>
              <a:ext cx="152400" cy="529515"/>
            </a:xfrm>
            <a:prstGeom prst="rect">
              <a:avLst/>
            </a:prstGeom>
          </p:spPr>
        </p:pic>
        <p:sp>
          <p:nvSpPr>
            <p:cNvPr id="7" name="object 7"/>
            <p:cNvSpPr/>
            <p:nvPr/>
          </p:nvSpPr>
          <p:spPr>
            <a:xfrm>
              <a:off x="9029700" y="0"/>
              <a:ext cx="114300" cy="466725"/>
            </a:xfrm>
            <a:custGeom>
              <a:avLst/>
              <a:gdLst/>
              <a:ahLst/>
              <a:cxnLst/>
              <a:rect l="l" t="t" r="r" b="b"/>
              <a:pathLst>
                <a:path w="114300" h="466725">
                  <a:moveTo>
                    <a:pt x="114300" y="0"/>
                  </a:moveTo>
                  <a:lnTo>
                    <a:pt x="0" y="0"/>
                  </a:lnTo>
                  <a:lnTo>
                    <a:pt x="0" y="466725"/>
                  </a:lnTo>
                  <a:lnTo>
                    <a:pt x="114300" y="466725"/>
                  </a:lnTo>
                  <a:lnTo>
                    <a:pt x="114300" y="0"/>
                  </a:lnTo>
                  <a:close/>
                </a:path>
              </a:pathLst>
            </a:custGeom>
            <a:solidFill>
              <a:srgbClr val="00AFEF"/>
            </a:solidFill>
          </p:spPr>
          <p:txBody>
            <a:bodyPr wrap="square" lIns="0" tIns="0" rIns="0" bIns="0" rtlCol="0"/>
            <a:lstStyle/>
            <a:p>
              <a:endParaRPr/>
            </a:p>
          </p:txBody>
        </p:sp>
      </p:grpSp>
      <p:pic>
        <p:nvPicPr>
          <p:cNvPr id="8" name="object 8"/>
          <p:cNvPicPr/>
          <p:nvPr/>
        </p:nvPicPr>
        <p:blipFill>
          <a:blip r:embed="rId4" cstate="print"/>
          <a:stretch>
            <a:fillRect/>
          </a:stretch>
        </p:blipFill>
        <p:spPr>
          <a:xfrm>
            <a:off x="314325" y="762000"/>
            <a:ext cx="8324850" cy="40100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26098"/>
            <a:ext cx="1978661" cy="459741"/>
          </a:xfrm>
          <a:prstGeom prst="rect">
            <a:avLst/>
          </a:prstGeom>
        </p:spPr>
        <p:txBody>
          <a:bodyPr vert="horz" wrap="square" lIns="0" tIns="15875" rIns="0" bIns="0" rtlCol="0">
            <a:spAutoFit/>
          </a:bodyPr>
          <a:lstStyle/>
          <a:p>
            <a:pPr marL="12700">
              <a:spcBef>
                <a:spcPts val="125"/>
              </a:spcBef>
            </a:pPr>
            <a:r>
              <a:rPr lang="en-US" sz="1400" b="1" dirty="0">
                <a:solidFill>
                  <a:schemeClr val="bg1"/>
                </a:solidFill>
              </a:rPr>
              <a:t>Climate Change Prediction </a:t>
            </a:r>
          </a:p>
          <a:p>
            <a:pPr marL="12700">
              <a:lnSpc>
                <a:spcPct val="100000"/>
              </a:lnSpc>
              <a:spcBef>
                <a:spcPts val="125"/>
              </a:spcBef>
            </a:pPr>
            <a:endParaRPr sz="1400" dirty="0">
              <a:latin typeface="Arial MT"/>
              <a:cs typeface="Arial MT"/>
            </a:endParaRPr>
          </a:p>
        </p:txBody>
      </p:sp>
      <p:sp>
        <p:nvSpPr>
          <p:cNvPr id="3" name="object 3"/>
          <p:cNvSpPr/>
          <p:nvPr/>
        </p:nvSpPr>
        <p:spPr>
          <a:xfrm>
            <a:off x="0" y="4933950"/>
            <a:ext cx="9144000" cy="209550"/>
          </a:xfrm>
          <a:custGeom>
            <a:avLst/>
            <a:gdLst/>
            <a:ahLst/>
            <a:cxnLst/>
            <a:rect l="l" t="t" r="r" b="b"/>
            <a:pathLst>
              <a:path w="9144000" h="209550">
                <a:moveTo>
                  <a:pt x="9144000" y="0"/>
                </a:moveTo>
                <a:lnTo>
                  <a:pt x="0" y="0"/>
                </a:lnTo>
                <a:lnTo>
                  <a:pt x="0" y="209550"/>
                </a:lnTo>
                <a:lnTo>
                  <a:pt x="9144000" y="209550"/>
                </a:lnTo>
                <a:lnTo>
                  <a:pt x="9144000" y="0"/>
                </a:lnTo>
                <a:close/>
              </a:path>
            </a:pathLst>
          </a:custGeom>
          <a:solidFill>
            <a:srgbClr val="85180F"/>
          </a:solidFill>
        </p:spPr>
        <p:txBody>
          <a:bodyPr wrap="square" lIns="0" tIns="0" rIns="0" bIns="0" rtlCol="0"/>
          <a:lstStyle/>
          <a:p>
            <a:endParaRPr/>
          </a:p>
        </p:txBody>
      </p:sp>
      <p:pic>
        <p:nvPicPr>
          <p:cNvPr id="4" name="object 4"/>
          <p:cNvPicPr/>
          <p:nvPr/>
        </p:nvPicPr>
        <p:blipFill>
          <a:blip r:embed="rId2" cstate="print"/>
          <a:stretch>
            <a:fillRect/>
          </a:stretch>
        </p:blipFill>
        <p:spPr>
          <a:xfrm>
            <a:off x="7461955" y="42380"/>
            <a:ext cx="1206147" cy="372759"/>
          </a:xfrm>
          <a:prstGeom prst="rect">
            <a:avLst/>
          </a:prstGeom>
        </p:spPr>
      </p:pic>
      <p:grpSp>
        <p:nvGrpSpPr>
          <p:cNvPr id="5" name="object 5"/>
          <p:cNvGrpSpPr/>
          <p:nvPr/>
        </p:nvGrpSpPr>
        <p:grpSpPr>
          <a:xfrm>
            <a:off x="8991600" y="0"/>
            <a:ext cx="152400" cy="539115"/>
            <a:chOff x="8991600" y="0"/>
            <a:chExt cx="152400" cy="539115"/>
          </a:xfrm>
        </p:grpSpPr>
        <p:pic>
          <p:nvPicPr>
            <p:cNvPr id="6" name="object 6"/>
            <p:cNvPicPr/>
            <p:nvPr/>
          </p:nvPicPr>
          <p:blipFill>
            <a:blip r:embed="rId3" cstate="print"/>
            <a:stretch>
              <a:fillRect/>
            </a:stretch>
          </p:blipFill>
          <p:spPr>
            <a:xfrm>
              <a:off x="8991600" y="9289"/>
              <a:ext cx="152400" cy="529515"/>
            </a:xfrm>
            <a:prstGeom prst="rect">
              <a:avLst/>
            </a:prstGeom>
          </p:spPr>
        </p:pic>
        <p:sp>
          <p:nvSpPr>
            <p:cNvPr id="7" name="object 7"/>
            <p:cNvSpPr/>
            <p:nvPr/>
          </p:nvSpPr>
          <p:spPr>
            <a:xfrm>
              <a:off x="9029700" y="0"/>
              <a:ext cx="114300" cy="466725"/>
            </a:xfrm>
            <a:custGeom>
              <a:avLst/>
              <a:gdLst/>
              <a:ahLst/>
              <a:cxnLst/>
              <a:rect l="l" t="t" r="r" b="b"/>
              <a:pathLst>
                <a:path w="114300" h="466725">
                  <a:moveTo>
                    <a:pt x="114300" y="0"/>
                  </a:moveTo>
                  <a:lnTo>
                    <a:pt x="0" y="0"/>
                  </a:lnTo>
                  <a:lnTo>
                    <a:pt x="0" y="466725"/>
                  </a:lnTo>
                  <a:lnTo>
                    <a:pt x="114300" y="466725"/>
                  </a:lnTo>
                  <a:lnTo>
                    <a:pt x="114300" y="0"/>
                  </a:lnTo>
                  <a:close/>
                </a:path>
              </a:pathLst>
            </a:custGeom>
            <a:solidFill>
              <a:srgbClr val="00AFEF"/>
            </a:solidFill>
          </p:spPr>
          <p:txBody>
            <a:bodyPr wrap="square" lIns="0" tIns="0" rIns="0" bIns="0" rtlCol="0"/>
            <a:lstStyle/>
            <a:p>
              <a:endParaRPr/>
            </a:p>
          </p:txBody>
        </p:sp>
      </p:grpSp>
      <p:sp>
        <p:nvSpPr>
          <p:cNvPr id="8" name="object 8"/>
          <p:cNvSpPr txBox="1">
            <a:spLocks noGrp="1"/>
          </p:cNvSpPr>
          <p:nvPr>
            <p:ph type="title"/>
          </p:nvPr>
        </p:nvSpPr>
        <p:spPr>
          <a:prstGeom prst="rect">
            <a:avLst/>
          </a:prstGeom>
        </p:spPr>
        <p:txBody>
          <a:bodyPr vert="horz" wrap="square" lIns="0" tIns="13335" rIns="0" bIns="0" rtlCol="0">
            <a:spAutoFit/>
          </a:bodyPr>
          <a:lstStyle/>
          <a:p>
            <a:pPr marL="27940">
              <a:lnSpc>
                <a:spcPct val="100000"/>
              </a:lnSpc>
              <a:spcBef>
                <a:spcPts val="105"/>
              </a:spcBef>
            </a:pPr>
            <a:r>
              <a:rPr spc="-55" dirty="0"/>
              <a:t>Thank</a:t>
            </a:r>
            <a:r>
              <a:rPr spc="195" dirty="0"/>
              <a:t> </a:t>
            </a:r>
            <a:r>
              <a:rPr spc="-40"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26098"/>
            <a:ext cx="2435861" cy="459741"/>
          </a:xfrm>
          <a:prstGeom prst="rect">
            <a:avLst/>
          </a:prstGeom>
        </p:spPr>
        <p:txBody>
          <a:bodyPr vert="horz" wrap="square" lIns="0" tIns="15875" rIns="0" bIns="0" rtlCol="0">
            <a:spAutoFit/>
          </a:bodyPr>
          <a:lstStyle/>
          <a:p>
            <a:pPr marL="12700">
              <a:spcBef>
                <a:spcPts val="125"/>
              </a:spcBef>
            </a:pPr>
            <a:r>
              <a:rPr lang="en-US" sz="1400" b="1" dirty="0">
                <a:solidFill>
                  <a:schemeClr val="bg1"/>
                </a:solidFill>
              </a:rPr>
              <a:t>Climate Change Prediction </a:t>
            </a:r>
          </a:p>
          <a:p>
            <a:pPr marL="12700">
              <a:lnSpc>
                <a:spcPct val="100000"/>
              </a:lnSpc>
              <a:spcBef>
                <a:spcPts val="125"/>
              </a:spcBef>
            </a:pPr>
            <a:endParaRPr sz="1400" dirty="0">
              <a:latin typeface="Arial MT"/>
              <a:cs typeface="Arial MT"/>
            </a:endParaRPr>
          </a:p>
        </p:txBody>
      </p:sp>
      <p:sp>
        <p:nvSpPr>
          <p:cNvPr id="3" name="object 3"/>
          <p:cNvSpPr/>
          <p:nvPr/>
        </p:nvSpPr>
        <p:spPr>
          <a:xfrm>
            <a:off x="0" y="4933950"/>
            <a:ext cx="9144000" cy="209550"/>
          </a:xfrm>
          <a:custGeom>
            <a:avLst/>
            <a:gdLst/>
            <a:ahLst/>
            <a:cxnLst/>
            <a:rect l="l" t="t" r="r" b="b"/>
            <a:pathLst>
              <a:path w="9144000" h="209550">
                <a:moveTo>
                  <a:pt x="9144000" y="0"/>
                </a:moveTo>
                <a:lnTo>
                  <a:pt x="0" y="0"/>
                </a:lnTo>
                <a:lnTo>
                  <a:pt x="0" y="209550"/>
                </a:lnTo>
                <a:lnTo>
                  <a:pt x="9144000" y="209550"/>
                </a:lnTo>
                <a:lnTo>
                  <a:pt x="9144000" y="0"/>
                </a:lnTo>
                <a:close/>
              </a:path>
            </a:pathLst>
          </a:custGeom>
          <a:solidFill>
            <a:srgbClr val="85180F"/>
          </a:solidFill>
        </p:spPr>
        <p:txBody>
          <a:bodyPr wrap="square" lIns="0" tIns="0" rIns="0" bIns="0" rtlCol="0"/>
          <a:lstStyle/>
          <a:p>
            <a:endParaRPr/>
          </a:p>
        </p:txBody>
      </p:sp>
      <p:pic>
        <p:nvPicPr>
          <p:cNvPr id="4" name="object 4"/>
          <p:cNvPicPr/>
          <p:nvPr/>
        </p:nvPicPr>
        <p:blipFill>
          <a:blip r:embed="rId2" cstate="print"/>
          <a:stretch>
            <a:fillRect/>
          </a:stretch>
        </p:blipFill>
        <p:spPr>
          <a:xfrm>
            <a:off x="7461955" y="42380"/>
            <a:ext cx="1206147" cy="372759"/>
          </a:xfrm>
          <a:prstGeom prst="rect">
            <a:avLst/>
          </a:prstGeom>
        </p:spPr>
      </p:pic>
      <p:grpSp>
        <p:nvGrpSpPr>
          <p:cNvPr id="5" name="object 5"/>
          <p:cNvGrpSpPr/>
          <p:nvPr/>
        </p:nvGrpSpPr>
        <p:grpSpPr>
          <a:xfrm>
            <a:off x="8991600" y="0"/>
            <a:ext cx="152400" cy="539115"/>
            <a:chOff x="8991600" y="0"/>
            <a:chExt cx="152400" cy="539115"/>
          </a:xfrm>
        </p:grpSpPr>
        <p:pic>
          <p:nvPicPr>
            <p:cNvPr id="6" name="object 6"/>
            <p:cNvPicPr/>
            <p:nvPr/>
          </p:nvPicPr>
          <p:blipFill>
            <a:blip r:embed="rId3" cstate="print"/>
            <a:stretch>
              <a:fillRect/>
            </a:stretch>
          </p:blipFill>
          <p:spPr>
            <a:xfrm>
              <a:off x="8991600" y="9289"/>
              <a:ext cx="152400" cy="529515"/>
            </a:xfrm>
            <a:prstGeom prst="rect">
              <a:avLst/>
            </a:prstGeom>
          </p:spPr>
        </p:pic>
        <p:sp>
          <p:nvSpPr>
            <p:cNvPr id="7" name="object 7"/>
            <p:cNvSpPr/>
            <p:nvPr/>
          </p:nvSpPr>
          <p:spPr>
            <a:xfrm>
              <a:off x="9029700" y="0"/>
              <a:ext cx="114300" cy="466725"/>
            </a:xfrm>
            <a:custGeom>
              <a:avLst/>
              <a:gdLst/>
              <a:ahLst/>
              <a:cxnLst/>
              <a:rect l="l" t="t" r="r" b="b"/>
              <a:pathLst>
                <a:path w="114300" h="466725">
                  <a:moveTo>
                    <a:pt x="114300" y="0"/>
                  </a:moveTo>
                  <a:lnTo>
                    <a:pt x="0" y="0"/>
                  </a:lnTo>
                  <a:lnTo>
                    <a:pt x="0" y="466725"/>
                  </a:lnTo>
                  <a:lnTo>
                    <a:pt x="114300" y="466725"/>
                  </a:lnTo>
                  <a:lnTo>
                    <a:pt x="114300" y="0"/>
                  </a:lnTo>
                  <a:close/>
                </a:path>
              </a:pathLst>
            </a:custGeom>
            <a:solidFill>
              <a:srgbClr val="00AFEF"/>
            </a:solidFill>
          </p:spPr>
          <p:txBody>
            <a:bodyPr wrap="square" lIns="0" tIns="0" rIns="0" bIns="0" rtlCol="0"/>
            <a:lstStyle/>
            <a:p>
              <a:endParaRPr/>
            </a:p>
          </p:txBody>
        </p:sp>
      </p:grpSp>
      <p:sp>
        <p:nvSpPr>
          <p:cNvPr id="8" name="object 8"/>
          <p:cNvSpPr txBox="1">
            <a:spLocks noGrp="1"/>
          </p:cNvSpPr>
          <p:nvPr>
            <p:ph type="title"/>
          </p:nvPr>
        </p:nvSpPr>
        <p:spPr>
          <a:xfrm>
            <a:off x="445452" y="622935"/>
            <a:ext cx="1334135" cy="392430"/>
          </a:xfrm>
          <a:prstGeom prst="rect">
            <a:avLst/>
          </a:prstGeom>
        </p:spPr>
        <p:txBody>
          <a:bodyPr vert="horz" wrap="square" lIns="0" tIns="13335" rIns="0" bIns="0" rtlCol="0">
            <a:spAutoFit/>
          </a:bodyPr>
          <a:lstStyle/>
          <a:p>
            <a:pPr marL="12700">
              <a:lnSpc>
                <a:spcPct val="100000"/>
              </a:lnSpc>
              <a:spcBef>
                <a:spcPts val="105"/>
              </a:spcBef>
            </a:pPr>
            <a:r>
              <a:rPr sz="2400" spc="-40" dirty="0">
                <a:solidFill>
                  <a:srgbClr val="001F5F"/>
                </a:solidFill>
              </a:rPr>
              <a:t>OUTLINE</a:t>
            </a:r>
            <a:endParaRPr sz="2400"/>
          </a:p>
        </p:txBody>
      </p:sp>
      <p:sp>
        <p:nvSpPr>
          <p:cNvPr id="9" name="object 9"/>
          <p:cNvSpPr txBox="1"/>
          <p:nvPr/>
        </p:nvSpPr>
        <p:spPr>
          <a:xfrm>
            <a:off x="704215" y="1462405"/>
            <a:ext cx="5519420" cy="2781935"/>
          </a:xfrm>
          <a:prstGeom prst="rect">
            <a:avLst/>
          </a:prstGeom>
        </p:spPr>
        <p:txBody>
          <a:bodyPr vert="horz" wrap="square" lIns="0" tIns="13335" rIns="0" bIns="0" rtlCol="0">
            <a:spAutoFit/>
          </a:bodyPr>
          <a:lstStyle/>
          <a:p>
            <a:pPr marL="298450" indent="-286385">
              <a:lnSpc>
                <a:spcPct val="100000"/>
              </a:lnSpc>
              <a:spcBef>
                <a:spcPts val="105"/>
              </a:spcBef>
              <a:buChar char="•"/>
              <a:tabLst>
                <a:tab pos="298450" algn="l"/>
                <a:tab pos="299085" algn="l"/>
              </a:tabLst>
            </a:pPr>
            <a:r>
              <a:rPr sz="1800" spc="-5" dirty="0">
                <a:latin typeface="Arial MT"/>
                <a:cs typeface="Arial MT"/>
              </a:rPr>
              <a:t>Abstract</a:t>
            </a:r>
            <a:endParaRPr sz="1800">
              <a:latin typeface="Arial MT"/>
              <a:cs typeface="Arial MT"/>
            </a:endParaRPr>
          </a:p>
          <a:p>
            <a:pPr marL="298450" indent="-286385">
              <a:lnSpc>
                <a:spcPct val="100000"/>
              </a:lnSpc>
              <a:spcBef>
                <a:spcPts val="20"/>
              </a:spcBef>
              <a:buChar char="•"/>
              <a:tabLst>
                <a:tab pos="298450" algn="l"/>
                <a:tab pos="299085" algn="l"/>
              </a:tabLst>
            </a:pPr>
            <a:r>
              <a:rPr sz="1800" spc="5" dirty="0">
                <a:latin typeface="Arial MT"/>
                <a:cs typeface="Arial MT"/>
              </a:rPr>
              <a:t>Problem</a:t>
            </a:r>
            <a:r>
              <a:rPr sz="1800" spc="-100" dirty="0">
                <a:latin typeface="Arial MT"/>
                <a:cs typeface="Arial MT"/>
              </a:rPr>
              <a:t> </a:t>
            </a:r>
            <a:r>
              <a:rPr sz="1800" dirty="0">
                <a:latin typeface="Arial MT"/>
                <a:cs typeface="Arial MT"/>
              </a:rPr>
              <a:t>Statement</a:t>
            </a:r>
            <a:endParaRPr sz="1800">
              <a:latin typeface="Arial MT"/>
              <a:cs typeface="Arial MT"/>
            </a:endParaRPr>
          </a:p>
          <a:p>
            <a:pPr marL="298450" indent="-286385">
              <a:lnSpc>
                <a:spcPct val="100000"/>
              </a:lnSpc>
              <a:spcBef>
                <a:spcPts val="20"/>
              </a:spcBef>
              <a:buChar char="•"/>
              <a:tabLst>
                <a:tab pos="298450" algn="l"/>
                <a:tab pos="299085" algn="l"/>
              </a:tabLst>
            </a:pPr>
            <a:r>
              <a:rPr sz="1800" spc="-25" dirty="0">
                <a:latin typeface="Arial MT"/>
                <a:cs typeface="Arial MT"/>
              </a:rPr>
              <a:t>Aims,</a:t>
            </a:r>
            <a:r>
              <a:rPr sz="1800" spc="105" dirty="0">
                <a:latin typeface="Arial MT"/>
                <a:cs typeface="Arial MT"/>
              </a:rPr>
              <a:t> </a:t>
            </a:r>
            <a:r>
              <a:rPr sz="1800" dirty="0">
                <a:latin typeface="Arial MT"/>
                <a:cs typeface="Arial MT"/>
              </a:rPr>
              <a:t>Objective</a:t>
            </a:r>
            <a:r>
              <a:rPr sz="1800" spc="-85" dirty="0">
                <a:latin typeface="Arial MT"/>
                <a:cs typeface="Arial MT"/>
              </a:rPr>
              <a:t> </a:t>
            </a:r>
            <a:r>
              <a:rPr sz="1800" dirty="0">
                <a:latin typeface="Arial MT"/>
                <a:cs typeface="Arial MT"/>
              </a:rPr>
              <a:t>&amp;</a:t>
            </a:r>
            <a:r>
              <a:rPr sz="1800" spc="10" dirty="0">
                <a:latin typeface="Arial MT"/>
                <a:cs typeface="Arial MT"/>
              </a:rPr>
              <a:t> </a:t>
            </a:r>
            <a:r>
              <a:rPr sz="1800" spc="-5" dirty="0">
                <a:latin typeface="Arial MT"/>
                <a:cs typeface="Arial MT"/>
              </a:rPr>
              <a:t>Proposed</a:t>
            </a:r>
            <a:r>
              <a:rPr sz="1800" spc="-10" dirty="0">
                <a:latin typeface="Arial MT"/>
                <a:cs typeface="Arial MT"/>
              </a:rPr>
              <a:t> </a:t>
            </a:r>
            <a:r>
              <a:rPr sz="1800" dirty="0">
                <a:latin typeface="Arial MT"/>
                <a:cs typeface="Arial MT"/>
              </a:rPr>
              <a:t>System/Solution</a:t>
            </a:r>
            <a:endParaRPr sz="1800">
              <a:latin typeface="Arial MT"/>
              <a:cs typeface="Arial MT"/>
            </a:endParaRPr>
          </a:p>
          <a:p>
            <a:pPr marL="298450" indent="-286385">
              <a:lnSpc>
                <a:spcPct val="100000"/>
              </a:lnSpc>
              <a:spcBef>
                <a:spcPts val="15"/>
              </a:spcBef>
              <a:buChar char="•"/>
              <a:tabLst>
                <a:tab pos="298450" algn="l"/>
                <a:tab pos="299085" algn="l"/>
              </a:tabLst>
            </a:pPr>
            <a:r>
              <a:rPr sz="1800" spc="-5" dirty="0">
                <a:latin typeface="Arial MT"/>
                <a:cs typeface="Arial MT"/>
              </a:rPr>
              <a:t>System </a:t>
            </a:r>
            <a:r>
              <a:rPr sz="1800" dirty="0">
                <a:latin typeface="Arial MT"/>
                <a:cs typeface="Arial MT"/>
              </a:rPr>
              <a:t>Design/Architecture</a:t>
            </a:r>
            <a:endParaRPr sz="1800">
              <a:latin typeface="Arial MT"/>
              <a:cs typeface="Arial MT"/>
            </a:endParaRPr>
          </a:p>
          <a:p>
            <a:pPr marL="298450" indent="-286385">
              <a:lnSpc>
                <a:spcPts val="2130"/>
              </a:lnSpc>
              <a:spcBef>
                <a:spcPts val="20"/>
              </a:spcBef>
              <a:buChar char="•"/>
              <a:tabLst>
                <a:tab pos="298450" algn="l"/>
                <a:tab pos="299085" algn="l"/>
              </a:tabLst>
            </a:pPr>
            <a:r>
              <a:rPr sz="1800" spc="-5" dirty="0">
                <a:latin typeface="Arial MT"/>
                <a:cs typeface="Arial MT"/>
              </a:rPr>
              <a:t>System</a:t>
            </a:r>
            <a:r>
              <a:rPr sz="1800" spc="30" dirty="0">
                <a:latin typeface="Arial MT"/>
                <a:cs typeface="Arial MT"/>
              </a:rPr>
              <a:t> </a:t>
            </a:r>
            <a:r>
              <a:rPr sz="1800" spc="-10" dirty="0">
                <a:latin typeface="Arial MT"/>
                <a:cs typeface="Arial MT"/>
              </a:rPr>
              <a:t>Development</a:t>
            </a:r>
            <a:r>
              <a:rPr sz="1800" spc="55" dirty="0">
                <a:latin typeface="Arial MT"/>
                <a:cs typeface="Arial MT"/>
              </a:rPr>
              <a:t> </a:t>
            </a:r>
            <a:r>
              <a:rPr sz="1800" spc="-10" dirty="0">
                <a:latin typeface="Arial MT"/>
                <a:cs typeface="Arial MT"/>
              </a:rPr>
              <a:t>Approach</a:t>
            </a:r>
            <a:r>
              <a:rPr sz="1800" spc="5" dirty="0">
                <a:latin typeface="Arial MT"/>
                <a:cs typeface="Arial MT"/>
              </a:rPr>
              <a:t> </a:t>
            </a:r>
            <a:r>
              <a:rPr sz="1800" dirty="0">
                <a:latin typeface="Arial MT"/>
                <a:cs typeface="Arial MT"/>
              </a:rPr>
              <a:t>(Technology</a:t>
            </a:r>
            <a:r>
              <a:rPr sz="1800" spc="-45" dirty="0">
                <a:latin typeface="Arial MT"/>
                <a:cs typeface="Arial MT"/>
              </a:rPr>
              <a:t> </a:t>
            </a:r>
            <a:r>
              <a:rPr sz="1800" spc="-5" dirty="0">
                <a:latin typeface="Arial MT"/>
                <a:cs typeface="Arial MT"/>
              </a:rPr>
              <a:t>Used)</a:t>
            </a:r>
            <a:endParaRPr sz="1800">
              <a:latin typeface="Arial MT"/>
              <a:cs typeface="Arial MT"/>
            </a:endParaRPr>
          </a:p>
          <a:p>
            <a:pPr marL="298450" indent="-286385">
              <a:lnSpc>
                <a:spcPts val="2130"/>
              </a:lnSpc>
              <a:buChar char="•"/>
              <a:tabLst>
                <a:tab pos="298450" algn="l"/>
                <a:tab pos="299085" algn="l"/>
              </a:tabLst>
            </a:pPr>
            <a:r>
              <a:rPr sz="1800" dirty="0">
                <a:latin typeface="Arial MT"/>
                <a:cs typeface="Arial MT"/>
              </a:rPr>
              <a:t>Algorithm</a:t>
            </a:r>
            <a:r>
              <a:rPr sz="1800" spc="-65" dirty="0">
                <a:latin typeface="Arial MT"/>
                <a:cs typeface="Arial MT"/>
              </a:rPr>
              <a:t> </a:t>
            </a:r>
            <a:r>
              <a:rPr sz="1800" dirty="0">
                <a:latin typeface="Arial MT"/>
                <a:cs typeface="Arial MT"/>
              </a:rPr>
              <a:t>&amp;</a:t>
            </a:r>
            <a:r>
              <a:rPr sz="1800" spc="5" dirty="0">
                <a:latin typeface="Arial MT"/>
                <a:cs typeface="Arial MT"/>
              </a:rPr>
              <a:t> </a:t>
            </a:r>
            <a:r>
              <a:rPr sz="1800" dirty="0">
                <a:latin typeface="Arial MT"/>
                <a:cs typeface="Arial MT"/>
              </a:rPr>
              <a:t>Deployment</a:t>
            </a:r>
            <a:endParaRPr sz="1800">
              <a:latin typeface="Arial MT"/>
              <a:cs typeface="Arial MT"/>
            </a:endParaRPr>
          </a:p>
          <a:p>
            <a:pPr marL="298450" indent="-286385">
              <a:lnSpc>
                <a:spcPct val="100000"/>
              </a:lnSpc>
              <a:spcBef>
                <a:spcPts val="20"/>
              </a:spcBef>
              <a:buChar char="•"/>
              <a:tabLst>
                <a:tab pos="298450" algn="l"/>
                <a:tab pos="299085" algn="l"/>
              </a:tabLst>
            </a:pPr>
            <a:r>
              <a:rPr sz="1800" dirty="0">
                <a:latin typeface="Arial MT"/>
                <a:cs typeface="Arial MT"/>
              </a:rPr>
              <a:t>Conclusion</a:t>
            </a:r>
            <a:endParaRPr sz="1800">
              <a:latin typeface="Arial MT"/>
              <a:cs typeface="Arial MT"/>
            </a:endParaRPr>
          </a:p>
          <a:p>
            <a:pPr marL="298450" indent="-286385">
              <a:lnSpc>
                <a:spcPct val="100000"/>
              </a:lnSpc>
              <a:spcBef>
                <a:spcPts val="20"/>
              </a:spcBef>
              <a:buChar char="•"/>
              <a:tabLst>
                <a:tab pos="298450" algn="l"/>
                <a:tab pos="299085" algn="l"/>
              </a:tabLst>
            </a:pPr>
            <a:r>
              <a:rPr sz="1800" spc="20" dirty="0">
                <a:latin typeface="Arial MT"/>
                <a:cs typeface="Arial MT"/>
              </a:rPr>
              <a:t>F</a:t>
            </a:r>
            <a:r>
              <a:rPr sz="1800" spc="45" dirty="0">
                <a:latin typeface="Arial MT"/>
                <a:cs typeface="Arial MT"/>
              </a:rPr>
              <a:t>u</a:t>
            </a:r>
            <a:r>
              <a:rPr sz="1800" spc="20" dirty="0">
                <a:latin typeface="Arial MT"/>
                <a:cs typeface="Arial MT"/>
              </a:rPr>
              <a:t>t</a:t>
            </a:r>
            <a:r>
              <a:rPr sz="1800" spc="45" dirty="0">
                <a:latin typeface="Arial MT"/>
                <a:cs typeface="Arial MT"/>
              </a:rPr>
              <a:t>u</a:t>
            </a:r>
            <a:r>
              <a:rPr sz="1800" dirty="0">
                <a:latin typeface="Arial MT"/>
                <a:cs typeface="Arial MT"/>
              </a:rPr>
              <a:t>re</a:t>
            </a:r>
            <a:r>
              <a:rPr sz="1800" spc="-155" dirty="0">
                <a:latin typeface="Arial MT"/>
                <a:cs typeface="Arial MT"/>
              </a:rPr>
              <a:t> </a:t>
            </a:r>
            <a:r>
              <a:rPr sz="1800" dirty="0">
                <a:latin typeface="Arial MT"/>
                <a:cs typeface="Arial MT"/>
              </a:rPr>
              <a:t>Sc</a:t>
            </a:r>
            <a:r>
              <a:rPr sz="1800" spc="-35" dirty="0">
                <a:latin typeface="Arial MT"/>
                <a:cs typeface="Arial MT"/>
              </a:rPr>
              <a:t>o</a:t>
            </a:r>
            <a:r>
              <a:rPr sz="1800" spc="45" dirty="0">
                <a:latin typeface="Arial MT"/>
                <a:cs typeface="Arial MT"/>
              </a:rPr>
              <a:t>p</a:t>
            </a:r>
            <a:r>
              <a:rPr sz="1800" dirty="0">
                <a:latin typeface="Arial MT"/>
                <a:cs typeface="Arial MT"/>
              </a:rPr>
              <a:t>e</a:t>
            </a:r>
            <a:endParaRPr sz="1800">
              <a:latin typeface="Arial MT"/>
              <a:cs typeface="Arial MT"/>
            </a:endParaRPr>
          </a:p>
          <a:p>
            <a:pPr marL="298450" indent="-286385">
              <a:lnSpc>
                <a:spcPct val="100000"/>
              </a:lnSpc>
              <a:spcBef>
                <a:spcPts val="20"/>
              </a:spcBef>
              <a:buChar char="•"/>
              <a:tabLst>
                <a:tab pos="298450" algn="l"/>
                <a:tab pos="299085" algn="l"/>
              </a:tabLst>
            </a:pPr>
            <a:r>
              <a:rPr sz="1800" spc="-10" dirty="0">
                <a:latin typeface="Arial MT"/>
                <a:cs typeface="Arial MT"/>
              </a:rPr>
              <a:t>References</a:t>
            </a:r>
            <a:endParaRPr sz="1800">
              <a:latin typeface="Arial MT"/>
              <a:cs typeface="Arial MT"/>
            </a:endParaRPr>
          </a:p>
          <a:p>
            <a:pPr marL="298450" indent="-286385">
              <a:lnSpc>
                <a:spcPct val="100000"/>
              </a:lnSpc>
              <a:spcBef>
                <a:spcPts val="20"/>
              </a:spcBef>
              <a:buChar char="•"/>
              <a:tabLst>
                <a:tab pos="298450" algn="l"/>
                <a:tab pos="299085" algn="l"/>
              </a:tabLst>
            </a:pPr>
            <a:r>
              <a:rPr sz="1800" spc="-20" dirty="0">
                <a:latin typeface="Arial MT"/>
                <a:cs typeface="Arial MT"/>
              </a:rPr>
              <a:t>Video</a:t>
            </a:r>
            <a:r>
              <a:rPr sz="1800" spc="55" dirty="0">
                <a:latin typeface="Arial MT"/>
                <a:cs typeface="Arial MT"/>
              </a:rPr>
              <a:t> </a:t>
            </a:r>
            <a:r>
              <a:rPr sz="1800" spc="-15" dirty="0">
                <a:latin typeface="Arial MT"/>
                <a:cs typeface="Arial MT"/>
              </a:rPr>
              <a:t>of</a:t>
            </a:r>
            <a:r>
              <a:rPr sz="1800" spc="25" dirty="0">
                <a:latin typeface="Arial MT"/>
                <a:cs typeface="Arial MT"/>
              </a:rPr>
              <a:t> </a:t>
            </a:r>
            <a:r>
              <a:rPr sz="1800" spc="20" dirty="0">
                <a:latin typeface="Arial MT"/>
                <a:cs typeface="Arial MT"/>
              </a:rPr>
              <a:t>the</a:t>
            </a:r>
            <a:r>
              <a:rPr sz="1800" spc="-90" dirty="0">
                <a:latin typeface="Arial MT"/>
                <a:cs typeface="Arial MT"/>
              </a:rPr>
              <a:t> </a:t>
            </a:r>
            <a:r>
              <a:rPr sz="1800" spc="-5" dirty="0">
                <a:latin typeface="Arial MT"/>
                <a:cs typeface="Arial MT"/>
              </a:rPr>
              <a:t>Project</a:t>
            </a:r>
            <a:endParaRPr sz="18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26098"/>
            <a:ext cx="2054861" cy="459741"/>
          </a:xfrm>
          <a:prstGeom prst="rect">
            <a:avLst/>
          </a:prstGeom>
        </p:spPr>
        <p:txBody>
          <a:bodyPr vert="horz" wrap="square" lIns="0" tIns="15875" rIns="0" bIns="0" rtlCol="0">
            <a:spAutoFit/>
          </a:bodyPr>
          <a:lstStyle/>
          <a:p>
            <a:pPr marL="12700">
              <a:spcBef>
                <a:spcPts val="125"/>
              </a:spcBef>
            </a:pPr>
            <a:r>
              <a:rPr lang="en-US" sz="1400" b="1" dirty="0">
                <a:solidFill>
                  <a:schemeClr val="bg1"/>
                </a:solidFill>
              </a:rPr>
              <a:t>Climate Change Prediction </a:t>
            </a:r>
          </a:p>
          <a:p>
            <a:pPr marL="12700">
              <a:lnSpc>
                <a:spcPct val="100000"/>
              </a:lnSpc>
              <a:spcBef>
                <a:spcPts val="125"/>
              </a:spcBef>
            </a:pPr>
            <a:endParaRPr sz="1400" dirty="0">
              <a:latin typeface="Arial MT"/>
              <a:cs typeface="Arial MT"/>
            </a:endParaRPr>
          </a:p>
        </p:txBody>
      </p:sp>
      <p:sp>
        <p:nvSpPr>
          <p:cNvPr id="3" name="object 3"/>
          <p:cNvSpPr/>
          <p:nvPr/>
        </p:nvSpPr>
        <p:spPr>
          <a:xfrm>
            <a:off x="0" y="4933950"/>
            <a:ext cx="9144000" cy="209550"/>
          </a:xfrm>
          <a:custGeom>
            <a:avLst/>
            <a:gdLst/>
            <a:ahLst/>
            <a:cxnLst/>
            <a:rect l="l" t="t" r="r" b="b"/>
            <a:pathLst>
              <a:path w="9144000" h="209550">
                <a:moveTo>
                  <a:pt x="9144000" y="0"/>
                </a:moveTo>
                <a:lnTo>
                  <a:pt x="0" y="0"/>
                </a:lnTo>
                <a:lnTo>
                  <a:pt x="0" y="209550"/>
                </a:lnTo>
                <a:lnTo>
                  <a:pt x="9144000" y="209550"/>
                </a:lnTo>
                <a:lnTo>
                  <a:pt x="9144000" y="0"/>
                </a:lnTo>
                <a:close/>
              </a:path>
            </a:pathLst>
          </a:custGeom>
          <a:solidFill>
            <a:srgbClr val="85180F"/>
          </a:solidFill>
        </p:spPr>
        <p:txBody>
          <a:bodyPr wrap="square" lIns="0" tIns="0" rIns="0" bIns="0" rtlCol="0"/>
          <a:lstStyle/>
          <a:p>
            <a:endParaRPr/>
          </a:p>
        </p:txBody>
      </p:sp>
      <p:pic>
        <p:nvPicPr>
          <p:cNvPr id="4" name="object 4"/>
          <p:cNvPicPr/>
          <p:nvPr/>
        </p:nvPicPr>
        <p:blipFill>
          <a:blip r:embed="rId2" cstate="print"/>
          <a:stretch>
            <a:fillRect/>
          </a:stretch>
        </p:blipFill>
        <p:spPr>
          <a:xfrm>
            <a:off x="7461955" y="42380"/>
            <a:ext cx="1206147" cy="372759"/>
          </a:xfrm>
          <a:prstGeom prst="rect">
            <a:avLst/>
          </a:prstGeom>
        </p:spPr>
      </p:pic>
      <p:grpSp>
        <p:nvGrpSpPr>
          <p:cNvPr id="5" name="object 5"/>
          <p:cNvGrpSpPr/>
          <p:nvPr/>
        </p:nvGrpSpPr>
        <p:grpSpPr>
          <a:xfrm>
            <a:off x="8991600" y="0"/>
            <a:ext cx="152400" cy="539115"/>
            <a:chOff x="8991600" y="0"/>
            <a:chExt cx="152400" cy="539115"/>
          </a:xfrm>
        </p:grpSpPr>
        <p:pic>
          <p:nvPicPr>
            <p:cNvPr id="6" name="object 6"/>
            <p:cNvPicPr/>
            <p:nvPr/>
          </p:nvPicPr>
          <p:blipFill>
            <a:blip r:embed="rId3" cstate="print"/>
            <a:stretch>
              <a:fillRect/>
            </a:stretch>
          </p:blipFill>
          <p:spPr>
            <a:xfrm>
              <a:off x="8991600" y="9289"/>
              <a:ext cx="152400" cy="529515"/>
            </a:xfrm>
            <a:prstGeom prst="rect">
              <a:avLst/>
            </a:prstGeom>
          </p:spPr>
        </p:pic>
        <p:sp>
          <p:nvSpPr>
            <p:cNvPr id="7" name="object 7"/>
            <p:cNvSpPr/>
            <p:nvPr/>
          </p:nvSpPr>
          <p:spPr>
            <a:xfrm>
              <a:off x="9029700" y="0"/>
              <a:ext cx="114300" cy="466725"/>
            </a:xfrm>
            <a:custGeom>
              <a:avLst/>
              <a:gdLst/>
              <a:ahLst/>
              <a:cxnLst/>
              <a:rect l="l" t="t" r="r" b="b"/>
              <a:pathLst>
                <a:path w="114300" h="466725">
                  <a:moveTo>
                    <a:pt x="114300" y="0"/>
                  </a:moveTo>
                  <a:lnTo>
                    <a:pt x="0" y="0"/>
                  </a:lnTo>
                  <a:lnTo>
                    <a:pt x="0" y="466725"/>
                  </a:lnTo>
                  <a:lnTo>
                    <a:pt x="114300" y="466725"/>
                  </a:lnTo>
                  <a:lnTo>
                    <a:pt x="114300" y="0"/>
                  </a:lnTo>
                  <a:close/>
                </a:path>
              </a:pathLst>
            </a:custGeom>
            <a:solidFill>
              <a:srgbClr val="00AFEF"/>
            </a:solidFill>
          </p:spPr>
          <p:txBody>
            <a:bodyPr wrap="square" lIns="0" tIns="0" rIns="0" bIns="0" rtlCol="0"/>
            <a:lstStyle/>
            <a:p>
              <a:endParaRPr/>
            </a:p>
          </p:txBody>
        </p:sp>
      </p:grpSp>
      <p:sp>
        <p:nvSpPr>
          <p:cNvPr id="8" name="object 8"/>
          <p:cNvSpPr txBox="1">
            <a:spLocks noGrp="1"/>
          </p:cNvSpPr>
          <p:nvPr>
            <p:ph type="title"/>
          </p:nvPr>
        </p:nvSpPr>
        <p:spPr>
          <a:xfrm>
            <a:off x="390842" y="469265"/>
            <a:ext cx="7229158" cy="3829895"/>
          </a:xfrm>
          <a:prstGeom prst="rect">
            <a:avLst/>
          </a:prstGeom>
        </p:spPr>
        <p:txBody>
          <a:bodyPr vert="horz" wrap="square" lIns="0" tIns="13335" rIns="0" bIns="0" rtlCol="0">
            <a:spAutoFit/>
          </a:bodyPr>
          <a:lstStyle/>
          <a:p>
            <a:pPr marL="12700">
              <a:lnSpc>
                <a:spcPct val="100000"/>
              </a:lnSpc>
              <a:spcBef>
                <a:spcPts val="105"/>
              </a:spcBef>
            </a:pPr>
            <a:r>
              <a:rPr sz="2400" spc="-10">
                <a:solidFill>
                  <a:srgbClr val="001F5F"/>
                </a:solidFill>
              </a:rPr>
              <a:t>A</a:t>
            </a:r>
            <a:r>
              <a:rPr sz="2400" spc="-45">
                <a:solidFill>
                  <a:srgbClr val="001F5F"/>
                </a:solidFill>
              </a:rPr>
              <a:t>b</a:t>
            </a:r>
            <a:r>
              <a:rPr sz="2400" spc="10">
                <a:solidFill>
                  <a:srgbClr val="001F5F"/>
                </a:solidFill>
              </a:rPr>
              <a:t>s</a:t>
            </a:r>
            <a:r>
              <a:rPr sz="2400" spc="20">
                <a:solidFill>
                  <a:srgbClr val="001F5F"/>
                </a:solidFill>
              </a:rPr>
              <a:t>t</a:t>
            </a:r>
            <a:r>
              <a:rPr sz="2400" spc="35">
                <a:solidFill>
                  <a:srgbClr val="001F5F"/>
                </a:solidFill>
              </a:rPr>
              <a:t>r</a:t>
            </a:r>
            <a:r>
              <a:rPr sz="2400" spc="10">
                <a:solidFill>
                  <a:srgbClr val="001F5F"/>
                </a:solidFill>
              </a:rPr>
              <a:t>ac</a:t>
            </a:r>
            <a:r>
              <a:rPr sz="2400">
                <a:solidFill>
                  <a:srgbClr val="001F5F"/>
                </a:solidFill>
              </a:rPr>
              <a:t>t</a:t>
            </a:r>
            <a:r>
              <a:rPr lang="en-US" sz="2400" dirty="0">
                <a:solidFill>
                  <a:srgbClr val="001F5F"/>
                </a:solidFill>
              </a:rPr>
              <a:t/>
            </a:r>
            <a:br>
              <a:rPr lang="en-US" sz="2400" dirty="0">
                <a:solidFill>
                  <a:srgbClr val="001F5F"/>
                </a:solidFill>
              </a:rPr>
            </a:br>
            <a:r>
              <a:rPr lang="en-US" sz="2400" dirty="0">
                <a:solidFill>
                  <a:srgbClr val="001F5F"/>
                </a:solidFill>
              </a:rPr>
              <a:t/>
            </a:r>
            <a:br>
              <a:rPr lang="en-US" sz="2400" dirty="0">
                <a:solidFill>
                  <a:srgbClr val="001F5F"/>
                </a:solidFill>
              </a:rPr>
            </a:br>
            <a:r>
              <a:rPr lang="en-US" sz="1600" b="0" dirty="0">
                <a:solidFill>
                  <a:srgbClr val="001F5F"/>
                </a:solidFill>
              </a:rPr>
              <a:t>This project employs advanced data analytics and machine learning to predict climate change impacts. By analyzing diverse datasets encompassing climate, atmospheric, oceanic, and socio-economic variables, we aim to develop accurate predictive models. Key stages include data preprocessing, feature engineering, model development, and validation. Through scenario analysis and uncertainty quantification, we assess future trajectories and associated risks. Our findings facilitate informed decision-making and policy formulation to mitigate climate change effects. Effective communication strategies ensure widespread dissemination of results, fostering collaboration and action. This project contributes crucial insights to address the urgent challenges posed by climate change.</a:t>
            </a:r>
            <a:r>
              <a:rPr lang="en-US" sz="2400" dirty="0">
                <a:solidFill>
                  <a:srgbClr val="001F5F"/>
                </a:solidFill>
              </a:rPr>
              <a:t/>
            </a:r>
            <a:br>
              <a:rPr lang="en-US" sz="2400" dirty="0">
                <a:solidFill>
                  <a:srgbClr val="001F5F"/>
                </a:solidFill>
              </a:rPr>
            </a:b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26098"/>
            <a:ext cx="2054861" cy="459741"/>
          </a:xfrm>
          <a:prstGeom prst="rect">
            <a:avLst/>
          </a:prstGeom>
        </p:spPr>
        <p:txBody>
          <a:bodyPr vert="horz" wrap="square" lIns="0" tIns="15875" rIns="0" bIns="0" rtlCol="0">
            <a:spAutoFit/>
          </a:bodyPr>
          <a:lstStyle/>
          <a:p>
            <a:pPr marL="12700">
              <a:spcBef>
                <a:spcPts val="125"/>
              </a:spcBef>
            </a:pPr>
            <a:r>
              <a:rPr lang="en-US" sz="1400" b="1" dirty="0">
                <a:solidFill>
                  <a:schemeClr val="bg1"/>
                </a:solidFill>
              </a:rPr>
              <a:t>Climate Change Prediction </a:t>
            </a:r>
          </a:p>
          <a:p>
            <a:pPr marL="12700">
              <a:lnSpc>
                <a:spcPct val="100000"/>
              </a:lnSpc>
              <a:spcBef>
                <a:spcPts val="125"/>
              </a:spcBef>
            </a:pPr>
            <a:endParaRPr sz="1400" dirty="0">
              <a:latin typeface="Arial MT"/>
              <a:cs typeface="Arial MT"/>
            </a:endParaRPr>
          </a:p>
        </p:txBody>
      </p:sp>
      <p:sp>
        <p:nvSpPr>
          <p:cNvPr id="3" name="object 3"/>
          <p:cNvSpPr/>
          <p:nvPr/>
        </p:nvSpPr>
        <p:spPr>
          <a:xfrm>
            <a:off x="0" y="4933950"/>
            <a:ext cx="9144000" cy="209550"/>
          </a:xfrm>
          <a:custGeom>
            <a:avLst/>
            <a:gdLst/>
            <a:ahLst/>
            <a:cxnLst/>
            <a:rect l="l" t="t" r="r" b="b"/>
            <a:pathLst>
              <a:path w="9144000" h="209550">
                <a:moveTo>
                  <a:pt x="9144000" y="0"/>
                </a:moveTo>
                <a:lnTo>
                  <a:pt x="0" y="0"/>
                </a:lnTo>
                <a:lnTo>
                  <a:pt x="0" y="209550"/>
                </a:lnTo>
                <a:lnTo>
                  <a:pt x="9144000" y="209550"/>
                </a:lnTo>
                <a:lnTo>
                  <a:pt x="9144000" y="0"/>
                </a:lnTo>
                <a:close/>
              </a:path>
            </a:pathLst>
          </a:custGeom>
          <a:solidFill>
            <a:srgbClr val="85180F"/>
          </a:solidFill>
        </p:spPr>
        <p:txBody>
          <a:bodyPr wrap="square" lIns="0" tIns="0" rIns="0" bIns="0" rtlCol="0"/>
          <a:lstStyle/>
          <a:p>
            <a:endParaRPr/>
          </a:p>
        </p:txBody>
      </p:sp>
      <p:pic>
        <p:nvPicPr>
          <p:cNvPr id="4" name="object 4"/>
          <p:cNvPicPr/>
          <p:nvPr/>
        </p:nvPicPr>
        <p:blipFill>
          <a:blip r:embed="rId2" cstate="print"/>
          <a:stretch>
            <a:fillRect/>
          </a:stretch>
        </p:blipFill>
        <p:spPr>
          <a:xfrm>
            <a:off x="7461955" y="42380"/>
            <a:ext cx="1206147" cy="372759"/>
          </a:xfrm>
          <a:prstGeom prst="rect">
            <a:avLst/>
          </a:prstGeom>
        </p:spPr>
      </p:pic>
      <p:grpSp>
        <p:nvGrpSpPr>
          <p:cNvPr id="5" name="object 5"/>
          <p:cNvGrpSpPr/>
          <p:nvPr/>
        </p:nvGrpSpPr>
        <p:grpSpPr>
          <a:xfrm>
            <a:off x="8991600" y="0"/>
            <a:ext cx="152400" cy="539115"/>
            <a:chOff x="8991600" y="0"/>
            <a:chExt cx="152400" cy="539115"/>
          </a:xfrm>
        </p:grpSpPr>
        <p:pic>
          <p:nvPicPr>
            <p:cNvPr id="6" name="object 6"/>
            <p:cNvPicPr/>
            <p:nvPr/>
          </p:nvPicPr>
          <p:blipFill>
            <a:blip r:embed="rId3" cstate="print"/>
            <a:stretch>
              <a:fillRect/>
            </a:stretch>
          </p:blipFill>
          <p:spPr>
            <a:xfrm>
              <a:off x="8991600" y="9289"/>
              <a:ext cx="152400" cy="529515"/>
            </a:xfrm>
            <a:prstGeom prst="rect">
              <a:avLst/>
            </a:prstGeom>
          </p:spPr>
        </p:pic>
        <p:sp>
          <p:nvSpPr>
            <p:cNvPr id="7" name="object 7"/>
            <p:cNvSpPr/>
            <p:nvPr/>
          </p:nvSpPr>
          <p:spPr>
            <a:xfrm>
              <a:off x="9029700" y="0"/>
              <a:ext cx="114300" cy="466725"/>
            </a:xfrm>
            <a:custGeom>
              <a:avLst/>
              <a:gdLst/>
              <a:ahLst/>
              <a:cxnLst/>
              <a:rect l="l" t="t" r="r" b="b"/>
              <a:pathLst>
                <a:path w="114300" h="466725">
                  <a:moveTo>
                    <a:pt x="114300" y="0"/>
                  </a:moveTo>
                  <a:lnTo>
                    <a:pt x="0" y="0"/>
                  </a:lnTo>
                  <a:lnTo>
                    <a:pt x="0" y="466725"/>
                  </a:lnTo>
                  <a:lnTo>
                    <a:pt x="114300" y="466725"/>
                  </a:lnTo>
                  <a:lnTo>
                    <a:pt x="114300" y="0"/>
                  </a:lnTo>
                  <a:close/>
                </a:path>
              </a:pathLst>
            </a:custGeom>
            <a:solidFill>
              <a:srgbClr val="00AFEF"/>
            </a:solidFill>
          </p:spPr>
          <p:txBody>
            <a:bodyPr wrap="square" lIns="0" tIns="0" rIns="0" bIns="0" rtlCol="0"/>
            <a:lstStyle/>
            <a:p>
              <a:endParaRPr/>
            </a:p>
          </p:txBody>
        </p:sp>
      </p:grpSp>
      <p:sp>
        <p:nvSpPr>
          <p:cNvPr id="8" name="object 8"/>
          <p:cNvSpPr txBox="1">
            <a:spLocks noGrp="1"/>
          </p:cNvSpPr>
          <p:nvPr>
            <p:ph type="title"/>
          </p:nvPr>
        </p:nvSpPr>
        <p:spPr>
          <a:xfrm>
            <a:off x="390842" y="514985"/>
            <a:ext cx="7762558" cy="3337452"/>
          </a:xfrm>
          <a:prstGeom prst="rect">
            <a:avLst/>
          </a:prstGeom>
        </p:spPr>
        <p:txBody>
          <a:bodyPr vert="horz" wrap="square" lIns="0" tIns="13335" rIns="0" bIns="0" rtlCol="0">
            <a:spAutoFit/>
          </a:bodyPr>
          <a:lstStyle/>
          <a:p>
            <a:r>
              <a:rPr sz="2400" spc="-105">
                <a:solidFill>
                  <a:srgbClr val="001F5F"/>
                </a:solidFill>
              </a:rPr>
              <a:t>P</a:t>
            </a:r>
            <a:r>
              <a:rPr sz="2400" spc="35">
                <a:solidFill>
                  <a:srgbClr val="001F5F"/>
                </a:solidFill>
              </a:rPr>
              <a:t>r</a:t>
            </a:r>
            <a:r>
              <a:rPr sz="2400" spc="-45">
                <a:solidFill>
                  <a:srgbClr val="001F5F"/>
                </a:solidFill>
              </a:rPr>
              <a:t>ob</a:t>
            </a:r>
            <a:r>
              <a:rPr sz="2400" spc="75">
                <a:solidFill>
                  <a:srgbClr val="001F5F"/>
                </a:solidFill>
              </a:rPr>
              <a:t>l</a:t>
            </a:r>
            <a:r>
              <a:rPr sz="2400" spc="10">
                <a:solidFill>
                  <a:srgbClr val="001F5F"/>
                </a:solidFill>
              </a:rPr>
              <a:t>e</a:t>
            </a:r>
            <a:r>
              <a:rPr sz="2400">
                <a:solidFill>
                  <a:srgbClr val="001F5F"/>
                </a:solidFill>
              </a:rPr>
              <a:t>m</a:t>
            </a:r>
            <a:r>
              <a:rPr sz="2400" spc="-250">
                <a:solidFill>
                  <a:srgbClr val="001F5F"/>
                </a:solidFill>
              </a:rPr>
              <a:t> </a:t>
            </a:r>
            <a:r>
              <a:rPr sz="2400" spc="-30">
                <a:solidFill>
                  <a:srgbClr val="001F5F"/>
                </a:solidFill>
              </a:rPr>
              <a:t>S</a:t>
            </a:r>
            <a:r>
              <a:rPr sz="2400" spc="20">
                <a:solidFill>
                  <a:srgbClr val="001F5F"/>
                </a:solidFill>
              </a:rPr>
              <a:t>t</a:t>
            </a:r>
            <a:r>
              <a:rPr sz="2400" spc="10">
                <a:solidFill>
                  <a:srgbClr val="001F5F"/>
                </a:solidFill>
              </a:rPr>
              <a:t>a</a:t>
            </a:r>
            <a:r>
              <a:rPr sz="2400" spc="20">
                <a:solidFill>
                  <a:srgbClr val="001F5F"/>
                </a:solidFill>
              </a:rPr>
              <a:t>t</a:t>
            </a:r>
            <a:r>
              <a:rPr sz="2400" spc="10">
                <a:solidFill>
                  <a:srgbClr val="001F5F"/>
                </a:solidFill>
              </a:rPr>
              <a:t>e</a:t>
            </a:r>
            <a:r>
              <a:rPr sz="2400" spc="-40">
                <a:solidFill>
                  <a:srgbClr val="001F5F"/>
                </a:solidFill>
              </a:rPr>
              <a:t>m</a:t>
            </a:r>
            <a:r>
              <a:rPr sz="2400" spc="10">
                <a:solidFill>
                  <a:srgbClr val="001F5F"/>
                </a:solidFill>
              </a:rPr>
              <a:t>e</a:t>
            </a:r>
            <a:r>
              <a:rPr sz="2400" spc="-45">
                <a:solidFill>
                  <a:srgbClr val="001F5F"/>
                </a:solidFill>
              </a:rPr>
              <a:t>n</a:t>
            </a:r>
            <a:r>
              <a:rPr sz="2400">
                <a:solidFill>
                  <a:srgbClr val="001F5F"/>
                </a:solidFill>
              </a:rPr>
              <a:t>t</a:t>
            </a:r>
            <a:r>
              <a:rPr lang="en-US" sz="2400" dirty="0">
                <a:solidFill>
                  <a:srgbClr val="001F5F"/>
                </a:solidFill>
              </a:rPr>
              <a:t/>
            </a:r>
            <a:br>
              <a:rPr lang="en-US" sz="2400" dirty="0">
                <a:solidFill>
                  <a:srgbClr val="001F5F"/>
                </a:solidFill>
              </a:rPr>
            </a:br>
            <a:r>
              <a:rPr lang="en-US" sz="2400" dirty="0">
                <a:solidFill>
                  <a:srgbClr val="001F5F"/>
                </a:solidFill>
              </a:rPr>
              <a:t/>
            </a:r>
            <a:br>
              <a:rPr lang="en-US" sz="2400" dirty="0">
                <a:solidFill>
                  <a:srgbClr val="001F5F"/>
                </a:solidFill>
              </a:rPr>
            </a:br>
            <a:r>
              <a:rPr lang="en-US" sz="1800" b="0" dirty="0"/>
              <a:t>Climate change poses significant threats to the environment, ecosystems, economies, and human health. Some key problems include: </a:t>
            </a:r>
            <a:br>
              <a:rPr lang="en-US" sz="1800" b="0" dirty="0"/>
            </a:br>
            <a:r>
              <a:rPr lang="en-US" sz="1800" b="0" dirty="0"/>
              <a:t/>
            </a:r>
            <a:br>
              <a:rPr lang="en-US" sz="1800" b="0" dirty="0"/>
            </a:br>
            <a:r>
              <a:rPr lang="en-US" sz="1800" b="0" dirty="0"/>
              <a:t>1. Rising Temperatures</a:t>
            </a:r>
            <a:br>
              <a:rPr lang="en-US" sz="1800" b="0" dirty="0"/>
            </a:br>
            <a:r>
              <a:rPr lang="en-US" sz="1800" b="0" dirty="0"/>
              <a:t>2. Extreme Weather Events</a:t>
            </a:r>
            <a:br>
              <a:rPr lang="en-US" sz="1800" b="0" dirty="0"/>
            </a:br>
            <a:r>
              <a:rPr lang="en-US" sz="1800" b="0" dirty="0"/>
              <a:t>3. Sea Level Rise</a:t>
            </a:r>
            <a:br>
              <a:rPr lang="en-US" sz="1800" b="0" dirty="0"/>
            </a:br>
            <a:r>
              <a:rPr lang="en-US" sz="1800" b="0" dirty="0"/>
              <a:t>4. Biodiversity Loss</a:t>
            </a:r>
            <a:br>
              <a:rPr lang="en-US" sz="1800" b="0" dirty="0"/>
            </a:br>
            <a:r>
              <a:rPr lang="en-US" sz="1800" b="0" dirty="0"/>
              <a:t>5. Ocean Acidification</a:t>
            </a:r>
            <a:r>
              <a:rPr lang="en-US" sz="1800" dirty="0"/>
              <a:t/>
            </a:r>
            <a:br>
              <a:rPr lang="en-US" sz="1800" dirty="0"/>
            </a:br>
            <a:endParaRP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26098"/>
            <a:ext cx="2054861" cy="459741"/>
          </a:xfrm>
          <a:prstGeom prst="rect">
            <a:avLst/>
          </a:prstGeom>
        </p:spPr>
        <p:txBody>
          <a:bodyPr vert="horz" wrap="square" lIns="0" tIns="15875" rIns="0" bIns="0" rtlCol="0">
            <a:spAutoFit/>
          </a:bodyPr>
          <a:lstStyle/>
          <a:p>
            <a:pPr marL="12700">
              <a:spcBef>
                <a:spcPts val="125"/>
              </a:spcBef>
            </a:pPr>
            <a:r>
              <a:rPr lang="en-US" sz="1400" b="1" dirty="0">
                <a:solidFill>
                  <a:schemeClr val="bg1"/>
                </a:solidFill>
              </a:rPr>
              <a:t>Climate Change Prediction </a:t>
            </a:r>
          </a:p>
          <a:p>
            <a:pPr marL="12700">
              <a:lnSpc>
                <a:spcPct val="100000"/>
              </a:lnSpc>
              <a:spcBef>
                <a:spcPts val="125"/>
              </a:spcBef>
            </a:pPr>
            <a:endParaRPr sz="1400" dirty="0">
              <a:latin typeface="Arial MT"/>
              <a:cs typeface="Arial MT"/>
            </a:endParaRPr>
          </a:p>
        </p:txBody>
      </p:sp>
      <p:sp>
        <p:nvSpPr>
          <p:cNvPr id="3" name="object 3"/>
          <p:cNvSpPr/>
          <p:nvPr/>
        </p:nvSpPr>
        <p:spPr>
          <a:xfrm>
            <a:off x="0" y="4933950"/>
            <a:ext cx="9144000" cy="209550"/>
          </a:xfrm>
          <a:custGeom>
            <a:avLst/>
            <a:gdLst/>
            <a:ahLst/>
            <a:cxnLst/>
            <a:rect l="l" t="t" r="r" b="b"/>
            <a:pathLst>
              <a:path w="9144000" h="209550">
                <a:moveTo>
                  <a:pt x="9144000" y="0"/>
                </a:moveTo>
                <a:lnTo>
                  <a:pt x="0" y="0"/>
                </a:lnTo>
                <a:lnTo>
                  <a:pt x="0" y="209550"/>
                </a:lnTo>
                <a:lnTo>
                  <a:pt x="9144000" y="209550"/>
                </a:lnTo>
                <a:lnTo>
                  <a:pt x="9144000" y="0"/>
                </a:lnTo>
                <a:close/>
              </a:path>
            </a:pathLst>
          </a:custGeom>
          <a:solidFill>
            <a:srgbClr val="85180F"/>
          </a:solidFill>
        </p:spPr>
        <p:txBody>
          <a:bodyPr wrap="square" lIns="0" tIns="0" rIns="0" bIns="0" rtlCol="0"/>
          <a:lstStyle/>
          <a:p>
            <a:endParaRPr/>
          </a:p>
        </p:txBody>
      </p:sp>
      <p:pic>
        <p:nvPicPr>
          <p:cNvPr id="4" name="object 4"/>
          <p:cNvPicPr/>
          <p:nvPr/>
        </p:nvPicPr>
        <p:blipFill>
          <a:blip r:embed="rId2" cstate="print"/>
          <a:stretch>
            <a:fillRect/>
          </a:stretch>
        </p:blipFill>
        <p:spPr>
          <a:xfrm>
            <a:off x="7461955" y="42380"/>
            <a:ext cx="1206147" cy="372759"/>
          </a:xfrm>
          <a:prstGeom prst="rect">
            <a:avLst/>
          </a:prstGeom>
        </p:spPr>
      </p:pic>
      <p:grpSp>
        <p:nvGrpSpPr>
          <p:cNvPr id="5" name="object 5"/>
          <p:cNvGrpSpPr/>
          <p:nvPr/>
        </p:nvGrpSpPr>
        <p:grpSpPr>
          <a:xfrm>
            <a:off x="8991600" y="0"/>
            <a:ext cx="152400" cy="539115"/>
            <a:chOff x="8991600" y="0"/>
            <a:chExt cx="152400" cy="539115"/>
          </a:xfrm>
        </p:grpSpPr>
        <p:pic>
          <p:nvPicPr>
            <p:cNvPr id="6" name="object 6"/>
            <p:cNvPicPr/>
            <p:nvPr/>
          </p:nvPicPr>
          <p:blipFill>
            <a:blip r:embed="rId3" cstate="print"/>
            <a:stretch>
              <a:fillRect/>
            </a:stretch>
          </p:blipFill>
          <p:spPr>
            <a:xfrm>
              <a:off x="8991600" y="9289"/>
              <a:ext cx="152400" cy="529515"/>
            </a:xfrm>
            <a:prstGeom prst="rect">
              <a:avLst/>
            </a:prstGeom>
          </p:spPr>
        </p:pic>
        <p:sp>
          <p:nvSpPr>
            <p:cNvPr id="7" name="object 7"/>
            <p:cNvSpPr/>
            <p:nvPr/>
          </p:nvSpPr>
          <p:spPr>
            <a:xfrm>
              <a:off x="9029700" y="0"/>
              <a:ext cx="114300" cy="466725"/>
            </a:xfrm>
            <a:custGeom>
              <a:avLst/>
              <a:gdLst/>
              <a:ahLst/>
              <a:cxnLst/>
              <a:rect l="l" t="t" r="r" b="b"/>
              <a:pathLst>
                <a:path w="114300" h="466725">
                  <a:moveTo>
                    <a:pt x="114300" y="0"/>
                  </a:moveTo>
                  <a:lnTo>
                    <a:pt x="0" y="0"/>
                  </a:lnTo>
                  <a:lnTo>
                    <a:pt x="0" y="466725"/>
                  </a:lnTo>
                  <a:lnTo>
                    <a:pt x="114300" y="466725"/>
                  </a:lnTo>
                  <a:lnTo>
                    <a:pt x="114300" y="0"/>
                  </a:lnTo>
                  <a:close/>
                </a:path>
              </a:pathLst>
            </a:custGeom>
            <a:solidFill>
              <a:srgbClr val="00AFEF"/>
            </a:solidFill>
          </p:spPr>
          <p:txBody>
            <a:bodyPr wrap="square" lIns="0" tIns="0" rIns="0" bIns="0" rtlCol="0"/>
            <a:lstStyle/>
            <a:p>
              <a:endParaRPr/>
            </a:p>
          </p:txBody>
        </p:sp>
      </p:grpSp>
      <p:sp>
        <p:nvSpPr>
          <p:cNvPr id="8" name="object 8"/>
          <p:cNvSpPr txBox="1">
            <a:spLocks noGrp="1"/>
          </p:cNvSpPr>
          <p:nvPr>
            <p:ph type="title"/>
          </p:nvPr>
        </p:nvSpPr>
        <p:spPr>
          <a:xfrm>
            <a:off x="390842" y="469265"/>
            <a:ext cx="2691765" cy="752129"/>
          </a:xfrm>
          <a:prstGeom prst="rect">
            <a:avLst/>
          </a:prstGeom>
        </p:spPr>
        <p:txBody>
          <a:bodyPr vert="horz" wrap="square" lIns="0" tIns="13335" rIns="0" bIns="0" rtlCol="0">
            <a:spAutoFit/>
          </a:bodyPr>
          <a:lstStyle/>
          <a:p>
            <a:pPr marL="12700">
              <a:lnSpc>
                <a:spcPct val="100000"/>
              </a:lnSpc>
              <a:spcBef>
                <a:spcPts val="105"/>
              </a:spcBef>
            </a:pPr>
            <a:r>
              <a:rPr sz="2400" spc="20" dirty="0">
                <a:solidFill>
                  <a:srgbClr val="001F5F"/>
                </a:solidFill>
              </a:rPr>
              <a:t>Aim</a:t>
            </a:r>
            <a:r>
              <a:rPr sz="2400" spc="-125" dirty="0">
                <a:solidFill>
                  <a:srgbClr val="001F5F"/>
                </a:solidFill>
              </a:rPr>
              <a:t> </a:t>
            </a:r>
            <a:r>
              <a:rPr sz="2400" spc="-10">
                <a:solidFill>
                  <a:srgbClr val="001F5F"/>
                </a:solidFill>
              </a:rPr>
              <a:t>and</a:t>
            </a:r>
            <a:r>
              <a:rPr sz="2400" spc="15">
                <a:solidFill>
                  <a:srgbClr val="001F5F"/>
                </a:solidFill>
              </a:rPr>
              <a:t> </a:t>
            </a:r>
            <a:r>
              <a:rPr sz="2400">
                <a:solidFill>
                  <a:srgbClr val="001F5F"/>
                </a:solidFill>
              </a:rPr>
              <a:t>Objective</a:t>
            </a:r>
            <a:r>
              <a:rPr lang="en-US" sz="2400" dirty="0">
                <a:solidFill>
                  <a:srgbClr val="001F5F"/>
                </a:solidFill>
              </a:rPr>
              <a:t/>
            </a:r>
            <a:br>
              <a:rPr lang="en-US" sz="2400" dirty="0">
                <a:solidFill>
                  <a:srgbClr val="001F5F"/>
                </a:solidFill>
              </a:rPr>
            </a:br>
            <a:endParaRPr sz="2400"/>
          </a:p>
        </p:txBody>
      </p:sp>
      <p:sp>
        <p:nvSpPr>
          <p:cNvPr id="9" name="Rectangle 8"/>
          <p:cNvSpPr/>
          <p:nvPr/>
        </p:nvSpPr>
        <p:spPr>
          <a:xfrm>
            <a:off x="304800" y="1123950"/>
            <a:ext cx="6477000" cy="1754326"/>
          </a:xfrm>
          <a:prstGeom prst="rect">
            <a:avLst/>
          </a:prstGeom>
        </p:spPr>
        <p:txBody>
          <a:bodyPr wrap="square">
            <a:spAutoFit/>
          </a:bodyPr>
          <a:lstStyle/>
          <a:p>
            <a:pPr>
              <a:buFont typeface="Arial" pitchFamily="34" charset="0"/>
              <a:buChar char="•"/>
            </a:pPr>
            <a:r>
              <a:rPr lang="en-US" sz="1400" dirty="0"/>
              <a:t> </a:t>
            </a:r>
            <a:r>
              <a:rPr lang="en-US" dirty="0"/>
              <a:t>Forecasting Accuracy</a:t>
            </a:r>
          </a:p>
          <a:p>
            <a:pPr>
              <a:buFont typeface="Arial" pitchFamily="34" charset="0"/>
              <a:buChar char="•"/>
            </a:pPr>
            <a:r>
              <a:rPr lang="en-US" dirty="0"/>
              <a:t> Risk Assessment</a:t>
            </a:r>
          </a:p>
          <a:p>
            <a:pPr>
              <a:buFont typeface="Arial" pitchFamily="34" charset="0"/>
              <a:buChar char="•"/>
            </a:pPr>
            <a:r>
              <a:rPr lang="en-US" dirty="0"/>
              <a:t> Adaptation Planning</a:t>
            </a:r>
          </a:p>
          <a:p>
            <a:pPr>
              <a:buFont typeface="Arial" pitchFamily="34" charset="0"/>
              <a:buChar char="•"/>
            </a:pPr>
            <a:r>
              <a:rPr lang="en-US" dirty="0"/>
              <a:t> Mitigation Strategies</a:t>
            </a:r>
          </a:p>
          <a:p>
            <a:pPr>
              <a:buFont typeface="Arial" pitchFamily="34" charset="0"/>
              <a:buChar char="•"/>
            </a:pPr>
            <a:r>
              <a:rPr lang="en-US" dirty="0"/>
              <a:t> Decision Support</a:t>
            </a:r>
          </a:p>
          <a:p>
            <a:pPr>
              <a:buFont typeface="Arial" pitchFamily="34" charset="0"/>
              <a:buChar char="•"/>
            </a:pPr>
            <a:r>
              <a:rPr lang="en-US" dirty="0"/>
              <a:t> Public Awareness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9582CF-FA0E-6C92-68D7-50960C33EEE0}"/>
              </a:ext>
            </a:extLst>
          </p:cNvPr>
          <p:cNvSpPr>
            <a:spLocks noGrp="1"/>
          </p:cNvSpPr>
          <p:nvPr>
            <p:ph type="ctrTitle"/>
          </p:nvPr>
        </p:nvSpPr>
        <p:spPr>
          <a:xfrm>
            <a:off x="533400" y="514350"/>
            <a:ext cx="7772400" cy="492443"/>
          </a:xfrm>
        </p:spPr>
        <p:txBody>
          <a:bodyPr/>
          <a:lstStyle/>
          <a:p>
            <a:r>
              <a:rPr lang="en-US" sz="3200" spc="-25" dirty="0">
                <a:solidFill>
                  <a:srgbClr val="001F5F"/>
                </a:solidFill>
              </a:rPr>
              <a:t>Proposed</a:t>
            </a:r>
            <a:r>
              <a:rPr lang="en-US" sz="3200" spc="80" dirty="0">
                <a:solidFill>
                  <a:srgbClr val="001F5F"/>
                </a:solidFill>
              </a:rPr>
              <a:t> </a:t>
            </a:r>
            <a:r>
              <a:rPr lang="en-US" sz="3200" dirty="0">
                <a:solidFill>
                  <a:srgbClr val="001F5F"/>
                </a:solidFill>
              </a:rPr>
              <a:t>Solution</a:t>
            </a:r>
            <a:endParaRPr lang="en-US" dirty="0"/>
          </a:p>
        </p:txBody>
      </p:sp>
      <p:sp>
        <p:nvSpPr>
          <p:cNvPr id="3" name="Subtitle 2">
            <a:extLst>
              <a:ext uri="{FF2B5EF4-FFF2-40B4-BE49-F238E27FC236}">
                <a16:creationId xmlns:a16="http://schemas.microsoft.com/office/drawing/2014/main" xmlns="" id="{7633D94A-DF87-CFA3-B1D4-36F6BB6F5B06}"/>
              </a:ext>
            </a:extLst>
          </p:cNvPr>
          <p:cNvSpPr>
            <a:spLocks noGrp="1"/>
          </p:cNvSpPr>
          <p:nvPr>
            <p:ph type="subTitle" idx="4"/>
          </p:nvPr>
        </p:nvSpPr>
        <p:spPr>
          <a:xfrm>
            <a:off x="533400" y="1200150"/>
            <a:ext cx="7239000" cy="4049955"/>
          </a:xfrm>
        </p:spPr>
        <p:txBody>
          <a:bodyPr/>
          <a:lstStyle/>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Developed  AI- ML based prediction algorithm.</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Employ advanced data analytics techniques, such as machine learning algorithms, to identify patterns, trends, and correlations within the data.</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Implement user-friendly interface for easy navigation.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Provide real-time updates on Climate.</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Continuously refine and validate models using observed data and real-world events to enhance accuracy and reliability.</a:t>
            </a:r>
          </a:p>
          <a:p>
            <a:endParaRPr lang="en-US" dirty="0"/>
          </a:p>
        </p:txBody>
      </p:sp>
    </p:spTree>
    <p:extLst>
      <p:ext uri="{BB962C8B-B14F-4D97-AF65-F5344CB8AC3E}">
        <p14:creationId xmlns:p14="http://schemas.microsoft.com/office/powerpoint/2010/main" xmlns="" val="1596775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26098"/>
            <a:ext cx="2131061" cy="459741"/>
          </a:xfrm>
          <a:prstGeom prst="rect">
            <a:avLst/>
          </a:prstGeom>
        </p:spPr>
        <p:txBody>
          <a:bodyPr vert="horz" wrap="square" lIns="0" tIns="15875" rIns="0" bIns="0" rtlCol="0">
            <a:spAutoFit/>
          </a:bodyPr>
          <a:lstStyle/>
          <a:p>
            <a:pPr marL="12700">
              <a:spcBef>
                <a:spcPts val="125"/>
              </a:spcBef>
            </a:pPr>
            <a:r>
              <a:rPr lang="en-US" sz="1400" b="1" dirty="0">
                <a:solidFill>
                  <a:schemeClr val="bg1"/>
                </a:solidFill>
              </a:rPr>
              <a:t>Climate Change Prediction </a:t>
            </a:r>
          </a:p>
          <a:p>
            <a:pPr marL="12700">
              <a:lnSpc>
                <a:spcPct val="100000"/>
              </a:lnSpc>
              <a:spcBef>
                <a:spcPts val="125"/>
              </a:spcBef>
            </a:pPr>
            <a:endParaRPr sz="1400" dirty="0">
              <a:latin typeface="Arial MT"/>
              <a:cs typeface="Arial MT"/>
            </a:endParaRPr>
          </a:p>
        </p:txBody>
      </p:sp>
      <p:sp>
        <p:nvSpPr>
          <p:cNvPr id="3" name="object 3"/>
          <p:cNvSpPr/>
          <p:nvPr/>
        </p:nvSpPr>
        <p:spPr>
          <a:xfrm>
            <a:off x="0" y="4933950"/>
            <a:ext cx="9144000" cy="209550"/>
          </a:xfrm>
          <a:custGeom>
            <a:avLst/>
            <a:gdLst/>
            <a:ahLst/>
            <a:cxnLst/>
            <a:rect l="l" t="t" r="r" b="b"/>
            <a:pathLst>
              <a:path w="9144000" h="209550">
                <a:moveTo>
                  <a:pt x="9144000" y="0"/>
                </a:moveTo>
                <a:lnTo>
                  <a:pt x="0" y="0"/>
                </a:lnTo>
                <a:lnTo>
                  <a:pt x="0" y="209550"/>
                </a:lnTo>
                <a:lnTo>
                  <a:pt x="9144000" y="209550"/>
                </a:lnTo>
                <a:lnTo>
                  <a:pt x="9144000" y="0"/>
                </a:lnTo>
                <a:close/>
              </a:path>
            </a:pathLst>
          </a:custGeom>
          <a:solidFill>
            <a:srgbClr val="85180F"/>
          </a:solidFill>
        </p:spPr>
        <p:txBody>
          <a:bodyPr wrap="square" lIns="0" tIns="0" rIns="0" bIns="0" rtlCol="0"/>
          <a:lstStyle/>
          <a:p>
            <a:endParaRPr/>
          </a:p>
        </p:txBody>
      </p:sp>
      <p:pic>
        <p:nvPicPr>
          <p:cNvPr id="4" name="object 4"/>
          <p:cNvPicPr/>
          <p:nvPr/>
        </p:nvPicPr>
        <p:blipFill>
          <a:blip r:embed="rId2" cstate="print"/>
          <a:stretch>
            <a:fillRect/>
          </a:stretch>
        </p:blipFill>
        <p:spPr>
          <a:xfrm>
            <a:off x="7461955" y="42380"/>
            <a:ext cx="1206147" cy="372759"/>
          </a:xfrm>
          <a:prstGeom prst="rect">
            <a:avLst/>
          </a:prstGeom>
        </p:spPr>
      </p:pic>
      <p:grpSp>
        <p:nvGrpSpPr>
          <p:cNvPr id="5" name="object 5"/>
          <p:cNvGrpSpPr/>
          <p:nvPr/>
        </p:nvGrpSpPr>
        <p:grpSpPr>
          <a:xfrm>
            <a:off x="8991600" y="0"/>
            <a:ext cx="152400" cy="539115"/>
            <a:chOff x="8991600" y="0"/>
            <a:chExt cx="152400" cy="539115"/>
          </a:xfrm>
        </p:grpSpPr>
        <p:pic>
          <p:nvPicPr>
            <p:cNvPr id="6" name="object 6"/>
            <p:cNvPicPr/>
            <p:nvPr/>
          </p:nvPicPr>
          <p:blipFill>
            <a:blip r:embed="rId3" cstate="print"/>
            <a:stretch>
              <a:fillRect/>
            </a:stretch>
          </p:blipFill>
          <p:spPr>
            <a:xfrm>
              <a:off x="8991600" y="9289"/>
              <a:ext cx="152400" cy="529515"/>
            </a:xfrm>
            <a:prstGeom prst="rect">
              <a:avLst/>
            </a:prstGeom>
          </p:spPr>
        </p:pic>
        <p:sp>
          <p:nvSpPr>
            <p:cNvPr id="7" name="object 7"/>
            <p:cNvSpPr/>
            <p:nvPr/>
          </p:nvSpPr>
          <p:spPr>
            <a:xfrm>
              <a:off x="9029700" y="0"/>
              <a:ext cx="114300" cy="466725"/>
            </a:xfrm>
            <a:custGeom>
              <a:avLst/>
              <a:gdLst/>
              <a:ahLst/>
              <a:cxnLst/>
              <a:rect l="l" t="t" r="r" b="b"/>
              <a:pathLst>
                <a:path w="114300" h="466725">
                  <a:moveTo>
                    <a:pt x="114300" y="0"/>
                  </a:moveTo>
                  <a:lnTo>
                    <a:pt x="0" y="0"/>
                  </a:lnTo>
                  <a:lnTo>
                    <a:pt x="0" y="466725"/>
                  </a:lnTo>
                  <a:lnTo>
                    <a:pt x="114300" y="466725"/>
                  </a:lnTo>
                  <a:lnTo>
                    <a:pt x="114300" y="0"/>
                  </a:lnTo>
                  <a:close/>
                </a:path>
              </a:pathLst>
            </a:custGeom>
            <a:solidFill>
              <a:srgbClr val="00AFEF"/>
            </a:solidFill>
          </p:spPr>
          <p:txBody>
            <a:bodyPr wrap="square" lIns="0" tIns="0" rIns="0" bIns="0" rtlCol="0"/>
            <a:lstStyle/>
            <a:p>
              <a:endParaRPr/>
            </a:p>
          </p:txBody>
        </p:sp>
      </p:grpSp>
      <p:sp>
        <p:nvSpPr>
          <p:cNvPr id="8" name="object 8"/>
          <p:cNvSpPr txBox="1">
            <a:spLocks noGrp="1"/>
          </p:cNvSpPr>
          <p:nvPr>
            <p:ph type="title"/>
          </p:nvPr>
        </p:nvSpPr>
        <p:spPr>
          <a:xfrm>
            <a:off x="390842" y="469265"/>
            <a:ext cx="4443730" cy="752129"/>
          </a:xfrm>
          <a:prstGeom prst="rect">
            <a:avLst/>
          </a:prstGeom>
        </p:spPr>
        <p:txBody>
          <a:bodyPr vert="horz" wrap="square" lIns="0" tIns="13335" rIns="0" bIns="0" rtlCol="0">
            <a:spAutoFit/>
          </a:bodyPr>
          <a:lstStyle/>
          <a:p>
            <a:pPr marL="12700">
              <a:lnSpc>
                <a:spcPct val="100000"/>
              </a:lnSpc>
              <a:spcBef>
                <a:spcPts val="105"/>
              </a:spcBef>
            </a:pPr>
            <a:r>
              <a:rPr lang="en-US" sz="2400" dirty="0"/>
              <a:t>Software Requirement</a:t>
            </a:r>
            <a:br>
              <a:rPr lang="en-US" sz="2400" dirty="0"/>
            </a:br>
            <a:endParaRPr sz="2400"/>
          </a:p>
        </p:txBody>
      </p:sp>
      <p:pic>
        <p:nvPicPr>
          <p:cNvPr id="9" name="Picture 8">
            <a:extLst>
              <a:ext uri="{FF2B5EF4-FFF2-40B4-BE49-F238E27FC236}">
                <a16:creationId xmlns:a16="http://schemas.microsoft.com/office/drawing/2014/main" xmlns="" id="{AFB43265-F5FE-D246-5544-D843103ED899}"/>
              </a:ext>
            </a:extLst>
          </p:cNvPr>
          <p:cNvPicPr>
            <a:picLocks noChangeAspect="1"/>
          </p:cNvPicPr>
          <p:nvPr/>
        </p:nvPicPr>
        <p:blipFill>
          <a:blip r:embed="rId4"/>
          <a:stretch>
            <a:fillRect/>
          </a:stretch>
        </p:blipFill>
        <p:spPr>
          <a:xfrm>
            <a:off x="443514" y="1189721"/>
            <a:ext cx="7330110" cy="2607736"/>
          </a:xfrm>
          <a:prstGeom prst="rect">
            <a:avLst/>
          </a:prstGeom>
        </p:spPr>
      </p:pic>
      <p:pic>
        <p:nvPicPr>
          <p:cNvPr id="10" name="Picture 9" descr="A logo on a black background&#10;&#10;Description automatically generated">
            <a:extLst>
              <a:ext uri="{FF2B5EF4-FFF2-40B4-BE49-F238E27FC236}">
                <a16:creationId xmlns:a16="http://schemas.microsoft.com/office/drawing/2014/main" xmlns="" id="{85F92589-3331-B53B-26B4-4B3B62B5F216}"/>
              </a:ext>
            </a:extLst>
          </p:cNvPr>
          <p:cNvPicPr>
            <a:picLocks noChangeAspect="1"/>
          </p:cNvPicPr>
          <p:nvPr/>
        </p:nvPicPr>
        <p:blipFill>
          <a:blip r:embed="rId5"/>
          <a:stretch>
            <a:fillRect/>
          </a:stretch>
        </p:blipFill>
        <p:spPr>
          <a:xfrm>
            <a:off x="5231849" y="1285116"/>
            <a:ext cx="960783" cy="758273"/>
          </a:xfrm>
          <a:prstGeom prst="rect">
            <a:avLst/>
          </a:prstGeom>
        </p:spPr>
      </p:pic>
      <p:pic>
        <p:nvPicPr>
          <p:cNvPr id="11" name="Picture 10" descr="A blue and white logo&#10;&#10;Description automatically generated">
            <a:extLst>
              <a:ext uri="{FF2B5EF4-FFF2-40B4-BE49-F238E27FC236}">
                <a16:creationId xmlns:a16="http://schemas.microsoft.com/office/drawing/2014/main" xmlns="" id="{14090D72-E261-3574-F8F3-DA679F8B3A2A}"/>
              </a:ext>
            </a:extLst>
          </p:cNvPr>
          <p:cNvPicPr>
            <a:picLocks noChangeAspect="1"/>
          </p:cNvPicPr>
          <p:nvPr/>
        </p:nvPicPr>
        <p:blipFill>
          <a:blip r:embed="rId6"/>
          <a:stretch>
            <a:fillRect/>
          </a:stretch>
        </p:blipFill>
        <p:spPr>
          <a:xfrm>
            <a:off x="6495359" y="1592330"/>
            <a:ext cx="642456" cy="675033"/>
          </a:xfrm>
          <a:prstGeom prst="rect">
            <a:avLst/>
          </a:prstGeom>
        </p:spPr>
      </p:pic>
      <p:pic>
        <p:nvPicPr>
          <p:cNvPr id="12" name="Picture 11" descr="A colorful logo with black background&#10;&#10;Description automatically generated">
            <a:extLst>
              <a:ext uri="{FF2B5EF4-FFF2-40B4-BE49-F238E27FC236}">
                <a16:creationId xmlns:a16="http://schemas.microsoft.com/office/drawing/2014/main" xmlns="" id="{0C116C6C-2C10-E7FE-71AA-BDD682F6FA99}"/>
              </a:ext>
            </a:extLst>
          </p:cNvPr>
          <p:cNvPicPr>
            <a:picLocks noChangeAspect="1"/>
          </p:cNvPicPr>
          <p:nvPr/>
        </p:nvPicPr>
        <p:blipFill>
          <a:blip r:embed="rId7"/>
          <a:stretch>
            <a:fillRect/>
          </a:stretch>
        </p:blipFill>
        <p:spPr>
          <a:xfrm>
            <a:off x="4504290" y="1933160"/>
            <a:ext cx="731770" cy="672549"/>
          </a:xfrm>
          <a:prstGeom prst="rect">
            <a:avLst/>
          </a:prstGeom>
        </p:spPr>
      </p:pic>
      <p:pic>
        <p:nvPicPr>
          <p:cNvPr id="13" name="Picture 12" descr="A blue and yellow snake logo&#10;&#10;Description automatically generated">
            <a:extLst>
              <a:ext uri="{FF2B5EF4-FFF2-40B4-BE49-F238E27FC236}">
                <a16:creationId xmlns:a16="http://schemas.microsoft.com/office/drawing/2014/main" xmlns="" id="{AC588A4E-37F0-3162-5D03-2195F172A2D5}"/>
              </a:ext>
            </a:extLst>
          </p:cNvPr>
          <p:cNvPicPr>
            <a:picLocks noChangeAspect="1"/>
          </p:cNvPicPr>
          <p:nvPr/>
        </p:nvPicPr>
        <p:blipFill>
          <a:blip r:embed="rId8"/>
          <a:stretch>
            <a:fillRect/>
          </a:stretch>
        </p:blipFill>
        <p:spPr>
          <a:xfrm>
            <a:off x="6616356" y="794923"/>
            <a:ext cx="524704" cy="671306"/>
          </a:xfrm>
          <a:prstGeom prst="rect">
            <a:avLst/>
          </a:prstGeom>
        </p:spPr>
      </p:pic>
      <p:pic>
        <p:nvPicPr>
          <p:cNvPr id="14" name="Picture 13" descr="A logo for a company&#10;&#10;Description automatically generated">
            <a:extLst>
              <a:ext uri="{FF2B5EF4-FFF2-40B4-BE49-F238E27FC236}">
                <a16:creationId xmlns:a16="http://schemas.microsoft.com/office/drawing/2014/main" xmlns="" id="{3A1FB8FF-E76A-3A45-8593-E53E5512668D}"/>
              </a:ext>
            </a:extLst>
          </p:cNvPr>
          <p:cNvPicPr>
            <a:picLocks noChangeAspect="1"/>
          </p:cNvPicPr>
          <p:nvPr/>
        </p:nvPicPr>
        <p:blipFill>
          <a:blip r:embed="rId9"/>
          <a:stretch>
            <a:fillRect/>
          </a:stretch>
        </p:blipFill>
        <p:spPr>
          <a:xfrm>
            <a:off x="5478117" y="2268192"/>
            <a:ext cx="1045266" cy="888724"/>
          </a:xfrm>
          <a:prstGeom prst="rect">
            <a:avLst/>
          </a:prstGeom>
        </p:spPr>
      </p:pic>
      <p:pic>
        <p:nvPicPr>
          <p:cNvPr id="15" name="Picture 14" descr="A logo with a black square and colorful squares&#10;&#10;Description automatically generated">
            <a:extLst>
              <a:ext uri="{FF2B5EF4-FFF2-40B4-BE49-F238E27FC236}">
                <a16:creationId xmlns:a16="http://schemas.microsoft.com/office/drawing/2014/main" xmlns="" id="{68B5F4F9-B8A5-A956-462B-6C1D2B800A67}"/>
              </a:ext>
            </a:extLst>
          </p:cNvPr>
          <p:cNvPicPr>
            <a:picLocks noChangeAspect="1"/>
          </p:cNvPicPr>
          <p:nvPr/>
        </p:nvPicPr>
        <p:blipFill>
          <a:blip r:embed="rId10"/>
          <a:stretch>
            <a:fillRect/>
          </a:stretch>
        </p:blipFill>
        <p:spPr>
          <a:xfrm>
            <a:off x="7067344" y="1588397"/>
            <a:ext cx="1353794" cy="1362076"/>
          </a:xfrm>
          <a:prstGeom prst="rect">
            <a:avLst/>
          </a:prstGeom>
        </p:spPr>
      </p:pic>
      <p:pic>
        <p:nvPicPr>
          <p:cNvPr id="16" name="Picture 15" descr="A logo of a company&#10;&#10;Description automatically generated">
            <a:extLst>
              <a:ext uri="{FF2B5EF4-FFF2-40B4-BE49-F238E27FC236}">
                <a16:creationId xmlns:a16="http://schemas.microsoft.com/office/drawing/2014/main" xmlns="" id="{F3F37FCE-1A1B-CB1F-C8F9-464915629E3C}"/>
              </a:ext>
            </a:extLst>
          </p:cNvPr>
          <p:cNvPicPr>
            <a:picLocks noChangeAspect="1"/>
          </p:cNvPicPr>
          <p:nvPr/>
        </p:nvPicPr>
        <p:blipFill>
          <a:blip r:embed="rId11"/>
          <a:stretch>
            <a:fillRect/>
          </a:stretch>
        </p:blipFill>
        <p:spPr>
          <a:xfrm>
            <a:off x="7418320" y="1173025"/>
            <a:ext cx="1347581" cy="726800"/>
          </a:xfrm>
          <a:prstGeom prst="rect">
            <a:avLst/>
          </a:prstGeom>
        </p:spPr>
      </p:pic>
      <p:pic>
        <p:nvPicPr>
          <p:cNvPr id="17" name="Picture 16" descr="A logo with a crown&#10;&#10;Description automatically generated">
            <a:extLst>
              <a:ext uri="{FF2B5EF4-FFF2-40B4-BE49-F238E27FC236}">
                <a16:creationId xmlns:a16="http://schemas.microsoft.com/office/drawing/2014/main" xmlns="" id="{FC303462-6A2C-C81E-DCC6-29E8816F99AB}"/>
              </a:ext>
            </a:extLst>
          </p:cNvPr>
          <p:cNvPicPr>
            <a:picLocks noChangeAspect="1"/>
          </p:cNvPicPr>
          <p:nvPr/>
        </p:nvPicPr>
        <p:blipFill>
          <a:blip r:embed="rId12"/>
          <a:stretch>
            <a:fillRect/>
          </a:stretch>
        </p:blipFill>
        <p:spPr>
          <a:xfrm>
            <a:off x="6680960" y="2822093"/>
            <a:ext cx="1074669" cy="7168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26098"/>
            <a:ext cx="2207261" cy="459741"/>
          </a:xfrm>
          <a:prstGeom prst="rect">
            <a:avLst/>
          </a:prstGeom>
        </p:spPr>
        <p:txBody>
          <a:bodyPr vert="horz" wrap="square" lIns="0" tIns="15875" rIns="0" bIns="0" rtlCol="0">
            <a:spAutoFit/>
          </a:bodyPr>
          <a:lstStyle/>
          <a:p>
            <a:pPr marL="12700">
              <a:spcBef>
                <a:spcPts val="125"/>
              </a:spcBef>
            </a:pPr>
            <a:r>
              <a:rPr lang="en-US" sz="1400" b="1" dirty="0">
                <a:solidFill>
                  <a:schemeClr val="bg1"/>
                </a:solidFill>
              </a:rPr>
              <a:t>Climate Change Prediction </a:t>
            </a:r>
          </a:p>
          <a:p>
            <a:pPr marL="12700">
              <a:lnSpc>
                <a:spcPct val="100000"/>
              </a:lnSpc>
              <a:spcBef>
                <a:spcPts val="125"/>
              </a:spcBef>
            </a:pPr>
            <a:endParaRPr sz="1400" dirty="0">
              <a:latin typeface="Arial MT"/>
              <a:cs typeface="Arial MT"/>
            </a:endParaRPr>
          </a:p>
        </p:txBody>
      </p:sp>
      <p:sp>
        <p:nvSpPr>
          <p:cNvPr id="3" name="object 3"/>
          <p:cNvSpPr/>
          <p:nvPr/>
        </p:nvSpPr>
        <p:spPr>
          <a:xfrm>
            <a:off x="0" y="4933950"/>
            <a:ext cx="9144000" cy="209550"/>
          </a:xfrm>
          <a:custGeom>
            <a:avLst/>
            <a:gdLst/>
            <a:ahLst/>
            <a:cxnLst/>
            <a:rect l="l" t="t" r="r" b="b"/>
            <a:pathLst>
              <a:path w="9144000" h="209550">
                <a:moveTo>
                  <a:pt x="9144000" y="0"/>
                </a:moveTo>
                <a:lnTo>
                  <a:pt x="0" y="0"/>
                </a:lnTo>
                <a:lnTo>
                  <a:pt x="0" y="209550"/>
                </a:lnTo>
                <a:lnTo>
                  <a:pt x="9144000" y="209550"/>
                </a:lnTo>
                <a:lnTo>
                  <a:pt x="9144000" y="0"/>
                </a:lnTo>
                <a:close/>
              </a:path>
            </a:pathLst>
          </a:custGeom>
          <a:solidFill>
            <a:srgbClr val="85180F"/>
          </a:solidFill>
        </p:spPr>
        <p:txBody>
          <a:bodyPr wrap="square" lIns="0" tIns="0" rIns="0" bIns="0" rtlCol="0"/>
          <a:lstStyle/>
          <a:p>
            <a:endParaRPr/>
          </a:p>
        </p:txBody>
      </p:sp>
      <p:pic>
        <p:nvPicPr>
          <p:cNvPr id="4" name="object 4"/>
          <p:cNvPicPr/>
          <p:nvPr/>
        </p:nvPicPr>
        <p:blipFill>
          <a:blip r:embed="rId2" cstate="print"/>
          <a:stretch>
            <a:fillRect/>
          </a:stretch>
        </p:blipFill>
        <p:spPr>
          <a:xfrm>
            <a:off x="7461955" y="42380"/>
            <a:ext cx="1206147" cy="372759"/>
          </a:xfrm>
          <a:prstGeom prst="rect">
            <a:avLst/>
          </a:prstGeom>
        </p:spPr>
      </p:pic>
      <p:grpSp>
        <p:nvGrpSpPr>
          <p:cNvPr id="5" name="object 5"/>
          <p:cNvGrpSpPr/>
          <p:nvPr/>
        </p:nvGrpSpPr>
        <p:grpSpPr>
          <a:xfrm>
            <a:off x="8991600" y="0"/>
            <a:ext cx="152400" cy="539115"/>
            <a:chOff x="8991600" y="0"/>
            <a:chExt cx="152400" cy="539115"/>
          </a:xfrm>
        </p:grpSpPr>
        <p:pic>
          <p:nvPicPr>
            <p:cNvPr id="6" name="object 6"/>
            <p:cNvPicPr/>
            <p:nvPr/>
          </p:nvPicPr>
          <p:blipFill>
            <a:blip r:embed="rId3" cstate="print"/>
            <a:stretch>
              <a:fillRect/>
            </a:stretch>
          </p:blipFill>
          <p:spPr>
            <a:xfrm>
              <a:off x="8991600" y="9289"/>
              <a:ext cx="152400" cy="529515"/>
            </a:xfrm>
            <a:prstGeom prst="rect">
              <a:avLst/>
            </a:prstGeom>
          </p:spPr>
        </p:pic>
        <p:sp>
          <p:nvSpPr>
            <p:cNvPr id="7" name="object 7"/>
            <p:cNvSpPr/>
            <p:nvPr/>
          </p:nvSpPr>
          <p:spPr>
            <a:xfrm>
              <a:off x="9029700" y="0"/>
              <a:ext cx="114300" cy="466725"/>
            </a:xfrm>
            <a:custGeom>
              <a:avLst/>
              <a:gdLst/>
              <a:ahLst/>
              <a:cxnLst/>
              <a:rect l="l" t="t" r="r" b="b"/>
              <a:pathLst>
                <a:path w="114300" h="466725">
                  <a:moveTo>
                    <a:pt x="114300" y="0"/>
                  </a:moveTo>
                  <a:lnTo>
                    <a:pt x="0" y="0"/>
                  </a:lnTo>
                  <a:lnTo>
                    <a:pt x="0" y="466725"/>
                  </a:lnTo>
                  <a:lnTo>
                    <a:pt x="114300" y="466725"/>
                  </a:lnTo>
                  <a:lnTo>
                    <a:pt x="114300" y="0"/>
                  </a:lnTo>
                  <a:close/>
                </a:path>
              </a:pathLst>
            </a:custGeom>
            <a:solidFill>
              <a:srgbClr val="00AFEF"/>
            </a:solidFill>
          </p:spPr>
          <p:txBody>
            <a:bodyPr wrap="square" lIns="0" tIns="0" rIns="0" bIns="0" rtlCol="0"/>
            <a:lstStyle/>
            <a:p>
              <a:endParaRPr/>
            </a:p>
          </p:txBody>
        </p:sp>
      </p:grpSp>
      <p:sp>
        <p:nvSpPr>
          <p:cNvPr id="8" name="object 8"/>
          <p:cNvSpPr txBox="1">
            <a:spLocks noGrp="1"/>
          </p:cNvSpPr>
          <p:nvPr>
            <p:ph type="title"/>
          </p:nvPr>
        </p:nvSpPr>
        <p:spPr>
          <a:xfrm>
            <a:off x="390842" y="469265"/>
            <a:ext cx="7229158" cy="2783454"/>
          </a:xfrm>
          <a:prstGeom prst="rect">
            <a:avLst/>
          </a:prstGeom>
        </p:spPr>
        <p:txBody>
          <a:bodyPr vert="horz" wrap="square" lIns="0" tIns="13335" rIns="0" bIns="0" rtlCol="0">
            <a:spAutoFit/>
          </a:bodyPr>
          <a:lstStyle/>
          <a:p>
            <a:pPr marL="12700">
              <a:lnSpc>
                <a:spcPct val="100000"/>
              </a:lnSpc>
              <a:spcBef>
                <a:spcPts val="105"/>
              </a:spcBef>
            </a:pPr>
            <a:r>
              <a:rPr sz="2400" spc="-10" dirty="0">
                <a:solidFill>
                  <a:srgbClr val="001F5F"/>
                </a:solidFill>
              </a:rPr>
              <a:t>C</a:t>
            </a:r>
            <a:r>
              <a:rPr sz="2400" spc="-45" dirty="0">
                <a:solidFill>
                  <a:srgbClr val="001F5F"/>
                </a:solidFill>
              </a:rPr>
              <a:t>on</a:t>
            </a:r>
            <a:r>
              <a:rPr sz="2400" spc="10" dirty="0">
                <a:solidFill>
                  <a:srgbClr val="001F5F"/>
                </a:solidFill>
              </a:rPr>
              <a:t>c</a:t>
            </a:r>
            <a:r>
              <a:rPr sz="2400" spc="75" dirty="0">
                <a:solidFill>
                  <a:srgbClr val="001F5F"/>
                </a:solidFill>
              </a:rPr>
              <a:t>l</a:t>
            </a:r>
            <a:r>
              <a:rPr sz="2400" spc="-45" dirty="0">
                <a:solidFill>
                  <a:srgbClr val="001F5F"/>
                </a:solidFill>
              </a:rPr>
              <a:t>u</a:t>
            </a:r>
            <a:r>
              <a:rPr sz="2400" spc="10" dirty="0">
                <a:solidFill>
                  <a:srgbClr val="001F5F"/>
                </a:solidFill>
              </a:rPr>
              <a:t>s</a:t>
            </a:r>
            <a:r>
              <a:rPr sz="2400" spc="75" dirty="0">
                <a:solidFill>
                  <a:srgbClr val="001F5F"/>
                </a:solidFill>
              </a:rPr>
              <a:t>i</a:t>
            </a:r>
            <a:r>
              <a:rPr sz="2400" spc="-45" dirty="0">
                <a:solidFill>
                  <a:srgbClr val="001F5F"/>
                </a:solidFill>
              </a:rPr>
              <a:t>o</a:t>
            </a:r>
            <a:r>
              <a:rPr sz="2400" dirty="0">
                <a:solidFill>
                  <a:srgbClr val="001F5F"/>
                </a:solidFill>
              </a:rPr>
              <a:t>n</a:t>
            </a:r>
            <a:r>
              <a:rPr lang="en-US" sz="2400" dirty="0">
                <a:solidFill>
                  <a:srgbClr val="001F5F"/>
                </a:solidFill>
              </a:rPr>
              <a:t/>
            </a:r>
            <a:br>
              <a:rPr lang="en-US" sz="2400" dirty="0">
                <a:solidFill>
                  <a:srgbClr val="001F5F"/>
                </a:solidFill>
              </a:rPr>
            </a:br>
            <a:r>
              <a:rPr lang="en-US" sz="2400" dirty="0">
                <a:solidFill>
                  <a:srgbClr val="001F5F"/>
                </a:solidFill>
              </a:rPr>
              <a:t/>
            </a:r>
            <a:br>
              <a:rPr lang="en-US" sz="2400" dirty="0">
                <a:solidFill>
                  <a:srgbClr val="001F5F"/>
                </a:solidFill>
              </a:rPr>
            </a:br>
            <a:r>
              <a:rPr lang="en-US" sz="1800" b="0" dirty="0">
                <a:solidFill>
                  <a:srgbClr val="001F5F"/>
                </a:solidFill>
              </a:rPr>
              <a:t>In closing, climate change prediction is our window into the future, offering invaluable foresight into the impacts of a changing climate. By embracing these predictions, we can chart a course towards sustainable solutions, resilience, and collective action. Let's harness the power of climate foresight to build a safer, healthier, and more prosperous world for everyone.</a:t>
            </a:r>
            <a:r>
              <a:rPr lang="en-US" sz="2400" b="0" dirty="0">
                <a:solidFill>
                  <a:srgbClr val="001F5F"/>
                </a:solidFill>
              </a:rPr>
              <a:t/>
            </a:r>
            <a:br>
              <a:rPr lang="en-US" sz="2400" b="0" dirty="0">
                <a:solidFill>
                  <a:srgbClr val="001F5F"/>
                </a:solidFill>
              </a:rPr>
            </a:br>
            <a:endParaRPr sz="2400" b="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26098"/>
            <a:ext cx="2054861" cy="459741"/>
          </a:xfrm>
          <a:prstGeom prst="rect">
            <a:avLst/>
          </a:prstGeom>
        </p:spPr>
        <p:txBody>
          <a:bodyPr vert="horz" wrap="square" lIns="0" tIns="15875" rIns="0" bIns="0" rtlCol="0">
            <a:spAutoFit/>
          </a:bodyPr>
          <a:lstStyle/>
          <a:p>
            <a:pPr marL="12700">
              <a:spcBef>
                <a:spcPts val="125"/>
              </a:spcBef>
            </a:pPr>
            <a:r>
              <a:rPr lang="en-US" sz="1400" b="1" dirty="0">
                <a:solidFill>
                  <a:schemeClr val="bg1"/>
                </a:solidFill>
              </a:rPr>
              <a:t>Climate Change Prediction </a:t>
            </a:r>
          </a:p>
          <a:p>
            <a:pPr marL="12700">
              <a:lnSpc>
                <a:spcPct val="100000"/>
              </a:lnSpc>
              <a:spcBef>
                <a:spcPts val="125"/>
              </a:spcBef>
            </a:pPr>
            <a:endParaRPr sz="1400" dirty="0">
              <a:latin typeface="Arial MT"/>
              <a:cs typeface="Arial MT"/>
            </a:endParaRPr>
          </a:p>
        </p:txBody>
      </p:sp>
      <p:sp>
        <p:nvSpPr>
          <p:cNvPr id="3" name="object 3"/>
          <p:cNvSpPr/>
          <p:nvPr/>
        </p:nvSpPr>
        <p:spPr>
          <a:xfrm>
            <a:off x="0" y="4933950"/>
            <a:ext cx="9144000" cy="209550"/>
          </a:xfrm>
          <a:custGeom>
            <a:avLst/>
            <a:gdLst/>
            <a:ahLst/>
            <a:cxnLst/>
            <a:rect l="l" t="t" r="r" b="b"/>
            <a:pathLst>
              <a:path w="9144000" h="209550">
                <a:moveTo>
                  <a:pt x="9144000" y="0"/>
                </a:moveTo>
                <a:lnTo>
                  <a:pt x="0" y="0"/>
                </a:lnTo>
                <a:lnTo>
                  <a:pt x="0" y="209550"/>
                </a:lnTo>
                <a:lnTo>
                  <a:pt x="9144000" y="209550"/>
                </a:lnTo>
                <a:lnTo>
                  <a:pt x="9144000" y="0"/>
                </a:lnTo>
                <a:close/>
              </a:path>
            </a:pathLst>
          </a:custGeom>
          <a:solidFill>
            <a:srgbClr val="85180F"/>
          </a:solidFill>
        </p:spPr>
        <p:txBody>
          <a:bodyPr wrap="square" lIns="0" tIns="0" rIns="0" bIns="0" rtlCol="0"/>
          <a:lstStyle/>
          <a:p>
            <a:endParaRPr/>
          </a:p>
        </p:txBody>
      </p:sp>
      <p:pic>
        <p:nvPicPr>
          <p:cNvPr id="4" name="object 4"/>
          <p:cNvPicPr/>
          <p:nvPr/>
        </p:nvPicPr>
        <p:blipFill>
          <a:blip r:embed="rId2" cstate="print"/>
          <a:stretch>
            <a:fillRect/>
          </a:stretch>
        </p:blipFill>
        <p:spPr>
          <a:xfrm>
            <a:off x="7461955" y="42380"/>
            <a:ext cx="1206147" cy="372759"/>
          </a:xfrm>
          <a:prstGeom prst="rect">
            <a:avLst/>
          </a:prstGeom>
        </p:spPr>
      </p:pic>
      <p:grpSp>
        <p:nvGrpSpPr>
          <p:cNvPr id="5" name="object 5"/>
          <p:cNvGrpSpPr/>
          <p:nvPr/>
        </p:nvGrpSpPr>
        <p:grpSpPr>
          <a:xfrm>
            <a:off x="8991600" y="0"/>
            <a:ext cx="152400" cy="539115"/>
            <a:chOff x="8991600" y="0"/>
            <a:chExt cx="152400" cy="539115"/>
          </a:xfrm>
        </p:grpSpPr>
        <p:pic>
          <p:nvPicPr>
            <p:cNvPr id="6" name="object 6"/>
            <p:cNvPicPr/>
            <p:nvPr/>
          </p:nvPicPr>
          <p:blipFill>
            <a:blip r:embed="rId3" cstate="print"/>
            <a:stretch>
              <a:fillRect/>
            </a:stretch>
          </p:blipFill>
          <p:spPr>
            <a:xfrm>
              <a:off x="8991600" y="9289"/>
              <a:ext cx="152400" cy="529515"/>
            </a:xfrm>
            <a:prstGeom prst="rect">
              <a:avLst/>
            </a:prstGeom>
          </p:spPr>
        </p:pic>
        <p:sp>
          <p:nvSpPr>
            <p:cNvPr id="7" name="object 7"/>
            <p:cNvSpPr/>
            <p:nvPr/>
          </p:nvSpPr>
          <p:spPr>
            <a:xfrm>
              <a:off x="9029700" y="0"/>
              <a:ext cx="114300" cy="466725"/>
            </a:xfrm>
            <a:custGeom>
              <a:avLst/>
              <a:gdLst/>
              <a:ahLst/>
              <a:cxnLst/>
              <a:rect l="l" t="t" r="r" b="b"/>
              <a:pathLst>
                <a:path w="114300" h="466725">
                  <a:moveTo>
                    <a:pt x="114300" y="0"/>
                  </a:moveTo>
                  <a:lnTo>
                    <a:pt x="0" y="0"/>
                  </a:lnTo>
                  <a:lnTo>
                    <a:pt x="0" y="466725"/>
                  </a:lnTo>
                  <a:lnTo>
                    <a:pt x="114300" y="466725"/>
                  </a:lnTo>
                  <a:lnTo>
                    <a:pt x="114300" y="0"/>
                  </a:lnTo>
                  <a:close/>
                </a:path>
              </a:pathLst>
            </a:custGeom>
            <a:solidFill>
              <a:srgbClr val="00AFEF"/>
            </a:solidFill>
          </p:spPr>
          <p:txBody>
            <a:bodyPr wrap="square" lIns="0" tIns="0" rIns="0" bIns="0" rtlCol="0"/>
            <a:lstStyle/>
            <a:p>
              <a:endParaRPr/>
            </a:p>
          </p:txBody>
        </p:sp>
      </p:grpSp>
      <p:sp>
        <p:nvSpPr>
          <p:cNvPr id="8" name="object 8"/>
          <p:cNvSpPr txBox="1">
            <a:spLocks noGrp="1"/>
          </p:cNvSpPr>
          <p:nvPr>
            <p:ph type="title"/>
          </p:nvPr>
        </p:nvSpPr>
        <p:spPr>
          <a:xfrm>
            <a:off x="390842" y="469265"/>
            <a:ext cx="7229158" cy="4445448"/>
          </a:xfrm>
          <a:prstGeom prst="rect">
            <a:avLst/>
          </a:prstGeom>
        </p:spPr>
        <p:txBody>
          <a:bodyPr vert="horz" wrap="square" lIns="0" tIns="13335" rIns="0" bIns="0" rtlCol="0">
            <a:spAutoFit/>
          </a:bodyPr>
          <a:lstStyle/>
          <a:p>
            <a:pPr marL="12700">
              <a:lnSpc>
                <a:spcPct val="100000"/>
              </a:lnSpc>
              <a:spcBef>
                <a:spcPts val="105"/>
              </a:spcBef>
            </a:pPr>
            <a:r>
              <a:rPr sz="2400">
                <a:solidFill>
                  <a:srgbClr val="001F5F"/>
                </a:solidFill>
              </a:rPr>
              <a:t>Future</a:t>
            </a:r>
            <a:r>
              <a:rPr sz="2400" spc="-130">
                <a:solidFill>
                  <a:srgbClr val="001F5F"/>
                </a:solidFill>
              </a:rPr>
              <a:t> </a:t>
            </a:r>
            <a:r>
              <a:rPr sz="2400" spc="-20">
                <a:solidFill>
                  <a:srgbClr val="001F5F"/>
                </a:solidFill>
              </a:rPr>
              <a:t>Scope</a:t>
            </a:r>
            <a:r>
              <a:rPr lang="en-US" sz="2400" spc="-20" dirty="0">
                <a:solidFill>
                  <a:srgbClr val="001F5F"/>
                </a:solidFill>
              </a:rPr>
              <a:t/>
            </a:r>
            <a:br>
              <a:rPr lang="en-US" sz="2400" spc="-20" dirty="0">
                <a:solidFill>
                  <a:srgbClr val="001F5F"/>
                </a:solidFill>
              </a:rPr>
            </a:br>
            <a:r>
              <a:rPr lang="en-US" sz="2400" spc="-20" dirty="0">
                <a:solidFill>
                  <a:srgbClr val="001F5F"/>
                </a:solidFill>
              </a:rPr>
              <a:t/>
            </a:r>
            <a:br>
              <a:rPr lang="en-US" sz="2400" spc="-20" dirty="0">
                <a:solidFill>
                  <a:srgbClr val="001F5F"/>
                </a:solidFill>
              </a:rPr>
            </a:br>
            <a:r>
              <a:rPr lang="en-US" sz="1600" spc="-20" dirty="0">
                <a:solidFill>
                  <a:srgbClr val="001F5F"/>
                </a:solidFill>
              </a:rPr>
              <a:t>Community and Societal Impacts</a:t>
            </a:r>
            <a:r>
              <a:rPr lang="en-US" sz="1600" b="0" spc="-20" dirty="0">
                <a:solidFill>
                  <a:srgbClr val="001F5F"/>
                </a:solidFill>
              </a:rPr>
              <a:t>: Climate change predictions will directly affect communities and societies worldwide. Anticipated changes in temperature, precipitation patterns, sea levels, and extreme weather events will impact agriculture, water resources, ecosystems, human health, and socio-economic systems. Vulnerable populations, including low-income communities and marginalized groups, are likely to bear the brunt of these impacts.</a:t>
            </a:r>
            <a:br>
              <a:rPr lang="en-US" sz="1600" b="0" spc="-20" dirty="0">
                <a:solidFill>
                  <a:srgbClr val="001F5F"/>
                </a:solidFill>
              </a:rPr>
            </a:br>
            <a:r>
              <a:rPr lang="en-US" sz="1600" b="0" spc="-20" dirty="0">
                <a:solidFill>
                  <a:srgbClr val="001F5F"/>
                </a:solidFill>
              </a:rPr>
              <a:t/>
            </a:r>
            <a:br>
              <a:rPr lang="en-US" sz="1600" b="0" spc="-20" dirty="0">
                <a:solidFill>
                  <a:srgbClr val="001F5F"/>
                </a:solidFill>
              </a:rPr>
            </a:br>
            <a:r>
              <a:rPr lang="en-US" sz="1600" spc="-20" dirty="0">
                <a:solidFill>
                  <a:srgbClr val="001F5F"/>
                </a:solidFill>
              </a:rPr>
              <a:t>Adaptive Strategies</a:t>
            </a:r>
            <a:r>
              <a:rPr lang="en-US" sz="1600" b="0" spc="-20" dirty="0">
                <a:solidFill>
                  <a:srgbClr val="001F5F"/>
                </a:solidFill>
              </a:rPr>
              <a:t>: Future climate change predictions will inform adaptive strategies aimed at reducing vulnerability and increasing resilience to climate impacts. These strategies may include infrastructure upgrades, land-use planning, ecosystem restoration, public health interventions, and social safety nets designed to protect vulnerable populations. </a:t>
            </a:r>
            <a:r>
              <a:rPr lang="en-US" sz="2400" spc="-20" dirty="0">
                <a:solidFill>
                  <a:srgbClr val="001F5F"/>
                </a:solidFill>
              </a:rPr>
              <a:t/>
            </a:r>
            <a:br>
              <a:rPr lang="en-US" sz="2400" spc="-20" dirty="0">
                <a:solidFill>
                  <a:srgbClr val="001F5F"/>
                </a:solidFill>
              </a:rPr>
            </a:br>
            <a:r>
              <a:rPr lang="en-US" sz="2400" spc="-20" dirty="0">
                <a:solidFill>
                  <a:srgbClr val="001F5F"/>
                </a:solidFill>
              </a:rPr>
              <a:t/>
            </a:r>
            <a:br>
              <a:rPr lang="en-US" sz="2400" spc="-20" dirty="0">
                <a:solidFill>
                  <a:srgbClr val="001F5F"/>
                </a:solidFill>
              </a:rPr>
            </a:br>
            <a:endParaRPr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TotalTime>
  <Words>133</Words>
  <Application>Microsoft Office PowerPoint</Application>
  <PresentationFormat>On-screen Show (16:9)</PresentationFormat>
  <Paragraphs>51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     Climate Change Prediction  </vt:lpstr>
      <vt:lpstr>OUTLINE</vt:lpstr>
      <vt:lpstr>Abstract  This project employs advanced data analytics and machine learning to predict climate change impacts. By analyzing diverse datasets encompassing climate, atmospheric, oceanic, and socio-economic variables, we aim to develop accurate predictive models. Key stages include data preprocessing, feature engineering, model development, and validation. Through scenario analysis and uncertainty quantification, we assess future trajectories and associated risks. Our findings facilitate informed decision-making and policy formulation to mitigate climate change effects. Effective communication strategies ensure widespread dissemination of results, fostering collaboration and action. This project contributes crucial insights to address the urgent challenges posed by climate change. </vt:lpstr>
      <vt:lpstr>Problem Statement  Climate change poses significant threats to the environment, ecosystems, economies, and human health. Some key problems include:   1. Rising Temperatures 2. Extreme Weather Events 3. Sea Level Rise 4. Biodiversity Loss 5. Ocean Acidification </vt:lpstr>
      <vt:lpstr>Aim and Objective </vt:lpstr>
      <vt:lpstr>Proposed Solution</vt:lpstr>
      <vt:lpstr>Software Requirement </vt:lpstr>
      <vt:lpstr>Conclusion  In closing, climate change prediction is our window into the future, offering invaluable foresight into the impacts of a changing climate. By embracing these predictions, we can chart a course towards sustainable solutions, resilience, and collective action. Let's harness the power of climate foresight to build a safer, healthier, and more prosperous world for everyone. </vt:lpstr>
      <vt:lpstr>Future Scope  Community and Societal Impacts: Climate change predictions will directly affect communities and societies worldwide. Anticipated changes in temperature, precipitation patterns, sea levels, and extreme weather events will impact agriculture, water resources, ecosystems, human health, and socio-economic systems. Vulnerable populations, including low-income communities and marginalized groups, are likely to bear the brunt of these impacts.  Adaptive Strategies: Future climate change predictions will inform adaptive strategies aimed at reducing vulnerability and increasing resilience to climate impacts. These strategies may include infrastructure upgrades, land-use planning, ecosystem restoration, public health interventions, and social safety nets designed to protect vulnerable populations.   </vt:lpstr>
      <vt:lpstr>Climate Change Prediction  </vt:lpstr>
      <vt:lpstr>Slide 11</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Change Prediction</dc:title>
  <dc:creator>Harsh</dc:creator>
  <cp:lastModifiedBy>LENOVO</cp:lastModifiedBy>
  <cp:revision>6</cp:revision>
  <dcterms:created xsi:type="dcterms:W3CDTF">2024-04-09T19:55:53Z</dcterms:created>
  <dcterms:modified xsi:type="dcterms:W3CDTF">2024-04-09T20:55:38Z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2024-03-04T00:00:00Z</vt:filetime>
  </property>
  <property fmtid="{D5CDD505-2E9C-101B-9397-08002B2CF9AE}" pid="3" name="LastSaved">
    <vt:filetime>2024-04-09T00:00:00Z</vt:filetime>
  </property>
</Properties>
</file>