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modernComment_101_9D27EBEE.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6" r:id="rId6"/>
    <p:sldId id="259" r:id="rId7"/>
    <p:sldId id="260"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47413E2-1BF4-4A0A-C5D4-16C1CC3CEA6A}" name="Das, Anamika" initials="DA" userId="S::axd240045@utdallas.edu::a304cc81-a106-46a7-a316-bd79793c3b3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2FB0CE-366C-51A4-828B-F8AE9E7C1F77}" v="803" dt="2025-04-14T02:15:30.967"/>
    <p1510:client id="{B1C61673-C888-3B4F-8266-73A2ADE2B7CB}" v="1912" dt="2025-04-14T02:23:17.403"/>
    <p1510:client id="{BBE3BED1-5CB8-96A9-C614-173554D480EB}" v="132" dt="2025-04-14T01:59:58.983"/>
    <p1510:client id="{CE5DD673-EBD0-89F0-D8B5-B981691FB884}" v="1210" dt="2025-04-14T00:44:47.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4677"/>
  </p:normalViewPr>
  <p:slideViewPr>
    <p:cSldViewPr snapToGrid="0">
      <p:cViewPr varScale="1">
        <p:scale>
          <a:sx n="47" d="100"/>
          <a:sy n="47" d="100"/>
        </p:scale>
        <p:origin x="89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mika Das" userId="a0bd742595294b8a" providerId="LiveId" clId="{FB44857B-C28F-433B-97EB-2E14BE536430}"/>
    <pc:docChg chg="modSld">
      <pc:chgData name="Anamika Das" userId="a0bd742595294b8a" providerId="LiveId" clId="{FB44857B-C28F-433B-97EB-2E14BE536430}" dt="2025-04-14T18:01:45.769" v="27" actId="1037"/>
      <pc:docMkLst>
        <pc:docMk/>
      </pc:docMkLst>
      <pc:sldChg chg="modSp mod">
        <pc:chgData name="Anamika Das" userId="a0bd742595294b8a" providerId="LiveId" clId="{FB44857B-C28F-433B-97EB-2E14BE536430}" dt="2025-04-14T17:46:26.404" v="10" actId="20577"/>
        <pc:sldMkLst>
          <pc:docMk/>
          <pc:sldMk cId="1014007122" sldId="256"/>
        </pc:sldMkLst>
        <pc:spChg chg="mod">
          <ac:chgData name="Anamika Das" userId="a0bd742595294b8a" providerId="LiveId" clId="{FB44857B-C28F-433B-97EB-2E14BE536430}" dt="2025-04-14T17:46:26.404" v="10" actId="20577"/>
          <ac:spMkLst>
            <pc:docMk/>
            <pc:sldMk cId="1014007122" sldId="256"/>
            <ac:spMk id="3" creationId="{ADB521A5-4042-18D7-D7CC-B5B98B7609D7}"/>
          </ac:spMkLst>
        </pc:spChg>
      </pc:sldChg>
      <pc:sldChg chg="modSp mod">
        <pc:chgData name="Anamika Das" userId="a0bd742595294b8a" providerId="LiveId" clId="{FB44857B-C28F-433B-97EB-2E14BE536430}" dt="2025-04-14T18:01:45.769" v="27" actId="1037"/>
        <pc:sldMkLst>
          <pc:docMk/>
          <pc:sldMk cId="2636639214" sldId="257"/>
        </pc:sldMkLst>
        <pc:spChg chg="mod">
          <ac:chgData name="Anamika Das" userId="a0bd742595294b8a" providerId="LiveId" clId="{FB44857B-C28F-433B-97EB-2E14BE536430}" dt="2025-04-14T17:47:08.561" v="13" actId="14100"/>
          <ac:spMkLst>
            <pc:docMk/>
            <pc:sldMk cId="2636639214" sldId="257"/>
            <ac:spMk id="3" creationId="{E28150F4-4DC9-62D7-48D4-7872726FE7C3}"/>
          </ac:spMkLst>
        </pc:spChg>
        <pc:picChg chg="mod">
          <ac:chgData name="Anamika Das" userId="a0bd742595294b8a" providerId="LiveId" clId="{FB44857B-C28F-433B-97EB-2E14BE536430}" dt="2025-04-14T18:01:45.769" v="27" actId="1037"/>
          <ac:picMkLst>
            <pc:docMk/>
            <pc:sldMk cId="2636639214" sldId="257"/>
            <ac:picMk id="4" creationId="{456A8899-BA09-53E2-34FD-D0F66921CA7F}"/>
          </ac:picMkLst>
        </pc:picChg>
      </pc:sldChg>
    </pc:docChg>
  </pc:docChgLst>
</pc:chgInfo>
</file>

<file path=ppt/comments/modernComment_101_9D27EBEE.xml><?xml version="1.0" encoding="utf-8"?>
<p188:cmLst xmlns:a="http://schemas.openxmlformats.org/drawingml/2006/main" xmlns:r="http://schemas.openxmlformats.org/officeDocument/2006/relationships" xmlns:p188="http://schemas.microsoft.com/office/powerpoint/2018/8/main">
  <p188:cm id="{E831CA17-A14A-40A5-912E-A3CC1DC4D565}" authorId="{E47413E2-1BF4-4A0A-C5D4-16C1CC3CEA6A}" created="2025-04-14T00:02:06.571">
    <pc:sldMkLst xmlns:pc="http://schemas.microsoft.com/office/powerpoint/2013/main/command">
      <pc:docMk/>
      <pc:sldMk cId="2636639214" sldId="257"/>
    </pc:sldMkLst>
    <p188:txBody>
      <a:bodyPr/>
      <a:lstStyle/>
      <a:p>
        <a:r>
          <a:rPr lang="en-US"/>
          <a:t> Vishwa, are you working on it now</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dirty="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EB712588-04B1-427B-82EE-E8DB90309F08}" type="datetimeFigureOut">
              <a:rPr lang="en-US" dirty="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4/14/2025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1_9D27EBEE.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2BC4-61B6-E59B-53EB-950B105CD41F}"/>
              </a:ext>
            </a:extLst>
          </p:cNvPr>
          <p:cNvSpPr>
            <a:spLocks noGrp="1"/>
          </p:cNvSpPr>
          <p:nvPr>
            <p:ph type="ctrTitle"/>
          </p:nvPr>
        </p:nvSpPr>
        <p:spPr>
          <a:xfrm>
            <a:off x="1507067" y="2062186"/>
            <a:ext cx="7766936" cy="1646302"/>
          </a:xfrm>
        </p:spPr>
        <p:txBody>
          <a:bodyPr/>
          <a:lstStyle/>
          <a:p>
            <a:r>
              <a:rPr lang="en-US" dirty="0">
                <a:latin typeface="Times New Roman" panose="02020603050405020304" pitchFamily="18" charset="0"/>
                <a:cs typeface="Times New Roman" panose="02020603050405020304" pitchFamily="18" charset="0"/>
              </a:rPr>
              <a:t>Customer Churn Rate Prediction using KNIME</a:t>
            </a:r>
          </a:p>
        </p:txBody>
      </p:sp>
      <p:sp>
        <p:nvSpPr>
          <p:cNvPr id="3" name="Subtitle 2">
            <a:extLst>
              <a:ext uri="{FF2B5EF4-FFF2-40B4-BE49-F238E27FC236}">
                <a16:creationId xmlns:a16="http://schemas.microsoft.com/office/drawing/2014/main" id="{ADB521A5-4042-18D7-D7CC-B5B98B7609D7}"/>
              </a:ext>
            </a:extLst>
          </p:cNvPr>
          <p:cNvSpPr>
            <a:spLocks noGrp="1"/>
          </p:cNvSpPr>
          <p:nvPr>
            <p:ph type="subTitle" idx="1"/>
          </p:nvPr>
        </p:nvSpPr>
        <p:spPr>
          <a:xfrm>
            <a:off x="1507067" y="4050833"/>
            <a:ext cx="7766936" cy="154689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Project by MIS6382.503.Group 1</a:t>
            </a:r>
          </a:p>
          <a:p>
            <a:r>
              <a:rPr lang="en-US" dirty="0">
                <a:latin typeface="Times New Roman" panose="02020603050405020304" pitchFamily="18" charset="0"/>
                <a:cs typeface="Times New Roman" panose="02020603050405020304" pitchFamily="18" charset="0"/>
              </a:rPr>
              <a:t>Members: </a:t>
            </a:r>
          </a:p>
          <a:p>
            <a:r>
              <a:rPr lang="en-US"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Anamika Das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Preksha Nagesh</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3. Vishwa Rakesh Kotecha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007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E463-941A-095E-EF5B-0DB2DD6364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RECOMMENDATIONS FOR CUSTOMER RETENTION</a:t>
            </a:r>
          </a:p>
        </p:txBody>
      </p:sp>
      <p:sp>
        <p:nvSpPr>
          <p:cNvPr id="3" name="Content Placeholder 2">
            <a:extLst>
              <a:ext uri="{FF2B5EF4-FFF2-40B4-BE49-F238E27FC236}">
                <a16:creationId xmlns:a16="http://schemas.microsoft.com/office/drawing/2014/main" id="{92F800B2-F8A3-77B4-7901-D415F3F9CF20}"/>
              </a:ext>
            </a:extLst>
          </p:cNvPr>
          <p:cNvSpPr>
            <a:spLocks noGrp="1"/>
          </p:cNvSpPr>
          <p:nvPr>
            <p:ph idx="1"/>
          </p:nvPr>
        </p:nvSpPr>
        <p:spPr/>
        <p:txBody>
          <a:bodyPr vert="horz" lIns="91440" tIns="45720" rIns="91440" bIns="45720" rtlCol="0" anchor="t">
            <a:normAutofit/>
          </a:bodyPr>
          <a:lstStyle/>
          <a:p>
            <a:r>
              <a:rPr lang="en-US" sz="1600" dirty="0">
                <a:latin typeface="Times New Roman" panose="02020603050405020304" pitchFamily="18" charset="0"/>
                <a:cs typeface="Times New Roman" panose="02020603050405020304" pitchFamily="18" charset="0"/>
              </a:rPr>
              <a:t>Encourage 1-2 year contracts</a:t>
            </a:r>
          </a:p>
          <a:p>
            <a:r>
              <a:rPr lang="en-US" sz="1600" dirty="0">
                <a:latin typeface="Times New Roman" panose="02020603050405020304" pitchFamily="18" charset="0"/>
                <a:cs typeface="Times New Roman" panose="02020603050405020304" pitchFamily="18" charset="0"/>
              </a:rPr>
              <a:t>Offer</a:t>
            </a:r>
            <a:r>
              <a:rPr lang="en-US" sz="1600" dirty="0">
                <a:latin typeface="Times New Roman" panose="02020603050405020304" pitchFamily="18" charset="0"/>
                <a:ea typeface="+mn-lt"/>
                <a:cs typeface="Times New Roman" panose="02020603050405020304" pitchFamily="18" charset="0"/>
              </a:rPr>
              <a:t> loyalty discounts to high-risk churners</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Discount to customers who use Electronic Check as a payment method</a:t>
            </a:r>
          </a:p>
          <a:p>
            <a:r>
              <a:rPr lang="en-US" sz="1600" dirty="0">
                <a:latin typeface="Times New Roman" panose="02020603050405020304" pitchFamily="18" charset="0"/>
                <a:cs typeface="Times New Roman" panose="02020603050405020304" pitchFamily="18" charset="0"/>
              </a:rPr>
              <a:t>Improve Tech supports specially for Fiber Optic internet service holders</a:t>
            </a:r>
          </a:p>
          <a:p>
            <a:r>
              <a:rPr lang="en-US" sz="1600" dirty="0">
                <a:latin typeface="Times New Roman" panose="02020603050405020304" pitchFamily="18" charset="0"/>
                <a:cs typeface="Times New Roman" panose="02020603050405020304" pitchFamily="18" charset="0"/>
              </a:rPr>
              <a:t>Discount to Senior citizen customers</a:t>
            </a:r>
          </a:p>
          <a:p>
            <a:r>
              <a:rPr lang="en-US" sz="1600" dirty="0">
                <a:latin typeface="Times New Roman" panose="02020603050405020304" pitchFamily="18" charset="0"/>
                <a:cs typeface="Times New Roman" panose="02020603050405020304" pitchFamily="18" charset="0"/>
              </a:rPr>
              <a:t>Multi-service discount</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86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61D1-6221-07F9-FA29-EB00C5D2A08D}"/>
              </a:ext>
            </a:extLst>
          </p:cNvPr>
          <p:cNvSpPr>
            <a:spLocks noGrp="1"/>
          </p:cNvSpPr>
          <p:nvPr>
            <p:ph type="title"/>
          </p:nvPr>
        </p:nvSpPr>
        <p:spPr>
          <a:xfrm>
            <a:off x="677334" y="609600"/>
            <a:ext cx="8596668" cy="1320800"/>
          </a:xfrm>
        </p:spPr>
        <p:txBody>
          <a:bodyPr anchor="t">
            <a:normAutofit/>
          </a:bodyPr>
          <a:lstStyle/>
          <a:p>
            <a:r>
              <a:rPr lang="en-US" dirty="0">
                <a:latin typeface="Times New Roman" panose="02020603050405020304" pitchFamily="18" charset="0"/>
                <a:cs typeface="Times New Roman" panose="02020603050405020304" pitchFamily="18" charset="0"/>
              </a:rPr>
              <a:t>PROJECT OVERVIEW</a:t>
            </a:r>
          </a:p>
        </p:txBody>
      </p:sp>
      <p:pic>
        <p:nvPicPr>
          <p:cNvPr id="4" name="Picture 3">
            <a:extLst>
              <a:ext uri="{FF2B5EF4-FFF2-40B4-BE49-F238E27FC236}">
                <a16:creationId xmlns:a16="http://schemas.microsoft.com/office/drawing/2014/main" id="{456A8899-BA09-53E2-34FD-D0F66921CA7F}"/>
              </a:ext>
            </a:extLst>
          </p:cNvPr>
          <p:cNvPicPr>
            <a:picLocks noChangeAspect="1"/>
          </p:cNvPicPr>
          <p:nvPr/>
        </p:nvPicPr>
        <p:blipFill>
          <a:blip r:embed="rId3"/>
          <a:stretch>
            <a:fillRect/>
          </a:stretch>
        </p:blipFill>
        <p:spPr>
          <a:xfrm>
            <a:off x="194399" y="2011773"/>
            <a:ext cx="6990169" cy="3247175"/>
          </a:xfrm>
          <a:prstGeom prst="rect">
            <a:avLst/>
          </a:prstGeom>
        </p:spPr>
      </p:pic>
      <p:sp>
        <p:nvSpPr>
          <p:cNvPr id="3" name="Content Placeholder 2">
            <a:extLst>
              <a:ext uri="{FF2B5EF4-FFF2-40B4-BE49-F238E27FC236}">
                <a16:creationId xmlns:a16="http://schemas.microsoft.com/office/drawing/2014/main" id="{E28150F4-4DC9-62D7-48D4-7872726FE7C3}"/>
              </a:ext>
            </a:extLst>
          </p:cNvPr>
          <p:cNvSpPr>
            <a:spLocks noGrp="1"/>
          </p:cNvSpPr>
          <p:nvPr>
            <p:ph idx="1"/>
          </p:nvPr>
        </p:nvSpPr>
        <p:spPr>
          <a:xfrm>
            <a:off x="7298871" y="1591629"/>
            <a:ext cx="2416629" cy="3748693"/>
          </a:xfrm>
        </p:spPr>
        <p:txBody>
          <a:bodyPr vert="horz" lIns="91440" tIns="45720" rIns="91440" bIns="45720" rtlCol="0" anchor="t">
            <a:noAutofit/>
          </a:bodyPr>
          <a:lstStyle/>
          <a:p>
            <a:r>
              <a:rPr lang="en-US" sz="1600" dirty="0">
                <a:latin typeface="Times New Roman" panose="02020603050405020304" pitchFamily="18" charset="0"/>
                <a:cs typeface="Times New Roman" panose="02020603050405020304" pitchFamily="18" charset="0"/>
              </a:rPr>
              <a:t>Objective: To build a KNIME Machine Learning workflow to predict Customer Churn rate.</a:t>
            </a:r>
          </a:p>
          <a:p>
            <a:r>
              <a:rPr lang="en-US" sz="1600" dirty="0">
                <a:latin typeface="Times New Roman" panose="02020603050405020304" pitchFamily="18" charset="0"/>
                <a:cs typeface="Times New Roman" panose="02020603050405020304" pitchFamily="18" charset="0"/>
              </a:rPr>
              <a:t>Dataset: </a:t>
            </a:r>
            <a:r>
              <a:rPr lang="en-GB" sz="1600" dirty="0">
                <a:latin typeface="Times New Roman" panose="02020603050405020304" pitchFamily="18" charset="0"/>
                <a:cs typeface="Times New Roman" panose="02020603050405020304" pitchFamily="18" charset="0"/>
              </a:rPr>
              <a:t>The raw data contains 7043 rows (customers) and 21 columns (features).</a:t>
            </a:r>
          </a:p>
          <a:p>
            <a:r>
              <a:rPr lang="en-GB" sz="1600" dirty="0">
                <a:latin typeface="Times New Roman" panose="02020603050405020304" pitchFamily="18" charset="0"/>
                <a:cs typeface="Times New Roman" panose="02020603050405020304" pitchFamily="18" charset="0"/>
              </a:rPr>
              <a:t>ML Models used: Decision Tree, Logistic Regression, Random Forest and </a:t>
            </a:r>
            <a:r>
              <a:rPr lang="en-GB" sz="1600" dirty="0" err="1">
                <a:latin typeface="Times New Roman" panose="02020603050405020304" pitchFamily="18" charset="0"/>
                <a:cs typeface="Times New Roman" panose="02020603050405020304" pitchFamily="18" charset="0"/>
              </a:rPr>
              <a:t>XGBoost</a:t>
            </a:r>
            <a:r>
              <a:rPr lang="en-GB" sz="1600" dirty="0">
                <a:latin typeface="Times New Roman" panose="02020603050405020304" pitchFamily="18" charset="0"/>
                <a:cs typeface="Times New Roman" panose="02020603050405020304" pitchFamily="18" charset="0"/>
              </a:rPr>
              <a:t> Predictor.</a:t>
            </a:r>
          </a:p>
        </p:txBody>
      </p:sp>
    </p:spTree>
    <p:extLst>
      <p:ext uri="{BB962C8B-B14F-4D97-AF65-F5344CB8AC3E}">
        <p14:creationId xmlns:p14="http://schemas.microsoft.com/office/powerpoint/2010/main" val="2636639214"/>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7F6E-E37B-795A-2BD1-8C28E292369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0E7694B8-879F-6568-C064-90748EF596E6}"/>
              </a:ext>
            </a:extLst>
          </p:cNvPr>
          <p:cNvSpPr>
            <a:spLocks noGrp="1"/>
          </p:cNvSpPr>
          <p:nvPr>
            <p:ph idx="1"/>
          </p:nvPr>
        </p:nvSpPr>
        <p:spPr>
          <a:xfrm>
            <a:off x="677334" y="1474789"/>
            <a:ext cx="8733366" cy="4519611"/>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SMOTE node: </a:t>
            </a:r>
            <a:r>
              <a:rPr lang="en-GB" dirty="0">
                <a:latin typeface="Times New Roman" panose="02020603050405020304" pitchFamily="18" charset="0"/>
                <a:cs typeface="Times New Roman" panose="02020603050405020304" pitchFamily="18" charset="0"/>
              </a:rPr>
              <a:t>Some supervised learning algorithms (such as decision trees and neural nets) require an equal class distribution to generalize well, i.e. to get good classification performance. Since there is an imbalance between yes(1870) and no(5175) churn in the original dataset, we utilized SMOTE node to oversample ’yes’ churn rows.</a:t>
            </a:r>
          </a:p>
          <a:p>
            <a:r>
              <a:rPr lang="en-US" b="1" dirty="0">
                <a:latin typeface="Times New Roman" panose="02020603050405020304" pitchFamily="18" charset="0"/>
                <a:cs typeface="Times New Roman" panose="02020603050405020304" pitchFamily="18" charset="0"/>
              </a:rPr>
              <a:t>Column filter node: </a:t>
            </a:r>
            <a:r>
              <a:rPr lang="en-US" dirty="0">
                <a:latin typeface="Times New Roman" panose="02020603050405020304" pitchFamily="18" charset="0"/>
                <a:cs typeface="Times New Roman" panose="02020603050405020304" pitchFamily="18" charset="0"/>
              </a:rPr>
              <a:t>To filter out the column “</a:t>
            </a:r>
            <a:r>
              <a:rPr lang="en-US" dirty="0" err="1">
                <a:latin typeface="Times New Roman" panose="02020603050405020304" pitchFamily="18" charset="0"/>
                <a:cs typeface="Times New Roman" panose="02020603050405020304" pitchFamily="18" charset="0"/>
              </a:rPr>
              <a:t>customerID</a:t>
            </a:r>
            <a:r>
              <a:rPr lang="en-US" dirty="0">
                <a:latin typeface="Times New Roman" panose="02020603050405020304" pitchFamily="18" charset="0"/>
                <a:cs typeface="Times New Roman" panose="02020603050405020304" pitchFamily="18" charset="0"/>
              </a:rPr>
              <a:t>” since it is not a significant feature.</a:t>
            </a:r>
          </a:p>
          <a:p>
            <a:r>
              <a:rPr lang="en-US" b="1" dirty="0">
                <a:latin typeface="Times New Roman" panose="02020603050405020304" pitchFamily="18" charset="0"/>
                <a:cs typeface="Times New Roman" panose="02020603050405020304" pitchFamily="18" charset="0"/>
              </a:rPr>
              <a:t>One-To-Many: </a:t>
            </a:r>
            <a:r>
              <a:rPr lang="en-US" dirty="0">
                <a:latin typeface="Times New Roman" panose="02020603050405020304" pitchFamily="18" charset="0"/>
                <a:cs typeface="Times New Roman" panose="02020603050405020304" pitchFamily="18" charset="0"/>
              </a:rPr>
              <a:t>Convert each category of various features, including </a:t>
            </a:r>
            <a:r>
              <a:rPr lang="en-US" dirty="0" err="1">
                <a:latin typeface="Times New Roman" panose="02020603050405020304" pitchFamily="18" charset="0"/>
                <a:cs typeface="Times New Roman" panose="02020603050405020304" pitchFamily="18" charset="0"/>
              </a:rPr>
              <a:t>InternetService</a:t>
            </a:r>
            <a:r>
              <a:rPr lang="en-US" dirty="0">
                <a:latin typeface="Times New Roman" panose="02020603050405020304" pitchFamily="18" charset="0"/>
                <a:cs typeface="Times New Roman" panose="02020603050405020304" pitchFamily="18" charset="0"/>
              </a:rPr>
              <a:t>, Contract, and Payment method, into separate columns.</a:t>
            </a:r>
          </a:p>
          <a:p>
            <a:r>
              <a:rPr lang="en-US" b="1" dirty="0">
                <a:latin typeface="Times New Roman" panose="02020603050405020304" pitchFamily="18" charset="0"/>
                <a:cs typeface="Times New Roman" panose="02020603050405020304" pitchFamily="18" charset="0"/>
              </a:rPr>
              <a:t>Normalizer: </a:t>
            </a:r>
            <a:r>
              <a:rPr lang="en-US" dirty="0">
                <a:latin typeface="Times New Roman" panose="02020603050405020304" pitchFamily="18" charset="0"/>
                <a:cs typeface="Times New Roman" panose="02020603050405020304" pitchFamily="18" charset="0"/>
              </a:rPr>
              <a:t>To normalize the values of columns: tenure, </a:t>
            </a:r>
            <a:r>
              <a:rPr lang="en-US" dirty="0" err="1">
                <a:latin typeface="Times New Roman" panose="02020603050405020304" pitchFamily="18" charset="0"/>
                <a:cs typeface="Times New Roman" panose="02020603050405020304" pitchFamily="18" charset="0"/>
              </a:rPr>
              <a:t>Monthlycharges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TotalCharges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TenureToTotalCharge</a:t>
            </a:r>
            <a:r>
              <a:rPr lang="en-US" dirty="0">
                <a:latin typeface="Times New Roman" panose="02020603050405020304" pitchFamily="18" charset="0"/>
                <a:cs typeface="Times New Roman" panose="02020603050405020304" pitchFamily="18" charset="0"/>
              </a:rPr>
              <a:t> Ratio.</a:t>
            </a:r>
          </a:p>
          <a:p>
            <a:r>
              <a:rPr lang="en-US" b="1" dirty="0">
                <a:latin typeface="Times New Roman" panose="02020603050405020304" pitchFamily="18" charset="0"/>
                <a:cs typeface="Times New Roman" panose="02020603050405020304" pitchFamily="18" charset="0"/>
              </a:rPr>
              <a:t>Rule Engine node: </a:t>
            </a:r>
          </a:p>
          <a:p>
            <a:pPr lvl="3"/>
            <a:r>
              <a:rPr lang="en-US" dirty="0">
                <a:latin typeface="Times New Roman" panose="02020603050405020304" pitchFamily="18" charset="0"/>
                <a:cs typeface="Times New Roman" panose="02020603050405020304" pitchFamily="18" charset="0"/>
              </a:rPr>
              <a:t>To convert churn data type from string to int ( yes -&gt; 1, no -&gt; 0)</a:t>
            </a:r>
          </a:p>
          <a:p>
            <a:pPr lvl="3"/>
            <a:r>
              <a:rPr lang="en-US" dirty="0">
                <a:latin typeface="Times New Roman" panose="02020603050405020304" pitchFamily="18" charset="0"/>
                <a:cs typeface="Times New Roman" panose="02020603050405020304" pitchFamily="18" charset="0"/>
              </a:rPr>
              <a:t>To convert month tenure into tenure year buckets</a:t>
            </a:r>
          </a:p>
          <a:p>
            <a:r>
              <a:rPr lang="en-US" b="1" dirty="0">
                <a:latin typeface="Times New Roman" panose="02020603050405020304" pitchFamily="18" charset="0"/>
                <a:cs typeface="Times New Roman" panose="02020603050405020304" pitchFamily="18" charset="0"/>
              </a:rPr>
              <a:t>Math Formula node:</a:t>
            </a:r>
          </a:p>
          <a:p>
            <a:pPr lvl="3"/>
            <a:r>
              <a:rPr lang="en-US" dirty="0">
                <a:latin typeface="Times New Roman" panose="02020603050405020304" pitchFamily="18" charset="0"/>
                <a:cs typeface="Times New Roman" panose="02020603050405020304" pitchFamily="18" charset="0"/>
              </a:rPr>
              <a:t>To convert tenure months into years</a:t>
            </a:r>
          </a:p>
          <a:p>
            <a:pPr lvl="3"/>
            <a:r>
              <a:rPr lang="en-US" dirty="0">
                <a:latin typeface="Times New Roman" panose="02020603050405020304" pitchFamily="18" charset="0"/>
                <a:cs typeface="Times New Roman" panose="02020603050405020304" pitchFamily="18" charset="0"/>
              </a:rPr>
              <a:t>To calculate the Tenure to total Charges ratio</a:t>
            </a:r>
          </a:p>
          <a:p>
            <a:pPr lvl="3"/>
            <a:r>
              <a:rPr lang="en-US" dirty="0">
                <a:latin typeface="Times New Roman" panose="02020603050405020304" pitchFamily="18" charset="0"/>
                <a:cs typeface="Times New Roman" panose="02020603050405020304" pitchFamily="18" charset="0"/>
              </a:rPr>
              <a:t>To calculate missing values of Total charges = Monthly charges * Tenure</a:t>
            </a:r>
            <a:endParaRPr lang="en-US" b="1" dirty="0">
              <a:latin typeface="Times New Roman" panose="02020603050405020304" pitchFamily="18" charset="0"/>
              <a:cs typeface="Times New Roman" panose="02020603050405020304" pitchFamily="18" charset="0"/>
            </a:endParaRPr>
          </a:p>
          <a:p>
            <a:pPr marL="1371600" lvl="3"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898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B7AD7-A243-E49C-25A0-BC9F816D2CC3}"/>
              </a:ext>
            </a:extLst>
          </p:cNvPr>
          <p:cNvSpPr>
            <a:spLocks noGrp="1"/>
          </p:cNvSpPr>
          <p:nvPr>
            <p:ph type="title"/>
          </p:nvPr>
        </p:nvSpPr>
        <p:spPr>
          <a:xfrm>
            <a:off x="677334" y="609600"/>
            <a:ext cx="8596668" cy="1117600"/>
          </a:xfrm>
        </p:spPr>
        <p:txBody>
          <a:bodyPr anchor="t">
            <a:normAutofit fontScale="90000"/>
          </a:bodyPr>
          <a:lstStyle/>
          <a:p>
            <a:r>
              <a:rPr lang="en-US" dirty="0">
                <a:latin typeface="Times New Roman" panose="02020603050405020304" pitchFamily="18" charset="0"/>
                <a:cs typeface="Times New Roman" panose="02020603050405020304" pitchFamily="18" charset="0"/>
              </a:rPr>
              <a:t>EXPLORATORY DATA ANALYSIS ON RAWDATA</a:t>
            </a:r>
          </a:p>
        </p:txBody>
      </p:sp>
      <p:pic>
        <p:nvPicPr>
          <p:cNvPr id="4" name="Picture 3">
            <a:extLst>
              <a:ext uri="{FF2B5EF4-FFF2-40B4-BE49-F238E27FC236}">
                <a16:creationId xmlns:a16="http://schemas.microsoft.com/office/drawing/2014/main" id="{20420AD0-C0EF-5451-C82E-8CE2F016056A}"/>
              </a:ext>
            </a:extLst>
          </p:cNvPr>
          <p:cNvPicPr>
            <a:picLocks noChangeAspect="1"/>
          </p:cNvPicPr>
          <p:nvPr/>
        </p:nvPicPr>
        <p:blipFill>
          <a:blip r:embed="rId2"/>
          <a:stretch>
            <a:fillRect/>
          </a:stretch>
        </p:blipFill>
        <p:spPr>
          <a:xfrm>
            <a:off x="786994" y="1732611"/>
            <a:ext cx="4419689" cy="4060000"/>
          </a:xfrm>
          <a:prstGeom prst="rect">
            <a:avLst/>
          </a:prstGeom>
        </p:spPr>
      </p:pic>
      <p:sp>
        <p:nvSpPr>
          <p:cNvPr id="3" name="Content Placeholder 2">
            <a:extLst>
              <a:ext uri="{FF2B5EF4-FFF2-40B4-BE49-F238E27FC236}">
                <a16:creationId xmlns:a16="http://schemas.microsoft.com/office/drawing/2014/main" id="{1DC22ED4-8095-84D7-6F7F-15741A4A7B5A}"/>
              </a:ext>
            </a:extLst>
          </p:cNvPr>
          <p:cNvSpPr>
            <a:spLocks noGrp="1"/>
          </p:cNvSpPr>
          <p:nvPr>
            <p:ph idx="1"/>
          </p:nvPr>
        </p:nvSpPr>
        <p:spPr>
          <a:xfrm>
            <a:off x="5217159" y="1459549"/>
            <a:ext cx="4430865" cy="4337973"/>
          </a:xfrm>
        </p:spPr>
        <p:txBody>
          <a:bodyPr vert="horz" lIns="91440" tIns="45720" rIns="91440" bIns="45720" rtlCol="0" anchor="t">
            <a:noAutofit/>
          </a:bodyPr>
          <a:lstStyle/>
          <a:p>
            <a:pPr>
              <a:lnSpc>
                <a:spcPct val="90000"/>
              </a:lnSpc>
            </a:pPr>
            <a:r>
              <a:rPr lang="en-US" sz="1600" dirty="0">
                <a:latin typeface="Times New Roman" panose="02020603050405020304" pitchFamily="18" charset="0"/>
                <a:cs typeface="Times New Roman" panose="02020603050405020304" pitchFamily="18" charset="0"/>
              </a:rPr>
              <a:t>We conducted data analysis on both raw data and post-oversampling of data using the SMOTE node.</a:t>
            </a:r>
          </a:p>
          <a:p>
            <a:pPr>
              <a:lnSpc>
                <a:spcPct val="90000"/>
              </a:lnSpc>
            </a:pPr>
            <a:r>
              <a:rPr lang="en-US" sz="1600" dirty="0">
                <a:latin typeface="Times New Roman" panose="02020603050405020304" pitchFamily="18" charset="0"/>
                <a:cs typeface="Times New Roman" panose="02020603050405020304" pitchFamily="18" charset="0"/>
              </a:rPr>
              <a:t>Types of data visualization nodes used:</a:t>
            </a:r>
          </a:p>
          <a:p>
            <a:pPr lvl="1">
              <a:lnSpc>
                <a:spcPct val="90000"/>
              </a:lnSpc>
            </a:pPr>
            <a:r>
              <a:rPr lang="en-US" dirty="0">
                <a:latin typeface="Times New Roman" panose="02020603050405020304" pitchFamily="18" charset="0"/>
                <a:cs typeface="Times New Roman" panose="02020603050405020304" pitchFamily="18" charset="0"/>
              </a:rPr>
              <a:t>Pie Chart: to visualize the proportion of churn outcome across the dataset</a:t>
            </a:r>
          </a:p>
          <a:p>
            <a:pPr lvl="1">
              <a:lnSpc>
                <a:spcPct val="90000"/>
              </a:lnSpc>
            </a:pPr>
            <a:r>
              <a:rPr lang="en-US" dirty="0">
                <a:latin typeface="Times New Roman" panose="02020603050405020304" pitchFamily="18" charset="0"/>
                <a:cs typeface="Times New Roman" panose="02020603050405020304" pitchFamily="18" charset="0"/>
              </a:rPr>
              <a:t>Histogram: to understand the frequency of tenure in years.</a:t>
            </a:r>
          </a:p>
          <a:p>
            <a:pPr lvl="1">
              <a:lnSpc>
                <a:spcPct val="90000"/>
              </a:lnSpc>
            </a:pPr>
            <a:r>
              <a:rPr lang="en-US" dirty="0">
                <a:latin typeface="Times New Roman" panose="02020603050405020304" pitchFamily="18" charset="0"/>
                <a:cs typeface="Times New Roman" panose="02020603050405020304" pitchFamily="18" charset="0"/>
              </a:rPr>
              <a:t>Statistics: To reveal the statistics of numeric features, such as tenure, monthly charges, and total charges.</a:t>
            </a:r>
          </a:p>
          <a:p>
            <a:pPr lvl="1">
              <a:lnSpc>
                <a:spcPct val="90000"/>
              </a:lnSpc>
            </a:pPr>
            <a:r>
              <a:rPr lang="en-US" dirty="0">
                <a:latin typeface="Times New Roman" panose="02020603050405020304" pitchFamily="18" charset="0"/>
                <a:cs typeface="Times New Roman" panose="02020603050405020304" pitchFamily="18" charset="0"/>
              </a:rPr>
              <a:t>Bar chart: to visualize churn rate across all tenure years.</a:t>
            </a:r>
          </a:p>
          <a:p>
            <a:pPr lvl="1">
              <a:lnSpc>
                <a:spcPct val="90000"/>
              </a:lnSpc>
            </a:pPr>
            <a:r>
              <a:rPr lang="en-US" dirty="0">
                <a:latin typeface="Times New Roman" panose="02020603050405020304" pitchFamily="18" charset="0"/>
                <a:cs typeface="Times New Roman" panose="02020603050405020304" pitchFamily="18" charset="0"/>
              </a:rPr>
              <a:t>Linear Correlation/Heatmap: to establish visualize the correlation between tenure, Monthly charges, total charges, and churn.</a:t>
            </a:r>
          </a:p>
          <a:p>
            <a:pPr lvl="1">
              <a:lnSpc>
                <a:spcPct val="90000"/>
              </a:lnSpc>
            </a:pPr>
            <a:endParaRPr lang="en-US" sz="900" dirty="0">
              <a:latin typeface="Times New Roman" panose="02020603050405020304" pitchFamily="18" charset="0"/>
              <a:cs typeface="Times New Roman" panose="02020603050405020304" pitchFamily="18" charset="0"/>
            </a:endParaRPr>
          </a:p>
          <a:p>
            <a:pPr>
              <a:lnSpc>
                <a:spcPct val="90000"/>
              </a:lnSpc>
            </a:pPr>
            <a:endParaRPr lang="en-US" sz="900" dirty="0">
              <a:latin typeface="Times New Roman" panose="02020603050405020304" pitchFamily="18" charset="0"/>
              <a:cs typeface="Times New Roman" panose="02020603050405020304" pitchFamily="18" charset="0"/>
            </a:endParaRPr>
          </a:p>
          <a:p>
            <a:pPr>
              <a:lnSpc>
                <a:spcPct val="90000"/>
              </a:lnSpc>
            </a:pPr>
            <a:endParaRPr lang="en-US" sz="900" dirty="0">
              <a:latin typeface="Times New Roman" panose="02020603050405020304" pitchFamily="18" charset="0"/>
              <a:cs typeface="Times New Roman" panose="02020603050405020304" pitchFamily="18" charset="0"/>
            </a:endParaRPr>
          </a:p>
          <a:p>
            <a:pPr>
              <a:lnSpc>
                <a:spcPct val="90000"/>
              </a:lnSpc>
            </a:pPr>
            <a:endParaRPr lang="en-US"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473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17E7B-E390-3F6D-11F8-0582A9AD3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13A230-7FB1-1C4D-69F1-42B6AA114C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EXPLORATORY DATA ANALYSIS POST-SAMPLING</a:t>
            </a:r>
          </a:p>
        </p:txBody>
      </p:sp>
      <p:sp>
        <p:nvSpPr>
          <p:cNvPr id="3" name="Content Placeholder 2">
            <a:extLst>
              <a:ext uri="{FF2B5EF4-FFF2-40B4-BE49-F238E27FC236}">
                <a16:creationId xmlns:a16="http://schemas.microsoft.com/office/drawing/2014/main" id="{945DE28B-60D8-7C79-AFFF-99CC342DBEF8}"/>
              </a:ext>
            </a:extLst>
          </p:cNvPr>
          <p:cNvSpPr>
            <a:spLocks noGrp="1"/>
          </p:cNvSpPr>
          <p:nvPr>
            <p:ph idx="1"/>
          </p:nvPr>
        </p:nvSpPr>
        <p:spPr>
          <a:xfrm>
            <a:off x="677334" y="1930400"/>
            <a:ext cx="8596668" cy="3880773"/>
          </a:xfrm>
        </p:spPr>
        <p:txBody>
          <a:bodyPr>
            <a:normAutofit/>
          </a:bodyPr>
          <a:lstStyle/>
          <a:p>
            <a:r>
              <a:rPr lang="en-US" dirty="0">
                <a:latin typeface="Times New Roman" panose="02020603050405020304" pitchFamily="18" charset="0"/>
                <a:cs typeface="Times New Roman" panose="02020603050405020304" pitchFamily="18" charset="0"/>
              </a:rPr>
              <a:t>After adding SMOTE node, the number of rows increased from 7043 to 10348. With 5174 rows with yes churn and 5174 rows with no churn, creating perfect balance for classification supervised ML models.</a:t>
            </a:r>
          </a:p>
          <a:p>
            <a:r>
              <a:rPr lang="en-US" dirty="0">
                <a:latin typeface="Times New Roman" panose="02020603050405020304" pitchFamily="18" charset="0"/>
                <a:cs typeface="Times New Roman" panose="02020603050405020304" pitchFamily="18" charset="0"/>
              </a:rPr>
              <a:t>Types of data visualization nodes used:</a:t>
            </a:r>
          </a:p>
          <a:p>
            <a:pPr lvl="1"/>
            <a:r>
              <a:rPr lang="en-US" dirty="0">
                <a:latin typeface="Times New Roman" panose="02020603050405020304" pitchFamily="18" charset="0"/>
                <a:cs typeface="Times New Roman" panose="02020603050405020304" pitchFamily="18" charset="0"/>
              </a:rPr>
              <a:t>Pie Chart: to visualize the proportion of churn outcome across the dataset; the proportion of churn across different internet service types.</a:t>
            </a:r>
          </a:p>
          <a:p>
            <a:pPr lvl="1"/>
            <a:r>
              <a:rPr lang="en-US" dirty="0">
                <a:latin typeface="Times New Roman" panose="02020603050405020304" pitchFamily="18" charset="0"/>
                <a:cs typeface="Times New Roman" panose="02020603050405020304" pitchFamily="18" charset="0"/>
              </a:rPr>
              <a:t>Box plot: Financial behavior amongst churned customers.</a:t>
            </a:r>
          </a:p>
          <a:p>
            <a:pPr lvl="1"/>
            <a:r>
              <a:rPr lang="en-US" dirty="0">
                <a:latin typeface="Times New Roman" panose="02020603050405020304" pitchFamily="18" charset="0"/>
                <a:cs typeface="Times New Roman" panose="02020603050405020304" pitchFamily="18" charset="0"/>
              </a:rPr>
              <a:t>Bar chart: to visualize churn across several categories of customers, including Senior citizens and contract type.</a:t>
            </a:r>
          </a:p>
          <a:p>
            <a:pPr lvl="1"/>
            <a:r>
              <a:rPr lang="en-US" dirty="0">
                <a:latin typeface="Times New Roman" panose="02020603050405020304" pitchFamily="18" charset="0"/>
                <a:cs typeface="Times New Roman" panose="02020603050405020304" pitchFamily="18" charset="0"/>
              </a:rPr>
              <a:t>Linear Correlation: to establish and visualize the correlation between tenure, Monthly charges, and total charges. </a:t>
            </a:r>
            <a:r>
              <a:rPr lang="en-US" b="1" dirty="0">
                <a:latin typeface="Times New Roman" panose="02020603050405020304" pitchFamily="18" charset="0"/>
                <a:cs typeface="Times New Roman" panose="02020603050405020304" pitchFamily="18" charset="0"/>
              </a:rPr>
              <a:t>Note:</a:t>
            </a:r>
            <a:r>
              <a:rPr lang="en-US" dirty="0">
                <a:latin typeface="Times New Roman" panose="02020603050405020304" pitchFamily="18" charset="0"/>
                <a:cs typeface="Times New Roman" panose="02020603050405020304" pitchFamily="18" charset="0"/>
              </a:rPr>
              <a:t> The correlation values are almost equal before and after sampling.</a:t>
            </a:r>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94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C435-315C-E61D-F7A4-904560057CE1}"/>
              </a:ext>
            </a:extLst>
          </p:cNvPr>
          <p:cNvSpPr>
            <a:spLocks noGrp="1"/>
          </p:cNvSpPr>
          <p:nvPr>
            <p:ph type="title"/>
          </p:nvPr>
        </p:nvSpPr>
        <p:spPr>
          <a:xfrm>
            <a:off x="677334" y="609600"/>
            <a:ext cx="8596668" cy="789173"/>
          </a:xfrm>
        </p:spPr>
        <p:txBody>
          <a:bodyPr/>
          <a:lstStyle/>
          <a:p>
            <a:r>
              <a:rPr lang="en-US" dirty="0">
                <a:latin typeface="Times New Roman" panose="02020603050405020304" pitchFamily="18" charset="0"/>
                <a:cs typeface="Times New Roman" panose="02020603050405020304" pitchFamily="18" charset="0"/>
              </a:rPr>
              <a:t>PREDICTIVE MODELING</a:t>
            </a:r>
          </a:p>
        </p:txBody>
      </p:sp>
      <p:sp>
        <p:nvSpPr>
          <p:cNvPr id="3" name="Content Placeholder 2">
            <a:extLst>
              <a:ext uri="{FF2B5EF4-FFF2-40B4-BE49-F238E27FC236}">
                <a16:creationId xmlns:a16="http://schemas.microsoft.com/office/drawing/2014/main" id="{FBE144B5-171B-659B-1461-54B435C37215}"/>
              </a:ext>
            </a:extLst>
          </p:cNvPr>
          <p:cNvSpPr>
            <a:spLocks noGrp="1"/>
          </p:cNvSpPr>
          <p:nvPr>
            <p:ph idx="1"/>
          </p:nvPr>
        </p:nvSpPr>
        <p:spPr>
          <a:xfrm>
            <a:off x="677334" y="1711659"/>
            <a:ext cx="8596668" cy="3880773"/>
          </a:xfrm>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Partitioning</a:t>
            </a:r>
          </a:p>
          <a:p>
            <a:pPr lvl="1">
              <a:buFont typeface="Courier New" charset="2"/>
              <a:buChar char="o"/>
            </a:pPr>
            <a:r>
              <a:rPr lang="en-US" dirty="0">
                <a:latin typeface="Times New Roman" panose="02020603050405020304" pitchFamily="18" charset="0"/>
                <a:cs typeface="Times New Roman" panose="02020603050405020304" pitchFamily="18" charset="0"/>
              </a:rPr>
              <a:t>Partitioning the data in 90/10</a:t>
            </a:r>
          </a:p>
          <a:p>
            <a:pPr lvl="1">
              <a:buFont typeface="Courier New" charset="2"/>
              <a:buChar char="o"/>
            </a:pPr>
            <a:r>
              <a:rPr lang="en-US" dirty="0">
                <a:latin typeface="Times New Roman" panose="02020603050405020304" pitchFamily="18" charset="0"/>
                <a:cs typeface="Times New Roman" panose="02020603050405020304" pitchFamily="18" charset="0"/>
              </a:rPr>
              <a:t>Using 90% data for training the model</a:t>
            </a:r>
          </a:p>
          <a:p>
            <a:pPr lvl="1">
              <a:buFont typeface="Courier New" charset="2"/>
              <a:buChar char="o"/>
            </a:pPr>
            <a:r>
              <a:rPr lang="en-US" dirty="0">
                <a:latin typeface="Times New Roman" panose="02020603050405020304" pitchFamily="18" charset="0"/>
                <a:cs typeface="Times New Roman" panose="02020603050405020304" pitchFamily="18" charset="0"/>
              </a:rPr>
              <a:t>Remaining 10% goes in testing/validation the model</a:t>
            </a:r>
          </a:p>
          <a:p>
            <a:r>
              <a:rPr lang="en-US" dirty="0">
                <a:latin typeface="Times New Roman" panose="02020603050405020304" pitchFamily="18" charset="0"/>
                <a:cs typeface="Times New Roman" panose="02020603050405020304" pitchFamily="18" charset="0"/>
              </a:rPr>
              <a:t>Modelling</a:t>
            </a:r>
          </a:p>
          <a:p>
            <a:pPr lvl="1">
              <a:buFont typeface="Courier New" charset="2"/>
              <a:buChar char="o"/>
            </a:pPr>
            <a:r>
              <a:rPr lang="en-US" dirty="0">
                <a:latin typeface="Times New Roman" panose="02020603050405020304" pitchFamily="18" charset="0"/>
                <a:cs typeface="Times New Roman" panose="02020603050405020304" pitchFamily="18" charset="0"/>
              </a:rPr>
              <a:t>The given customer churn prediction is a Yes/No classification problem.</a:t>
            </a:r>
          </a:p>
          <a:p>
            <a:pPr lvl="1">
              <a:buFont typeface="Courier New" charset="2"/>
              <a:buChar char="o"/>
            </a:pPr>
            <a:r>
              <a:rPr lang="en-US" dirty="0">
                <a:latin typeface="Times New Roman" panose="02020603050405020304" pitchFamily="18" charset="0"/>
                <a:cs typeface="Times New Roman" panose="02020603050405020304" pitchFamily="18" charset="0"/>
              </a:rPr>
              <a:t>Hence, the models selected are </a:t>
            </a:r>
            <a:r>
              <a:rPr lang="en-US" b="1" dirty="0">
                <a:latin typeface="Times New Roman" panose="02020603050405020304" pitchFamily="18" charset="0"/>
                <a:cs typeface="Times New Roman" panose="02020603050405020304" pitchFamily="18" charset="0"/>
              </a:rPr>
              <a:t>Logistic Regression, Decision Tree, Random Forest</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a:t>
            </a:r>
          </a:p>
          <a:p>
            <a:pPr lvl="1">
              <a:buFont typeface="Courier New" charset="2"/>
              <a:buChar char="o"/>
            </a:pPr>
            <a:r>
              <a:rPr lang="en-US" dirty="0">
                <a:latin typeface="Times New Roman" panose="02020603050405020304" pitchFamily="18" charset="0"/>
                <a:cs typeface="Times New Roman" panose="02020603050405020304" pitchFamily="18" charset="0"/>
              </a:rPr>
              <a:t>To optimize some models, we implemented Parameter Optimization Loop for Hyperparameter tuning.</a:t>
            </a:r>
          </a:p>
        </p:txBody>
      </p:sp>
    </p:spTree>
    <p:extLst>
      <p:ext uri="{BB962C8B-B14F-4D97-AF65-F5344CB8AC3E}">
        <p14:creationId xmlns:p14="http://schemas.microsoft.com/office/powerpoint/2010/main" val="321181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B41AE-D5D7-6820-48E1-B45FBDBF1256}"/>
              </a:ext>
            </a:extLst>
          </p:cNvPr>
          <p:cNvSpPr>
            <a:spLocks noGrp="1"/>
          </p:cNvSpPr>
          <p:nvPr>
            <p:ph idx="1"/>
          </p:nvPr>
        </p:nvSpPr>
        <p:spPr>
          <a:xfrm>
            <a:off x="677334" y="672031"/>
            <a:ext cx="8596668" cy="5369331"/>
          </a:xfrm>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Logistic Regression Learner:</a:t>
            </a:r>
          </a:p>
          <a:p>
            <a:pPr lvl="1">
              <a:buFont typeface="Courier New" charset="2"/>
              <a:buChar char="o"/>
            </a:pPr>
            <a:r>
              <a:rPr lang="en-US" dirty="0">
                <a:latin typeface="Times New Roman" panose="02020603050405020304" pitchFamily="18" charset="0"/>
                <a:cs typeface="Times New Roman" panose="02020603050405020304" pitchFamily="18" charset="0"/>
              </a:rPr>
              <a:t>We have used Hyperparameter tuning for this model using </a:t>
            </a:r>
            <a:r>
              <a:rPr lang="en-US" dirty="0" err="1">
                <a:latin typeface="Times New Roman" panose="02020603050405020304" pitchFamily="18" charset="0"/>
                <a:cs typeface="Times New Roman" panose="02020603050405020304" pitchFamily="18" charset="0"/>
              </a:rPr>
              <a:t>stepSize</a:t>
            </a:r>
            <a:r>
              <a:rPr lang="en-US" dirty="0">
                <a:latin typeface="Times New Roman" panose="02020603050405020304" pitchFamily="18" charset="0"/>
                <a:cs typeface="Times New Roman" panose="02020603050405020304" pitchFamily="18" charset="0"/>
              </a:rPr>
              <a:t>.</a:t>
            </a:r>
          </a:p>
          <a:p>
            <a:pPr lvl="1">
              <a:buFont typeface="Courier New" charset="2"/>
              <a:buChar char="o"/>
            </a:pPr>
            <a:r>
              <a:rPr lang="en-US" dirty="0">
                <a:latin typeface="Times New Roman" panose="02020603050405020304" pitchFamily="18" charset="0"/>
                <a:cs typeface="Times New Roman" panose="02020603050405020304" pitchFamily="18" charset="0"/>
              </a:rPr>
              <a:t>As we need the prediction base on Churn, set the </a:t>
            </a:r>
            <a:r>
              <a:rPr lang="en-US" dirty="0" err="1">
                <a:latin typeface="Times New Roman" panose="02020603050405020304" pitchFamily="18" charset="0"/>
                <a:cs typeface="Times New Roman" panose="02020603050405020304" pitchFamily="18" charset="0"/>
              </a:rPr>
              <a:t>targer</a:t>
            </a:r>
            <a:r>
              <a:rPr lang="en-US" dirty="0">
                <a:latin typeface="Times New Roman" panose="02020603050405020304" pitchFamily="18" charset="0"/>
                <a:cs typeface="Times New Roman" panose="02020603050405020304" pitchFamily="18" charset="0"/>
              </a:rPr>
              <a:t> column to churn and Epsilon to 1E-5</a:t>
            </a:r>
          </a:p>
          <a:p>
            <a:r>
              <a:rPr lang="en-US" dirty="0">
                <a:latin typeface="Times New Roman" panose="02020603050405020304" pitchFamily="18" charset="0"/>
                <a:cs typeface="Times New Roman" panose="02020603050405020304" pitchFamily="18" charset="0"/>
              </a:rPr>
              <a:t>Decision Tree Learner:</a:t>
            </a:r>
          </a:p>
          <a:p>
            <a:pPr lvl="1">
              <a:buFont typeface="Courier New" charset="2"/>
              <a:buChar char="o"/>
            </a:pPr>
            <a:r>
              <a:rPr lang="en-US" dirty="0">
                <a:latin typeface="Times New Roman" panose="02020603050405020304" pitchFamily="18" charset="0"/>
                <a:cs typeface="Times New Roman" panose="02020603050405020304" pitchFamily="18" charset="0"/>
              </a:rPr>
              <a:t>We set the class column to Churn as that is our target column.</a:t>
            </a:r>
          </a:p>
          <a:p>
            <a:pPr lvl="1">
              <a:buFont typeface="Courier New" charset="2"/>
              <a:buChar char="o"/>
            </a:pPr>
            <a:r>
              <a:rPr lang="en-US" dirty="0">
                <a:latin typeface="Times New Roman" panose="02020603050405020304" pitchFamily="18" charset="0"/>
                <a:cs typeface="Times New Roman" panose="02020603050405020304" pitchFamily="18" charset="0"/>
              </a:rPr>
              <a:t>Selecting the criteria for split as Gini index for the best AUC value and pruning method as MDL.</a:t>
            </a:r>
          </a:p>
          <a:p>
            <a:r>
              <a:rPr lang="en-US" dirty="0">
                <a:latin typeface="Times New Roman" panose="02020603050405020304" pitchFamily="18" charset="0"/>
                <a:cs typeface="Times New Roman" panose="02020603050405020304" pitchFamily="18" charset="0"/>
              </a:rPr>
              <a:t>Random Forest Learner:</a:t>
            </a:r>
          </a:p>
          <a:p>
            <a:pPr lvl="1">
              <a:buFont typeface="Courier New" charset="2"/>
              <a:buChar char="o"/>
            </a:pPr>
            <a:r>
              <a:rPr lang="en-US" dirty="0">
                <a:latin typeface="Times New Roman" panose="02020603050405020304" pitchFamily="18" charset="0"/>
                <a:cs typeface="Times New Roman" panose="02020603050405020304" pitchFamily="18" charset="0"/>
              </a:rPr>
              <a:t>Selected the target column as churn and the split criteria as Information Gain Ration for the best AUC result.</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Learner:</a:t>
            </a:r>
          </a:p>
          <a:p>
            <a:pPr lvl="1">
              <a:buFont typeface="Courier New" charset="2"/>
              <a:buChar char="o"/>
            </a:pPr>
            <a:r>
              <a:rPr lang="en-US" dirty="0">
                <a:latin typeface="Times New Roman" panose="02020603050405020304" pitchFamily="18" charset="0"/>
                <a:cs typeface="Times New Roman" panose="02020603050405020304" pitchFamily="18" charset="0"/>
              </a:rPr>
              <a:t>Used Lambda and Epsilon as Hyperparameter tuning parameters.</a:t>
            </a:r>
          </a:p>
          <a:p>
            <a:pPr lvl="1">
              <a:buFont typeface="Courier New" charset="2"/>
              <a:buChar char="o"/>
            </a:pPr>
            <a:r>
              <a:rPr lang="en-US" dirty="0">
                <a:latin typeface="Times New Roman" panose="02020603050405020304" pitchFamily="18" charset="0"/>
                <a:cs typeface="Times New Roman" panose="02020603050405020304" pitchFamily="18" charset="0"/>
              </a:rPr>
              <a:t>Set the tree construction booster to tree and depth to 10 for maximum optimized results.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35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C427-EEF6-082D-6E01-9C264ABED993}"/>
              </a:ext>
            </a:extLst>
          </p:cNvPr>
          <p:cNvSpPr>
            <a:spLocks noGrp="1"/>
          </p:cNvSpPr>
          <p:nvPr>
            <p:ph type="title"/>
          </p:nvPr>
        </p:nvSpPr>
        <p:spPr>
          <a:xfrm>
            <a:off x="677328" y="609600"/>
            <a:ext cx="2930518" cy="1320800"/>
          </a:xfrm>
        </p:spPr>
        <p:txBody>
          <a:bodyPr anchor="ctr">
            <a:normAutofit fontScale="90000"/>
          </a:bodyPr>
          <a:lstStyle/>
          <a:p>
            <a:r>
              <a:rPr lang="en-US" dirty="0">
                <a:latin typeface="Times New Roman" panose="02020603050405020304" pitchFamily="18" charset="0"/>
                <a:cs typeface="Times New Roman" panose="02020603050405020304" pitchFamily="18" charset="0"/>
              </a:rPr>
              <a:t>BEST MODEL CHOSEN</a:t>
            </a:r>
          </a:p>
        </p:txBody>
      </p:sp>
      <p:sp>
        <p:nvSpPr>
          <p:cNvPr id="3" name="Content Placeholder 2">
            <a:extLst>
              <a:ext uri="{FF2B5EF4-FFF2-40B4-BE49-F238E27FC236}">
                <a16:creationId xmlns:a16="http://schemas.microsoft.com/office/drawing/2014/main" id="{6B4B8D3A-E146-C50A-296A-DE3309AD5CC7}"/>
              </a:ext>
            </a:extLst>
          </p:cNvPr>
          <p:cNvSpPr>
            <a:spLocks noGrp="1"/>
          </p:cNvSpPr>
          <p:nvPr>
            <p:ph idx="1"/>
          </p:nvPr>
        </p:nvSpPr>
        <p:spPr>
          <a:xfrm>
            <a:off x="677328" y="2160589"/>
            <a:ext cx="2930517" cy="3880773"/>
          </a:xfrm>
        </p:spPr>
        <p:txBody>
          <a:bodyPr vert="horz" lIns="91440" tIns="45720" rIns="91440" bIns="45720" rtlCol="0" anchor="t">
            <a:normAutofit/>
          </a:bodyPr>
          <a:lstStyle/>
          <a:p>
            <a:r>
              <a:rPr lang="en-US" sz="1600" dirty="0">
                <a:latin typeface="Times New Roman" panose="02020603050405020304" pitchFamily="18" charset="0"/>
                <a:ea typeface="+mn-lt"/>
                <a:cs typeface="Times New Roman" panose="02020603050405020304" pitchFamily="18" charset="0"/>
              </a:rPr>
              <a:t>Random Forest Learner(Best),</a:t>
            </a:r>
            <a:r>
              <a:rPr lang="en-US" sz="1600" dirty="0">
                <a:latin typeface="Times New Roman" panose="02020603050405020304" pitchFamily="18" charset="0"/>
                <a:cs typeface="Times New Roman" panose="02020603050405020304" pitchFamily="18" charset="0"/>
              </a:rPr>
              <a:t> Based on the ROC curve accuracy(AUC 0.933)</a:t>
            </a:r>
          </a:p>
          <a:p>
            <a:r>
              <a:rPr lang="en-US" sz="1600" dirty="0" err="1">
                <a:latin typeface="Times New Roman" panose="02020603050405020304" pitchFamily="18" charset="0"/>
                <a:ea typeface="+mn-lt"/>
                <a:cs typeface="Times New Roman" panose="02020603050405020304" pitchFamily="18" charset="0"/>
              </a:rPr>
              <a:t>XGBoost</a:t>
            </a:r>
            <a:r>
              <a:rPr lang="en-US" sz="1600" dirty="0">
                <a:latin typeface="Times New Roman" panose="02020603050405020304" pitchFamily="18" charset="0"/>
                <a:ea typeface="+mn-lt"/>
                <a:cs typeface="Times New Roman" panose="02020603050405020304" pitchFamily="18" charset="0"/>
              </a:rPr>
              <a:t> Tree Ensemble Learner(Second best) as ROC curve slightly difference(AUC 0.932)</a:t>
            </a:r>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descr="A graph with a line&#10;&#10;AI-generated content may be incorrect.">
            <a:extLst>
              <a:ext uri="{FF2B5EF4-FFF2-40B4-BE49-F238E27FC236}">
                <a16:creationId xmlns:a16="http://schemas.microsoft.com/office/drawing/2014/main" id="{BA08A257-62DE-D0D7-110E-D8F6EA3F5F9F}"/>
              </a:ext>
            </a:extLst>
          </p:cNvPr>
          <p:cNvPicPr>
            <a:picLocks noChangeAspect="1"/>
          </p:cNvPicPr>
          <p:nvPr/>
        </p:nvPicPr>
        <p:blipFill>
          <a:blip r:embed="rId2"/>
          <a:stretch>
            <a:fillRect/>
          </a:stretch>
        </p:blipFill>
        <p:spPr>
          <a:xfrm>
            <a:off x="3859019" y="3795088"/>
            <a:ext cx="2596281" cy="1895284"/>
          </a:xfrm>
          <a:prstGeom prst="rect">
            <a:avLst/>
          </a:prstGeom>
        </p:spPr>
      </p:pic>
      <p:pic>
        <p:nvPicPr>
          <p:cNvPr id="6" name="Picture 5" descr="A graph with a line&#10;&#10;AI-generated content may be incorrect.">
            <a:extLst>
              <a:ext uri="{FF2B5EF4-FFF2-40B4-BE49-F238E27FC236}">
                <a16:creationId xmlns:a16="http://schemas.microsoft.com/office/drawing/2014/main" id="{EF91B51F-EE22-F761-80BB-8C02757BD887}"/>
              </a:ext>
            </a:extLst>
          </p:cNvPr>
          <p:cNvPicPr>
            <a:picLocks noChangeAspect="1"/>
          </p:cNvPicPr>
          <p:nvPr/>
        </p:nvPicPr>
        <p:blipFill>
          <a:blip r:embed="rId3"/>
          <a:stretch>
            <a:fillRect/>
          </a:stretch>
        </p:blipFill>
        <p:spPr>
          <a:xfrm>
            <a:off x="6677719" y="962747"/>
            <a:ext cx="2596281" cy="1895284"/>
          </a:xfrm>
          <a:prstGeom prst="rect">
            <a:avLst/>
          </a:prstGeom>
        </p:spPr>
      </p:pic>
      <p:pic>
        <p:nvPicPr>
          <p:cNvPr id="7" name="Picture 6" descr="A graph of a tree&#10;&#10;AI-generated content may be incorrect.">
            <a:extLst>
              <a:ext uri="{FF2B5EF4-FFF2-40B4-BE49-F238E27FC236}">
                <a16:creationId xmlns:a16="http://schemas.microsoft.com/office/drawing/2014/main" id="{D58CCCBE-BA94-664B-CADC-F7E281916131}"/>
              </a:ext>
            </a:extLst>
          </p:cNvPr>
          <p:cNvPicPr>
            <a:picLocks noChangeAspect="1"/>
          </p:cNvPicPr>
          <p:nvPr/>
        </p:nvPicPr>
        <p:blipFill>
          <a:blip r:embed="rId4"/>
          <a:stretch>
            <a:fillRect/>
          </a:stretch>
        </p:blipFill>
        <p:spPr>
          <a:xfrm>
            <a:off x="6771435" y="3791607"/>
            <a:ext cx="2596283" cy="1895286"/>
          </a:xfrm>
          <a:prstGeom prst="rect">
            <a:avLst/>
          </a:prstGeom>
        </p:spPr>
      </p:pic>
      <p:pic>
        <p:nvPicPr>
          <p:cNvPr id="4" name="Picture 3" descr="A graph with a line&#10;&#10;AI-generated content may be incorrect.">
            <a:extLst>
              <a:ext uri="{FF2B5EF4-FFF2-40B4-BE49-F238E27FC236}">
                <a16:creationId xmlns:a16="http://schemas.microsoft.com/office/drawing/2014/main" id="{60F4B2B2-C258-E79F-F60C-4D211926A6E5}"/>
              </a:ext>
            </a:extLst>
          </p:cNvPr>
          <p:cNvPicPr>
            <a:picLocks noChangeAspect="1"/>
          </p:cNvPicPr>
          <p:nvPr/>
        </p:nvPicPr>
        <p:blipFill>
          <a:blip r:embed="rId5"/>
          <a:stretch>
            <a:fillRect/>
          </a:stretch>
        </p:blipFill>
        <p:spPr>
          <a:xfrm>
            <a:off x="3859755" y="988022"/>
            <a:ext cx="2596283" cy="1895286"/>
          </a:xfrm>
          <a:prstGeom prst="rect">
            <a:avLst/>
          </a:prstGeom>
        </p:spPr>
      </p:pic>
    </p:spTree>
    <p:extLst>
      <p:ext uri="{BB962C8B-B14F-4D97-AF65-F5344CB8AC3E}">
        <p14:creationId xmlns:p14="http://schemas.microsoft.com/office/powerpoint/2010/main" val="3829221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4C858-EE16-E5E9-345C-FFAF846F66A6}"/>
              </a:ext>
            </a:extLst>
          </p:cNvPr>
          <p:cNvSpPr>
            <a:spLocks noGrp="1"/>
          </p:cNvSpPr>
          <p:nvPr>
            <p:ph type="title"/>
          </p:nvPr>
        </p:nvSpPr>
        <p:spPr>
          <a:xfrm>
            <a:off x="677334" y="609600"/>
            <a:ext cx="8596667" cy="1320800"/>
          </a:xfrm>
        </p:spPr>
        <p:txBody>
          <a:bodyPr>
            <a:normAutofit/>
          </a:bodyPr>
          <a:lstStyle/>
          <a:p>
            <a:r>
              <a:rPr lang="en-US">
                <a:latin typeface="Times New Roman" panose="02020603050405020304" pitchFamily="18" charset="0"/>
                <a:cs typeface="Times New Roman" panose="02020603050405020304" pitchFamily="18" charset="0"/>
              </a:rPr>
              <a:t>FEATURE IMPORTANCE</a:t>
            </a:r>
          </a:p>
        </p:txBody>
      </p:sp>
      <p:sp>
        <p:nvSpPr>
          <p:cNvPr id="12" name="Isosceles Triangle 8">
            <a:extLst>
              <a:ext uri="{FF2B5EF4-FFF2-40B4-BE49-F238E27FC236}">
                <a16:creationId xmlns:a16="http://schemas.microsoft.com/office/drawing/2014/main" id="{339B2E5C-7D38-46FD-A927-39796E8F9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FA1E79A7-1852-F264-A52B-D5D9F9C974DC}"/>
              </a:ext>
            </a:extLst>
          </p:cNvPr>
          <p:cNvPicPr>
            <a:picLocks noChangeAspect="1"/>
          </p:cNvPicPr>
          <p:nvPr/>
        </p:nvPicPr>
        <p:blipFill>
          <a:blip r:embed="rId2"/>
          <a:srcRect t="1946" r="1" b="1"/>
          <a:stretch/>
        </p:blipFill>
        <p:spPr>
          <a:xfrm>
            <a:off x="628514" y="1928035"/>
            <a:ext cx="2659477" cy="1848091"/>
          </a:xfrm>
          <a:prstGeom prst="rect">
            <a:avLst/>
          </a:prstGeom>
        </p:spPr>
      </p:pic>
      <p:pic>
        <p:nvPicPr>
          <p:cNvPr id="7" name="Picture 6">
            <a:extLst>
              <a:ext uri="{FF2B5EF4-FFF2-40B4-BE49-F238E27FC236}">
                <a16:creationId xmlns:a16="http://schemas.microsoft.com/office/drawing/2014/main" id="{B15E2ED9-95E6-7EE0-E83D-450B255E187D}"/>
              </a:ext>
            </a:extLst>
          </p:cNvPr>
          <p:cNvPicPr>
            <a:picLocks noChangeAspect="1"/>
          </p:cNvPicPr>
          <p:nvPr/>
        </p:nvPicPr>
        <p:blipFill>
          <a:blip r:embed="rId3"/>
          <a:srcRect t="4012" r="-6" b="-6"/>
          <a:stretch/>
        </p:blipFill>
        <p:spPr>
          <a:xfrm>
            <a:off x="3435519" y="1914916"/>
            <a:ext cx="2660172" cy="1864029"/>
          </a:xfrm>
          <a:prstGeom prst="rect">
            <a:avLst/>
          </a:prstGeom>
        </p:spPr>
      </p:pic>
      <p:pic>
        <p:nvPicPr>
          <p:cNvPr id="4" name="Picture 3">
            <a:extLst>
              <a:ext uri="{FF2B5EF4-FFF2-40B4-BE49-F238E27FC236}">
                <a16:creationId xmlns:a16="http://schemas.microsoft.com/office/drawing/2014/main" id="{F5F7CC4C-5589-3C72-0ED7-7A4CF37C80FE}"/>
              </a:ext>
            </a:extLst>
          </p:cNvPr>
          <p:cNvPicPr>
            <a:picLocks noChangeAspect="1"/>
          </p:cNvPicPr>
          <p:nvPr/>
        </p:nvPicPr>
        <p:blipFill>
          <a:blip r:embed="rId4"/>
          <a:srcRect t="2474" r="-2" b="-2"/>
          <a:stretch/>
        </p:blipFill>
        <p:spPr>
          <a:xfrm>
            <a:off x="686024" y="4177967"/>
            <a:ext cx="2601672" cy="1862468"/>
          </a:xfrm>
          <a:prstGeom prst="rect">
            <a:avLst/>
          </a:prstGeom>
        </p:spPr>
      </p:pic>
      <p:pic>
        <p:nvPicPr>
          <p:cNvPr id="6" name="Picture 5">
            <a:extLst>
              <a:ext uri="{FF2B5EF4-FFF2-40B4-BE49-F238E27FC236}">
                <a16:creationId xmlns:a16="http://schemas.microsoft.com/office/drawing/2014/main" id="{F2785858-2F19-DBCC-2EF8-6E3213BAC2B5}"/>
              </a:ext>
            </a:extLst>
          </p:cNvPr>
          <p:cNvPicPr>
            <a:picLocks noChangeAspect="1"/>
          </p:cNvPicPr>
          <p:nvPr/>
        </p:nvPicPr>
        <p:blipFill>
          <a:blip r:embed="rId5"/>
          <a:srcRect t="1976" r="-3" b="2219"/>
          <a:stretch/>
        </p:blipFill>
        <p:spPr>
          <a:xfrm>
            <a:off x="3435520" y="4167032"/>
            <a:ext cx="2658891" cy="1873867"/>
          </a:xfrm>
          <a:prstGeom prst="rect">
            <a:avLst/>
          </a:prstGeom>
        </p:spPr>
      </p:pic>
      <p:sp>
        <p:nvSpPr>
          <p:cNvPr id="3" name="Content Placeholder 2">
            <a:extLst>
              <a:ext uri="{FF2B5EF4-FFF2-40B4-BE49-F238E27FC236}">
                <a16:creationId xmlns:a16="http://schemas.microsoft.com/office/drawing/2014/main" id="{DE1BC5F7-8C2D-A7FA-CF9B-BB092180EC1C}"/>
              </a:ext>
            </a:extLst>
          </p:cNvPr>
          <p:cNvSpPr>
            <a:spLocks noGrp="1"/>
          </p:cNvSpPr>
          <p:nvPr>
            <p:ph idx="1"/>
          </p:nvPr>
        </p:nvSpPr>
        <p:spPr>
          <a:xfrm>
            <a:off x="6325880" y="1714891"/>
            <a:ext cx="2948121" cy="4312094"/>
          </a:xfrm>
        </p:spPr>
        <p:txBody>
          <a:bodyPr vert="horz" lIns="91440" tIns="45720" rIns="91440" bIns="45720" rtlCol="0" anchor="t">
            <a:normAutofit/>
          </a:bodyPr>
          <a:lstStyle/>
          <a:p>
            <a:r>
              <a:rPr lang="en-US" sz="1600">
                <a:latin typeface="Times New Roman" panose="02020603050405020304" pitchFamily="18" charset="0"/>
                <a:cs typeface="Times New Roman" panose="02020603050405020304" pitchFamily="18" charset="0"/>
              </a:rPr>
              <a:t>Month to month contract, Internet Service: Fiber Optic, Financial </a:t>
            </a:r>
            <a:r>
              <a:rPr lang="en-US" sz="1600" err="1">
                <a:latin typeface="Times New Roman" panose="02020603050405020304" pitchFamily="18" charset="0"/>
                <a:cs typeface="Times New Roman" panose="02020603050405020304" pitchFamily="18" charset="0"/>
              </a:rPr>
              <a:t>Behabior</a:t>
            </a:r>
            <a:r>
              <a:rPr lang="en-US" sz="1600">
                <a:latin typeface="Times New Roman" panose="02020603050405020304" pitchFamily="18" charset="0"/>
                <a:cs typeface="Times New Roman" panose="02020603050405020304" pitchFamily="18" charset="0"/>
              </a:rPr>
              <a:t>: Monthly Charge, Total Charge, Tenure to Total Charge ration and Senior Citizen, Electronic Check</a:t>
            </a:r>
          </a:p>
          <a:p>
            <a:r>
              <a:rPr lang="en-US" sz="1600">
                <a:latin typeface="Times New Roman" panose="02020603050405020304" pitchFamily="18" charset="0"/>
                <a:cs typeface="Times New Roman" panose="02020603050405020304" pitchFamily="18" charset="0"/>
              </a:rPr>
              <a:t>The following figures are showing the justification according to the Churn Rate vs Features</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5183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TotalTime>
  <Words>827</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Courier New</vt:lpstr>
      <vt:lpstr>Times New Roman</vt:lpstr>
      <vt:lpstr>Trebuchet MS</vt:lpstr>
      <vt:lpstr>Wingdings 3</vt:lpstr>
      <vt:lpstr>Facet</vt:lpstr>
      <vt:lpstr>Customer Churn Rate Prediction using KNIME</vt:lpstr>
      <vt:lpstr>PROJECT OVERVIEW</vt:lpstr>
      <vt:lpstr>DATA PREPROCESSING</vt:lpstr>
      <vt:lpstr>EXPLORATORY DATA ANALYSIS ON RAWDATA</vt:lpstr>
      <vt:lpstr>EXPLORATORY DATA ANALYSIS POST-SAMPLING</vt:lpstr>
      <vt:lpstr>PREDICTIVE MODELING</vt:lpstr>
      <vt:lpstr>PowerPoint Presentation</vt:lpstr>
      <vt:lpstr>BEST MODEL CHOSEN</vt:lpstr>
      <vt:lpstr>FEATURE IMPORTANCE</vt:lpstr>
      <vt:lpstr>RECOMMENDATIONS FOR CUSTOMER RETENTION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Nagesh, Preksha</dc:creator>
  <cp:lastModifiedBy>Anamika Das</cp:lastModifiedBy>
  <cp:revision>4</cp:revision>
  <dcterms:created xsi:type="dcterms:W3CDTF">2025-04-13T16:31:17Z</dcterms:created>
  <dcterms:modified xsi:type="dcterms:W3CDTF">2025-04-14T18:01:46Z</dcterms:modified>
</cp:coreProperties>
</file>