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Maven Pro" panose="020B0604020202020204" charset="0"/>
      <p:regular r:id="rId16"/>
      <p:bold r:id="rId17"/>
    </p:embeddedFont>
    <p:embeddedFont>
      <p:font typeface="Nunito" panose="020F05020202040302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db6fe5fa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db6fe5fa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db6fe5f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db6fe5f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db6fe5fa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db6fe5fa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4e8d51374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4e8d51374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db6fe5f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db6fe5f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36578b18d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36578b18d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db6fe5f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db6fe5f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db6fe5f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db6fe5f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db6fe5f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db6fe5f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db6fe5f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db6fe5f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db6fe5fa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db6fe5fa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db6fe5fa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db6fe5fa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 Presentation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 Anamika Das, Vishwa Kotecha, Christopher Sanders, Judy 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Heat Maps</a:t>
            </a:r>
            <a:endParaRPr sz="2600" b="1"/>
          </a:p>
        </p:txBody>
      </p:sp>
      <p:pic>
        <p:nvPicPr>
          <p:cNvPr id="345" name="Google Shape;3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9500" y="1100150"/>
            <a:ext cx="5329573" cy="39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/>
        </p:nvSpPr>
        <p:spPr>
          <a:xfrm>
            <a:off x="0" y="1421300"/>
            <a:ext cx="3590400" cy="3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Maven Pro"/>
              <a:buChar char="●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heatmap illustrates the correlation between key numerical attributes of the books dataset: rating, price, average reading time, and the encoded book type (where Fiction = 0 and Non-Fiction = 1). 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Maven Pro"/>
              <a:buChar char="●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most notable observation is the moderate negative correlation (-0.59) between average reading time and type_encoded, indicating that Non-Fiction books (type = 1) tend to have shorter reading times compared to Fiction. 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Maven Pro"/>
              <a:buChar char="●"/>
            </a:pPr>
            <a:r>
              <a:rPr lang="en" sz="1100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Conversely, a positive correlation (0.40) between rating and type_encoded suggests that Non-Fiction books are generally rated higher. 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Maven Pro"/>
              <a:buChar char="●"/>
            </a:pP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Other relationships implying pricing is relatively independent of book type, rating, or length.</a:t>
            </a:r>
            <a:endParaRPr sz="1100">
              <a:solidFill>
                <a:srgbClr val="1F1F1F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Conclusion</a:t>
            </a:r>
            <a:endParaRPr sz="2600" b="1"/>
          </a:p>
        </p:txBody>
      </p:sp>
      <p:sp>
        <p:nvSpPr>
          <p:cNvPr id="352" name="Google Shape;352;p23"/>
          <p:cNvSpPr txBox="1">
            <a:spLocks noGrp="1"/>
          </p:cNvSpPr>
          <p:nvPr>
            <p:ph type="body" idx="1"/>
          </p:nvPr>
        </p:nvSpPr>
        <p:spPr>
          <a:xfrm>
            <a:off x="941000" y="1483750"/>
            <a:ext cx="5211900" cy="31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Non-Fiction books dominate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the collection, with Science books contributing the highest volume.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Average price range between $95 - $105 suggest that the books are likely premium quality and biography has the highest average price amongst all genre.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Mystery books have the longest average reading time but the lowest average rating.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Mystery spikes in October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Science dips in November before spiking in December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. </a:t>
            </a:r>
            <a:endParaRPr sz="11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There is no correlation between the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“popularity”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of books in the library catalogue and 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average price.</a:t>
            </a:r>
            <a:endParaRPr sz="1200" b="1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Non-Fiction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book tend to have shorter 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reading time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as compared to Fiction.</a:t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400" y="1750275"/>
            <a:ext cx="2686200" cy="273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Proposed Recommendation</a:t>
            </a:r>
            <a:endParaRPr sz="2600" b="1"/>
          </a:p>
        </p:txBody>
      </p: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1087175" y="1650050"/>
            <a:ext cx="50475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Include 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reader demographics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(age, gender, occupation) to understand audience preferences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Record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completion rate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of books to assess engagement beyond just reading time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Include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Borrowing Frequency: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Track how often each book is borrowed to gauge popularity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Capture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Publication Year: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Understand trends based on book age and relevance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Have more specialized genres due to disproportion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ven Pro"/>
              <a:buChar char="●"/>
            </a:pP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Effort should be made to demystify the nature of title </a:t>
            </a:r>
            <a:r>
              <a:rPr lang="en" sz="12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“popularity” </a:t>
            </a:r>
            <a:r>
              <a:rPr lang="en" sz="12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 the catalogue.</a:t>
            </a:r>
            <a:endParaRPr sz="12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300" y="1281975"/>
            <a:ext cx="2084425" cy="3259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6496350" y="830450"/>
            <a:ext cx="2049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Current Book Attributes: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>
            <a:spLocks noGrp="1"/>
          </p:cNvSpPr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 :)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Introduction</a:t>
            </a:r>
            <a:endParaRPr sz="2600" b="1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47150" y="1758025"/>
            <a:ext cx="3764100" cy="23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b="1" u="sng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Dataset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  <a:r>
              <a:rPr lang="en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The data set is about book library catalog containing 12,000 individual book entries.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b="1" u="sng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Catalog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Information is about books across three</a:t>
            </a:r>
            <a:r>
              <a:rPr lang="en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genres- </a:t>
            </a:r>
            <a:r>
              <a:rPr lang="en" i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Biography, Mystery, and Science. 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Each title's genre falls in a hierarchy, being classified as either a </a:t>
            </a:r>
            <a:r>
              <a:rPr lang="en" i="1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Fiction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or </a:t>
            </a:r>
            <a:r>
              <a:rPr lang="en" i="1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Non-Fiction</a:t>
            </a:r>
            <a:r>
              <a:rPr lang="en">
                <a:solidFill>
                  <a:srgbClr val="1F1F1F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 book "type".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285" name="Google Shape;285;p14" title="boo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463" y="1758025"/>
            <a:ext cx="3908437" cy="22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5541650" y="4138525"/>
            <a:ext cx="19140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" b="0"/>
              <a:t>Hierarchy Diagram of Dataset</a:t>
            </a:r>
            <a:endParaRPr sz="1000" b="0"/>
          </a:p>
        </p:txBody>
      </p:sp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4910700" y="1189875"/>
            <a:ext cx="33600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10" b="0"/>
              <a:t>Data about Books in a Library from their Catalog</a:t>
            </a:r>
            <a:endParaRPr sz="1010"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 Cleaning and Preprocessing</a:t>
            </a:r>
            <a:endParaRPr sz="2600"/>
          </a:p>
        </p:txBody>
      </p:sp>
      <p:sp>
        <p:nvSpPr>
          <p:cNvPr id="293" name="Google Shape;293;p15"/>
          <p:cNvSpPr txBox="1">
            <a:spLocks noGrp="1"/>
          </p:cNvSpPr>
          <p:nvPr>
            <p:ph type="body" idx="1"/>
          </p:nvPr>
        </p:nvSpPr>
        <p:spPr>
          <a:xfrm>
            <a:off x="1188725" y="2009025"/>
            <a:ext cx="2919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Categorical Column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These represent groups or categories. They describe qualities or labels, not numbers.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Date,</a:t>
            </a:r>
            <a:r>
              <a:rPr lang="en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title, type, genre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How it was cleaned: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Using the .fillna() and mode()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5060450" y="2066575"/>
            <a:ext cx="2919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Numerical Column</a:t>
            </a:r>
            <a:r>
              <a:rPr lang="en">
                <a:latin typeface="Maven Pro"/>
                <a:ea typeface="Maven Pro"/>
                <a:cs typeface="Maven Pro"/>
                <a:sym typeface="Maven Pro"/>
              </a:rPr>
              <a:t>: These represent measurable quantities. They are actual numbers you can count or measure.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Price, rating, average_reading time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Maven Pro"/>
                <a:ea typeface="Maven Pro"/>
                <a:cs typeface="Maven Pro"/>
                <a:sym typeface="Maven Pro"/>
              </a:rPr>
              <a:t>How it was cleaned:</a:t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Using the .fillna() and .mean()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5" name="Google Shape;295;p15"/>
          <p:cNvSpPr txBox="1">
            <a:spLocks noGrp="1"/>
          </p:cNvSpPr>
          <p:nvPr>
            <p:ph type="title"/>
          </p:nvPr>
        </p:nvSpPr>
        <p:spPr>
          <a:xfrm>
            <a:off x="1188725" y="1546650"/>
            <a:ext cx="5015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00" dirty="0"/>
              <a:t>Key Attributes Analysis</a:t>
            </a:r>
            <a:r>
              <a:rPr lang="en" sz="1200" b="0" dirty="0"/>
              <a:t>: info(), describe(), isnull().sum()</a:t>
            </a:r>
            <a:r>
              <a:rPr lang="en" sz="1210" b="0" dirty="0"/>
              <a:t> </a:t>
            </a:r>
            <a:endParaRPr sz="121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Bar Chart</a:t>
            </a:r>
            <a:endParaRPr sz="2600" b="1"/>
          </a:p>
        </p:txBody>
      </p:sp>
      <p:sp>
        <p:nvSpPr>
          <p:cNvPr id="301" name="Google Shape;301;p16"/>
          <p:cNvSpPr txBox="1">
            <a:spLocks noGrp="1"/>
          </p:cNvSpPr>
          <p:nvPr>
            <p:ph type="body" idx="1"/>
          </p:nvPr>
        </p:nvSpPr>
        <p:spPr>
          <a:xfrm>
            <a:off x="6031800" y="994175"/>
            <a:ext cx="25083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BiographyBook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premium priced,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highly rated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and moderately time-consuming — ideal for deep, quality-oriented readers.</a:t>
            </a:r>
            <a:b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MysteryBook: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long reading engagement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but with a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lowest rating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suggesting a potential mismatch between reader expectation and content.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that although Mystery books are lengthy, they are </a:t>
            </a:r>
            <a:r>
              <a:rPr lang="en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 favored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readers.</a:t>
            </a:r>
            <a:b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10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ScienceBook: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quicker reading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high satisfaction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lang="en" sz="1000" b="1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moderate price</a:t>
            </a:r>
            <a:r>
              <a:rPr lang="en" sz="10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— a strong choice for time-conscious readers seeking quality.</a:t>
            </a:r>
            <a:br>
              <a:rPr lang="en" sz="9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</a:br>
            <a:endParaRPr sz="9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2" name="Google Shape;302;p16" title="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375" y="1542400"/>
            <a:ext cx="4844325" cy="333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Boxplot</a:t>
            </a:r>
            <a:endParaRPr sz="2600" b="1"/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1"/>
          </p:nvPr>
        </p:nvSpPr>
        <p:spPr>
          <a:xfrm>
            <a:off x="5935125" y="1316575"/>
            <a:ext cx="2754900" cy="32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50% of the average reading time is between 22.5 minutes to ~31 minutes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Median is ~27 minutes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Relative balance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Box is closer to the minimum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Slightly right-skewed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Seems symmetric around the median with a slight tendency toward longer reading times due to higher maximum values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No outliers = relatively consistent data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700" y="1381975"/>
            <a:ext cx="4296093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</a:t>
            </a:r>
            <a:r>
              <a:rPr lang="en" sz="2700" b="1"/>
              <a:t>– Line Plots</a:t>
            </a:r>
            <a:endParaRPr sz="2700" b="1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0" y="1398575"/>
            <a:ext cx="2284200" cy="3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 b="1">
                <a:solidFill>
                  <a:srgbClr val="97198E"/>
                </a:solidFill>
                <a:latin typeface="Maven Pro"/>
                <a:ea typeface="Maven Pro"/>
                <a:cs typeface="Maven Pro"/>
                <a:sym typeface="Maven Pro"/>
              </a:rPr>
              <a:t>Mystery</a:t>
            </a: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rose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in August, peaking in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October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, which correlates with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Halloween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. 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 b="1">
                <a:solidFill>
                  <a:srgbClr val="008427"/>
                </a:solidFill>
                <a:latin typeface="Maven Pro"/>
                <a:ea typeface="Maven Pro"/>
                <a:cs typeface="Maven Pro"/>
                <a:sym typeface="Maven Pro"/>
              </a:rPr>
              <a:t>Science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dipped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in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November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 but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spiked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in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December.</a:t>
            </a:r>
            <a:endParaRPr sz="1400" u="sng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 b="1">
                <a:solidFill>
                  <a:srgbClr val="83007A"/>
                </a:solidFill>
                <a:latin typeface="Maven Pro"/>
                <a:ea typeface="Maven Pro"/>
                <a:cs typeface="Maven Pro"/>
                <a:sym typeface="Maven Pro"/>
              </a:rPr>
              <a:t>Biography</a:t>
            </a:r>
            <a:r>
              <a:rPr lang="en" sz="1400" b="1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was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fairly static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year-round.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 u="sng">
                <a:solidFill>
                  <a:srgbClr val="018428"/>
                </a:solidFill>
                <a:latin typeface="Maven Pro"/>
                <a:ea typeface="Maven Pro"/>
                <a:cs typeface="Maven Pro"/>
                <a:sym typeface="Maven Pro"/>
              </a:rPr>
              <a:t>Science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was the </a:t>
            </a:r>
            <a:r>
              <a:rPr lang="en" sz="1400" u="sng">
                <a:latin typeface="Maven Pro"/>
                <a:ea typeface="Maven Pro"/>
                <a:cs typeface="Maven Pro"/>
                <a:sym typeface="Maven Pro"/>
              </a:rPr>
              <a:t>most popular</a:t>
            </a: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050" y="1398525"/>
            <a:ext cx="7030500" cy="35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Scatter Plots</a:t>
            </a:r>
            <a:endParaRPr sz="2600" b="1"/>
          </a:p>
        </p:txBody>
      </p:sp>
      <p:sp>
        <p:nvSpPr>
          <p:cNvPr id="322" name="Google Shape;322;p19"/>
          <p:cNvSpPr txBox="1">
            <a:spLocks noGrp="1"/>
          </p:cNvSpPr>
          <p:nvPr>
            <p:ph type="body" idx="1"/>
          </p:nvPr>
        </p:nvSpPr>
        <p:spPr>
          <a:xfrm>
            <a:off x="184950" y="1407325"/>
            <a:ext cx="4088400" cy="3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Char char="●"/>
            </a:pPr>
            <a:r>
              <a:rPr lang="en" sz="1500" b="1">
                <a:latin typeface="Maven Pro"/>
                <a:ea typeface="Maven Pro"/>
                <a:cs typeface="Maven Pro"/>
                <a:sym typeface="Maven Pro"/>
              </a:rPr>
              <a:t>Nature of title </a:t>
            </a:r>
            <a:r>
              <a:rPr lang="en" sz="1500" b="1" u="sng">
                <a:latin typeface="Maven Pro"/>
                <a:ea typeface="Maven Pro"/>
                <a:cs typeface="Maven Pro"/>
                <a:sym typeface="Maven Pro"/>
              </a:rPr>
              <a:t>“Popularity”</a:t>
            </a:r>
            <a:r>
              <a:rPr lang="en" sz="1500" b="1">
                <a:latin typeface="Maven Pro"/>
                <a:ea typeface="Maven Pro"/>
                <a:cs typeface="Maven Pro"/>
                <a:sym typeface="Maven Pro"/>
              </a:rPr>
              <a:t>      (Number of Times Title Appears)        is </a:t>
            </a:r>
            <a:r>
              <a:rPr lang="en" sz="1500" b="1" u="sng">
                <a:latin typeface="Maven Pro"/>
                <a:ea typeface="Maven Pro"/>
                <a:cs typeface="Maven Pro"/>
                <a:sym typeface="Maven Pro"/>
              </a:rPr>
              <a:t>ambiguous</a:t>
            </a:r>
            <a:endParaRPr sz="15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Char char="●"/>
            </a:pPr>
            <a:r>
              <a:rPr lang="en" sz="1500" b="1">
                <a:latin typeface="Maven Pro"/>
                <a:ea typeface="Maven Pro"/>
                <a:cs typeface="Maven Pro"/>
                <a:sym typeface="Maven Pro"/>
              </a:rPr>
              <a:t>Could it be demand or supply?</a:t>
            </a:r>
            <a:endParaRPr sz="1500" b="1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ven Pro"/>
              <a:buChar char="●"/>
            </a:pPr>
            <a:r>
              <a:rPr lang="en" sz="1500" b="1" u="sng">
                <a:latin typeface="Maven Pro"/>
                <a:ea typeface="Maven Pro"/>
                <a:cs typeface="Maven Pro"/>
                <a:sym typeface="Maven Pro"/>
              </a:rPr>
              <a:t>No correlation to Average Price</a:t>
            </a:r>
            <a:endParaRPr sz="1500" b="1" u="sng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075" y="1149413"/>
            <a:ext cx="4371700" cy="39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247" y="2831923"/>
            <a:ext cx="2596825" cy="23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Histogram</a:t>
            </a:r>
            <a:endParaRPr sz="2600" b="1"/>
          </a:p>
        </p:txBody>
      </p:sp>
      <p:sp>
        <p:nvSpPr>
          <p:cNvPr id="330" name="Google Shape;330;p20"/>
          <p:cNvSpPr txBox="1">
            <a:spLocks noGrp="1"/>
          </p:cNvSpPr>
          <p:nvPr>
            <p:ph type="body" idx="1"/>
          </p:nvPr>
        </p:nvSpPr>
        <p:spPr>
          <a:xfrm>
            <a:off x="5947825" y="1990050"/>
            <a:ext cx="27294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Majority of the books are science books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Followed by Biography, then Mystery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Suggest specialized or niche library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Maven Pro"/>
              <a:buChar char="●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Central tendency cost is in the range of $95 - $105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aven Pro"/>
              <a:buChar char="○"/>
            </a:pPr>
            <a:r>
              <a:rPr lang="en">
                <a:latin typeface="Maven Pro"/>
                <a:ea typeface="Maven Pro"/>
                <a:cs typeface="Maven Pro"/>
                <a:sym typeface="Maven Pro"/>
              </a:rPr>
              <a:t>Suggest premium quality and/or specialized content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495775"/>
            <a:ext cx="4198668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/>
              <a:t>Visualization – Pie Charts</a:t>
            </a:r>
            <a:endParaRPr sz="2600" b="1"/>
          </a:p>
        </p:txBody>
      </p:sp>
      <p:sp>
        <p:nvSpPr>
          <p:cNvPr id="337" name="Google Shape;337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42507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Dive into visualization/trend discussion</a:t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5353625" y="1764650"/>
            <a:ext cx="34662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The pie chart highlights the proportional representation of book genres in the dataset.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ScienceBook dominates the collection, making up approximately 59.4% of the total. The remaining genres,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0480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200"/>
              <a:buFont typeface="Maven Pro"/>
              <a:buChar char="●"/>
            </a:pPr>
            <a:r>
              <a:rPr lang="en" sz="1200">
                <a:latin typeface="Maven Pro"/>
                <a:ea typeface="Maven Pro"/>
                <a:cs typeface="Maven Pro"/>
                <a:sym typeface="Maven Pro"/>
              </a:rPr>
              <a:t>BiographyBook and MysteryBook, are almost evenly split with 20.6% and 20.0% respectively. </a:t>
            </a:r>
            <a:endParaRPr sz="12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r="4150"/>
          <a:stretch/>
        </p:blipFill>
        <p:spPr>
          <a:xfrm>
            <a:off x="549275" y="1291275"/>
            <a:ext cx="4932249" cy="36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Maven Pro</vt:lpstr>
      <vt:lpstr>Nunito</vt:lpstr>
      <vt:lpstr>Momentum</vt:lpstr>
      <vt:lpstr>Group 1 Presentation</vt:lpstr>
      <vt:lpstr>Introduction</vt:lpstr>
      <vt:lpstr>Data Cleaning and Preprocessing</vt:lpstr>
      <vt:lpstr>Visualization – Bar Chart</vt:lpstr>
      <vt:lpstr>Visualization – Boxplot</vt:lpstr>
      <vt:lpstr>Visualization – Line Plots</vt:lpstr>
      <vt:lpstr>Visualization – Scatter Plots</vt:lpstr>
      <vt:lpstr>Visualization – Histogram</vt:lpstr>
      <vt:lpstr>Visualization – Pie Charts</vt:lpstr>
      <vt:lpstr>Visualization – Heat Maps</vt:lpstr>
      <vt:lpstr>Conclusion</vt:lpstr>
      <vt:lpstr>Proposed Recommendation</vt:lpstr>
      <vt:lpstr>Thank You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Anamika Das</cp:lastModifiedBy>
  <cp:revision>1</cp:revision>
  <dcterms:modified xsi:type="dcterms:W3CDTF">2025-05-05T18:31:49Z</dcterms:modified>
</cp:coreProperties>
</file>