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70" r:id="rId11"/>
    <p:sldId id="271" r:id="rId12"/>
    <p:sldId id="272" r:id="rId13"/>
    <p:sldId id="273"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0D80D-17B8-4659-9D0A-5F9D430C57D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34C2879-587F-4B54-A804-FE38960C492A}">
      <dgm:prSet/>
      <dgm:spPr/>
      <dgm:t>
        <a:bodyPr/>
        <a:lstStyle/>
        <a:p>
          <a:pPr>
            <a:defRPr cap="all"/>
          </a:pPr>
          <a:r>
            <a:rPr lang="en-US"/>
            <a:t>OBJECTIVE</a:t>
          </a:r>
        </a:p>
      </dgm:t>
    </dgm:pt>
    <dgm:pt modelId="{912862FC-F416-4001-9FD4-C8B5DC4A3757}" type="parTrans" cxnId="{EDF1E14E-3E35-4996-8AE0-04A44DC63930}">
      <dgm:prSet/>
      <dgm:spPr/>
      <dgm:t>
        <a:bodyPr/>
        <a:lstStyle/>
        <a:p>
          <a:endParaRPr lang="en-US"/>
        </a:p>
      </dgm:t>
    </dgm:pt>
    <dgm:pt modelId="{CD8C27C7-772A-4A5F-8571-CAC7B5DFE079}" type="sibTrans" cxnId="{EDF1E14E-3E35-4996-8AE0-04A44DC63930}">
      <dgm:prSet/>
      <dgm:spPr/>
      <dgm:t>
        <a:bodyPr/>
        <a:lstStyle/>
        <a:p>
          <a:endParaRPr lang="en-US"/>
        </a:p>
      </dgm:t>
    </dgm:pt>
    <dgm:pt modelId="{446298C1-6861-41DB-956A-C2207EDF41E3}">
      <dgm:prSet/>
      <dgm:spPr/>
      <dgm:t>
        <a:bodyPr/>
        <a:lstStyle/>
        <a:p>
          <a:pPr>
            <a:defRPr cap="all"/>
          </a:pPr>
          <a:r>
            <a:rPr lang="en-US"/>
            <a:t>DATASET</a:t>
          </a:r>
        </a:p>
      </dgm:t>
    </dgm:pt>
    <dgm:pt modelId="{985DCAF3-B231-45D8-A723-1AD6683EAD7D}" type="parTrans" cxnId="{DA55122F-32A0-4847-B825-3C222CE0D6CF}">
      <dgm:prSet/>
      <dgm:spPr/>
      <dgm:t>
        <a:bodyPr/>
        <a:lstStyle/>
        <a:p>
          <a:endParaRPr lang="en-US"/>
        </a:p>
      </dgm:t>
    </dgm:pt>
    <dgm:pt modelId="{49B9C877-1B15-4732-8495-85443163325E}" type="sibTrans" cxnId="{DA55122F-32A0-4847-B825-3C222CE0D6CF}">
      <dgm:prSet/>
      <dgm:spPr/>
      <dgm:t>
        <a:bodyPr/>
        <a:lstStyle/>
        <a:p>
          <a:endParaRPr lang="en-US"/>
        </a:p>
      </dgm:t>
    </dgm:pt>
    <dgm:pt modelId="{AB7C84E5-EE38-4191-B426-A32A9BA7CC1B}">
      <dgm:prSet/>
      <dgm:spPr/>
      <dgm:t>
        <a:bodyPr/>
        <a:lstStyle/>
        <a:p>
          <a:pPr>
            <a:defRPr cap="all"/>
          </a:pPr>
          <a:r>
            <a:rPr lang="en-US"/>
            <a:t>DATA ANALYSIS TOOLS</a:t>
          </a:r>
        </a:p>
      </dgm:t>
    </dgm:pt>
    <dgm:pt modelId="{51367C04-86FE-4F46-B62D-F9531BF14025}" type="parTrans" cxnId="{EEE6A6FC-BABA-49BF-B14E-3C220912DAFD}">
      <dgm:prSet/>
      <dgm:spPr/>
      <dgm:t>
        <a:bodyPr/>
        <a:lstStyle/>
        <a:p>
          <a:endParaRPr lang="en-US"/>
        </a:p>
      </dgm:t>
    </dgm:pt>
    <dgm:pt modelId="{EA9FEACF-C2CF-4E25-A207-903691D8C8BD}" type="sibTrans" cxnId="{EEE6A6FC-BABA-49BF-B14E-3C220912DAFD}">
      <dgm:prSet/>
      <dgm:spPr/>
      <dgm:t>
        <a:bodyPr/>
        <a:lstStyle/>
        <a:p>
          <a:endParaRPr lang="en-US"/>
        </a:p>
      </dgm:t>
    </dgm:pt>
    <dgm:pt modelId="{45682137-2CDA-4BC9-8FF4-802DB79962AC}">
      <dgm:prSet/>
      <dgm:spPr/>
      <dgm:t>
        <a:bodyPr/>
        <a:lstStyle/>
        <a:p>
          <a:pPr>
            <a:defRPr cap="all"/>
          </a:pPr>
          <a:r>
            <a:rPr lang="en-US"/>
            <a:t>EXPLORATORY DATA ANALYSIS</a:t>
          </a:r>
        </a:p>
      </dgm:t>
    </dgm:pt>
    <dgm:pt modelId="{6A99A7C3-7A49-4FE5-9389-B77ABE984116}" type="parTrans" cxnId="{612C55C0-84CE-4BA1-BB5C-1A1B8B52A152}">
      <dgm:prSet/>
      <dgm:spPr/>
      <dgm:t>
        <a:bodyPr/>
        <a:lstStyle/>
        <a:p>
          <a:endParaRPr lang="en-US"/>
        </a:p>
      </dgm:t>
    </dgm:pt>
    <dgm:pt modelId="{699754A6-DEEE-49AF-A71C-7C0567116D9E}" type="sibTrans" cxnId="{612C55C0-84CE-4BA1-BB5C-1A1B8B52A152}">
      <dgm:prSet/>
      <dgm:spPr/>
      <dgm:t>
        <a:bodyPr/>
        <a:lstStyle/>
        <a:p>
          <a:endParaRPr lang="en-US"/>
        </a:p>
      </dgm:t>
    </dgm:pt>
    <dgm:pt modelId="{CF73CFF4-88E8-4D4A-9710-9110ABDA13B9}">
      <dgm:prSet/>
      <dgm:spPr/>
      <dgm:t>
        <a:bodyPr/>
        <a:lstStyle/>
        <a:p>
          <a:pPr>
            <a:defRPr cap="all"/>
          </a:pPr>
          <a:r>
            <a:rPr lang="en-US"/>
            <a:t>VISUALIZATIONS AND BUSINESS QUESTIONS</a:t>
          </a:r>
        </a:p>
      </dgm:t>
    </dgm:pt>
    <dgm:pt modelId="{4E15A574-0110-4AF8-BEB7-4F9E3529ACDA}" type="parTrans" cxnId="{9B405225-475B-484A-8852-15CE20B32354}">
      <dgm:prSet/>
      <dgm:spPr/>
      <dgm:t>
        <a:bodyPr/>
        <a:lstStyle/>
        <a:p>
          <a:endParaRPr lang="en-US"/>
        </a:p>
      </dgm:t>
    </dgm:pt>
    <dgm:pt modelId="{4985DD4C-CE56-47B9-A15F-F25186AE0605}" type="sibTrans" cxnId="{9B405225-475B-484A-8852-15CE20B32354}">
      <dgm:prSet/>
      <dgm:spPr/>
      <dgm:t>
        <a:bodyPr/>
        <a:lstStyle/>
        <a:p>
          <a:endParaRPr lang="en-US"/>
        </a:p>
      </dgm:t>
    </dgm:pt>
    <dgm:pt modelId="{54828C55-18F6-4BE3-A384-4C3AA0B2727F}">
      <dgm:prSet/>
      <dgm:spPr/>
      <dgm:t>
        <a:bodyPr/>
        <a:lstStyle/>
        <a:p>
          <a:pPr>
            <a:defRPr cap="all"/>
          </a:pPr>
          <a:r>
            <a:rPr lang="en-US"/>
            <a:t>DASHBOARD</a:t>
          </a:r>
        </a:p>
      </dgm:t>
    </dgm:pt>
    <dgm:pt modelId="{3028278A-0225-4EF9-9DAB-8FFDE3C0EAE5}" type="parTrans" cxnId="{26BB50C3-17DE-418F-8E43-DAF96F033437}">
      <dgm:prSet/>
      <dgm:spPr/>
      <dgm:t>
        <a:bodyPr/>
        <a:lstStyle/>
        <a:p>
          <a:endParaRPr lang="en-US"/>
        </a:p>
      </dgm:t>
    </dgm:pt>
    <dgm:pt modelId="{D8581004-9BFD-4031-999B-31899A18CC37}" type="sibTrans" cxnId="{26BB50C3-17DE-418F-8E43-DAF96F033437}">
      <dgm:prSet/>
      <dgm:spPr/>
      <dgm:t>
        <a:bodyPr/>
        <a:lstStyle/>
        <a:p>
          <a:endParaRPr lang="en-US"/>
        </a:p>
      </dgm:t>
    </dgm:pt>
    <dgm:pt modelId="{3285FC36-2FC0-4B6D-950D-6C69C1513344}">
      <dgm:prSet/>
      <dgm:spPr/>
      <dgm:t>
        <a:bodyPr/>
        <a:lstStyle/>
        <a:p>
          <a:pPr>
            <a:defRPr cap="all"/>
          </a:pPr>
          <a:r>
            <a:rPr lang="en-US"/>
            <a:t>CONCLUSION</a:t>
          </a:r>
        </a:p>
      </dgm:t>
    </dgm:pt>
    <dgm:pt modelId="{D808AF1F-3DAE-4213-AE97-421E931C3868}" type="parTrans" cxnId="{B965E6B7-F6A8-43C6-A157-235C32CFF30A}">
      <dgm:prSet/>
      <dgm:spPr/>
      <dgm:t>
        <a:bodyPr/>
        <a:lstStyle/>
        <a:p>
          <a:endParaRPr lang="en-US"/>
        </a:p>
      </dgm:t>
    </dgm:pt>
    <dgm:pt modelId="{37649DD6-FB76-4F7F-9660-805F827BADB1}" type="sibTrans" cxnId="{B965E6B7-F6A8-43C6-A157-235C32CFF30A}">
      <dgm:prSet/>
      <dgm:spPr/>
      <dgm:t>
        <a:bodyPr/>
        <a:lstStyle/>
        <a:p>
          <a:endParaRPr lang="en-US"/>
        </a:p>
      </dgm:t>
    </dgm:pt>
    <dgm:pt modelId="{B17EB486-B0F7-4B6F-B72F-D5F740E6FD76}" type="pres">
      <dgm:prSet presAssocID="{3090D80D-17B8-4659-9D0A-5F9D430C57D1}" presName="root" presStyleCnt="0">
        <dgm:presLayoutVars>
          <dgm:dir/>
          <dgm:resizeHandles val="exact"/>
        </dgm:presLayoutVars>
      </dgm:prSet>
      <dgm:spPr/>
    </dgm:pt>
    <dgm:pt modelId="{6AA479F3-CDD8-4420-94E9-BDF258DAE138}" type="pres">
      <dgm:prSet presAssocID="{134C2879-587F-4B54-A804-FE38960C492A}" presName="compNode" presStyleCnt="0"/>
      <dgm:spPr/>
    </dgm:pt>
    <dgm:pt modelId="{7F5FA7FB-15DD-4758-8FED-3D0C2787ADCF}" type="pres">
      <dgm:prSet presAssocID="{134C2879-587F-4B54-A804-FE38960C492A}" presName="iconBgRect" presStyleLbl="bgShp" presStyleIdx="0" presStyleCnt="7"/>
      <dgm:spPr/>
    </dgm:pt>
    <dgm:pt modelId="{EC2F8681-01C5-4E1F-8C52-B961B6A9E9EA}" type="pres">
      <dgm:prSet presAssocID="{134C2879-587F-4B54-A804-FE38960C492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F31E68FB-5B87-4854-9D84-6394D90A58CB}" type="pres">
      <dgm:prSet presAssocID="{134C2879-587F-4B54-A804-FE38960C492A}" presName="spaceRect" presStyleCnt="0"/>
      <dgm:spPr/>
    </dgm:pt>
    <dgm:pt modelId="{E50D079A-19FC-46E0-9F89-8FCFCA9E7C5C}" type="pres">
      <dgm:prSet presAssocID="{134C2879-587F-4B54-A804-FE38960C492A}" presName="textRect" presStyleLbl="revTx" presStyleIdx="0" presStyleCnt="7">
        <dgm:presLayoutVars>
          <dgm:chMax val="1"/>
          <dgm:chPref val="1"/>
        </dgm:presLayoutVars>
      </dgm:prSet>
      <dgm:spPr/>
    </dgm:pt>
    <dgm:pt modelId="{C0E6ABF0-53FE-402B-922E-CA837572FB00}" type="pres">
      <dgm:prSet presAssocID="{CD8C27C7-772A-4A5F-8571-CAC7B5DFE079}" presName="sibTrans" presStyleCnt="0"/>
      <dgm:spPr/>
    </dgm:pt>
    <dgm:pt modelId="{EDC1D5BA-88A3-4A46-8915-FCC96F15CD1C}" type="pres">
      <dgm:prSet presAssocID="{446298C1-6861-41DB-956A-C2207EDF41E3}" presName="compNode" presStyleCnt="0"/>
      <dgm:spPr/>
    </dgm:pt>
    <dgm:pt modelId="{CBF252F5-B36E-4D80-8157-D8FA3537D1E1}" type="pres">
      <dgm:prSet presAssocID="{446298C1-6861-41DB-956A-C2207EDF41E3}" presName="iconBgRect" presStyleLbl="bgShp" presStyleIdx="1" presStyleCnt="7"/>
      <dgm:spPr/>
    </dgm:pt>
    <dgm:pt modelId="{6BCE5B59-6B0E-4152-94B5-D99B2F41278E}" type="pres">
      <dgm:prSet presAssocID="{446298C1-6861-41DB-956A-C2207EDF41E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C91921C-E931-445D-A2B0-867219D1E974}" type="pres">
      <dgm:prSet presAssocID="{446298C1-6861-41DB-956A-C2207EDF41E3}" presName="spaceRect" presStyleCnt="0"/>
      <dgm:spPr/>
    </dgm:pt>
    <dgm:pt modelId="{116480FD-696D-45BC-8224-D94D40BCB7B5}" type="pres">
      <dgm:prSet presAssocID="{446298C1-6861-41DB-956A-C2207EDF41E3}" presName="textRect" presStyleLbl="revTx" presStyleIdx="1" presStyleCnt="7">
        <dgm:presLayoutVars>
          <dgm:chMax val="1"/>
          <dgm:chPref val="1"/>
        </dgm:presLayoutVars>
      </dgm:prSet>
      <dgm:spPr/>
    </dgm:pt>
    <dgm:pt modelId="{C5D470ED-05CC-40C7-B2C1-5FB4D2A7B530}" type="pres">
      <dgm:prSet presAssocID="{49B9C877-1B15-4732-8495-85443163325E}" presName="sibTrans" presStyleCnt="0"/>
      <dgm:spPr/>
    </dgm:pt>
    <dgm:pt modelId="{0EB90522-5999-4A29-8FE5-FCF20668D7D0}" type="pres">
      <dgm:prSet presAssocID="{AB7C84E5-EE38-4191-B426-A32A9BA7CC1B}" presName="compNode" presStyleCnt="0"/>
      <dgm:spPr/>
    </dgm:pt>
    <dgm:pt modelId="{7AD534F9-9295-4C21-BC82-FAB9DE7F7CB9}" type="pres">
      <dgm:prSet presAssocID="{AB7C84E5-EE38-4191-B426-A32A9BA7CC1B}" presName="iconBgRect" presStyleLbl="bgShp" presStyleIdx="2" presStyleCnt="7"/>
      <dgm:spPr/>
    </dgm:pt>
    <dgm:pt modelId="{DDB798F0-DD61-4739-9E1F-5C7E1BED3BE2}" type="pres">
      <dgm:prSet presAssocID="{AB7C84E5-EE38-4191-B426-A32A9BA7CC1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79C0D32-9135-4090-9A89-86C5BE8461A7}" type="pres">
      <dgm:prSet presAssocID="{AB7C84E5-EE38-4191-B426-A32A9BA7CC1B}" presName="spaceRect" presStyleCnt="0"/>
      <dgm:spPr/>
    </dgm:pt>
    <dgm:pt modelId="{3E36D565-F7F0-4C89-B4ED-D58FB6177C43}" type="pres">
      <dgm:prSet presAssocID="{AB7C84E5-EE38-4191-B426-A32A9BA7CC1B}" presName="textRect" presStyleLbl="revTx" presStyleIdx="2" presStyleCnt="7">
        <dgm:presLayoutVars>
          <dgm:chMax val="1"/>
          <dgm:chPref val="1"/>
        </dgm:presLayoutVars>
      </dgm:prSet>
      <dgm:spPr/>
    </dgm:pt>
    <dgm:pt modelId="{1681E148-764E-4B84-8B03-D56880EA5FB8}" type="pres">
      <dgm:prSet presAssocID="{EA9FEACF-C2CF-4E25-A207-903691D8C8BD}" presName="sibTrans" presStyleCnt="0"/>
      <dgm:spPr/>
    </dgm:pt>
    <dgm:pt modelId="{36ECB348-CAE3-46BF-A277-1096EAD76E40}" type="pres">
      <dgm:prSet presAssocID="{45682137-2CDA-4BC9-8FF4-802DB79962AC}" presName="compNode" presStyleCnt="0"/>
      <dgm:spPr/>
    </dgm:pt>
    <dgm:pt modelId="{2B9FCEAB-79A2-4E8C-8F8F-57A1C4A76660}" type="pres">
      <dgm:prSet presAssocID="{45682137-2CDA-4BC9-8FF4-802DB79962AC}" presName="iconBgRect" presStyleLbl="bgShp" presStyleIdx="3" presStyleCnt="7"/>
      <dgm:spPr/>
    </dgm:pt>
    <dgm:pt modelId="{9AA19977-1178-4A61-BAA2-73010C4B7977}" type="pres">
      <dgm:prSet presAssocID="{45682137-2CDA-4BC9-8FF4-802DB79962A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373633A-1BC0-44D4-83F8-7D2D24A927CF}" type="pres">
      <dgm:prSet presAssocID="{45682137-2CDA-4BC9-8FF4-802DB79962AC}" presName="spaceRect" presStyleCnt="0"/>
      <dgm:spPr/>
    </dgm:pt>
    <dgm:pt modelId="{16746FD7-34E3-4C3A-94AF-294CEA669484}" type="pres">
      <dgm:prSet presAssocID="{45682137-2CDA-4BC9-8FF4-802DB79962AC}" presName="textRect" presStyleLbl="revTx" presStyleIdx="3" presStyleCnt="7">
        <dgm:presLayoutVars>
          <dgm:chMax val="1"/>
          <dgm:chPref val="1"/>
        </dgm:presLayoutVars>
      </dgm:prSet>
      <dgm:spPr/>
    </dgm:pt>
    <dgm:pt modelId="{2CB45BA0-8E82-427A-8514-F3F6B6F2C1E4}" type="pres">
      <dgm:prSet presAssocID="{699754A6-DEEE-49AF-A71C-7C0567116D9E}" presName="sibTrans" presStyleCnt="0"/>
      <dgm:spPr/>
    </dgm:pt>
    <dgm:pt modelId="{40522237-C1A9-4B7F-8592-4F9E73F596F3}" type="pres">
      <dgm:prSet presAssocID="{CF73CFF4-88E8-4D4A-9710-9110ABDA13B9}" presName="compNode" presStyleCnt="0"/>
      <dgm:spPr/>
    </dgm:pt>
    <dgm:pt modelId="{744B9904-0340-473F-B7A2-42C5A7BF0080}" type="pres">
      <dgm:prSet presAssocID="{CF73CFF4-88E8-4D4A-9710-9110ABDA13B9}" presName="iconBgRect" presStyleLbl="bgShp" presStyleIdx="4" presStyleCnt="7"/>
      <dgm:spPr/>
    </dgm:pt>
    <dgm:pt modelId="{6E46C22B-39C6-492C-9C43-9EF552A6F3DE}" type="pres">
      <dgm:prSet presAssocID="{CF73CFF4-88E8-4D4A-9710-9110ABDA13B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6F9658B1-6215-4569-AD65-51135CD12355}" type="pres">
      <dgm:prSet presAssocID="{CF73CFF4-88E8-4D4A-9710-9110ABDA13B9}" presName="spaceRect" presStyleCnt="0"/>
      <dgm:spPr/>
    </dgm:pt>
    <dgm:pt modelId="{F25DF1FE-127C-454A-A803-77AD183A0648}" type="pres">
      <dgm:prSet presAssocID="{CF73CFF4-88E8-4D4A-9710-9110ABDA13B9}" presName="textRect" presStyleLbl="revTx" presStyleIdx="4" presStyleCnt="7">
        <dgm:presLayoutVars>
          <dgm:chMax val="1"/>
          <dgm:chPref val="1"/>
        </dgm:presLayoutVars>
      </dgm:prSet>
      <dgm:spPr/>
    </dgm:pt>
    <dgm:pt modelId="{B231B2E8-B87B-4257-B6A0-DEED564AB803}" type="pres">
      <dgm:prSet presAssocID="{4985DD4C-CE56-47B9-A15F-F25186AE0605}" presName="sibTrans" presStyleCnt="0"/>
      <dgm:spPr/>
    </dgm:pt>
    <dgm:pt modelId="{21EF1A88-FD53-4109-9FB3-83F26FF9FEAB}" type="pres">
      <dgm:prSet presAssocID="{54828C55-18F6-4BE3-A384-4C3AA0B2727F}" presName="compNode" presStyleCnt="0"/>
      <dgm:spPr/>
    </dgm:pt>
    <dgm:pt modelId="{E7AB0F74-DCBE-4FBE-954E-53FAFAFD2EBE}" type="pres">
      <dgm:prSet presAssocID="{54828C55-18F6-4BE3-A384-4C3AA0B2727F}" presName="iconBgRect" presStyleLbl="bgShp" presStyleIdx="5" presStyleCnt="7"/>
      <dgm:spPr/>
    </dgm:pt>
    <dgm:pt modelId="{CD8B5843-8925-43E4-926E-B0B2948478B3}" type="pres">
      <dgm:prSet presAssocID="{54828C55-18F6-4BE3-A384-4C3AA0B2727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3CFDBCBB-2227-4D40-97D3-2A26A009A5C1}" type="pres">
      <dgm:prSet presAssocID="{54828C55-18F6-4BE3-A384-4C3AA0B2727F}" presName="spaceRect" presStyleCnt="0"/>
      <dgm:spPr/>
    </dgm:pt>
    <dgm:pt modelId="{358FB425-1728-4037-9524-A57AE52DED49}" type="pres">
      <dgm:prSet presAssocID="{54828C55-18F6-4BE3-A384-4C3AA0B2727F}" presName="textRect" presStyleLbl="revTx" presStyleIdx="5" presStyleCnt="7">
        <dgm:presLayoutVars>
          <dgm:chMax val="1"/>
          <dgm:chPref val="1"/>
        </dgm:presLayoutVars>
      </dgm:prSet>
      <dgm:spPr/>
    </dgm:pt>
    <dgm:pt modelId="{9645DF5C-0573-4B95-94D6-F1FDE29805BA}" type="pres">
      <dgm:prSet presAssocID="{D8581004-9BFD-4031-999B-31899A18CC37}" presName="sibTrans" presStyleCnt="0"/>
      <dgm:spPr/>
    </dgm:pt>
    <dgm:pt modelId="{DE2FE98D-B9D9-4ED1-A750-758B6AE1B71E}" type="pres">
      <dgm:prSet presAssocID="{3285FC36-2FC0-4B6D-950D-6C69C1513344}" presName="compNode" presStyleCnt="0"/>
      <dgm:spPr/>
    </dgm:pt>
    <dgm:pt modelId="{F88EF673-599D-4CAB-976C-E0CEAD9CBB56}" type="pres">
      <dgm:prSet presAssocID="{3285FC36-2FC0-4B6D-950D-6C69C1513344}" presName="iconBgRect" presStyleLbl="bgShp" presStyleIdx="6" presStyleCnt="7"/>
      <dgm:spPr/>
    </dgm:pt>
    <dgm:pt modelId="{03B2CB2B-7FB6-4DBA-A237-52AD4A45B3C0}" type="pres">
      <dgm:prSet presAssocID="{3285FC36-2FC0-4B6D-950D-6C69C151334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33D6158C-0CF6-436B-BD47-DC7D3D6B392E}" type="pres">
      <dgm:prSet presAssocID="{3285FC36-2FC0-4B6D-950D-6C69C1513344}" presName="spaceRect" presStyleCnt="0"/>
      <dgm:spPr/>
    </dgm:pt>
    <dgm:pt modelId="{A3327739-C54D-4E2A-8467-395C18CFFBE5}" type="pres">
      <dgm:prSet presAssocID="{3285FC36-2FC0-4B6D-950D-6C69C1513344}" presName="textRect" presStyleLbl="revTx" presStyleIdx="6" presStyleCnt="7">
        <dgm:presLayoutVars>
          <dgm:chMax val="1"/>
          <dgm:chPref val="1"/>
        </dgm:presLayoutVars>
      </dgm:prSet>
      <dgm:spPr/>
    </dgm:pt>
  </dgm:ptLst>
  <dgm:cxnLst>
    <dgm:cxn modelId="{0F2A2D23-6C53-44B2-8D94-6F8232471309}" type="presOf" srcId="{AB7C84E5-EE38-4191-B426-A32A9BA7CC1B}" destId="{3E36D565-F7F0-4C89-B4ED-D58FB6177C43}" srcOrd="0" destOrd="0" presId="urn:microsoft.com/office/officeart/2018/5/layout/IconCircleLabelList"/>
    <dgm:cxn modelId="{9B405225-475B-484A-8852-15CE20B32354}" srcId="{3090D80D-17B8-4659-9D0A-5F9D430C57D1}" destId="{CF73CFF4-88E8-4D4A-9710-9110ABDA13B9}" srcOrd="4" destOrd="0" parTransId="{4E15A574-0110-4AF8-BEB7-4F9E3529ACDA}" sibTransId="{4985DD4C-CE56-47B9-A15F-F25186AE0605}"/>
    <dgm:cxn modelId="{DA55122F-32A0-4847-B825-3C222CE0D6CF}" srcId="{3090D80D-17B8-4659-9D0A-5F9D430C57D1}" destId="{446298C1-6861-41DB-956A-C2207EDF41E3}" srcOrd="1" destOrd="0" parTransId="{985DCAF3-B231-45D8-A723-1AD6683EAD7D}" sibTransId="{49B9C877-1B15-4732-8495-85443163325E}"/>
    <dgm:cxn modelId="{8E86425B-F88E-4B5F-9BEA-815DBC134CF6}" type="presOf" srcId="{446298C1-6861-41DB-956A-C2207EDF41E3}" destId="{116480FD-696D-45BC-8224-D94D40BCB7B5}" srcOrd="0" destOrd="0" presId="urn:microsoft.com/office/officeart/2018/5/layout/IconCircleLabelList"/>
    <dgm:cxn modelId="{E1F60042-EA22-4131-9530-849CB508425C}" type="presOf" srcId="{45682137-2CDA-4BC9-8FF4-802DB79962AC}" destId="{16746FD7-34E3-4C3A-94AF-294CEA669484}" srcOrd="0" destOrd="0" presId="urn:microsoft.com/office/officeart/2018/5/layout/IconCircleLabelList"/>
    <dgm:cxn modelId="{AFEE9A49-ACFC-4738-936D-462593FD1921}" type="presOf" srcId="{134C2879-587F-4B54-A804-FE38960C492A}" destId="{E50D079A-19FC-46E0-9F89-8FCFCA9E7C5C}" srcOrd="0" destOrd="0" presId="urn:microsoft.com/office/officeart/2018/5/layout/IconCircleLabelList"/>
    <dgm:cxn modelId="{EDF1E14E-3E35-4996-8AE0-04A44DC63930}" srcId="{3090D80D-17B8-4659-9D0A-5F9D430C57D1}" destId="{134C2879-587F-4B54-A804-FE38960C492A}" srcOrd="0" destOrd="0" parTransId="{912862FC-F416-4001-9FD4-C8B5DC4A3757}" sibTransId="{CD8C27C7-772A-4A5F-8571-CAC7B5DFE079}"/>
    <dgm:cxn modelId="{C3096756-63DE-431D-A512-F61571632CD0}" type="presOf" srcId="{3285FC36-2FC0-4B6D-950D-6C69C1513344}" destId="{A3327739-C54D-4E2A-8467-395C18CFFBE5}" srcOrd="0" destOrd="0" presId="urn:microsoft.com/office/officeart/2018/5/layout/IconCircleLabelList"/>
    <dgm:cxn modelId="{E8908487-E0C0-4020-BC38-4C61FB6D7602}" type="presOf" srcId="{3090D80D-17B8-4659-9D0A-5F9D430C57D1}" destId="{B17EB486-B0F7-4B6F-B72F-D5F740E6FD76}" srcOrd="0" destOrd="0" presId="urn:microsoft.com/office/officeart/2018/5/layout/IconCircleLabelList"/>
    <dgm:cxn modelId="{B965E6B7-F6A8-43C6-A157-235C32CFF30A}" srcId="{3090D80D-17B8-4659-9D0A-5F9D430C57D1}" destId="{3285FC36-2FC0-4B6D-950D-6C69C1513344}" srcOrd="6" destOrd="0" parTransId="{D808AF1F-3DAE-4213-AE97-421E931C3868}" sibTransId="{37649DD6-FB76-4F7F-9660-805F827BADB1}"/>
    <dgm:cxn modelId="{612C55C0-84CE-4BA1-BB5C-1A1B8B52A152}" srcId="{3090D80D-17B8-4659-9D0A-5F9D430C57D1}" destId="{45682137-2CDA-4BC9-8FF4-802DB79962AC}" srcOrd="3" destOrd="0" parTransId="{6A99A7C3-7A49-4FE5-9389-B77ABE984116}" sibTransId="{699754A6-DEEE-49AF-A71C-7C0567116D9E}"/>
    <dgm:cxn modelId="{26BB50C3-17DE-418F-8E43-DAF96F033437}" srcId="{3090D80D-17B8-4659-9D0A-5F9D430C57D1}" destId="{54828C55-18F6-4BE3-A384-4C3AA0B2727F}" srcOrd="5" destOrd="0" parTransId="{3028278A-0225-4EF9-9DAB-8FFDE3C0EAE5}" sibTransId="{D8581004-9BFD-4031-999B-31899A18CC37}"/>
    <dgm:cxn modelId="{C6AF17CF-351D-4E37-8651-ADD6CCC27019}" type="presOf" srcId="{54828C55-18F6-4BE3-A384-4C3AA0B2727F}" destId="{358FB425-1728-4037-9524-A57AE52DED49}" srcOrd="0" destOrd="0" presId="urn:microsoft.com/office/officeart/2018/5/layout/IconCircleLabelList"/>
    <dgm:cxn modelId="{BF12A6F5-AC22-45AE-906A-C6B25D6EA868}" type="presOf" srcId="{CF73CFF4-88E8-4D4A-9710-9110ABDA13B9}" destId="{F25DF1FE-127C-454A-A803-77AD183A0648}" srcOrd="0" destOrd="0" presId="urn:microsoft.com/office/officeart/2018/5/layout/IconCircleLabelList"/>
    <dgm:cxn modelId="{EEE6A6FC-BABA-49BF-B14E-3C220912DAFD}" srcId="{3090D80D-17B8-4659-9D0A-5F9D430C57D1}" destId="{AB7C84E5-EE38-4191-B426-A32A9BA7CC1B}" srcOrd="2" destOrd="0" parTransId="{51367C04-86FE-4F46-B62D-F9531BF14025}" sibTransId="{EA9FEACF-C2CF-4E25-A207-903691D8C8BD}"/>
    <dgm:cxn modelId="{1221D346-F1F6-4D16-8C45-5DD8C614DBE5}" type="presParOf" srcId="{B17EB486-B0F7-4B6F-B72F-D5F740E6FD76}" destId="{6AA479F3-CDD8-4420-94E9-BDF258DAE138}" srcOrd="0" destOrd="0" presId="urn:microsoft.com/office/officeart/2018/5/layout/IconCircleLabelList"/>
    <dgm:cxn modelId="{956A662B-5D23-4143-A15A-4394103FE603}" type="presParOf" srcId="{6AA479F3-CDD8-4420-94E9-BDF258DAE138}" destId="{7F5FA7FB-15DD-4758-8FED-3D0C2787ADCF}" srcOrd="0" destOrd="0" presId="urn:microsoft.com/office/officeart/2018/5/layout/IconCircleLabelList"/>
    <dgm:cxn modelId="{43471439-2514-41D8-AE5A-068B425C3204}" type="presParOf" srcId="{6AA479F3-CDD8-4420-94E9-BDF258DAE138}" destId="{EC2F8681-01C5-4E1F-8C52-B961B6A9E9EA}" srcOrd="1" destOrd="0" presId="urn:microsoft.com/office/officeart/2018/5/layout/IconCircleLabelList"/>
    <dgm:cxn modelId="{518498C1-FB99-42CF-B5F7-DE11A46DE1FD}" type="presParOf" srcId="{6AA479F3-CDD8-4420-94E9-BDF258DAE138}" destId="{F31E68FB-5B87-4854-9D84-6394D90A58CB}" srcOrd="2" destOrd="0" presId="urn:microsoft.com/office/officeart/2018/5/layout/IconCircleLabelList"/>
    <dgm:cxn modelId="{3F7D1AEC-DFC0-4004-98C0-AA2FA8FDE6E0}" type="presParOf" srcId="{6AA479F3-CDD8-4420-94E9-BDF258DAE138}" destId="{E50D079A-19FC-46E0-9F89-8FCFCA9E7C5C}" srcOrd="3" destOrd="0" presId="urn:microsoft.com/office/officeart/2018/5/layout/IconCircleLabelList"/>
    <dgm:cxn modelId="{2FE8206F-71E3-4104-9F58-D73E3B78CC5E}" type="presParOf" srcId="{B17EB486-B0F7-4B6F-B72F-D5F740E6FD76}" destId="{C0E6ABF0-53FE-402B-922E-CA837572FB00}" srcOrd="1" destOrd="0" presId="urn:microsoft.com/office/officeart/2018/5/layout/IconCircleLabelList"/>
    <dgm:cxn modelId="{67A5479F-28F3-45B4-A496-335114511B34}" type="presParOf" srcId="{B17EB486-B0F7-4B6F-B72F-D5F740E6FD76}" destId="{EDC1D5BA-88A3-4A46-8915-FCC96F15CD1C}" srcOrd="2" destOrd="0" presId="urn:microsoft.com/office/officeart/2018/5/layout/IconCircleLabelList"/>
    <dgm:cxn modelId="{BE152CC1-E757-4304-97E1-E5FC0D076EF7}" type="presParOf" srcId="{EDC1D5BA-88A3-4A46-8915-FCC96F15CD1C}" destId="{CBF252F5-B36E-4D80-8157-D8FA3537D1E1}" srcOrd="0" destOrd="0" presId="urn:microsoft.com/office/officeart/2018/5/layout/IconCircleLabelList"/>
    <dgm:cxn modelId="{5D915691-7FA3-4F9C-A4C1-0D3BCAD9AC53}" type="presParOf" srcId="{EDC1D5BA-88A3-4A46-8915-FCC96F15CD1C}" destId="{6BCE5B59-6B0E-4152-94B5-D99B2F41278E}" srcOrd="1" destOrd="0" presId="urn:microsoft.com/office/officeart/2018/5/layout/IconCircleLabelList"/>
    <dgm:cxn modelId="{798277FC-9195-40A9-AC76-F625056CB8FD}" type="presParOf" srcId="{EDC1D5BA-88A3-4A46-8915-FCC96F15CD1C}" destId="{DC91921C-E931-445D-A2B0-867219D1E974}" srcOrd="2" destOrd="0" presId="urn:microsoft.com/office/officeart/2018/5/layout/IconCircleLabelList"/>
    <dgm:cxn modelId="{DDDB4B71-2DCE-45BB-9B3A-92A65A252C78}" type="presParOf" srcId="{EDC1D5BA-88A3-4A46-8915-FCC96F15CD1C}" destId="{116480FD-696D-45BC-8224-D94D40BCB7B5}" srcOrd="3" destOrd="0" presId="urn:microsoft.com/office/officeart/2018/5/layout/IconCircleLabelList"/>
    <dgm:cxn modelId="{5FAF9538-6035-4A1E-92C0-CF6FD113CCEF}" type="presParOf" srcId="{B17EB486-B0F7-4B6F-B72F-D5F740E6FD76}" destId="{C5D470ED-05CC-40C7-B2C1-5FB4D2A7B530}" srcOrd="3" destOrd="0" presId="urn:microsoft.com/office/officeart/2018/5/layout/IconCircleLabelList"/>
    <dgm:cxn modelId="{67F0734E-70F6-469E-B814-A24CC673F199}" type="presParOf" srcId="{B17EB486-B0F7-4B6F-B72F-D5F740E6FD76}" destId="{0EB90522-5999-4A29-8FE5-FCF20668D7D0}" srcOrd="4" destOrd="0" presId="urn:microsoft.com/office/officeart/2018/5/layout/IconCircleLabelList"/>
    <dgm:cxn modelId="{53BB5EEE-781A-40BF-9E9E-4808BD5AAF1D}" type="presParOf" srcId="{0EB90522-5999-4A29-8FE5-FCF20668D7D0}" destId="{7AD534F9-9295-4C21-BC82-FAB9DE7F7CB9}" srcOrd="0" destOrd="0" presId="urn:microsoft.com/office/officeart/2018/5/layout/IconCircleLabelList"/>
    <dgm:cxn modelId="{3C655AC7-C8B8-43AC-86BC-F8A2C4F68B14}" type="presParOf" srcId="{0EB90522-5999-4A29-8FE5-FCF20668D7D0}" destId="{DDB798F0-DD61-4739-9E1F-5C7E1BED3BE2}" srcOrd="1" destOrd="0" presId="urn:microsoft.com/office/officeart/2018/5/layout/IconCircleLabelList"/>
    <dgm:cxn modelId="{5FFC84B3-D361-436E-8647-124B7B604A85}" type="presParOf" srcId="{0EB90522-5999-4A29-8FE5-FCF20668D7D0}" destId="{179C0D32-9135-4090-9A89-86C5BE8461A7}" srcOrd="2" destOrd="0" presId="urn:microsoft.com/office/officeart/2018/5/layout/IconCircleLabelList"/>
    <dgm:cxn modelId="{DB9C71F7-1632-445D-A405-A344215EC9B5}" type="presParOf" srcId="{0EB90522-5999-4A29-8FE5-FCF20668D7D0}" destId="{3E36D565-F7F0-4C89-B4ED-D58FB6177C43}" srcOrd="3" destOrd="0" presId="urn:microsoft.com/office/officeart/2018/5/layout/IconCircleLabelList"/>
    <dgm:cxn modelId="{E6516BCE-76ED-4A34-8F24-FCE83B0BE864}" type="presParOf" srcId="{B17EB486-B0F7-4B6F-B72F-D5F740E6FD76}" destId="{1681E148-764E-4B84-8B03-D56880EA5FB8}" srcOrd="5" destOrd="0" presId="urn:microsoft.com/office/officeart/2018/5/layout/IconCircleLabelList"/>
    <dgm:cxn modelId="{A967B5D4-CD20-4904-875C-5AE1A9F5CB88}" type="presParOf" srcId="{B17EB486-B0F7-4B6F-B72F-D5F740E6FD76}" destId="{36ECB348-CAE3-46BF-A277-1096EAD76E40}" srcOrd="6" destOrd="0" presId="urn:microsoft.com/office/officeart/2018/5/layout/IconCircleLabelList"/>
    <dgm:cxn modelId="{6E23B8BF-A529-4C66-9212-635CD57B9DB2}" type="presParOf" srcId="{36ECB348-CAE3-46BF-A277-1096EAD76E40}" destId="{2B9FCEAB-79A2-4E8C-8F8F-57A1C4A76660}" srcOrd="0" destOrd="0" presId="urn:microsoft.com/office/officeart/2018/5/layout/IconCircleLabelList"/>
    <dgm:cxn modelId="{73262629-9E36-4FFB-83B2-1B64260774E5}" type="presParOf" srcId="{36ECB348-CAE3-46BF-A277-1096EAD76E40}" destId="{9AA19977-1178-4A61-BAA2-73010C4B7977}" srcOrd="1" destOrd="0" presId="urn:microsoft.com/office/officeart/2018/5/layout/IconCircleLabelList"/>
    <dgm:cxn modelId="{0A62B036-888F-49F5-B34A-06A5AA6F500F}" type="presParOf" srcId="{36ECB348-CAE3-46BF-A277-1096EAD76E40}" destId="{2373633A-1BC0-44D4-83F8-7D2D24A927CF}" srcOrd="2" destOrd="0" presId="urn:microsoft.com/office/officeart/2018/5/layout/IconCircleLabelList"/>
    <dgm:cxn modelId="{CAE780A5-572C-4CDD-A812-999402B00032}" type="presParOf" srcId="{36ECB348-CAE3-46BF-A277-1096EAD76E40}" destId="{16746FD7-34E3-4C3A-94AF-294CEA669484}" srcOrd="3" destOrd="0" presId="urn:microsoft.com/office/officeart/2018/5/layout/IconCircleLabelList"/>
    <dgm:cxn modelId="{6F5C0AD7-42AD-4BDD-94E7-A6EE59453318}" type="presParOf" srcId="{B17EB486-B0F7-4B6F-B72F-D5F740E6FD76}" destId="{2CB45BA0-8E82-427A-8514-F3F6B6F2C1E4}" srcOrd="7" destOrd="0" presId="urn:microsoft.com/office/officeart/2018/5/layout/IconCircleLabelList"/>
    <dgm:cxn modelId="{BD9285EA-E92A-47A0-839C-3BF61A030996}" type="presParOf" srcId="{B17EB486-B0F7-4B6F-B72F-D5F740E6FD76}" destId="{40522237-C1A9-4B7F-8592-4F9E73F596F3}" srcOrd="8" destOrd="0" presId="urn:microsoft.com/office/officeart/2018/5/layout/IconCircleLabelList"/>
    <dgm:cxn modelId="{E0786750-42BE-4594-B1EB-1107BE6459F0}" type="presParOf" srcId="{40522237-C1A9-4B7F-8592-4F9E73F596F3}" destId="{744B9904-0340-473F-B7A2-42C5A7BF0080}" srcOrd="0" destOrd="0" presId="urn:microsoft.com/office/officeart/2018/5/layout/IconCircleLabelList"/>
    <dgm:cxn modelId="{8774CEA0-F294-4E96-BA6D-4A548DF4BA6F}" type="presParOf" srcId="{40522237-C1A9-4B7F-8592-4F9E73F596F3}" destId="{6E46C22B-39C6-492C-9C43-9EF552A6F3DE}" srcOrd="1" destOrd="0" presId="urn:microsoft.com/office/officeart/2018/5/layout/IconCircleLabelList"/>
    <dgm:cxn modelId="{B22A46B0-0E87-4FC9-9746-3CF237B3AE0C}" type="presParOf" srcId="{40522237-C1A9-4B7F-8592-4F9E73F596F3}" destId="{6F9658B1-6215-4569-AD65-51135CD12355}" srcOrd="2" destOrd="0" presId="urn:microsoft.com/office/officeart/2018/5/layout/IconCircleLabelList"/>
    <dgm:cxn modelId="{0705E9EE-CF55-4076-8C4A-2782BF1FDC53}" type="presParOf" srcId="{40522237-C1A9-4B7F-8592-4F9E73F596F3}" destId="{F25DF1FE-127C-454A-A803-77AD183A0648}" srcOrd="3" destOrd="0" presId="urn:microsoft.com/office/officeart/2018/5/layout/IconCircleLabelList"/>
    <dgm:cxn modelId="{994737E0-5A45-4033-8B8C-A218C2EFED4A}" type="presParOf" srcId="{B17EB486-B0F7-4B6F-B72F-D5F740E6FD76}" destId="{B231B2E8-B87B-4257-B6A0-DEED564AB803}" srcOrd="9" destOrd="0" presId="urn:microsoft.com/office/officeart/2018/5/layout/IconCircleLabelList"/>
    <dgm:cxn modelId="{EDD73160-C48D-456F-B1A6-CE8D6FB6DA17}" type="presParOf" srcId="{B17EB486-B0F7-4B6F-B72F-D5F740E6FD76}" destId="{21EF1A88-FD53-4109-9FB3-83F26FF9FEAB}" srcOrd="10" destOrd="0" presId="urn:microsoft.com/office/officeart/2018/5/layout/IconCircleLabelList"/>
    <dgm:cxn modelId="{9DC21952-3343-4B34-B532-FD3C43891491}" type="presParOf" srcId="{21EF1A88-FD53-4109-9FB3-83F26FF9FEAB}" destId="{E7AB0F74-DCBE-4FBE-954E-53FAFAFD2EBE}" srcOrd="0" destOrd="0" presId="urn:microsoft.com/office/officeart/2018/5/layout/IconCircleLabelList"/>
    <dgm:cxn modelId="{208E6960-9969-4B4E-AB18-485151D69FBE}" type="presParOf" srcId="{21EF1A88-FD53-4109-9FB3-83F26FF9FEAB}" destId="{CD8B5843-8925-43E4-926E-B0B2948478B3}" srcOrd="1" destOrd="0" presId="urn:microsoft.com/office/officeart/2018/5/layout/IconCircleLabelList"/>
    <dgm:cxn modelId="{BDCE03CC-2890-43AB-8278-B11AB20838A0}" type="presParOf" srcId="{21EF1A88-FD53-4109-9FB3-83F26FF9FEAB}" destId="{3CFDBCBB-2227-4D40-97D3-2A26A009A5C1}" srcOrd="2" destOrd="0" presId="urn:microsoft.com/office/officeart/2018/5/layout/IconCircleLabelList"/>
    <dgm:cxn modelId="{06EF8436-B159-47DE-9E46-F44FCA22D03D}" type="presParOf" srcId="{21EF1A88-FD53-4109-9FB3-83F26FF9FEAB}" destId="{358FB425-1728-4037-9524-A57AE52DED49}" srcOrd="3" destOrd="0" presId="urn:microsoft.com/office/officeart/2018/5/layout/IconCircleLabelList"/>
    <dgm:cxn modelId="{9328EBDF-3B57-43AA-8919-A5548FE6E253}" type="presParOf" srcId="{B17EB486-B0F7-4B6F-B72F-D5F740E6FD76}" destId="{9645DF5C-0573-4B95-94D6-F1FDE29805BA}" srcOrd="11" destOrd="0" presId="urn:microsoft.com/office/officeart/2018/5/layout/IconCircleLabelList"/>
    <dgm:cxn modelId="{380F23D8-FE04-46B5-9DE8-FCF00DBF0DBF}" type="presParOf" srcId="{B17EB486-B0F7-4B6F-B72F-D5F740E6FD76}" destId="{DE2FE98D-B9D9-4ED1-A750-758B6AE1B71E}" srcOrd="12" destOrd="0" presId="urn:microsoft.com/office/officeart/2018/5/layout/IconCircleLabelList"/>
    <dgm:cxn modelId="{19827CD8-3178-490C-B878-B4599EC71F2D}" type="presParOf" srcId="{DE2FE98D-B9D9-4ED1-A750-758B6AE1B71E}" destId="{F88EF673-599D-4CAB-976C-E0CEAD9CBB56}" srcOrd="0" destOrd="0" presId="urn:microsoft.com/office/officeart/2018/5/layout/IconCircleLabelList"/>
    <dgm:cxn modelId="{650BF27A-FAD5-4E3E-AF12-2136DAFD045B}" type="presParOf" srcId="{DE2FE98D-B9D9-4ED1-A750-758B6AE1B71E}" destId="{03B2CB2B-7FB6-4DBA-A237-52AD4A45B3C0}" srcOrd="1" destOrd="0" presId="urn:microsoft.com/office/officeart/2018/5/layout/IconCircleLabelList"/>
    <dgm:cxn modelId="{BD90249E-848A-4B63-B5CD-7B9A3E793CD9}" type="presParOf" srcId="{DE2FE98D-B9D9-4ED1-A750-758B6AE1B71E}" destId="{33D6158C-0CF6-436B-BD47-DC7D3D6B392E}" srcOrd="2" destOrd="0" presId="urn:microsoft.com/office/officeart/2018/5/layout/IconCircleLabelList"/>
    <dgm:cxn modelId="{A0647CDC-494D-4EBF-BEA0-58BE7136A277}" type="presParOf" srcId="{DE2FE98D-B9D9-4ED1-A750-758B6AE1B71E}" destId="{A3327739-C54D-4E2A-8467-395C18CFFBE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9F9FDA-F238-4323-A50D-60EEE4DF0D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B05D47-9CCB-4EE9-9C36-AA52B48D8ACE}">
      <dgm:prSet>
        <dgm:style>
          <a:lnRef idx="1">
            <a:schemeClr val="accent4"/>
          </a:lnRef>
          <a:fillRef idx="2">
            <a:schemeClr val="accent4"/>
          </a:fillRef>
          <a:effectRef idx="1">
            <a:schemeClr val="accent4"/>
          </a:effectRef>
          <a:fontRef idx="minor">
            <a:schemeClr val="dk1"/>
          </a:fontRef>
        </dgm:style>
      </dgm:prSet>
      <dgm:spPr/>
      <dgm:t>
        <a:bodyPr/>
        <a:lstStyle/>
        <a:p>
          <a:pPr algn="just"/>
          <a:r>
            <a:rPr lang="en-US" b="1" dirty="0">
              <a:latin typeface="Times New Roman" panose="02020603050405020304" pitchFamily="18" charset="0"/>
              <a:cs typeface="Times New Roman" panose="02020603050405020304" pitchFamily="18" charset="0"/>
            </a:rPr>
            <a:t>R and Excel</a:t>
          </a:r>
          <a:r>
            <a:rPr lang="en-US" dirty="0">
              <a:latin typeface="Times New Roman" panose="02020603050405020304" pitchFamily="18" charset="0"/>
              <a:cs typeface="Times New Roman" panose="02020603050405020304" pitchFamily="18" charset="0"/>
            </a:rPr>
            <a:t>- I will use Excel to get the basic structure of the dataset. R will be used to perform EDA. It will help to find missing values, null values if present in the dataset.</a:t>
          </a:r>
        </a:p>
      </dgm:t>
    </dgm:pt>
    <dgm:pt modelId="{E33FC310-6E8D-4166-BB38-89807BF8359A}" type="parTrans" cxnId="{33F7FC23-9CDD-4E51-9D74-13CEA1C630CF}">
      <dgm:prSet/>
      <dgm:spPr/>
      <dgm:t>
        <a:bodyPr/>
        <a:lstStyle/>
        <a:p>
          <a:endParaRPr lang="en-US"/>
        </a:p>
      </dgm:t>
    </dgm:pt>
    <dgm:pt modelId="{7348DEC7-487C-4AC9-B358-0CB5F0F14BD0}" type="sibTrans" cxnId="{33F7FC23-9CDD-4E51-9D74-13CEA1C630CF}">
      <dgm:prSet/>
      <dgm:spPr/>
      <dgm:t>
        <a:bodyPr/>
        <a:lstStyle/>
        <a:p>
          <a:endParaRPr lang="en-US"/>
        </a:p>
      </dgm:t>
    </dgm:pt>
    <dgm:pt modelId="{847E14F7-247A-4BF8-9A53-926E55C9310D}">
      <dgm:prSet>
        <dgm:style>
          <a:lnRef idx="1">
            <a:schemeClr val="accent4"/>
          </a:lnRef>
          <a:fillRef idx="2">
            <a:schemeClr val="accent4"/>
          </a:fillRef>
          <a:effectRef idx="1">
            <a:schemeClr val="accent4"/>
          </a:effectRef>
          <a:fontRef idx="minor">
            <a:schemeClr val="dk1"/>
          </a:fontRef>
        </dgm:style>
      </dgm:prSet>
      <dgm:spPr/>
      <dgm:t>
        <a:bodyPr/>
        <a:lstStyle/>
        <a:p>
          <a:pPr algn="just"/>
          <a:r>
            <a:rPr lang="en-US" b="1" dirty="0">
              <a:latin typeface="Times New Roman" panose="02020603050405020304" pitchFamily="18" charset="0"/>
              <a:cs typeface="Times New Roman" panose="02020603050405020304" pitchFamily="18" charset="0"/>
            </a:rPr>
            <a:t>Tableau- </a:t>
          </a:r>
          <a:r>
            <a:rPr lang="en-US" dirty="0">
              <a:latin typeface="Times New Roman" panose="02020603050405020304" pitchFamily="18" charset="0"/>
              <a:cs typeface="Times New Roman" panose="02020603050405020304" pitchFamily="18" charset="0"/>
            </a:rPr>
            <a:t>I will use Tableau to build visualizations, mapping dataset, preparing worksheets, Dashboard, and stories.</a:t>
          </a:r>
        </a:p>
      </dgm:t>
    </dgm:pt>
    <dgm:pt modelId="{2C7EF5AB-F78A-47DD-86B0-B2268AC79760}" type="parTrans" cxnId="{2E52ECDB-1DA0-4BC8-A62E-536A970E1CBD}">
      <dgm:prSet/>
      <dgm:spPr/>
      <dgm:t>
        <a:bodyPr/>
        <a:lstStyle/>
        <a:p>
          <a:endParaRPr lang="en-US"/>
        </a:p>
      </dgm:t>
    </dgm:pt>
    <dgm:pt modelId="{E72CAAF0-5656-4EF7-BE00-8BB2AB61A9D8}" type="sibTrans" cxnId="{2E52ECDB-1DA0-4BC8-A62E-536A970E1CBD}">
      <dgm:prSet/>
      <dgm:spPr/>
      <dgm:t>
        <a:bodyPr/>
        <a:lstStyle/>
        <a:p>
          <a:endParaRPr lang="en-US"/>
        </a:p>
      </dgm:t>
    </dgm:pt>
    <dgm:pt modelId="{6E51A0E3-5B7E-4EE6-979E-8531ABD8AFB5}">
      <dgm:prSet>
        <dgm:style>
          <a:lnRef idx="1">
            <a:schemeClr val="accent4"/>
          </a:lnRef>
          <a:fillRef idx="2">
            <a:schemeClr val="accent4"/>
          </a:fillRef>
          <a:effectRef idx="1">
            <a:schemeClr val="accent4"/>
          </a:effectRef>
          <a:fontRef idx="minor">
            <a:schemeClr val="dk1"/>
          </a:fontRef>
        </dgm:style>
      </dgm:prSet>
      <dgm:spPr/>
      <dgm:t>
        <a:bodyPr/>
        <a:lstStyle/>
        <a:p>
          <a:pPr algn="just"/>
          <a:r>
            <a:rPr lang="en-US" b="1" dirty="0">
              <a:latin typeface="Times New Roman" panose="02020603050405020304" pitchFamily="18" charset="0"/>
              <a:cs typeface="Times New Roman" panose="02020603050405020304" pitchFamily="18" charset="0"/>
            </a:rPr>
            <a:t>Power point</a:t>
          </a:r>
          <a:r>
            <a:rPr lang="en-US" dirty="0">
              <a:latin typeface="Times New Roman" panose="02020603050405020304" pitchFamily="18" charset="0"/>
              <a:cs typeface="Times New Roman" panose="02020603050405020304" pitchFamily="18" charset="0"/>
            </a:rPr>
            <a:t>- PowerPoint will be used to prepare presentation by adding text and dashboard.</a:t>
          </a:r>
        </a:p>
      </dgm:t>
    </dgm:pt>
    <dgm:pt modelId="{82253197-BBE9-45DA-97C1-DBB2A4F263F6}" type="parTrans" cxnId="{8C589F5B-480C-4BB0-81C4-5BB06208A486}">
      <dgm:prSet/>
      <dgm:spPr/>
      <dgm:t>
        <a:bodyPr/>
        <a:lstStyle/>
        <a:p>
          <a:endParaRPr lang="en-US"/>
        </a:p>
      </dgm:t>
    </dgm:pt>
    <dgm:pt modelId="{9709C233-48C8-4633-B191-D680584771E0}" type="sibTrans" cxnId="{8C589F5B-480C-4BB0-81C4-5BB06208A486}">
      <dgm:prSet/>
      <dgm:spPr/>
      <dgm:t>
        <a:bodyPr/>
        <a:lstStyle/>
        <a:p>
          <a:endParaRPr lang="en-US"/>
        </a:p>
      </dgm:t>
    </dgm:pt>
    <dgm:pt modelId="{65E558E9-AA84-4FA6-8559-612B6F41F38B}" type="pres">
      <dgm:prSet presAssocID="{369F9FDA-F238-4323-A50D-60EEE4DF0DF2}" presName="linear" presStyleCnt="0">
        <dgm:presLayoutVars>
          <dgm:animLvl val="lvl"/>
          <dgm:resizeHandles val="exact"/>
        </dgm:presLayoutVars>
      </dgm:prSet>
      <dgm:spPr/>
    </dgm:pt>
    <dgm:pt modelId="{E4097145-CC2A-4E0E-B098-3FAEB30F5618}" type="pres">
      <dgm:prSet presAssocID="{A8B05D47-9CCB-4EE9-9C36-AA52B48D8ACE}" presName="parentText" presStyleLbl="node1" presStyleIdx="0" presStyleCnt="3">
        <dgm:presLayoutVars>
          <dgm:chMax val="0"/>
          <dgm:bulletEnabled val="1"/>
        </dgm:presLayoutVars>
      </dgm:prSet>
      <dgm:spPr/>
    </dgm:pt>
    <dgm:pt modelId="{FFA96CF9-A35B-4B9D-BF41-CD29541F3E59}" type="pres">
      <dgm:prSet presAssocID="{7348DEC7-487C-4AC9-B358-0CB5F0F14BD0}" presName="spacer" presStyleCnt="0"/>
      <dgm:spPr/>
    </dgm:pt>
    <dgm:pt modelId="{A524CBEE-AEAA-4856-AAB9-29A6A6C7372B}" type="pres">
      <dgm:prSet presAssocID="{847E14F7-247A-4BF8-9A53-926E55C9310D}" presName="parentText" presStyleLbl="node1" presStyleIdx="1" presStyleCnt="3">
        <dgm:presLayoutVars>
          <dgm:chMax val="0"/>
          <dgm:bulletEnabled val="1"/>
        </dgm:presLayoutVars>
      </dgm:prSet>
      <dgm:spPr/>
    </dgm:pt>
    <dgm:pt modelId="{20BC237C-5BAB-46C7-8FC8-80FB57F8321C}" type="pres">
      <dgm:prSet presAssocID="{E72CAAF0-5656-4EF7-BE00-8BB2AB61A9D8}" presName="spacer" presStyleCnt="0"/>
      <dgm:spPr/>
    </dgm:pt>
    <dgm:pt modelId="{51911025-1FB2-443D-96B0-4BFCCA208FB7}" type="pres">
      <dgm:prSet presAssocID="{6E51A0E3-5B7E-4EE6-979E-8531ABD8AFB5}" presName="parentText" presStyleLbl="node1" presStyleIdx="2" presStyleCnt="3">
        <dgm:presLayoutVars>
          <dgm:chMax val="0"/>
          <dgm:bulletEnabled val="1"/>
        </dgm:presLayoutVars>
      </dgm:prSet>
      <dgm:spPr/>
    </dgm:pt>
  </dgm:ptLst>
  <dgm:cxnLst>
    <dgm:cxn modelId="{33F7FC23-9CDD-4E51-9D74-13CEA1C630CF}" srcId="{369F9FDA-F238-4323-A50D-60EEE4DF0DF2}" destId="{A8B05D47-9CCB-4EE9-9C36-AA52B48D8ACE}" srcOrd="0" destOrd="0" parTransId="{E33FC310-6E8D-4166-BB38-89807BF8359A}" sibTransId="{7348DEC7-487C-4AC9-B358-0CB5F0F14BD0}"/>
    <dgm:cxn modelId="{BF2AC427-C12B-4EB2-BACE-AAAA945D8CCB}" type="presOf" srcId="{369F9FDA-F238-4323-A50D-60EEE4DF0DF2}" destId="{65E558E9-AA84-4FA6-8559-612B6F41F38B}" srcOrd="0" destOrd="0" presId="urn:microsoft.com/office/officeart/2005/8/layout/vList2"/>
    <dgm:cxn modelId="{06B7862D-4974-426A-BE7B-578D84BD1942}" type="presOf" srcId="{6E51A0E3-5B7E-4EE6-979E-8531ABD8AFB5}" destId="{51911025-1FB2-443D-96B0-4BFCCA208FB7}" srcOrd="0" destOrd="0" presId="urn:microsoft.com/office/officeart/2005/8/layout/vList2"/>
    <dgm:cxn modelId="{8C589F5B-480C-4BB0-81C4-5BB06208A486}" srcId="{369F9FDA-F238-4323-A50D-60EEE4DF0DF2}" destId="{6E51A0E3-5B7E-4EE6-979E-8531ABD8AFB5}" srcOrd="2" destOrd="0" parTransId="{82253197-BBE9-45DA-97C1-DBB2A4F263F6}" sibTransId="{9709C233-48C8-4633-B191-D680584771E0}"/>
    <dgm:cxn modelId="{9E0E3D61-8CA5-415A-BC21-9DFCC594B859}" type="presOf" srcId="{A8B05D47-9CCB-4EE9-9C36-AA52B48D8ACE}" destId="{E4097145-CC2A-4E0E-B098-3FAEB30F5618}" srcOrd="0" destOrd="0" presId="urn:microsoft.com/office/officeart/2005/8/layout/vList2"/>
    <dgm:cxn modelId="{D3DD269B-5F7F-4197-8EF9-325941691C18}" type="presOf" srcId="{847E14F7-247A-4BF8-9A53-926E55C9310D}" destId="{A524CBEE-AEAA-4856-AAB9-29A6A6C7372B}" srcOrd="0" destOrd="0" presId="urn:microsoft.com/office/officeart/2005/8/layout/vList2"/>
    <dgm:cxn modelId="{2E52ECDB-1DA0-4BC8-A62E-536A970E1CBD}" srcId="{369F9FDA-F238-4323-A50D-60EEE4DF0DF2}" destId="{847E14F7-247A-4BF8-9A53-926E55C9310D}" srcOrd="1" destOrd="0" parTransId="{2C7EF5AB-F78A-47DD-86B0-B2268AC79760}" sibTransId="{E72CAAF0-5656-4EF7-BE00-8BB2AB61A9D8}"/>
    <dgm:cxn modelId="{C1072321-F1BB-4B2B-8324-3A9EE542CBE7}" type="presParOf" srcId="{65E558E9-AA84-4FA6-8559-612B6F41F38B}" destId="{E4097145-CC2A-4E0E-B098-3FAEB30F5618}" srcOrd="0" destOrd="0" presId="urn:microsoft.com/office/officeart/2005/8/layout/vList2"/>
    <dgm:cxn modelId="{C26AC1EE-66A2-410F-BFB6-B48B87512DD5}" type="presParOf" srcId="{65E558E9-AA84-4FA6-8559-612B6F41F38B}" destId="{FFA96CF9-A35B-4B9D-BF41-CD29541F3E59}" srcOrd="1" destOrd="0" presId="urn:microsoft.com/office/officeart/2005/8/layout/vList2"/>
    <dgm:cxn modelId="{E9E0B0CA-29EE-4479-91F8-684BAD09A3B0}" type="presParOf" srcId="{65E558E9-AA84-4FA6-8559-612B6F41F38B}" destId="{A524CBEE-AEAA-4856-AAB9-29A6A6C7372B}" srcOrd="2" destOrd="0" presId="urn:microsoft.com/office/officeart/2005/8/layout/vList2"/>
    <dgm:cxn modelId="{A25F5C65-27D0-416E-9634-5F340E74235F}" type="presParOf" srcId="{65E558E9-AA84-4FA6-8559-612B6F41F38B}" destId="{20BC237C-5BAB-46C7-8FC8-80FB57F8321C}" srcOrd="3" destOrd="0" presId="urn:microsoft.com/office/officeart/2005/8/layout/vList2"/>
    <dgm:cxn modelId="{91876013-9FB3-4D93-BEDD-825D0C93C487}" type="presParOf" srcId="{65E558E9-AA84-4FA6-8559-612B6F41F38B}" destId="{51911025-1FB2-443D-96B0-4BFCCA208FB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FA7FB-15DD-4758-8FED-3D0C2787ADCF}">
      <dsp:nvSpPr>
        <dsp:cNvPr id="0" name=""/>
        <dsp:cNvSpPr/>
      </dsp:nvSpPr>
      <dsp:spPr>
        <a:xfrm>
          <a:off x="873768" y="2884"/>
          <a:ext cx="952171" cy="952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F8681-01C5-4E1F-8C52-B961B6A9E9EA}">
      <dsp:nvSpPr>
        <dsp:cNvPr id="0" name=""/>
        <dsp:cNvSpPr/>
      </dsp:nvSpPr>
      <dsp:spPr>
        <a:xfrm>
          <a:off x="1076690" y="205806"/>
          <a:ext cx="546328" cy="546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D079A-19FC-46E0-9F89-8FCFCA9E7C5C}">
      <dsp:nvSpPr>
        <dsp:cNvPr id="0" name=""/>
        <dsp:cNvSpPr/>
      </dsp:nvSpPr>
      <dsp:spPr>
        <a:xfrm>
          <a:off x="569386" y="125163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OBJECTIVE</a:t>
          </a:r>
        </a:p>
      </dsp:txBody>
      <dsp:txXfrm>
        <a:off x="569386" y="1251634"/>
        <a:ext cx="1560937" cy="624375"/>
      </dsp:txXfrm>
    </dsp:sp>
    <dsp:sp modelId="{CBF252F5-B36E-4D80-8157-D8FA3537D1E1}">
      <dsp:nvSpPr>
        <dsp:cNvPr id="0" name=""/>
        <dsp:cNvSpPr/>
      </dsp:nvSpPr>
      <dsp:spPr>
        <a:xfrm>
          <a:off x="2707870" y="2884"/>
          <a:ext cx="952171" cy="9521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E5B59-6B0E-4152-94B5-D99B2F41278E}">
      <dsp:nvSpPr>
        <dsp:cNvPr id="0" name=""/>
        <dsp:cNvSpPr/>
      </dsp:nvSpPr>
      <dsp:spPr>
        <a:xfrm>
          <a:off x="2910792" y="205806"/>
          <a:ext cx="546328" cy="546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480FD-696D-45BC-8224-D94D40BCB7B5}">
      <dsp:nvSpPr>
        <dsp:cNvPr id="0" name=""/>
        <dsp:cNvSpPr/>
      </dsp:nvSpPr>
      <dsp:spPr>
        <a:xfrm>
          <a:off x="2403487" y="125163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DATASET</a:t>
          </a:r>
        </a:p>
      </dsp:txBody>
      <dsp:txXfrm>
        <a:off x="2403487" y="1251634"/>
        <a:ext cx="1560937" cy="624375"/>
      </dsp:txXfrm>
    </dsp:sp>
    <dsp:sp modelId="{7AD534F9-9295-4C21-BC82-FAB9DE7F7CB9}">
      <dsp:nvSpPr>
        <dsp:cNvPr id="0" name=""/>
        <dsp:cNvSpPr/>
      </dsp:nvSpPr>
      <dsp:spPr>
        <a:xfrm>
          <a:off x="4541972" y="2884"/>
          <a:ext cx="952171" cy="9521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798F0-DD61-4739-9E1F-5C7E1BED3BE2}">
      <dsp:nvSpPr>
        <dsp:cNvPr id="0" name=""/>
        <dsp:cNvSpPr/>
      </dsp:nvSpPr>
      <dsp:spPr>
        <a:xfrm>
          <a:off x="4744894" y="205806"/>
          <a:ext cx="546328" cy="546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6D565-F7F0-4C89-B4ED-D58FB6177C43}">
      <dsp:nvSpPr>
        <dsp:cNvPr id="0" name=""/>
        <dsp:cNvSpPr/>
      </dsp:nvSpPr>
      <dsp:spPr>
        <a:xfrm>
          <a:off x="4237589" y="125163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DATA ANALYSIS TOOLS</a:t>
          </a:r>
        </a:p>
      </dsp:txBody>
      <dsp:txXfrm>
        <a:off x="4237589" y="1251634"/>
        <a:ext cx="1560937" cy="624375"/>
      </dsp:txXfrm>
    </dsp:sp>
    <dsp:sp modelId="{2B9FCEAB-79A2-4E8C-8F8F-57A1C4A76660}">
      <dsp:nvSpPr>
        <dsp:cNvPr id="0" name=""/>
        <dsp:cNvSpPr/>
      </dsp:nvSpPr>
      <dsp:spPr>
        <a:xfrm>
          <a:off x="873768" y="2266244"/>
          <a:ext cx="952171" cy="9521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19977-1178-4A61-BAA2-73010C4B7977}">
      <dsp:nvSpPr>
        <dsp:cNvPr id="0" name=""/>
        <dsp:cNvSpPr/>
      </dsp:nvSpPr>
      <dsp:spPr>
        <a:xfrm>
          <a:off x="1076690" y="2469165"/>
          <a:ext cx="546328" cy="546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746FD7-34E3-4C3A-94AF-294CEA669484}">
      <dsp:nvSpPr>
        <dsp:cNvPr id="0" name=""/>
        <dsp:cNvSpPr/>
      </dsp:nvSpPr>
      <dsp:spPr>
        <a:xfrm>
          <a:off x="569386" y="351499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EXPLORATORY DATA ANALYSIS</a:t>
          </a:r>
        </a:p>
      </dsp:txBody>
      <dsp:txXfrm>
        <a:off x="569386" y="3514994"/>
        <a:ext cx="1560937" cy="624375"/>
      </dsp:txXfrm>
    </dsp:sp>
    <dsp:sp modelId="{744B9904-0340-473F-B7A2-42C5A7BF0080}">
      <dsp:nvSpPr>
        <dsp:cNvPr id="0" name=""/>
        <dsp:cNvSpPr/>
      </dsp:nvSpPr>
      <dsp:spPr>
        <a:xfrm>
          <a:off x="2707870" y="2266244"/>
          <a:ext cx="952171" cy="95217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6C22B-39C6-492C-9C43-9EF552A6F3DE}">
      <dsp:nvSpPr>
        <dsp:cNvPr id="0" name=""/>
        <dsp:cNvSpPr/>
      </dsp:nvSpPr>
      <dsp:spPr>
        <a:xfrm>
          <a:off x="2910792" y="2469165"/>
          <a:ext cx="546328" cy="5463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5DF1FE-127C-454A-A803-77AD183A0648}">
      <dsp:nvSpPr>
        <dsp:cNvPr id="0" name=""/>
        <dsp:cNvSpPr/>
      </dsp:nvSpPr>
      <dsp:spPr>
        <a:xfrm>
          <a:off x="2403487" y="351499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VISUALIZATIONS AND BUSINESS QUESTIONS</a:t>
          </a:r>
        </a:p>
      </dsp:txBody>
      <dsp:txXfrm>
        <a:off x="2403487" y="3514994"/>
        <a:ext cx="1560937" cy="624375"/>
      </dsp:txXfrm>
    </dsp:sp>
    <dsp:sp modelId="{E7AB0F74-DCBE-4FBE-954E-53FAFAFD2EBE}">
      <dsp:nvSpPr>
        <dsp:cNvPr id="0" name=""/>
        <dsp:cNvSpPr/>
      </dsp:nvSpPr>
      <dsp:spPr>
        <a:xfrm>
          <a:off x="4541972" y="2266244"/>
          <a:ext cx="952171" cy="952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B5843-8925-43E4-926E-B0B2948478B3}">
      <dsp:nvSpPr>
        <dsp:cNvPr id="0" name=""/>
        <dsp:cNvSpPr/>
      </dsp:nvSpPr>
      <dsp:spPr>
        <a:xfrm>
          <a:off x="4744894" y="2469165"/>
          <a:ext cx="546328" cy="5463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FB425-1728-4037-9524-A57AE52DED49}">
      <dsp:nvSpPr>
        <dsp:cNvPr id="0" name=""/>
        <dsp:cNvSpPr/>
      </dsp:nvSpPr>
      <dsp:spPr>
        <a:xfrm>
          <a:off x="4237589" y="351499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DASHBOARD</a:t>
          </a:r>
        </a:p>
      </dsp:txBody>
      <dsp:txXfrm>
        <a:off x="4237589" y="3514994"/>
        <a:ext cx="1560937" cy="624375"/>
      </dsp:txXfrm>
    </dsp:sp>
    <dsp:sp modelId="{F88EF673-599D-4CAB-976C-E0CEAD9CBB56}">
      <dsp:nvSpPr>
        <dsp:cNvPr id="0" name=""/>
        <dsp:cNvSpPr/>
      </dsp:nvSpPr>
      <dsp:spPr>
        <a:xfrm>
          <a:off x="2707870" y="4529603"/>
          <a:ext cx="952171" cy="9521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2CB2B-7FB6-4DBA-A237-52AD4A45B3C0}">
      <dsp:nvSpPr>
        <dsp:cNvPr id="0" name=""/>
        <dsp:cNvSpPr/>
      </dsp:nvSpPr>
      <dsp:spPr>
        <a:xfrm>
          <a:off x="2910792" y="4732525"/>
          <a:ext cx="546328" cy="5463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327739-C54D-4E2A-8467-395C18CFFBE5}">
      <dsp:nvSpPr>
        <dsp:cNvPr id="0" name=""/>
        <dsp:cNvSpPr/>
      </dsp:nvSpPr>
      <dsp:spPr>
        <a:xfrm>
          <a:off x="2403487" y="5778353"/>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CONCLUSION</a:t>
          </a:r>
        </a:p>
      </dsp:txBody>
      <dsp:txXfrm>
        <a:off x="2403487" y="5778353"/>
        <a:ext cx="1560937" cy="624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97145-CC2A-4E0E-B098-3FAEB30F5618}">
      <dsp:nvSpPr>
        <dsp:cNvPr id="0" name=""/>
        <dsp:cNvSpPr/>
      </dsp:nvSpPr>
      <dsp:spPr>
        <a:xfrm>
          <a:off x="0" y="79405"/>
          <a:ext cx="10515600" cy="1421550"/>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b="1" kern="1200" dirty="0">
              <a:latin typeface="Times New Roman" panose="02020603050405020304" pitchFamily="18" charset="0"/>
              <a:cs typeface="Times New Roman" panose="02020603050405020304" pitchFamily="18" charset="0"/>
            </a:rPr>
            <a:t>R and Excel</a:t>
          </a:r>
          <a:r>
            <a:rPr lang="en-US" sz="2700" kern="1200" dirty="0">
              <a:latin typeface="Times New Roman" panose="02020603050405020304" pitchFamily="18" charset="0"/>
              <a:cs typeface="Times New Roman" panose="02020603050405020304" pitchFamily="18" charset="0"/>
            </a:rPr>
            <a:t>- I will use Excel to get the basic structure of the dataset. R will be used to perform EDA. It will help to find missing values, null values if present in the dataset.</a:t>
          </a:r>
        </a:p>
      </dsp:txBody>
      <dsp:txXfrm>
        <a:off x="69394" y="148799"/>
        <a:ext cx="10376812" cy="1282762"/>
      </dsp:txXfrm>
    </dsp:sp>
    <dsp:sp modelId="{A524CBEE-AEAA-4856-AAB9-29A6A6C7372B}">
      <dsp:nvSpPr>
        <dsp:cNvPr id="0" name=""/>
        <dsp:cNvSpPr/>
      </dsp:nvSpPr>
      <dsp:spPr>
        <a:xfrm>
          <a:off x="0" y="1578715"/>
          <a:ext cx="10515600" cy="1421550"/>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b="1" kern="1200" dirty="0">
              <a:latin typeface="Times New Roman" panose="02020603050405020304" pitchFamily="18" charset="0"/>
              <a:cs typeface="Times New Roman" panose="02020603050405020304" pitchFamily="18" charset="0"/>
            </a:rPr>
            <a:t>Tableau- </a:t>
          </a:r>
          <a:r>
            <a:rPr lang="en-US" sz="2700" kern="1200" dirty="0">
              <a:latin typeface="Times New Roman" panose="02020603050405020304" pitchFamily="18" charset="0"/>
              <a:cs typeface="Times New Roman" panose="02020603050405020304" pitchFamily="18" charset="0"/>
            </a:rPr>
            <a:t>I will use Tableau to build visualizations, mapping dataset, preparing worksheets, Dashboard, and stories.</a:t>
          </a:r>
        </a:p>
      </dsp:txBody>
      <dsp:txXfrm>
        <a:off x="69394" y="1648109"/>
        <a:ext cx="10376812" cy="1282762"/>
      </dsp:txXfrm>
    </dsp:sp>
    <dsp:sp modelId="{51911025-1FB2-443D-96B0-4BFCCA208FB7}">
      <dsp:nvSpPr>
        <dsp:cNvPr id="0" name=""/>
        <dsp:cNvSpPr/>
      </dsp:nvSpPr>
      <dsp:spPr>
        <a:xfrm>
          <a:off x="0" y="3078026"/>
          <a:ext cx="10515600" cy="1421550"/>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b="1" kern="1200" dirty="0">
              <a:latin typeface="Times New Roman" panose="02020603050405020304" pitchFamily="18" charset="0"/>
              <a:cs typeface="Times New Roman" panose="02020603050405020304" pitchFamily="18" charset="0"/>
            </a:rPr>
            <a:t>Power point</a:t>
          </a:r>
          <a:r>
            <a:rPr lang="en-US" sz="2700" kern="1200" dirty="0">
              <a:latin typeface="Times New Roman" panose="02020603050405020304" pitchFamily="18" charset="0"/>
              <a:cs typeface="Times New Roman" panose="02020603050405020304" pitchFamily="18" charset="0"/>
            </a:rPr>
            <a:t>- PowerPoint will be used to prepare presentation by adding text and dashboard.</a:t>
          </a:r>
        </a:p>
      </dsp:txBody>
      <dsp:txXfrm>
        <a:off x="69394" y="3147420"/>
        <a:ext cx="10376812" cy="128276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B5C-3EAB-47A7-90B2-531672AB44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724BD-117F-404F-850D-D04200852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58BF99-5E24-4155-8C4F-E216AF842BA2}"/>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5" name="Footer Placeholder 4">
            <a:extLst>
              <a:ext uri="{FF2B5EF4-FFF2-40B4-BE49-F238E27FC236}">
                <a16:creationId xmlns:a16="http://schemas.microsoft.com/office/drawing/2014/main" id="{A6DD6F69-91B1-436F-8EF7-40CE646A9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4965-222F-42E1-8A3E-7311AA84BF49}"/>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377734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1059-D29B-47EC-AC9A-9B29BBAF9B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4ED2D2-0743-4044-B492-F23A1778B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412DE-6812-4621-8E8D-C5065377E700}"/>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5" name="Footer Placeholder 4">
            <a:extLst>
              <a:ext uri="{FF2B5EF4-FFF2-40B4-BE49-F238E27FC236}">
                <a16:creationId xmlns:a16="http://schemas.microsoft.com/office/drawing/2014/main" id="{DA99E24F-7972-401C-8FB8-64BAA9822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B40AB-59C3-4BBD-8F1F-2CE35479EF00}"/>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286119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0D71F-5938-481F-9D12-20E1C64F5D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5E32F6-297E-475E-A5DC-EEA1071C8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A821C-BE8C-4892-87B6-8B3E35891129}"/>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5" name="Footer Placeholder 4">
            <a:extLst>
              <a:ext uri="{FF2B5EF4-FFF2-40B4-BE49-F238E27FC236}">
                <a16:creationId xmlns:a16="http://schemas.microsoft.com/office/drawing/2014/main" id="{FC4B2827-0DBE-419D-A0D2-8AA4C6E52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0658D-2F8D-41AD-B25C-9E4604A92713}"/>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95358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5F23-10DB-4DEE-AAF4-8B16317E6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4FF9A-7646-45DC-93B4-21B629D792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C9212-AA3D-435C-8DB0-766385DB5083}"/>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5" name="Footer Placeholder 4">
            <a:extLst>
              <a:ext uri="{FF2B5EF4-FFF2-40B4-BE49-F238E27FC236}">
                <a16:creationId xmlns:a16="http://schemas.microsoft.com/office/drawing/2014/main" id="{C175E305-C7B9-494C-BDB4-E575082FE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9B0AD-A3CD-4FD9-9D6B-8D40AF867139}"/>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240183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9493-4E3C-4B1F-9486-D7F1B0B2FE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C96A2-CD0B-484F-B677-FAF5F0005A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BD409B-A573-4B48-BC34-19C364E6FBD1}"/>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5" name="Footer Placeholder 4">
            <a:extLst>
              <a:ext uri="{FF2B5EF4-FFF2-40B4-BE49-F238E27FC236}">
                <a16:creationId xmlns:a16="http://schemas.microsoft.com/office/drawing/2014/main" id="{2E36AF07-5C47-43A7-A3BB-927E6A0F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38A72-992D-4977-95AF-0A2431E035BE}"/>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163019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BCD2-DA91-4B62-9037-924BCA3B1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B5133A-13C8-4F72-897A-251A0AC9C7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5ABE54-9C6E-41EB-838F-F80BED10D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70EB47-E25E-488D-A1C7-CBBC33837C8C}"/>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6" name="Footer Placeholder 5">
            <a:extLst>
              <a:ext uri="{FF2B5EF4-FFF2-40B4-BE49-F238E27FC236}">
                <a16:creationId xmlns:a16="http://schemas.microsoft.com/office/drawing/2014/main" id="{1FE9E6C5-0AFB-4798-BC4F-A97AD61DC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8EE41-8658-4366-8F8F-770ECDB81A28}"/>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423297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CF7-3E6C-4526-8FEE-B44906FCC0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A27FE-88DD-4A0D-9B14-BD1AB242C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E8649-99DB-4E08-94B6-19E7FC280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E79F21-692E-41B8-AAE2-34E25357B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536F7-8DC3-4C27-BD97-3575763CBE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964A8A-CE5E-461B-9290-367BFD2B69B8}"/>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8" name="Footer Placeholder 7">
            <a:extLst>
              <a:ext uri="{FF2B5EF4-FFF2-40B4-BE49-F238E27FC236}">
                <a16:creationId xmlns:a16="http://schemas.microsoft.com/office/drawing/2014/main" id="{2BBE38C1-6BAE-4560-80CF-6B6D4C2821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1102AA-913F-433E-A01B-6CC52887ED15}"/>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41581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189F-4308-45FE-A83D-C259ED9206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19606-142D-4714-97CC-20F6764D1B18}"/>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4" name="Footer Placeholder 3">
            <a:extLst>
              <a:ext uri="{FF2B5EF4-FFF2-40B4-BE49-F238E27FC236}">
                <a16:creationId xmlns:a16="http://schemas.microsoft.com/office/drawing/2014/main" id="{354F8E73-07F4-4EFC-8E86-85FA07CF7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F1DC51-F79D-4D22-B90F-18FC2D9DEE61}"/>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17285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FDC11C-9B1C-4DB6-AF3D-9C2109FBB0A1}"/>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3" name="Footer Placeholder 2">
            <a:extLst>
              <a:ext uri="{FF2B5EF4-FFF2-40B4-BE49-F238E27FC236}">
                <a16:creationId xmlns:a16="http://schemas.microsoft.com/office/drawing/2014/main" id="{2C066E97-66A0-40A9-9A0A-06A1705BFD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55F448-4D81-43CC-8E02-478D0287B26A}"/>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244331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1394-684D-422C-BC43-F0442BAE0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9AF795-7C13-4891-9115-BC8AF2271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D175AF-EE99-4E56-B5C5-5485052AF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2F2FC-E831-450D-B80D-C24A3AE1912C}"/>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6" name="Footer Placeholder 5">
            <a:extLst>
              <a:ext uri="{FF2B5EF4-FFF2-40B4-BE49-F238E27FC236}">
                <a16:creationId xmlns:a16="http://schemas.microsoft.com/office/drawing/2014/main" id="{BFBF51B2-2DC3-4946-8482-13F1F6CBA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E3603-EAB4-45E2-A779-004FB8219B76}"/>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33078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416F-04D4-4661-99CB-99BE61019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993C9A-DC7C-4A76-880B-F6CF39033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E089D-3E6E-4A4E-9DBF-517299983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9FEA6-AE52-4DA8-BB8E-EC242F208815}"/>
              </a:ext>
            </a:extLst>
          </p:cNvPr>
          <p:cNvSpPr>
            <a:spLocks noGrp="1"/>
          </p:cNvSpPr>
          <p:nvPr>
            <p:ph type="dt" sz="half" idx="10"/>
          </p:nvPr>
        </p:nvSpPr>
        <p:spPr/>
        <p:txBody>
          <a:bodyPr/>
          <a:lstStyle/>
          <a:p>
            <a:fld id="{AFA875C6-5411-40EA-9469-F65B75F6256E}" type="datetimeFigureOut">
              <a:rPr lang="en-US" smtClean="0"/>
              <a:t>4/16/2021</a:t>
            </a:fld>
            <a:endParaRPr lang="en-US"/>
          </a:p>
        </p:txBody>
      </p:sp>
      <p:sp>
        <p:nvSpPr>
          <p:cNvPr id="6" name="Footer Placeholder 5">
            <a:extLst>
              <a:ext uri="{FF2B5EF4-FFF2-40B4-BE49-F238E27FC236}">
                <a16:creationId xmlns:a16="http://schemas.microsoft.com/office/drawing/2014/main" id="{316E0027-4E2D-4781-986C-FB9FA3746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3EAEC-4708-4CC0-9EEC-FF4AD90543B4}"/>
              </a:ext>
            </a:extLst>
          </p:cNvPr>
          <p:cNvSpPr>
            <a:spLocks noGrp="1"/>
          </p:cNvSpPr>
          <p:nvPr>
            <p:ph type="sldNum" sz="quarter" idx="12"/>
          </p:nvPr>
        </p:nvSpPr>
        <p:spPr/>
        <p:txBody>
          <a:bodyPr/>
          <a:lstStyle/>
          <a:p>
            <a:fld id="{52E3D6D5-D2CA-47A2-9958-4FB6D9F756EA}" type="slidenum">
              <a:rPr lang="en-US" smtClean="0"/>
              <a:t>‹#›</a:t>
            </a:fld>
            <a:endParaRPr lang="en-US"/>
          </a:p>
        </p:txBody>
      </p:sp>
    </p:spTree>
    <p:extLst>
      <p:ext uri="{BB962C8B-B14F-4D97-AF65-F5344CB8AC3E}">
        <p14:creationId xmlns:p14="http://schemas.microsoft.com/office/powerpoint/2010/main" val="378346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656AB-9D9B-4F6D-B971-B894B6931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58E3AF-71F4-45D1-8976-2827DFBFF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0BAE1-08ED-4AC9-87B4-E28AF13EF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875C6-5411-40EA-9469-F65B75F6256E}" type="datetimeFigureOut">
              <a:rPr lang="en-US" smtClean="0"/>
              <a:t>4/16/2021</a:t>
            </a:fld>
            <a:endParaRPr lang="en-US"/>
          </a:p>
        </p:txBody>
      </p:sp>
      <p:sp>
        <p:nvSpPr>
          <p:cNvPr id="5" name="Footer Placeholder 4">
            <a:extLst>
              <a:ext uri="{FF2B5EF4-FFF2-40B4-BE49-F238E27FC236}">
                <a16:creationId xmlns:a16="http://schemas.microsoft.com/office/drawing/2014/main" id="{DCE6417C-3159-422B-AAE7-42E8F8CA3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E00EEA-910D-4824-9146-69DA06FB0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3D6D5-D2CA-47A2-9958-4FB6D9F756EA}" type="slidenum">
              <a:rPr lang="en-US" smtClean="0"/>
              <a:t>‹#›</a:t>
            </a:fld>
            <a:endParaRPr lang="en-US"/>
          </a:p>
        </p:txBody>
      </p:sp>
    </p:spTree>
    <p:extLst>
      <p:ext uri="{BB962C8B-B14F-4D97-AF65-F5344CB8AC3E}">
        <p14:creationId xmlns:p14="http://schemas.microsoft.com/office/powerpoint/2010/main" val="1782472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enroshan/ecommerce-data?select=Sales+target.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E00F4595-FF8B-4E07-BE58-E4765CB22697}"/>
              </a:ext>
            </a:extLst>
          </p:cNvPr>
          <p:cNvSpPr>
            <a:spLocks noGrp="1"/>
          </p:cNvSpPr>
          <p:nvPr>
            <p:ph type="subTitle" idx="1"/>
          </p:nvPr>
        </p:nvSpPr>
        <p:spPr>
          <a:xfrm>
            <a:off x="4439633" y="4303151"/>
            <a:ext cx="3312734" cy="1357624"/>
          </a:xfrm>
          <a:noFill/>
        </p:spPr>
        <p:txBody>
          <a:bodyPr>
            <a:normAutofit/>
          </a:bodyPr>
          <a:lstStyle/>
          <a:p>
            <a:r>
              <a:rPr lang="en-US" sz="1200" b="1" dirty="0">
                <a:solidFill>
                  <a:srgbClr val="080808"/>
                </a:solidFill>
                <a:latin typeface="Times New Roman" panose="02020603050405020304" pitchFamily="18" charset="0"/>
                <a:cs typeface="Times New Roman" panose="02020603050405020304" pitchFamily="18" charset="0"/>
              </a:rPr>
              <a:t>ASSIGNMENT-13                                                         Anamika Singh</a:t>
            </a:r>
          </a:p>
          <a:p>
            <a:r>
              <a:rPr lang="en-US" sz="1200" b="1" dirty="0">
                <a:solidFill>
                  <a:srgbClr val="080808"/>
                </a:solidFill>
                <a:effectLst/>
                <a:latin typeface="Times New Roman" panose="02020603050405020304" pitchFamily="18" charset="0"/>
                <a:ea typeface="Calibri" panose="020F0502020204030204" pitchFamily="34" charset="0"/>
                <a:cs typeface="Times New Roman" panose="02020603050405020304" pitchFamily="18" charset="0"/>
              </a:rPr>
              <a:t>BANA 6760 E01: DATA VISUALIZATION                </a:t>
            </a:r>
            <a:r>
              <a:rPr lang="en-US" sz="1200" b="1">
                <a:solidFill>
                  <a:srgbClr val="080808"/>
                </a:solidFill>
                <a:effectLst/>
                <a:latin typeface="Times New Roman" panose="02020603050405020304" pitchFamily="18" charset="0"/>
                <a:ea typeface="Calibri" panose="020F0502020204030204" pitchFamily="34" charset="0"/>
                <a:cs typeface="Times New Roman" panose="02020603050405020304" pitchFamily="18" charset="0"/>
              </a:rPr>
              <a:t>APRIL 16, </a:t>
            </a:r>
            <a:r>
              <a:rPr lang="en-US" sz="1200" b="1" dirty="0">
                <a:solidFill>
                  <a:srgbClr val="080808"/>
                </a:solidFill>
                <a:effectLst/>
                <a:latin typeface="Times New Roman" panose="02020603050405020304" pitchFamily="18" charset="0"/>
                <a:ea typeface="Calibri" panose="020F0502020204030204" pitchFamily="34" charset="0"/>
                <a:cs typeface="Times New Roman" panose="02020603050405020304" pitchFamily="18" charset="0"/>
              </a:rPr>
              <a:t>2021</a:t>
            </a:r>
          </a:p>
          <a:p>
            <a:r>
              <a:rPr lang="en-US" sz="1200" b="1" dirty="0">
                <a:solidFill>
                  <a:srgbClr val="080808"/>
                </a:solidFill>
                <a:latin typeface="Times New Roman" panose="02020603050405020304" pitchFamily="18" charset="0"/>
                <a:cs typeface="Times New Roman" panose="02020603050405020304" pitchFamily="18" charset="0"/>
              </a:rPr>
              <a:t>UNIVERSITY OF COLORADO, DENVER</a:t>
            </a:r>
          </a:p>
          <a:p>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rgbClr val="080808"/>
              </a:solidFill>
            </a:endParaRPr>
          </a:p>
        </p:txBody>
      </p:sp>
      <p:sp>
        <p:nvSpPr>
          <p:cNvPr id="2" name="Title 1">
            <a:extLst>
              <a:ext uri="{FF2B5EF4-FFF2-40B4-BE49-F238E27FC236}">
                <a16:creationId xmlns:a16="http://schemas.microsoft.com/office/drawing/2014/main" id="{1B762B47-996D-4E8A-84AF-002E66C38C8A}"/>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latin typeface="Times New Roman" panose="02020603050405020304" pitchFamily="18" charset="0"/>
                <a:cs typeface="Times New Roman" panose="02020603050405020304" pitchFamily="18" charset="0"/>
              </a:rPr>
              <a:t>E-COMMERCE SALES DATA</a:t>
            </a: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546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D2D-0B8E-4440-9795-8CC2A3BD38B2}"/>
              </a:ext>
            </a:extLst>
          </p:cNvPr>
          <p:cNvSpPr>
            <a:spLocks noGrp="1"/>
          </p:cNvSpPr>
          <p:nvPr>
            <p:ph type="title"/>
          </p:nvPr>
        </p:nvSpPr>
        <p:spPr>
          <a:xfrm>
            <a:off x="648929" y="629266"/>
            <a:ext cx="3505495" cy="1622321"/>
          </a:xfrm>
        </p:spPr>
        <p:txBody>
          <a:bodyPr>
            <a:normAutofit/>
          </a:bodyPr>
          <a:lstStyle/>
          <a:p>
            <a:r>
              <a:rPr lang="en-US" sz="3100">
                <a:latin typeface="Times New Roman" panose="02020603050405020304" pitchFamily="18" charset="0"/>
                <a:cs typeface="Times New Roman" panose="02020603050405020304" pitchFamily="18" charset="0"/>
              </a:rPr>
              <a:t>VISUALIZATIONS AND BUSINESS QUESTIONS</a:t>
            </a: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F1AA49-8148-437E-AF0D-A8AC152C2F32}"/>
              </a:ext>
            </a:extLst>
          </p:cNvPr>
          <p:cNvSpPr>
            <a:spLocks noGrp="1"/>
          </p:cNvSpPr>
          <p:nvPr>
            <p:ph idx="1"/>
          </p:nvPr>
        </p:nvSpPr>
        <p:spPr>
          <a:xfrm>
            <a:off x="648931" y="2438400"/>
            <a:ext cx="3505494" cy="3785419"/>
          </a:xfrm>
        </p:spPr>
        <p:txBody>
          <a:bodyPr>
            <a:normAutofit fontScale="85000" lnSpcReduction="20000"/>
          </a:bodyPr>
          <a:lstStyle/>
          <a:p>
            <a:pPr marL="0" indent="0" algn="just">
              <a:buNone/>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 3</a:t>
            </a:r>
          </a:p>
          <a:p>
            <a:pPr marL="0" indent="0" algn="just">
              <a:buNone/>
            </a:pPr>
            <a:endPar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are the sales by each category over months?</a:t>
            </a:r>
          </a:p>
          <a:p>
            <a:pPr marL="0" marR="0" indent="0" algn="just">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Line graph represents Sales over months by category. </a:t>
            </a:r>
          </a:p>
          <a:p>
            <a:pPr marR="0" algn="just">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can observe that sales of all the three products are increasing over months. </a:t>
            </a:r>
          </a:p>
          <a:p>
            <a:pPr marR="0" algn="just">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January 2019 sales are the highest for the E-commerce company. </a:t>
            </a:r>
          </a:p>
          <a:p>
            <a:pPr marR="0" algn="just">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July we can see a dip in the company sales for Clothing and Furniture.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C3990FF-FAC3-402D-BDCF-AC4EC37E0336}"/>
              </a:ext>
            </a:extLst>
          </p:cNvPr>
          <p:cNvPicPr/>
          <p:nvPr/>
        </p:nvPicPr>
        <p:blipFill>
          <a:blip r:embed="rId2"/>
          <a:stretch>
            <a:fillRect/>
          </a:stretch>
        </p:blipFill>
        <p:spPr>
          <a:xfrm>
            <a:off x="5314949" y="1590674"/>
            <a:ext cx="6228119" cy="3513986"/>
          </a:xfrm>
          <a:prstGeom prst="rect">
            <a:avLst/>
          </a:prstGeom>
          <a:effectLst/>
        </p:spPr>
      </p:pic>
    </p:spTree>
    <p:extLst>
      <p:ext uri="{BB962C8B-B14F-4D97-AF65-F5344CB8AC3E}">
        <p14:creationId xmlns:p14="http://schemas.microsoft.com/office/powerpoint/2010/main" val="370374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D2D-0B8E-4440-9795-8CC2A3BD38B2}"/>
              </a:ext>
            </a:extLst>
          </p:cNvPr>
          <p:cNvSpPr>
            <a:spLocks noGrp="1"/>
          </p:cNvSpPr>
          <p:nvPr>
            <p:ph type="title"/>
          </p:nvPr>
        </p:nvSpPr>
        <p:spPr>
          <a:xfrm>
            <a:off x="648929" y="629266"/>
            <a:ext cx="3505495" cy="1622321"/>
          </a:xfrm>
        </p:spPr>
        <p:txBody>
          <a:bodyPr>
            <a:normAutofit/>
          </a:bodyPr>
          <a:lstStyle/>
          <a:p>
            <a:r>
              <a:rPr lang="en-US" sz="3100">
                <a:latin typeface="Times New Roman" panose="02020603050405020304" pitchFamily="18" charset="0"/>
                <a:cs typeface="Times New Roman" panose="02020603050405020304" pitchFamily="18" charset="0"/>
              </a:rPr>
              <a:t>VISUALIZATIONS AND BUSINESS QUESTIONS</a:t>
            </a: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F1AA49-8148-437E-AF0D-A8AC152C2F32}"/>
              </a:ext>
            </a:extLst>
          </p:cNvPr>
          <p:cNvSpPr>
            <a:spLocks noGrp="1"/>
          </p:cNvSpPr>
          <p:nvPr>
            <p:ph idx="1"/>
          </p:nvPr>
        </p:nvSpPr>
        <p:spPr>
          <a:xfrm>
            <a:off x="648931" y="2438400"/>
            <a:ext cx="3505494" cy="3785419"/>
          </a:xfrm>
        </p:spPr>
        <p:txBody>
          <a:bodyPr>
            <a:normAutofit lnSpcReduction="10000"/>
          </a:bodyPr>
          <a:lstStyle/>
          <a:p>
            <a:pPr marL="0" indent="0" algn="just">
              <a:buNone/>
            </a:pP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 4</a:t>
            </a:r>
          </a:p>
          <a:p>
            <a:pPr marL="0" indent="0" algn="jus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2000" dirty="0">
                <a:effectLst/>
                <a:latin typeface="Times New Roman" panose="02020603050405020304" pitchFamily="18" charset="0"/>
                <a:ea typeface="Calibri" panose="020F0502020204030204" pitchFamily="34" charset="0"/>
              </a:rPr>
              <a:t>Which Product brings the highest profit?</a:t>
            </a:r>
          </a:p>
          <a:p>
            <a:pPr marL="0" marR="0" indent="0" algn="just">
              <a:spcBef>
                <a:spcPts val="0"/>
              </a:spcBef>
              <a:spcAft>
                <a:spcPts val="800"/>
              </a:spcAft>
              <a:buNone/>
            </a:pPr>
            <a:endParaRPr lang="en-US" sz="2000" dirty="0">
              <a:effectLst/>
              <a:latin typeface="Times New Roman" panose="02020603050405020304" pitchFamily="18" charset="0"/>
              <a:ea typeface="Calibri" panose="020F0502020204030204" pitchFamily="34" charset="0"/>
            </a:endParaRPr>
          </a:p>
          <a:p>
            <a:pPr marR="0" algn="just">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bar graph depicts profit by product category. </a:t>
            </a:r>
          </a:p>
          <a:p>
            <a:pPr marR="0" algn="just">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can observe that Printers brings highest profit for the E-commerce company and Table brings loss to the company.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19"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3FB42F-85F9-4C66-84A6-921E1BE09901}"/>
              </a:ext>
            </a:extLst>
          </p:cNvPr>
          <p:cNvPicPr>
            <a:picLocks noChangeAspect="1"/>
          </p:cNvPicPr>
          <p:nvPr/>
        </p:nvPicPr>
        <p:blipFill>
          <a:blip r:embed="rId2"/>
          <a:stretch>
            <a:fillRect/>
          </a:stretch>
        </p:blipFill>
        <p:spPr>
          <a:xfrm>
            <a:off x="5273336" y="1722268"/>
            <a:ext cx="6269733" cy="3568823"/>
          </a:xfrm>
          <a:prstGeom prst="rect">
            <a:avLst/>
          </a:prstGeom>
          <a:effectLst/>
        </p:spPr>
      </p:pic>
    </p:spTree>
    <p:extLst>
      <p:ext uri="{BB962C8B-B14F-4D97-AF65-F5344CB8AC3E}">
        <p14:creationId xmlns:p14="http://schemas.microsoft.com/office/powerpoint/2010/main" val="410311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D2D-0B8E-4440-9795-8CC2A3BD38B2}"/>
              </a:ext>
            </a:extLst>
          </p:cNvPr>
          <p:cNvSpPr>
            <a:spLocks noGrp="1"/>
          </p:cNvSpPr>
          <p:nvPr>
            <p:ph type="title"/>
          </p:nvPr>
        </p:nvSpPr>
        <p:spPr>
          <a:xfrm>
            <a:off x="648929" y="629266"/>
            <a:ext cx="3505495" cy="1622321"/>
          </a:xfrm>
        </p:spPr>
        <p:txBody>
          <a:bodyPr>
            <a:normAutofit/>
          </a:bodyPr>
          <a:lstStyle/>
          <a:p>
            <a:r>
              <a:rPr lang="en-US" sz="3100">
                <a:latin typeface="Times New Roman" panose="02020603050405020304" pitchFamily="18" charset="0"/>
                <a:cs typeface="Times New Roman" panose="02020603050405020304" pitchFamily="18" charset="0"/>
              </a:rPr>
              <a:t>VISUALIZATIONS AND BUSINESS QUESTIONS</a:t>
            </a: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F1AA49-8148-437E-AF0D-A8AC152C2F32}"/>
              </a:ext>
            </a:extLst>
          </p:cNvPr>
          <p:cNvSpPr>
            <a:spLocks noGrp="1"/>
          </p:cNvSpPr>
          <p:nvPr>
            <p:ph idx="1"/>
          </p:nvPr>
        </p:nvSpPr>
        <p:spPr>
          <a:xfrm>
            <a:off x="648931" y="2438400"/>
            <a:ext cx="3505494" cy="3785419"/>
          </a:xfrm>
        </p:spPr>
        <p:txBody>
          <a:bodyPr>
            <a:normAutofit fontScale="92500" lnSpcReduction="20000"/>
          </a:bodyPr>
          <a:lstStyle/>
          <a:p>
            <a:pPr marL="0" indent="0" algn="just">
              <a:buNone/>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 5</a:t>
            </a:r>
          </a:p>
          <a:p>
            <a:pPr marL="0" indent="0" algn="just">
              <a:buNone/>
            </a:pP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Show the name of top customers by sales.</a:t>
            </a:r>
          </a:p>
          <a:p>
            <a:pPr marL="0" marR="0" indent="0" algn="just">
              <a:spcBef>
                <a:spcPts val="0"/>
              </a:spcBef>
              <a:spcAft>
                <a:spcPts val="800"/>
              </a:spcAft>
              <a:buNone/>
            </a:pP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spcBef>
                <a:spcPts val="0"/>
              </a:spcBef>
              <a:spcAft>
                <a:spcPts val="80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bar graph shows the name of the customers making highest sales. </a:t>
            </a:r>
          </a:p>
          <a:p>
            <a:pPr marR="0" algn="just">
              <a:spcBef>
                <a:spcPts val="0"/>
              </a:spcBef>
              <a:spcAft>
                <a:spcPts val="80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Using sets and parameters we can also change the view from top 10 to top 20 customers using parameter controls. </a:t>
            </a:r>
          </a:p>
          <a:p>
            <a:pPr marR="0" algn="just">
              <a:spcBef>
                <a:spcPts val="0"/>
              </a:spcBef>
              <a:spcAft>
                <a:spcPts val="80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We can always adjust the slicer to vary the range of number of customers. </a:t>
            </a:r>
          </a:p>
          <a:p>
            <a:pPr marR="0" algn="just">
              <a:spcBef>
                <a:spcPts val="0"/>
              </a:spcBef>
              <a:spcAft>
                <a:spcPts val="800"/>
              </a:spcAft>
              <a:buFont typeface="Wingdings" panose="05000000000000000000" pitchFamily="2" charset="2"/>
              <a:buChar char="Ø"/>
            </a:pP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Yaanvi</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is the top customer by sales.</a:t>
            </a:r>
          </a:p>
          <a:p>
            <a:pPr marL="0" indent="0">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FF2437EF-9BCB-4FCF-8E51-CED8A76CCF04}"/>
              </a:ext>
            </a:extLst>
          </p:cNvPr>
          <p:cNvPicPr/>
          <p:nvPr/>
        </p:nvPicPr>
        <p:blipFill>
          <a:blip r:embed="rId2"/>
          <a:stretch>
            <a:fillRect/>
          </a:stretch>
        </p:blipFill>
        <p:spPr>
          <a:xfrm>
            <a:off x="5405862" y="1163751"/>
            <a:ext cx="6019331" cy="4527251"/>
          </a:xfrm>
          <a:prstGeom prst="rect">
            <a:avLst/>
          </a:prstGeom>
          <a:effectLst/>
        </p:spPr>
      </p:pic>
    </p:spTree>
    <p:extLst>
      <p:ext uri="{BB962C8B-B14F-4D97-AF65-F5344CB8AC3E}">
        <p14:creationId xmlns:p14="http://schemas.microsoft.com/office/powerpoint/2010/main" val="401214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1897BC-CA53-4EBC-951D-B4FC99F88E57}"/>
              </a:ext>
            </a:extLst>
          </p:cNvPr>
          <p:cNvPicPr>
            <a:picLocks noChangeAspect="1"/>
          </p:cNvPicPr>
          <p:nvPr/>
        </p:nvPicPr>
        <p:blipFill>
          <a:blip r:embed="rId2"/>
          <a:stretch>
            <a:fillRect/>
          </a:stretch>
        </p:blipFill>
        <p:spPr>
          <a:xfrm>
            <a:off x="1269507" y="0"/>
            <a:ext cx="9365941" cy="6858000"/>
          </a:xfrm>
          <a:prstGeom prst="rect">
            <a:avLst/>
          </a:prstGeom>
        </p:spPr>
      </p:pic>
    </p:spTree>
    <p:extLst>
      <p:ext uri="{BB962C8B-B14F-4D97-AF65-F5344CB8AC3E}">
        <p14:creationId xmlns:p14="http://schemas.microsoft.com/office/powerpoint/2010/main" val="331944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2873D-53F0-4FF5-AEF3-EEF467664470}"/>
              </a:ext>
            </a:extLst>
          </p:cNvPr>
          <p:cNvSpPr>
            <a:spLocks noGrp="1"/>
          </p:cNvSpPr>
          <p:nvPr>
            <p:ph type="title"/>
          </p:nvPr>
        </p:nvSpPr>
        <p:spPr>
          <a:xfrm>
            <a:off x="6094105" y="802955"/>
            <a:ext cx="4977976" cy="1454051"/>
          </a:xfrm>
        </p:spPr>
        <p:txBody>
          <a:bodyPr>
            <a:normAutofit/>
          </a:bodyPr>
          <a:lstStyle/>
          <a:p>
            <a:r>
              <a:rPr lang="en-US" b="1">
                <a:solidFill>
                  <a:srgbClr val="000000"/>
                </a:solidFill>
                <a:latin typeface="Times New Roman" panose="02020603050405020304" pitchFamily="18" charset="0"/>
                <a:cs typeface="Times New Roman" panose="02020603050405020304" pitchFamily="18" charset="0"/>
              </a:rPr>
              <a:t>CONCLUSION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RM Customer Insights App">
            <a:extLst>
              <a:ext uri="{FF2B5EF4-FFF2-40B4-BE49-F238E27FC236}">
                <a16:creationId xmlns:a16="http://schemas.microsoft.com/office/drawing/2014/main" id="{44D4EB1D-956D-4E19-A187-874BFFFC93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3" name="Content Placeholder 2">
            <a:extLst>
              <a:ext uri="{FF2B5EF4-FFF2-40B4-BE49-F238E27FC236}">
                <a16:creationId xmlns:a16="http://schemas.microsoft.com/office/drawing/2014/main" id="{FFAB0076-5FD8-47BF-A74C-881FDA02718D}"/>
              </a:ext>
            </a:extLst>
          </p:cNvPr>
          <p:cNvSpPr>
            <a:spLocks noGrp="1"/>
          </p:cNvSpPr>
          <p:nvPr>
            <p:ph idx="1"/>
          </p:nvPr>
        </p:nvSpPr>
        <p:spPr>
          <a:xfrm>
            <a:off x="6090573" y="1748901"/>
            <a:ext cx="5228455" cy="4306145"/>
          </a:xfrm>
        </p:spPr>
        <p:txBody>
          <a:bodyPr anchor="ctr">
            <a:normAutofit/>
          </a:bodyPr>
          <a:lstStyle/>
          <a:p>
            <a:pPr algn="just">
              <a:buFont typeface="Wingdings" panose="05000000000000000000" pitchFamily="2" charset="2"/>
              <a:buChar char="q"/>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Map visualization showed that company receives highest revenue from Madhya Pradesh and Maharashtra.</a:t>
            </a:r>
          </a:p>
          <a:p>
            <a:pPr algn="just">
              <a:buFont typeface="Wingdings" panose="05000000000000000000" pitchFamily="2" charset="2"/>
              <a:buChar char="q"/>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Line graph displayed that E-commerce company gets highest sales in January. </a:t>
            </a:r>
          </a:p>
          <a:p>
            <a:pPr algn="just">
              <a:buFont typeface="Wingdings" panose="05000000000000000000" pitchFamily="2" charset="2"/>
              <a:buChar char="q"/>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observed that there is a weak relationship between sales and profit, With the help of scatterplot matrix.</a:t>
            </a:r>
          </a:p>
          <a:p>
            <a:pPr algn="just">
              <a:buFont typeface="Wingdings" panose="05000000000000000000" pitchFamily="2" charset="2"/>
              <a:buChar char="q"/>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Printers bring the highest profit for the company.</a:t>
            </a:r>
          </a:p>
          <a:p>
            <a:pPr algn="just">
              <a:buFont typeface="Wingdings" panose="05000000000000000000" pitchFamily="2" charset="2"/>
              <a:buChar char="q"/>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Yaanvi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our top customer by sales. </a:t>
            </a:r>
          </a:p>
          <a:p>
            <a:pPr algn="just">
              <a:buFont typeface="Wingdings" panose="05000000000000000000" pitchFamily="2" charset="2"/>
              <a:buChar char="q"/>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Filters, sets and parameters are used to make dashboard interactive.</a:t>
            </a:r>
          </a:p>
        </p:txBody>
      </p:sp>
    </p:spTree>
    <p:extLst>
      <p:ext uri="{BB962C8B-B14F-4D97-AF65-F5344CB8AC3E}">
        <p14:creationId xmlns:p14="http://schemas.microsoft.com/office/powerpoint/2010/main" val="30810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A85F406-4D89-45C6-AB53-4C4A868C23CE}"/>
              </a:ext>
            </a:extLst>
          </p:cNvPr>
          <p:cNvSpPr/>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cap="none" spc="0" dirty="0">
                <a:ln w="12700">
                  <a:solidFill>
                    <a:schemeClr val="accent1"/>
                  </a:solidFill>
                  <a:prstDash val="solid"/>
                </a:ln>
                <a:solidFill>
                  <a:srgbClr val="FFC000"/>
                </a:solidFill>
                <a:effectLst>
                  <a:outerShdw dist="38100" dir="2640000" algn="bl" rotWithShape="0">
                    <a:schemeClr val="accent1"/>
                  </a:outerShdw>
                </a:effectLst>
                <a:latin typeface="+mj-lt"/>
                <a:ea typeface="+mj-ea"/>
                <a:cs typeface="+mj-cs"/>
              </a:rPr>
              <a:t>THANK YOU</a:t>
            </a:r>
          </a:p>
        </p:txBody>
      </p:sp>
    </p:spTree>
    <p:extLst>
      <p:ext uri="{BB962C8B-B14F-4D97-AF65-F5344CB8AC3E}">
        <p14:creationId xmlns:p14="http://schemas.microsoft.com/office/powerpoint/2010/main" val="32511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5" name="Freeform: Shape 3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66FD4FF-11C4-4DB5-8F93-5DBB9701210B}"/>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latin typeface="Times New Roman" panose="02020603050405020304" pitchFamily="18" charset="0"/>
                <a:cs typeface="Times New Roman" panose="02020603050405020304" pitchFamily="18" charset="0"/>
              </a:rPr>
              <a:t>CONTENTS</a:t>
            </a:r>
          </a:p>
        </p:txBody>
      </p:sp>
      <p:graphicFrame>
        <p:nvGraphicFramePr>
          <p:cNvPr id="24" name="Content Placeholder 2">
            <a:extLst>
              <a:ext uri="{FF2B5EF4-FFF2-40B4-BE49-F238E27FC236}">
                <a16:creationId xmlns:a16="http://schemas.microsoft.com/office/drawing/2014/main" id="{46D00BD2-15D0-4995-A340-4A0E1CEAF1FD}"/>
              </a:ext>
            </a:extLst>
          </p:cNvPr>
          <p:cNvGraphicFramePr>
            <a:graphicFrameLocks noGrp="1"/>
          </p:cNvGraphicFramePr>
          <p:nvPr>
            <p:ph idx="1"/>
            <p:extLst>
              <p:ext uri="{D42A27DB-BD31-4B8C-83A1-F6EECF244321}">
                <p14:modId xmlns:p14="http://schemas.microsoft.com/office/powerpoint/2010/main" val="59236647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35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4E36234-6BCA-4CB0-B588-C1AF7FDCBC99}"/>
              </a:ext>
            </a:extLst>
          </p:cNvPr>
          <p:cNvSpPr>
            <a:spLocks noGrp="1"/>
          </p:cNvSpPr>
          <p:nvPr>
            <p:ph type="title"/>
          </p:nvPr>
        </p:nvSpPr>
        <p:spPr>
          <a:xfrm>
            <a:off x="3033466" y="991261"/>
            <a:ext cx="5754696" cy="1837349"/>
          </a:xfrm>
        </p:spPr>
        <p:txBody>
          <a:bodyPr anchor="ctr">
            <a:normAutofit/>
          </a:bodyPr>
          <a:lstStyle/>
          <a:p>
            <a:pPr algn="ctr"/>
            <a:r>
              <a:rPr lang="en-US" sz="36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33816C41-7170-464C-B35E-DCCF05145139}"/>
              </a:ext>
            </a:extLst>
          </p:cNvPr>
          <p:cNvSpPr>
            <a:spLocks noGrp="1"/>
          </p:cNvSpPr>
          <p:nvPr>
            <p:ph idx="1"/>
          </p:nvPr>
        </p:nvSpPr>
        <p:spPr>
          <a:xfrm>
            <a:off x="2530136" y="2979336"/>
            <a:ext cx="6809173" cy="2430864"/>
          </a:xfrm>
        </p:spPr>
        <p:txBody>
          <a:bodyPr anchor="t">
            <a:normAutofit/>
          </a:bodyPr>
          <a:lstStyle/>
          <a:p>
            <a:pPr marL="0" indent="0" algn="just">
              <a:buNone/>
            </a:pPr>
            <a:r>
              <a:rPr lang="en-US" sz="2400" b="1" dirty="0">
                <a:effectLst/>
                <a:latin typeface="Times New Roman" panose="02020603050405020304" pitchFamily="18" charset="0"/>
                <a:ea typeface="Calibri" panose="020F0502020204030204" pitchFamily="34" charset="0"/>
              </a:rPr>
              <a:t>The Objective of the project is to expand business by increasing the sales and revenue of the company and identifying business opportunities by answering business questions.</a:t>
            </a:r>
            <a:endParaRPr lang="en-US" sz="2400" b="1" dirty="0"/>
          </a:p>
        </p:txBody>
      </p:sp>
    </p:spTree>
    <p:extLst>
      <p:ext uri="{BB962C8B-B14F-4D97-AF65-F5344CB8AC3E}">
        <p14:creationId xmlns:p14="http://schemas.microsoft.com/office/powerpoint/2010/main" val="299815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CD100-51A8-4351-A7E1-30EC5243B82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DATASET</a:t>
            </a:r>
          </a:p>
        </p:txBody>
      </p:sp>
      <p:sp>
        <p:nvSpPr>
          <p:cNvPr id="23" name="Content Placeholder 2">
            <a:extLst>
              <a:ext uri="{FF2B5EF4-FFF2-40B4-BE49-F238E27FC236}">
                <a16:creationId xmlns:a16="http://schemas.microsoft.com/office/drawing/2014/main" id="{7FDF3D3A-996F-40F5-80FD-07F7EC27FD5F}"/>
              </a:ext>
            </a:extLst>
          </p:cNvPr>
          <p:cNvSpPr>
            <a:spLocks noGrp="1"/>
          </p:cNvSpPr>
          <p:nvPr>
            <p:ph idx="1"/>
          </p:nvPr>
        </p:nvSpPr>
        <p:spPr>
          <a:xfrm>
            <a:off x="4810259" y="649480"/>
            <a:ext cx="6555347" cy="5546047"/>
          </a:xfrm>
        </p:spPr>
        <p:txBody>
          <a:bodyPr anchor="ctr">
            <a:normAutofit/>
          </a:bodyPr>
          <a:lstStyle/>
          <a:p>
            <a:pPr marL="0" marR="0" indent="0" algn="just">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E-commerce dataset from Kaggle. The dataset contains sales details from Indian E-commerce market. The dataset includes two excel files.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aren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Orders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This file contains information on Order ID, Order Date, Customer Name, City and State. I selected this dataset as it contains geographical locations that will be plotted on map.</a:t>
            </a:r>
          </a:p>
          <a:p>
            <a:pPr marL="0" marR="0" lvl="0" indent="0" algn="just">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 Order Details-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file contains information on Order ID, Amount, Profit, Quantity, Category and Sub-Category.</a:t>
            </a:r>
          </a:p>
          <a:p>
            <a:pPr marL="0" marR="0" lvl="0" indent="0">
              <a:spcBef>
                <a:spcPts val="0"/>
              </a:spcBef>
              <a:spcAft>
                <a:spcPts val="8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R.Ben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(2020) E-commerce Dataset.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Kaggle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https://www.kaggle.com/benroshan/ecommerce-data?select=Sales+target.csv</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595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F802-F56E-43C4-82B2-F6A1847A934F}"/>
              </a:ext>
            </a:extLst>
          </p:cNvPr>
          <p:cNvSpPr>
            <a:spLocks noGrp="1"/>
          </p:cNvSpPr>
          <p:nvPr>
            <p:ph type="title"/>
          </p:nvPr>
        </p:nvSpPr>
        <p:spPr/>
        <p:txBody>
          <a:bodyPr>
            <a:normAutofit/>
          </a:bodyPr>
          <a:lstStyle/>
          <a:p>
            <a:r>
              <a:rPr lang="en-US" sz="4000" b="1">
                <a:latin typeface="Times New Roman" panose="02020603050405020304" pitchFamily="18" charset="0"/>
                <a:cs typeface="Times New Roman" panose="02020603050405020304" pitchFamily="18" charset="0"/>
              </a:rPr>
              <a:t>DATA ANALYSIS TOOLS</a:t>
            </a:r>
            <a:endParaRPr lang="en-US" sz="40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76E8FDDE-95C7-4CC1-90B8-18BABFE790F6}"/>
              </a:ext>
            </a:extLst>
          </p:cNvPr>
          <p:cNvGraphicFramePr>
            <a:graphicFrameLocks noGrp="1"/>
          </p:cNvGraphicFramePr>
          <p:nvPr>
            <p:ph idx="1"/>
            <p:extLst>
              <p:ext uri="{D42A27DB-BD31-4B8C-83A1-F6EECF244321}">
                <p14:modId xmlns:p14="http://schemas.microsoft.com/office/powerpoint/2010/main" val="3447205006"/>
              </p:ext>
            </p:extLst>
          </p:nvPr>
        </p:nvGraphicFramePr>
        <p:xfrm>
          <a:off x="838200" y="1597981"/>
          <a:ext cx="10515600" cy="4578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12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33CB-47FB-4DC9-8AE9-CA4171533119}"/>
              </a:ext>
            </a:extLst>
          </p:cNvPr>
          <p:cNvSpPr>
            <a:spLocks noGrp="1"/>
          </p:cNvSpPr>
          <p:nvPr>
            <p:ph type="title"/>
          </p:nvPr>
        </p:nvSpPr>
        <p:spPr>
          <a:xfrm>
            <a:off x="1653363" y="365760"/>
            <a:ext cx="9367203" cy="1188720"/>
          </a:xfrm>
        </p:spPr>
        <p:txBody>
          <a:bodyPr>
            <a:normAutofit/>
          </a:bodyPr>
          <a:lstStyle/>
          <a:p>
            <a:r>
              <a:rPr lang="en-US" b="1">
                <a:latin typeface="Times New Roman" panose="02020603050405020304" pitchFamily="18" charset="0"/>
                <a:cs typeface="Times New Roman" panose="02020603050405020304" pitchFamily="18" charset="0"/>
              </a:rPr>
              <a:t>EXPLORATORY DATA ANALYSIS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DB821AA-B3BB-4A43-B0BD-A351E6363115}"/>
              </a:ext>
            </a:extLst>
          </p:cNvPr>
          <p:cNvSpPr>
            <a:spLocks noGrp="1"/>
          </p:cNvSpPr>
          <p:nvPr>
            <p:ph idx="1"/>
          </p:nvPr>
        </p:nvSpPr>
        <p:spPr>
          <a:xfrm>
            <a:off x="1653363" y="2176272"/>
            <a:ext cx="9367204" cy="4041648"/>
          </a:xfrm>
        </p:spPr>
        <p:txBody>
          <a:bodyPr anchor="t">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EDA will be performed on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E-commerce Sales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dataset using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understand the structure and pattern of the dataset.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Dataset will be examined, and visualizations will be created to answer some of the business questions to improve sales and profit.</a:t>
            </a:r>
          </a:p>
          <a:p>
            <a:pPr marL="0" indent="0" algn="jus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Missing Values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By using Summary function in R, it is disclosed that no variables have missing values in the dataset.</a:t>
            </a:r>
          </a:p>
          <a:p>
            <a:pPr marL="0" marR="0" lvl="0" indent="0" algn="just">
              <a:spcBef>
                <a:spcPts val="0"/>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Erroneous data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Order date column has mixed date format. Changed it into standard single format using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Lubridate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package.</a:t>
            </a:r>
          </a:p>
        </p:txBody>
      </p:sp>
    </p:spTree>
    <p:extLst>
      <p:ext uri="{BB962C8B-B14F-4D97-AF65-F5344CB8AC3E}">
        <p14:creationId xmlns:p14="http://schemas.microsoft.com/office/powerpoint/2010/main" val="247108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042D-183E-4CCB-8976-CF03C28E2366}"/>
              </a:ext>
            </a:extLst>
          </p:cNvPr>
          <p:cNvSpPr>
            <a:spLocks noGrp="1"/>
          </p:cNvSpPr>
          <p:nvPr>
            <p:ph type="title"/>
          </p:nvPr>
        </p:nvSpPr>
        <p:spPr>
          <a:xfrm>
            <a:off x="1653363" y="365760"/>
            <a:ext cx="9367203" cy="1188720"/>
          </a:xfrm>
        </p:spPr>
        <p:txBody>
          <a:bodyPr>
            <a:normAutofit/>
          </a:bodyPr>
          <a:lstStyle/>
          <a:p>
            <a:r>
              <a:rPr lang="en-US" b="1">
                <a:latin typeface="Times New Roman" panose="02020603050405020304" pitchFamily="18" charset="0"/>
                <a:cs typeface="Times New Roman" panose="02020603050405020304" pitchFamily="18" charset="0"/>
              </a:rPr>
              <a:t>EXPLORATORY DATA ANALYSIS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F8E9896-6E0C-46E7-B3D0-C8AC0950AF12}"/>
              </a:ext>
            </a:extLst>
          </p:cNvPr>
          <p:cNvSpPr>
            <a:spLocks noGrp="1"/>
          </p:cNvSpPr>
          <p:nvPr>
            <p:ph idx="1"/>
          </p:nvPr>
        </p:nvSpPr>
        <p:spPr>
          <a:xfrm>
            <a:off x="1653363" y="2176272"/>
            <a:ext cx="9367204" cy="4041648"/>
          </a:xfrm>
        </p:spPr>
        <p:txBody>
          <a:bodyPr anchor="t">
            <a:normAutofit fontScale="70000" lnSpcReduction="20000"/>
          </a:bodyPr>
          <a:lstStyle/>
          <a:p>
            <a:pPr marL="342900" marR="0" lvl="0" indent="-342900" algn="just">
              <a:lnSpc>
                <a:spcPct val="120000"/>
              </a:lnSpc>
              <a:spcBef>
                <a:spcPts val="0"/>
              </a:spcBef>
              <a:spcAft>
                <a:spcPts val="800"/>
              </a:spcAft>
              <a:buFont typeface="Symbol" panose="05050102010706020507" pitchFamily="18" charset="2"/>
              <a:buChar char=""/>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Outliers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There are so many outliers present in the sales and profit dataset. It was determined by using Boxplot in R. </a:t>
            </a:r>
          </a:p>
          <a:p>
            <a:pPr marL="0" marR="0" lvl="0" indent="0" algn="just">
              <a:lnSpc>
                <a:spcPct val="120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Correlation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By visualizing scatter plot between sales and profit using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cor</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function in R, we saw that profit is not related to sales as the correlation is only 0.24.</a:t>
            </a:r>
          </a:p>
          <a:p>
            <a:pPr marL="0" marR="0" lvl="0" indent="0" algn="just">
              <a:lnSpc>
                <a:spcPct val="120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20000"/>
              </a:lnSpc>
              <a:spcBef>
                <a:spcPts val="0"/>
              </a:spcBef>
              <a:spcAft>
                <a:spcPts val="800"/>
              </a:spcAft>
              <a:buFont typeface="Symbol" panose="05050102010706020507" pitchFamily="18" charset="2"/>
              <a:buChar char=""/>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Distribution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The histogram for sales data is highly right skewed, meaning mean is greater than the median. The histogram of the profit variable is left skewed. Some of the values in profit are in negative.</a:t>
            </a:r>
          </a:p>
          <a:p>
            <a:endParaRPr lang="en-US" sz="2400" dirty="0"/>
          </a:p>
        </p:txBody>
      </p:sp>
    </p:spTree>
    <p:extLst>
      <p:ext uri="{BB962C8B-B14F-4D97-AF65-F5344CB8AC3E}">
        <p14:creationId xmlns:p14="http://schemas.microsoft.com/office/powerpoint/2010/main" val="293874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D2D-0B8E-4440-9795-8CC2A3BD38B2}"/>
              </a:ext>
            </a:extLst>
          </p:cNvPr>
          <p:cNvSpPr>
            <a:spLocks noGrp="1"/>
          </p:cNvSpPr>
          <p:nvPr>
            <p:ph type="title"/>
          </p:nvPr>
        </p:nvSpPr>
        <p:spPr>
          <a:xfrm>
            <a:off x="648929" y="629266"/>
            <a:ext cx="3505495" cy="1622321"/>
          </a:xfrm>
        </p:spPr>
        <p:txBody>
          <a:bodyPr>
            <a:normAutofit/>
          </a:bodyPr>
          <a:lstStyle/>
          <a:p>
            <a:r>
              <a:rPr lang="en-US" sz="3100" dirty="0">
                <a:latin typeface="Times New Roman" panose="02020603050405020304" pitchFamily="18" charset="0"/>
                <a:cs typeface="Times New Roman" panose="02020603050405020304" pitchFamily="18" charset="0"/>
              </a:rPr>
              <a:t>VISUALIZATIONS AND BUSINESS QUESTIONS</a:t>
            </a:r>
          </a:p>
        </p:txBody>
      </p:sp>
      <p:sp>
        <p:nvSpPr>
          <p:cNvPr id="3" name="Content Placeholder 2">
            <a:extLst>
              <a:ext uri="{FF2B5EF4-FFF2-40B4-BE49-F238E27FC236}">
                <a16:creationId xmlns:a16="http://schemas.microsoft.com/office/drawing/2014/main" id="{E1F1AA49-8148-437E-AF0D-A8AC152C2F32}"/>
              </a:ext>
            </a:extLst>
          </p:cNvPr>
          <p:cNvSpPr>
            <a:spLocks noGrp="1"/>
          </p:cNvSpPr>
          <p:nvPr>
            <p:ph idx="1"/>
          </p:nvPr>
        </p:nvSpPr>
        <p:spPr>
          <a:xfrm>
            <a:off x="648931" y="2438400"/>
            <a:ext cx="3505494" cy="3785419"/>
          </a:xfrm>
        </p:spPr>
        <p:txBody>
          <a:bodyPr>
            <a:normAutofit fontScale="92500" lnSpcReduction="20000"/>
          </a:bodyPr>
          <a:lstStyle/>
          <a:p>
            <a:pPr marL="0" indent="0" algn="just">
              <a:buNone/>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 1</a:t>
            </a:r>
          </a:p>
          <a:p>
            <a:pPr marL="0" indent="0" algn="jus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What are the sales and profit by each state?</a:t>
            </a:r>
          </a:p>
          <a:p>
            <a:pPr marL="0" indent="0" algn="just">
              <a:buNone/>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Map visualization is created using latitude and longitude automatically generated by Tableau. </a:t>
            </a:r>
          </a:p>
          <a:p>
            <a:pPr algn="just">
              <a:buFont typeface="Wingdings" panose="05000000000000000000" pitchFamily="2" charset="2"/>
              <a:buChar char="Ø"/>
            </a:pPr>
            <a:r>
              <a:rPr lang="en-US" sz="1900" dirty="0">
                <a:latin typeface="Times New Roman" panose="02020603050405020304" pitchFamily="18" charset="0"/>
                <a:ea typeface="Calibri" panose="020F0502020204030204" pitchFamily="34" charset="0"/>
                <a:cs typeface="Times New Roman" panose="02020603050405020304" pitchFamily="18" charset="0"/>
              </a:rPr>
              <a:t>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ap represents Sales and Profit by state. Color gradient is used to represent the profit and circle size represents sales.</a:t>
            </a:r>
          </a:p>
          <a:p>
            <a:pPr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We can observe that Maharashtra and Madya Pradesh have high sales and profits.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p&#10;&#10;Description automatically generated">
            <a:extLst>
              <a:ext uri="{FF2B5EF4-FFF2-40B4-BE49-F238E27FC236}">
                <a16:creationId xmlns:a16="http://schemas.microsoft.com/office/drawing/2014/main" id="{00DE685C-283F-47A7-9A0C-D8078DB3C772}"/>
              </a:ext>
            </a:extLst>
          </p:cNvPr>
          <p:cNvPicPr/>
          <p:nvPr/>
        </p:nvPicPr>
        <p:blipFill>
          <a:blip r:embed="rId2"/>
          <a:stretch>
            <a:fillRect/>
          </a:stretch>
        </p:blipFill>
        <p:spPr>
          <a:xfrm>
            <a:off x="5405862" y="1230321"/>
            <a:ext cx="6019331" cy="4394111"/>
          </a:xfrm>
          <a:prstGeom prst="rect">
            <a:avLst/>
          </a:prstGeom>
          <a:effectLst/>
        </p:spPr>
      </p:pic>
    </p:spTree>
    <p:extLst>
      <p:ext uri="{BB962C8B-B14F-4D97-AF65-F5344CB8AC3E}">
        <p14:creationId xmlns:p14="http://schemas.microsoft.com/office/powerpoint/2010/main" val="52564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68461-FFF3-4530-A7D4-87CD488C1044}"/>
              </a:ext>
            </a:extLst>
          </p:cNvPr>
          <p:cNvSpPr>
            <a:spLocks noGrp="1"/>
          </p:cNvSpPr>
          <p:nvPr>
            <p:ph idx="1"/>
          </p:nvPr>
        </p:nvSpPr>
        <p:spPr>
          <a:xfrm>
            <a:off x="648931" y="2438400"/>
            <a:ext cx="3505494" cy="3785419"/>
          </a:xfrm>
        </p:spPr>
        <p:txBody>
          <a:bodyPr>
            <a:normAutofit lnSpcReduction="10000"/>
          </a:bodyPr>
          <a:lstStyle/>
          <a:p>
            <a:pPr marL="0" indent="0">
              <a:buNone/>
            </a:pP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 2</a:t>
            </a:r>
          </a:p>
          <a:p>
            <a:pPr marL="0" indent="0" algn="just">
              <a:buNone/>
            </a:pPr>
            <a:r>
              <a:rPr lang="en-US" sz="2000" dirty="0">
                <a:effectLst/>
                <a:latin typeface="Times New Roman" panose="02020603050405020304" pitchFamily="18" charset="0"/>
                <a:ea typeface="Calibri" panose="020F0502020204030204" pitchFamily="34" charset="0"/>
              </a:rPr>
              <a:t>What is the relationship among Profit, Sales, and Quantity?</a:t>
            </a:r>
          </a:p>
          <a:p>
            <a:pPr marL="0" indent="0" algn="just">
              <a:buNone/>
            </a:pPr>
            <a:endParaRPr lang="en-US" sz="20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Scatterplot Matrix shows the relation among the three variables. </a:t>
            </a: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can see that there is a weak relationship between sales and profit and quantity as the matrix does not show any linear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2694E7-CBC3-4018-A6BC-18DE1B8F130D}"/>
              </a:ext>
            </a:extLst>
          </p:cNvPr>
          <p:cNvPicPr/>
          <p:nvPr/>
        </p:nvPicPr>
        <p:blipFill>
          <a:blip r:embed="rId2"/>
          <a:stretch>
            <a:fillRect/>
          </a:stretch>
        </p:blipFill>
        <p:spPr>
          <a:xfrm>
            <a:off x="5291091" y="941032"/>
            <a:ext cx="6251977" cy="4767309"/>
          </a:xfrm>
          <a:prstGeom prst="rect">
            <a:avLst/>
          </a:prstGeom>
          <a:effectLst/>
        </p:spPr>
      </p:pic>
      <p:sp>
        <p:nvSpPr>
          <p:cNvPr id="19" name="TextBox 18">
            <a:extLst>
              <a:ext uri="{FF2B5EF4-FFF2-40B4-BE49-F238E27FC236}">
                <a16:creationId xmlns:a16="http://schemas.microsoft.com/office/drawing/2014/main" id="{DA6CC03B-499D-4E2B-B2C3-1D5723BA9CC2}"/>
              </a:ext>
            </a:extLst>
          </p:cNvPr>
          <p:cNvSpPr txBox="1"/>
          <p:nvPr/>
        </p:nvSpPr>
        <p:spPr>
          <a:xfrm>
            <a:off x="648931" y="634181"/>
            <a:ext cx="3505494" cy="1569660"/>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VISUALIZATIONS AND BUSINESS QUESTIONS</a:t>
            </a:r>
            <a:endParaRPr lang="en-US" sz="3200" dirty="0"/>
          </a:p>
        </p:txBody>
      </p:sp>
    </p:spTree>
    <p:extLst>
      <p:ext uri="{BB962C8B-B14F-4D97-AF65-F5344CB8AC3E}">
        <p14:creationId xmlns:p14="http://schemas.microsoft.com/office/powerpoint/2010/main" val="360851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702</TotalTime>
  <Words>816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E-COMMERCE SALES DATA</vt:lpstr>
      <vt:lpstr>CONTENTS</vt:lpstr>
      <vt:lpstr>OBJECTIVE</vt:lpstr>
      <vt:lpstr>DATASET</vt:lpstr>
      <vt:lpstr>DATA ANALYSIS TOOLS</vt:lpstr>
      <vt:lpstr>EXPLORATORY DATA ANALYSIS</vt:lpstr>
      <vt:lpstr>EXPLORATORY DATA ANALYSIS</vt:lpstr>
      <vt:lpstr>VISUALIZATIONS AND BUSINESS QUESTIONS</vt:lpstr>
      <vt:lpstr>PowerPoint Presentation</vt:lpstr>
      <vt:lpstr>VISUALIZATIONS AND BUSINESS QUESTIONS</vt:lpstr>
      <vt:lpstr>VISUALIZATIONS AND BUSINESS QUESTIONS</vt:lpstr>
      <vt:lpstr>VISUALIZATIONS AND BUSINESS QUESTIONS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Anamika</dc:creator>
  <cp:lastModifiedBy>Singh, Anamika</cp:lastModifiedBy>
  <cp:revision>65</cp:revision>
  <dcterms:created xsi:type="dcterms:W3CDTF">2021-04-12T02:31:42Z</dcterms:created>
  <dcterms:modified xsi:type="dcterms:W3CDTF">2021-04-16T18:59:58Z</dcterms:modified>
</cp:coreProperties>
</file>