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59" r:id="rId4"/>
    <p:sldId id="257" r:id="rId5"/>
    <p:sldId id="262" r:id="rId6"/>
    <p:sldId id="263" r:id="rId7"/>
    <p:sldId id="25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FE72CD6-6D0C-49C9-9039-B8C94B99A35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8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3A71D-DAE0-4CD9-B42D-0C7D92E6CFB3}"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387829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12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23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273652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55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58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86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53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200192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71D-DAE0-4CD9-B42D-0C7D92E6CFB3}"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76728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3A71D-DAE0-4CD9-B42D-0C7D92E6CFB3}"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2CD6-6D0C-49C9-9039-B8C94B99A35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64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3A71D-DAE0-4CD9-B42D-0C7D92E6CFB3}"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2CD6-6D0C-49C9-9039-B8C94B99A3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9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3A71D-DAE0-4CD9-B42D-0C7D92E6CFB3}"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99577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3A71D-DAE0-4CD9-B42D-0C7D92E6CFB3}"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58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3A71D-DAE0-4CD9-B42D-0C7D92E6CFB3}"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10519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D3A71D-DAE0-4CD9-B42D-0C7D92E6CFB3}" type="datetimeFigureOut">
              <a:rPr lang="en-US" smtClean="0"/>
              <a:t>8/11/2021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E72CD6-6D0C-49C9-9039-B8C94B99A352}" type="slidenum">
              <a:rPr lang="en-US" smtClean="0"/>
              <a:t>‹#›</a:t>
            </a:fld>
            <a:endParaRPr lang="en-US"/>
          </a:p>
        </p:txBody>
      </p:sp>
    </p:spTree>
    <p:extLst>
      <p:ext uri="{BB962C8B-B14F-4D97-AF65-F5344CB8AC3E}">
        <p14:creationId xmlns:p14="http://schemas.microsoft.com/office/powerpoint/2010/main" val="15987450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1" name="Group 4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1EEB0BFE-6BAB-4588-8928-B7C4E700DF41}"/>
              </a:ext>
            </a:extLst>
          </p:cNvPr>
          <p:cNvSpPr>
            <a:spLocks noGrp="1"/>
          </p:cNvSpPr>
          <p:nvPr>
            <p:ph type="ctrTitle"/>
          </p:nvPr>
        </p:nvSpPr>
        <p:spPr>
          <a:xfrm>
            <a:off x="2692398" y="1871131"/>
            <a:ext cx="6815669" cy="1515533"/>
          </a:xfrm>
        </p:spPr>
        <p:txBody>
          <a:bodyPr>
            <a:normAutofit/>
          </a:bodyPr>
          <a:lstStyle/>
          <a:p>
            <a:pPr>
              <a:lnSpc>
                <a:spcPct val="90000"/>
              </a:lnSpc>
            </a:pPr>
            <a:r>
              <a:rPr lang="en-US" sz="3400" dirty="0">
                <a:solidFill>
                  <a:schemeClr val="bg1"/>
                </a:solidFill>
              </a:rPr>
              <a:t>CASE STUDY </a:t>
            </a:r>
            <a:br>
              <a:rPr lang="en-US" sz="3400" dirty="0">
                <a:solidFill>
                  <a:schemeClr val="bg1"/>
                </a:solidFill>
              </a:rPr>
            </a:br>
            <a:r>
              <a:rPr lang="en-US" sz="3400" dirty="0">
                <a:solidFill>
                  <a:schemeClr val="bg1"/>
                </a:solidFill>
              </a:rPr>
              <a:t>Of Supreme Insurance Company</a:t>
            </a:r>
            <a:br>
              <a:rPr lang="en-US" sz="3400" dirty="0">
                <a:solidFill>
                  <a:schemeClr val="bg1"/>
                </a:solidFill>
              </a:rPr>
            </a:br>
            <a:endParaRPr lang="en-US" sz="3400" dirty="0">
              <a:solidFill>
                <a:schemeClr val="bg1"/>
              </a:solidFill>
            </a:endParaRPr>
          </a:p>
        </p:txBody>
      </p:sp>
      <p:cxnSp>
        <p:nvCxnSpPr>
          <p:cNvPr id="47" name="Straight Connector 4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824625C6-76EA-4665-9373-AEC8C6210A48}"/>
              </a:ext>
            </a:extLst>
          </p:cNvPr>
          <p:cNvSpPr/>
          <p:nvPr/>
        </p:nvSpPr>
        <p:spPr>
          <a:xfrm>
            <a:off x="4868521" y="3783583"/>
            <a:ext cx="5067586" cy="178510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rgbClr val="FF0000"/>
                </a:solidFill>
              </a:rPr>
              <a:t>By-</a:t>
            </a:r>
            <a:endParaRPr lang="en-US" sz="2800" b="1" dirty="0">
              <a:ln/>
              <a:solidFill>
                <a:schemeClr val="accent4"/>
              </a:solidFill>
            </a:endParaRPr>
          </a:p>
          <a:p>
            <a:pPr algn="ctr"/>
            <a:r>
              <a:rPr lang="en-US" sz="2800" b="1" dirty="0">
                <a:solidFill>
                  <a:srgbClr val="FF0000"/>
                </a:solidFill>
              </a:rPr>
              <a:t>Anamika Singh</a:t>
            </a:r>
          </a:p>
          <a:p>
            <a:pPr algn="ctr"/>
            <a:r>
              <a:rPr lang="en-US" sz="5400" b="1" dirty="0">
                <a:ln/>
                <a:solidFill>
                  <a:schemeClr val="accent4"/>
                </a:solidFill>
              </a:rPr>
              <a:t> </a:t>
            </a:r>
            <a:endParaRPr lang="en-US" sz="5400" b="1" cap="none" spc="0" dirty="0">
              <a:ln/>
              <a:solidFill>
                <a:schemeClr val="accent4"/>
              </a:solidFill>
              <a:effectLst/>
            </a:endParaRPr>
          </a:p>
        </p:txBody>
      </p:sp>
    </p:spTree>
    <p:extLst>
      <p:ext uri="{BB962C8B-B14F-4D97-AF65-F5344CB8AC3E}">
        <p14:creationId xmlns:p14="http://schemas.microsoft.com/office/powerpoint/2010/main" val="205645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 name="Picture 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3" name="Straight Connector 1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5" name="Rectangle 1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1">
            <a:extLst>
              <a:ext uri="{FF2B5EF4-FFF2-40B4-BE49-F238E27FC236}">
                <a16:creationId xmlns:a16="http://schemas.microsoft.com/office/drawing/2014/main" id="{CE2405DF-0BE3-4AF9-B320-42ED00D6F8D4}"/>
              </a:ext>
            </a:extLst>
          </p:cNvPr>
          <p:cNvSpPr txBox="1"/>
          <p:nvPr/>
        </p:nvSpPr>
        <p:spPr>
          <a:xfrm>
            <a:off x="5140934" y="159797"/>
            <a:ext cx="5953630" cy="745724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pPr>
            <a:r>
              <a:rPr lang="en-US" sz="2000" b="1" dirty="0">
                <a:solidFill>
                  <a:schemeClr val="tx1">
                    <a:lumMod val="85000"/>
                    <a:lumOff val="15000"/>
                  </a:schemeClr>
                </a:solidFill>
              </a:rPr>
              <a:t>Presenting the Exploratory Data Analysis of the Malpractice Lawsuits of an Insurance Company.</a:t>
            </a:r>
          </a:p>
          <a:p>
            <a:pPr lvl="0">
              <a:lnSpc>
                <a:spcPct val="90000"/>
              </a:lnSpc>
              <a:spcBef>
                <a:spcPct val="20000"/>
              </a:spcBef>
              <a:spcAft>
                <a:spcPts val="600"/>
              </a:spcAft>
              <a:buClr>
                <a:schemeClr val="accent1"/>
              </a:buClr>
              <a:buSzPct val="115000"/>
              <a:buFont typeface="Arial"/>
              <a:buChar char="•"/>
            </a:pPr>
            <a:endParaRPr lang="en-US" sz="1400" b="1"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000" b="1" dirty="0">
                <a:solidFill>
                  <a:schemeClr val="tx1">
                    <a:lumMod val="85000"/>
                    <a:lumOff val="15000"/>
                  </a:schemeClr>
                </a:solidFill>
              </a:rPr>
              <a:t>Analysis of Data</a:t>
            </a:r>
          </a:p>
          <a:p>
            <a:pPr lvl="0">
              <a:lnSpc>
                <a:spcPct val="90000"/>
              </a:lnSpc>
              <a:spcBef>
                <a:spcPct val="20000"/>
              </a:spcBef>
              <a:spcAft>
                <a:spcPts val="600"/>
              </a:spcAft>
              <a:buClr>
                <a:schemeClr val="accent1"/>
              </a:buClr>
              <a:buSzPct val="115000"/>
            </a:pPr>
            <a:endParaRPr lang="en-US" sz="2000" b="1" dirty="0">
              <a:solidFill>
                <a:schemeClr val="tx1">
                  <a:lumMod val="85000"/>
                  <a:lumOff val="15000"/>
                </a:schemeClr>
              </a:solidFill>
            </a:endParaRP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Types of Data</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Missing Data</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Data Cleaning</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Outliers</a:t>
            </a:r>
          </a:p>
          <a:p>
            <a:pPr lvl="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000" b="1" dirty="0">
                <a:solidFill>
                  <a:schemeClr val="tx1">
                    <a:lumMod val="85000"/>
                    <a:lumOff val="15000"/>
                  </a:schemeClr>
                </a:solidFill>
              </a:rPr>
              <a:t>Factors influencing Payments</a:t>
            </a:r>
          </a:p>
          <a:p>
            <a:pPr lvl="0">
              <a:lnSpc>
                <a:spcPct val="90000"/>
              </a:lnSpc>
              <a:spcBef>
                <a:spcPct val="20000"/>
              </a:spcBef>
              <a:spcAft>
                <a:spcPts val="600"/>
              </a:spcAft>
              <a:buClr>
                <a:schemeClr val="accent1"/>
              </a:buClr>
              <a:buSzPct val="115000"/>
            </a:pPr>
            <a:endParaRPr lang="en-US" sz="2000" b="1" dirty="0">
              <a:solidFill>
                <a:schemeClr val="tx1">
                  <a:lumMod val="85000"/>
                  <a:lumOff val="15000"/>
                </a:schemeClr>
              </a:solidFill>
            </a:endParaRP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Type of attorney </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Severity</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Specialty</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Age</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Marital Status</a:t>
            </a: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342900" indent="-34290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p:txBody>
      </p:sp>
      <p:sp>
        <p:nvSpPr>
          <p:cNvPr id="3" name="Rectangle 2">
            <a:extLst>
              <a:ext uri="{FF2B5EF4-FFF2-40B4-BE49-F238E27FC236}">
                <a16:creationId xmlns:a16="http://schemas.microsoft.com/office/drawing/2014/main" id="{D26888CC-FA54-4C7C-871F-467B118CC455}"/>
              </a:ext>
            </a:extLst>
          </p:cNvPr>
          <p:cNvSpPr/>
          <p:nvPr/>
        </p:nvSpPr>
        <p:spPr>
          <a:xfrm>
            <a:off x="471488" y="2809763"/>
            <a:ext cx="3533172" cy="763735"/>
          </a:xfrm>
          <a:prstGeom prst="rect">
            <a:avLst/>
          </a:prstGeom>
        </p:spPr>
        <p:txBody>
          <a:bodyPr wrap="square">
            <a:spAutoFit/>
          </a:bodyPr>
          <a:lstStyle/>
          <a:p>
            <a:pPr algn="ctr">
              <a:lnSpc>
                <a:spcPct val="90000"/>
              </a:lnSpc>
              <a:spcBef>
                <a:spcPct val="20000"/>
              </a:spcBef>
              <a:spcAft>
                <a:spcPts val="600"/>
              </a:spcAft>
              <a:buClr>
                <a:schemeClr val="accent1"/>
              </a:buClr>
              <a:buSzPct val="115000"/>
            </a:pPr>
            <a:r>
              <a:rPr lang="en-US" sz="4800" b="1" dirty="0">
                <a:solidFill>
                  <a:schemeClr val="accent6">
                    <a:lumMod val="20000"/>
                    <a:lumOff val="80000"/>
                  </a:schemeClr>
                </a:solidFill>
              </a:rPr>
              <a:t>   Overview</a:t>
            </a:r>
            <a:r>
              <a:rPr lang="en-US" b="1" dirty="0">
                <a:solidFill>
                  <a:schemeClr val="tx1">
                    <a:lumMod val="85000"/>
                    <a:lumOff val="15000"/>
                  </a:schemeClr>
                </a:solidFill>
              </a:rPr>
              <a:t>:</a:t>
            </a:r>
          </a:p>
        </p:txBody>
      </p:sp>
    </p:spTree>
    <p:extLst>
      <p:ext uri="{BB962C8B-B14F-4D97-AF65-F5344CB8AC3E}">
        <p14:creationId xmlns:p14="http://schemas.microsoft.com/office/powerpoint/2010/main" val="160889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2" name="Straight Connector 41">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46" name="Picture 45">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Rectangle 2">
            <a:extLst>
              <a:ext uri="{FF2B5EF4-FFF2-40B4-BE49-F238E27FC236}">
                <a16:creationId xmlns:a16="http://schemas.microsoft.com/office/drawing/2014/main" id="{07FF241E-E133-4461-BD6C-F29D372FF4E6}"/>
              </a:ext>
            </a:extLst>
          </p:cNvPr>
          <p:cNvSpPr/>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buClr>
                <a:schemeClr val="accent1"/>
              </a:buClr>
              <a:buSzPct val="115000"/>
            </a:pPr>
            <a:r>
              <a:rPr lang="en-US" sz="4400" b="1">
                <a:ln w="3175" cmpd="sng">
                  <a:noFill/>
                </a:ln>
                <a:solidFill>
                  <a:schemeClr val="tx1">
                    <a:lumMod val="85000"/>
                    <a:lumOff val="15000"/>
                  </a:schemeClr>
                </a:solidFill>
                <a:latin typeface="+mj-lt"/>
                <a:ea typeface="+mj-ea"/>
                <a:cs typeface="+mj-cs"/>
              </a:rPr>
              <a:t>Analytical Overview:</a:t>
            </a:r>
          </a:p>
        </p:txBody>
      </p:sp>
      <p:cxnSp>
        <p:nvCxnSpPr>
          <p:cNvPr id="48" name="Straight Connector 47">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FECDFEE-3BE4-4B9D-8278-7AB7A1B224AA}"/>
              </a:ext>
            </a:extLst>
          </p:cNvPr>
          <p:cNvSpPr txBox="1"/>
          <p:nvPr/>
        </p:nvSpPr>
        <p:spPr>
          <a:xfrm>
            <a:off x="1295401" y="2556932"/>
            <a:ext cx="9601196" cy="3318936"/>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Define Collect Organize Visualize Analyze</a:t>
            </a:r>
          </a:p>
          <a:p>
            <a:pPr>
              <a:spcBef>
                <a:spcPct val="20000"/>
              </a:spcBef>
              <a:spcAft>
                <a:spcPts val="600"/>
              </a:spcAft>
              <a:buClr>
                <a:schemeClr val="accent1"/>
              </a:buClr>
              <a:buSzPct val="115000"/>
              <a:buFont typeface="Arial"/>
              <a:buChar char="•"/>
            </a:pPr>
            <a:r>
              <a:rPr lang="en-US" dirty="0"/>
              <a:t>The data were tabulated, and the average of payment were compared with each data separately. Descriptive stats of all the columns are observed and the factors contributing to the payments are recorded.</a:t>
            </a:r>
            <a:endParaRPr lang="en-US" dirty="0">
              <a:solidFill>
                <a:schemeClr val="tx1">
                  <a:lumMod val="85000"/>
                  <a:lumOff val="15000"/>
                </a:schemeClr>
              </a:solidFill>
            </a:endParaRPr>
          </a:p>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Libraries :  </a:t>
            </a:r>
          </a:p>
          <a:p>
            <a:pPr>
              <a:spcBef>
                <a:spcPct val="20000"/>
              </a:spcBef>
              <a:spcAft>
                <a:spcPts val="600"/>
              </a:spcAft>
              <a:buClr>
                <a:schemeClr val="accent1"/>
              </a:buClr>
              <a:buSzPct val="115000"/>
              <a:buFont typeface="Arial"/>
              <a:buChar char="•"/>
            </a:pPr>
            <a:r>
              <a:rPr lang="en-US" dirty="0">
                <a:solidFill>
                  <a:schemeClr val="tx1">
                    <a:lumMod val="85000"/>
                    <a:lumOff val="15000"/>
                  </a:schemeClr>
                </a:solidFill>
              </a:rPr>
              <a:t> read_xl, dplyr, ggplot, tidyverse, moments</a:t>
            </a:r>
          </a:p>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Plots:</a:t>
            </a:r>
          </a:p>
          <a:p>
            <a:pPr>
              <a:spcBef>
                <a:spcPct val="20000"/>
              </a:spcBef>
              <a:spcAft>
                <a:spcPts val="600"/>
              </a:spcAft>
              <a:buClr>
                <a:schemeClr val="accent1"/>
              </a:buClr>
              <a:buSzPct val="115000"/>
              <a:buFont typeface="Arial"/>
              <a:buChar char="•"/>
            </a:pPr>
            <a:r>
              <a:rPr lang="en-US" dirty="0">
                <a:solidFill>
                  <a:schemeClr val="tx1">
                    <a:lumMod val="85000"/>
                    <a:lumOff val="15000"/>
                  </a:schemeClr>
                </a:solidFill>
              </a:rPr>
              <a:t>Spine plot, Histogram, Bar graphs, ggplot,Density plot, Scatterplot</a:t>
            </a:r>
          </a:p>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Functions: </a:t>
            </a:r>
          </a:p>
          <a:p>
            <a:pPr>
              <a:spcBef>
                <a:spcPct val="20000"/>
              </a:spcBef>
              <a:spcAft>
                <a:spcPts val="600"/>
              </a:spcAft>
              <a:buClr>
                <a:schemeClr val="accent1"/>
              </a:buClr>
              <a:buSzPct val="115000"/>
              <a:buFont typeface="Arial"/>
              <a:buChar char="•"/>
            </a:pPr>
            <a:r>
              <a:rPr lang="en-US" dirty="0">
                <a:solidFill>
                  <a:schemeClr val="tx1">
                    <a:lumMod val="85000"/>
                    <a:lumOff val="15000"/>
                  </a:schemeClr>
                </a:solidFill>
              </a:rPr>
              <a:t>Freq(),table()</a:t>
            </a:r>
            <a:endParaRPr lang="en-US" b="1" dirty="0">
              <a:solidFill>
                <a:schemeClr val="tx1">
                  <a:lumMod val="85000"/>
                  <a:lumOff val="15000"/>
                </a:schemeClr>
              </a:solidFill>
            </a:endParaRPr>
          </a:p>
          <a:p>
            <a:pPr>
              <a:spcBef>
                <a:spcPct val="20000"/>
              </a:spcBef>
              <a:spcAft>
                <a:spcPts val="600"/>
              </a:spcAft>
              <a:buClr>
                <a:schemeClr val="accent1"/>
              </a:buClr>
              <a:buSzPct val="115000"/>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396925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 name="Picture 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3" name="Straight Connector 1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F1B568-60A3-4786-BA1F-C4733EB164D1}"/>
              </a:ext>
            </a:extLst>
          </p:cNvPr>
          <p:cNvSpPr txBox="1"/>
          <p:nvPr/>
        </p:nvSpPr>
        <p:spPr>
          <a:xfrm>
            <a:off x="5140934" y="469900"/>
            <a:ext cx="5953630" cy="5405968"/>
          </a:xfrm>
          <a:prstGeom prst="rect">
            <a:avLst/>
          </a:prstGeom>
        </p:spPr>
        <p:txBody>
          <a:bodyPr vert="horz" lIns="91440" tIns="45720" rIns="91440" bIns="45720" rtlCol="0" anchor="ctr">
            <a:normAutofit fontScale="77500" lnSpcReduction="20000"/>
          </a:bodyPr>
          <a:lstStyle/>
          <a:p>
            <a:pPr marL="342900" indent="-34290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342900" lvl="0" indent="-34290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Payment/Private Attorney:</a:t>
            </a:r>
          </a:p>
          <a:p>
            <a:pPr lvl="0" algn="just">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The average payment with private attorney is more than the average payment without private attorney by approximately $686,000 </a:t>
            </a:r>
          </a:p>
          <a:p>
            <a:pPr lvl="0">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Payment/Insurance:</a:t>
            </a:r>
          </a:p>
          <a:p>
            <a:pPr lvl="0">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Private insurance has the highest payment with an average of $975,000 </a:t>
            </a:r>
          </a:p>
          <a:p>
            <a:pPr lvl="0" algn="just">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Payment/Severity:</a:t>
            </a:r>
          </a:p>
          <a:p>
            <a:pPr lvl="0">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64% of the total payment is attributed to severity 6 to severity 9 </a:t>
            </a:r>
          </a:p>
          <a:p>
            <a:pPr lvl="0">
              <a:lnSpc>
                <a:spcPct val="90000"/>
              </a:lnSpc>
              <a:spcBef>
                <a:spcPct val="20000"/>
              </a:spcBef>
              <a:spcAft>
                <a:spcPts val="600"/>
              </a:spcAft>
              <a:buClr>
                <a:schemeClr val="accent1"/>
              </a:buClr>
              <a:buSzPct val="115000"/>
            </a:pPr>
            <a:endParaRPr lang="en-US" sz="1900"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Payment/Severity/Age/Private Attorney:</a:t>
            </a:r>
          </a:p>
          <a:p>
            <a:pPr>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a:t>
            </a:r>
            <a:r>
              <a:rPr lang="en-US" sz="1900" dirty="0"/>
              <a:t>Higher severity is found in upper age groups (40 and above) and most of the high severity cases (6-9) are carried by private attorney which leads to high payments</a:t>
            </a:r>
          </a:p>
          <a:p>
            <a:pPr algn="just">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Payment/Specialty:</a:t>
            </a:r>
          </a:p>
          <a:p>
            <a:pPr lvl="0">
              <a:lnSpc>
                <a:spcPct val="90000"/>
              </a:lnSpc>
              <a:spcBef>
                <a:spcPct val="20000"/>
              </a:spcBef>
              <a:spcAft>
                <a:spcPts val="600"/>
              </a:spcAft>
              <a:buClr>
                <a:schemeClr val="accent1"/>
              </a:buClr>
              <a:buSzPct val="115000"/>
            </a:pPr>
            <a:r>
              <a:rPr lang="en-US" sz="1900" dirty="0"/>
              <a:t>In specialty, specialties like surgery (General surgery, Orthopedic surgery, Thoracic surgery and Urological surgery) have higher payment (average payment $734)( while specialties like medicine (Emergency medicine, Internal medicine, Physical medicine, Occupational medicine) have lowest payment(average payment $595) </a:t>
            </a:r>
            <a:endParaRPr lang="en-US" sz="19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p:txBody>
      </p:sp>
      <p:sp>
        <p:nvSpPr>
          <p:cNvPr id="3" name="Rectangle 2">
            <a:extLst>
              <a:ext uri="{FF2B5EF4-FFF2-40B4-BE49-F238E27FC236}">
                <a16:creationId xmlns:a16="http://schemas.microsoft.com/office/drawing/2014/main" id="{D3FF0101-5B52-47C7-90FC-35D43F4F3765}"/>
              </a:ext>
            </a:extLst>
          </p:cNvPr>
          <p:cNvSpPr/>
          <p:nvPr/>
        </p:nvSpPr>
        <p:spPr>
          <a:xfrm>
            <a:off x="585786" y="2783479"/>
            <a:ext cx="3684022" cy="651781"/>
          </a:xfrm>
          <a:prstGeom prst="rect">
            <a:avLst/>
          </a:prstGeom>
        </p:spPr>
        <p:txBody>
          <a:bodyPr wrap="none">
            <a:spAutoFit/>
          </a:bodyPr>
          <a:lstStyle/>
          <a:p>
            <a:pPr>
              <a:lnSpc>
                <a:spcPct val="90000"/>
              </a:lnSpc>
              <a:spcBef>
                <a:spcPct val="20000"/>
              </a:spcBef>
              <a:spcAft>
                <a:spcPts val="600"/>
              </a:spcAft>
              <a:buClr>
                <a:schemeClr val="accent1"/>
              </a:buClr>
              <a:buSzPct val="115000"/>
            </a:pPr>
            <a:r>
              <a:rPr lang="en-US" sz="4000" b="1" dirty="0">
                <a:solidFill>
                  <a:schemeClr val="bg1">
                    <a:lumMod val="95000"/>
                  </a:schemeClr>
                </a:solidFill>
              </a:rPr>
              <a:t>Major Findings</a:t>
            </a:r>
          </a:p>
        </p:txBody>
      </p:sp>
    </p:spTree>
    <p:extLst>
      <p:ext uri="{BB962C8B-B14F-4D97-AF65-F5344CB8AC3E}">
        <p14:creationId xmlns:p14="http://schemas.microsoft.com/office/powerpoint/2010/main" val="80662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424B5AE-DF3C-46E6-806C-CEB2A1A96595}"/>
              </a:ext>
            </a:extLst>
          </p:cNvPr>
          <p:cNvSpPr>
            <a:spLocks noChangeArrowheads="1"/>
          </p:cNvSpPr>
          <p:nvPr/>
        </p:nvSpPr>
        <p:spPr bwMode="auto">
          <a:xfrm>
            <a:off x="1584322" y="3521075"/>
            <a:ext cx="90870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1985F0A9-6B09-43D4-BB38-692B18B39520}"/>
              </a:ext>
            </a:extLst>
          </p:cNvPr>
          <p:cNvSpPr>
            <a:spLocks noChangeArrowheads="1"/>
          </p:cNvSpPr>
          <p:nvPr/>
        </p:nvSpPr>
        <p:spPr bwMode="auto">
          <a:xfrm>
            <a:off x="5065342" y="1395366"/>
            <a:ext cx="103292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Relationship between average Payments and Insurance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5BDD7E33-8961-46B2-96D8-6E8AA3FA8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056" y="1777855"/>
            <a:ext cx="5042218" cy="30257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826E0ECF-7E83-4A9F-ADD0-7033492EC334}"/>
              </a:ext>
            </a:extLst>
          </p:cNvPr>
          <p:cNvSpPr>
            <a:spLocks noChangeArrowheads="1"/>
          </p:cNvSpPr>
          <p:nvPr/>
        </p:nvSpPr>
        <p:spPr bwMode="auto">
          <a:xfrm>
            <a:off x="711200" y="1331579"/>
            <a:ext cx="48889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Relationship between average Payments and Private Attorney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3">
            <a:extLst>
              <a:ext uri="{FF2B5EF4-FFF2-40B4-BE49-F238E27FC236}">
                <a16:creationId xmlns:a16="http://schemas.microsoft.com/office/drawing/2014/main" id="{322310A9-735B-4741-814B-82AA4266E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3" y="1777854"/>
            <a:ext cx="4137891" cy="30989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1DE347DF-AE90-4247-9184-9C7348F76FD7}"/>
              </a:ext>
            </a:extLst>
          </p:cNvPr>
          <p:cNvSpPr>
            <a:spLocks noChangeArrowheads="1"/>
          </p:cNvSpPr>
          <p:nvPr/>
        </p:nvSpPr>
        <p:spPr bwMode="auto">
          <a:xfrm>
            <a:off x="0" y="3521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E315DE-E162-4DB3-9365-2A770AE21854}"/>
              </a:ext>
            </a:extLst>
          </p:cNvPr>
          <p:cNvSpPr>
            <a:spLocks noChangeArrowheads="1"/>
          </p:cNvSpPr>
          <p:nvPr/>
        </p:nvSpPr>
        <p:spPr bwMode="auto">
          <a:xfrm>
            <a:off x="7288567" y="1179086"/>
            <a:ext cx="80308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Surgery vs Medicine for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6">
            <a:extLst>
              <a:ext uri="{FF2B5EF4-FFF2-40B4-BE49-F238E27FC236}">
                <a16:creationId xmlns:a16="http://schemas.microsoft.com/office/drawing/2014/main" id="{D1E80A1C-E216-47D8-B15A-715AB0F6F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164" y="1700073"/>
            <a:ext cx="4137801" cy="36734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F47B7FB-BE42-4614-8F21-F7F2386471DD}"/>
              </a:ext>
            </a:extLst>
          </p:cNvPr>
          <p:cNvSpPr>
            <a:spLocks noChangeArrowheads="1"/>
          </p:cNvSpPr>
          <p:nvPr/>
        </p:nvSpPr>
        <p:spPr bwMode="auto">
          <a:xfrm>
            <a:off x="7288567" y="5373548"/>
            <a:ext cx="80308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D0693D52-64EC-45D5-B0F2-42EB1CB7E825}"/>
              </a:ext>
            </a:extLst>
          </p:cNvPr>
          <p:cNvSpPr>
            <a:spLocks noChangeArrowheads="1"/>
          </p:cNvSpPr>
          <p:nvPr/>
        </p:nvSpPr>
        <p:spPr bwMode="auto">
          <a:xfrm>
            <a:off x="2792147" y="658099"/>
            <a:ext cx="10043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Age vs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7">
            <a:extLst>
              <a:ext uri="{FF2B5EF4-FFF2-40B4-BE49-F238E27FC236}">
                <a16:creationId xmlns:a16="http://schemas.microsoft.com/office/drawing/2014/main" id="{42A09B25-AB00-4363-9F94-BDCABD707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17" y="950486"/>
            <a:ext cx="4896296" cy="3106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0F2E0BA5-718A-4991-9756-F2444228E7A2}"/>
              </a:ext>
            </a:extLst>
          </p:cNvPr>
          <p:cNvSpPr>
            <a:spLocks noChangeArrowheads="1"/>
          </p:cNvSpPr>
          <p:nvPr/>
        </p:nvSpPr>
        <p:spPr bwMode="auto">
          <a:xfrm>
            <a:off x="2792147" y="4477911"/>
            <a:ext cx="100436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8">
            <a:extLst>
              <a:ext uri="{FF2B5EF4-FFF2-40B4-BE49-F238E27FC236}">
                <a16:creationId xmlns:a16="http://schemas.microsoft.com/office/drawing/2014/main" id="{555A6E95-DB21-437F-911C-631E1758324D}"/>
              </a:ext>
            </a:extLst>
          </p:cNvPr>
          <p:cNvSpPr>
            <a:spLocks noChangeArrowheads="1"/>
          </p:cNvSpPr>
          <p:nvPr/>
        </p:nvSpPr>
        <p:spPr bwMode="auto">
          <a:xfrm>
            <a:off x="2107736" y="2285931"/>
            <a:ext cx="931242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5" name="Picture 47">
            <a:extLst>
              <a:ext uri="{FF2B5EF4-FFF2-40B4-BE49-F238E27FC236}">
                <a16:creationId xmlns:a16="http://schemas.microsoft.com/office/drawing/2014/main" id="{700B311C-4D16-496F-A8E5-DF34A8F25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035" y="3984065"/>
            <a:ext cx="4896296" cy="22158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434F2542-0079-4536-987F-3499306EA8A9}"/>
              </a:ext>
            </a:extLst>
          </p:cNvPr>
          <p:cNvSpPr>
            <a:spLocks noChangeArrowheads="1"/>
          </p:cNvSpPr>
          <p:nvPr/>
        </p:nvSpPr>
        <p:spPr bwMode="auto">
          <a:xfrm>
            <a:off x="4413853" y="4233126"/>
            <a:ext cx="931242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Age &gt;=60: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072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3" name="Group 3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8" name="Picture 3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3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4" name="Straight Connector 4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5" name="Rectangle 44">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56" name="Picture 46">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57" name="Straight Connector 48">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526DCA0-733E-4570-939F-3F9998FE089F}"/>
              </a:ext>
            </a:extLst>
          </p:cNvPr>
          <p:cNvSpPr txBox="1"/>
          <p:nvPr/>
        </p:nvSpPr>
        <p:spPr>
          <a:xfrm>
            <a:off x="1295401" y="2556932"/>
            <a:ext cx="9601196" cy="331893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buFont typeface="Arial"/>
              <a:buChar char="•"/>
            </a:pPr>
            <a:endParaRPr lang="en-US" sz="1700" dirty="0">
              <a:solidFill>
                <a:schemeClr val="tx1">
                  <a:lumMod val="85000"/>
                  <a:lumOff val="15000"/>
                </a:schemeClr>
              </a:solidFill>
            </a:endParaRPr>
          </a:p>
          <a:p>
            <a:pPr marL="285750" lvl="0" indent="-285750">
              <a:buFont typeface="Arial" panose="020B0604020202020204" pitchFamily="34" charset="0"/>
              <a:buChar char="•"/>
            </a:pPr>
            <a:r>
              <a:rPr lang="en-US" dirty="0"/>
              <a:t>Insurance company should try to settle with private attorneys to lower the payments as payments with private attorneys are much higher than without private attorney.</a:t>
            </a:r>
          </a:p>
          <a:p>
            <a:pPr lvl="0"/>
            <a:endParaRPr lang="en-US" dirty="0"/>
          </a:p>
          <a:p>
            <a:pPr marL="285750" lvl="0" indent="-285750">
              <a:buFont typeface="Arial" panose="020B0604020202020204" pitchFamily="34" charset="0"/>
              <a:buChar char="•"/>
            </a:pPr>
            <a:r>
              <a:rPr lang="en-US" dirty="0"/>
              <a:t>As payment are high for surgery, insurance company should increase the insurance cost for doctors practicing surgery.</a:t>
            </a:r>
          </a:p>
          <a:p>
            <a:pPr lvl="0"/>
            <a:endParaRPr lang="en-US" dirty="0"/>
          </a:p>
          <a:p>
            <a:pPr marL="285750" lvl="0" indent="-285750">
              <a:buFont typeface="Arial" panose="020B0604020202020204" pitchFamily="34" charset="0"/>
              <a:buChar char="•"/>
            </a:pPr>
            <a:r>
              <a:rPr lang="en-US" dirty="0"/>
              <a:t>Insurance company should try to settle with patients with severity 6-9 and for lower payments.</a:t>
            </a:r>
          </a:p>
          <a:p>
            <a:pPr>
              <a:lnSpc>
                <a:spcPct val="90000"/>
              </a:lnSpc>
              <a:spcBef>
                <a:spcPct val="20000"/>
              </a:spcBef>
              <a:spcAft>
                <a:spcPts val="600"/>
              </a:spcAft>
              <a:buClr>
                <a:schemeClr val="accent1"/>
              </a:buClr>
              <a:buSzPct val="115000"/>
            </a:pPr>
            <a:endParaRPr lang="en-US" sz="1700" dirty="0">
              <a:solidFill>
                <a:schemeClr val="tx1">
                  <a:lumMod val="85000"/>
                  <a:lumOff val="15000"/>
                </a:schemeClr>
              </a:solidFill>
            </a:endParaRPr>
          </a:p>
        </p:txBody>
      </p:sp>
      <p:sp>
        <p:nvSpPr>
          <p:cNvPr id="3" name="Rectangle 2">
            <a:extLst>
              <a:ext uri="{FF2B5EF4-FFF2-40B4-BE49-F238E27FC236}">
                <a16:creationId xmlns:a16="http://schemas.microsoft.com/office/drawing/2014/main" id="{718F4EE7-A713-4D4C-AF3D-6D42357D4EAD}"/>
              </a:ext>
            </a:extLst>
          </p:cNvPr>
          <p:cNvSpPr/>
          <p:nvPr/>
        </p:nvSpPr>
        <p:spPr>
          <a:xfrm>
            <a:off x="1700969" y="1858805"/>
            <a:ext cx="3561360" cy="539891"/>
          </a:xfrm>
          <a:prstGeom prst="rect">
            <a:avLst/>
          </a:prstGeom>
        </p:spPr>
        <p:txBody>
          <a:bodyPr wrap="none">
            <a:spAutoFit/>
          </a:bodyPr>
          <a:lstStyle/>
          <a:p>
            <a:pPr>
              <a:lnSpc>
                <a:spcPct val="90000"/>
              </a:lnSpc>
              <a:spcBef>
                <a:spcPct val="20000"/>
              </a:spcBef>
              <a:spcAft>
                <a:spcPts val="600"/>
              </a:spcAft>
              <a:buClr>
                <a:schemeClr val="accent1"/>
              </a:buClr>
              <a:buSzPct val="115000"/>
            </a:pPr>
            <a:r>
              <a:rPr lang="en-US" sz="3200" b="1" dirty="0">
                <a:solidFill>
                  <a:schemeClr val="tx1">
                    <a:lumMod val="85000"/>
                    <a:lumOff val="15000"/>
                  </a:schemeClr>
                </a:solidFill>
              </a:rPr>
              <a:t>Recommendations:</a:t>
            </a:r>
          </a:p>
        </p:txBody>
      </p:sp>
    </p:spTree>
    <p:extLst>
      <p:ext uri="{BB962C8B-B14F-4D97-AF65-F5344CB8AC3E}">
        <p14:creationId xmlns:p14="http://schemas.microsoft.com/office/powerpoint/2010/main" val="310494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6C21-89A2-458B-9215-049B700F898B}"/>
              </a:ext>
            </a:extLst>
          </p:cNvPr>
          <p:cNvSpPr>
            <a:spLocks noGrp="1"/>
          </p:cNvSpPr>
          <p:nvPr>
            <p:ph type="title"/>
          </p:nvPr>
        </p:nvSpPr>
        <p:spPr>
          <a:xfrm>
            <a:off x="1295402" y="982132"/>
            <a:ext cx="9601196" cy="4699577"/>
          </a:xfrm>
        </p:spPr>
        <p:txBody>
          <a:bodyPr>
            <a:normAutofit/>
          </a:bodyPr>
          <a:lstStyle/>
          <a:p>
            <a:r>
              <a:rPr lang="en-US" sz="7200" dirty="0"/>
              <a:t>THANK YOU</a:t>
            </a:r>
          </a:p>
        </p:txBody>
      </p:sp>
    </p:spTree>
    <p:extLst>
      <p:ext uri="{BB962C8B-B14F-4D97-AF65-F5344CB8AC3E}">
        <p14:creationId xmlns:p14="http://schemas.microsoft.com/office/powerpoint/2010/main" val="27005287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47</TotalTime>
  <Words>388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CASE STUDY  Of Supreme Insurance Company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Insurance Company and Medical Malpractice Lawsuits</dc:title>
  <dc:creator>Shaik, Rubina</dc:creator>
  <cp:lastModifiedBy>Singh, Anamika</cp:lastModifiedBy>
  <cp:revision>22</cp:revision>
  <dcterms:created xsi:type="dcterms:W3CDTF">2020-02-26T17:49:54Z</dcterms:created>
  <dcterms:modified xsi:type="dcterms:W3CDTF">2021-08-11T18:21:53Z</dcterms:modified>
</cp:coreProperties>
</file>