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Lexend Deca" charset="1" panose="00000000000000000000"/>
      <p:regular r:id="rId19"/>
    </p:embeddedFont>
    <p:embeddedFont>
      <p:font typeface="Montserrat Bold" charset="1" panose="00000800000000000000"/>
      <p:regular r:id="rId20"/>
    </p:embeddedFont>
    <p:embeddedFont>
      <p:font typeface="Montserrat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8531" y="1802877"/>
            <a:ext cx="6946375" cy="8484123"/>
          </a:xfrm>
          <a:custGeom>
            <a:avLst/>
            <a:gdLst/>
            <a:ahLst/>
            <a:cxnLst/>
            <a:rect r="r" b="b" t="t" l="l"/>
            <a:pathLst>
              <a:path h="8484123" w="6946375">
                <a:moveTo>
                  <a:pt x="0" y="0"/>
                </a:moveTo>
                <a:lnTo>
                  <a:pt x="6946375" y="0"/>
                </a:lnTo>
                <a:lnTo>
                  <a:pt x="6946375" y="8484123"/>
                </a:lnTo>
                <a:lnTo>
                  <a:pt x="0" y="84841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182666" y="1282127"/>
            <a:ext cx="1607663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8310475" y="1640952"/>
            <a:ext cx="6488383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MINDSPARK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82666" y="762144"/>
            <a:ext cx="4579359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b="true" sz="2000">
                <a:solidFill>
                  <a:srgbClr val="F7F3F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SAMADHAN 2.0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10475" y="3057002"/>
            <a:ext cx="8663934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6DBAD6"/>
                </a:solidFill>
                <a:latin typeface="Lexend Deca"/>
                <a:ea typeface="Lexend Deca"/>
                <a:cs typeface="Lexend Deca"/>
                <a:sym typeface="Lexend Deca"/>
              </a:rPr>
              <a:t>IGNITING CURIOSITY AND LEARNING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32281" y="6417159"/>
            <a:ext cx="5583912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 NEW HORIZON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32281" y="7677150"/>
            <a:ext cx="5583912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Anamika Dwivedi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Sadhvi Pandey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Saurabh Yadav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36354" y="1299808"/>
            <a:ext cx="1301529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6DBAD6"/>
                </a:solidFill>
                <a:latin typeface="Lexend Deca"/>
                <a:ea typeface="Lexend Deca"/>
                <a:cs typeface="Lexend Deca"/>
                <a:sym typeface="Lexend Deca"/>
              </a:rPr>
              <a:t>TECHNOLOGY STACK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87856" y="3410037"/>
            <a:ext cx="627623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6DBAD6"/>
                </a:solidFill>
                <a:latin typeface="Lexend Deca"/>
                <a:ea typeface="Lexend Deca"/>
                <a:cs typeface="Lexend Deca"/>
                <a:sym typeface="Lexend Deca"/>
              </a:rPr>
              <a:t>FRONTEND:</a:t>
            </a: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 REACT / ANGULAR (DASHBOARD, STUDY ROOMS)</a:t>
            </a:r>
          </a:p>
        </p:txBody>
      </p:sp>
      <p:sp>
        <p:nvSpPr>
          <p:cNvPr name="AutoShape 5" id="5"/>
          <p:cNvSpPr/>
          <p:nvPr/>
        </p:nvSpPr>
        <p:spPr>
          <a:xfrm>
            <a:off x="1523198" y="709083"/>
            <a:ext cx="1524160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523198" y="9277350"/>
            <a:ext cx="1524160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028700" y="3671006"/>
            <a:ext cx="602014" cy="60201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887856" y="5236192"/>
            <a:ext cx="627623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6DBAD6"/>
                </a:solidFill>
                <a:latin typeface="Lexend Deca"/>
                <a:ea typeface="Lexend Deca"/>
                <a:cs typeface="Lexend Deca"/>
                <a:sym typeface="Lexend Deca"/>
              </a:rPr>
              <a:t>BACKEND:</a:t>
            </a: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 NODE.JS / DJANGO + WEBSTOCKS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5497160"/>
            <a:ext cx="602014" cy="60201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887856" y="7329046"/>
            <a:ext cx="627623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6DBAD6"/>
                </a:solidFill>
                <a:latin typeface="Lexend Deca"/>
                <a:ea typeface="Lexend Deca"/>
                <a:cs typeface="Lexend Deca"/>
                <a:sym typeface="Lexend Deca"/>
              </a:rPr>
              <a:t>DATABASE:</a:t>
            </a: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 MONGODB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28700" y="7323314"/>
            <a:ext cx="602014" cy="60201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295865" y="3410037"/>
            <a:ext cx="696343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6DBAD6"/>
                </a:solidFill>
                <a:latin typeface="Lexend Deca"/>
                <a:ea typeface="Lexend Deca"/>
                <a:cs typeface="Lexend Deca"/>
                <a:sym typeface="Lexend Deca"/>
              </a:rPr>
              <a:t>AI :</a:t>
            </a: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 LLM-BASED AGENTIC AI, SPEECH-TO-TEXT, TEXT-TO-SPEECH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436709" y="3671006"/>
            <a:ext cx="602014" cy="60201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295865" y="5236192"/>
            <a:ext cx="696343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6DBAD6"/>
                </a:solidFill>
                <a:latin typeface="Lexend Deca"/>
                <a:ea typeface="Lexend Deca"/>
                <a:cs typeface="Lexend Deca"/>
                <a:sym typeface="Lexend Deca"/>
              </a:rPr>
              <a:t>FILE HANDLING:</a:t>
            </a: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 PDF PARSING (LANGCHAIN, PYMUPDF)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9436709" y="5497160"/>
            <a:ext cx="602014" cy="60201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295898" y="7064992"/>
            <a:ext cx="696343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6DBAD6"/>
                </a:solidFill>
                <a:latin typeface="Lexend Deca"/>
                <a:ea typeface="Lexend Deca"/>
                <a:cs typeface="Lexend Deca"/>
                <a:sym typeface="Lexend Deca"/>
              </a:rPr>
              <a:t>COLLABORATION:</a:t>
            </a: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 WEBRTC FOR LIVE STUDY ROOMS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9436709" y="7323314"/>
            <a:ext cx="602014" cy="602014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9" id="29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25187" y="1905822"/>
            <a:ext cx="10437626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6DBAD6"/>
                </a:solidFill>
                <a:latin typeface="Lexend Deca"/>
                <a:ea typeface="Lexend Deca"/>
                <a:cs typeface="Lexend Deca"/>
                <a:sym typeface="Lexend Deca"/>
              </a:rPr>
              <a:t>BENEFITS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87259" y="3858447"/>
            <a:ext cx="1595712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STUDENTS: TOPIC MASTERY, AI TUTOR, GAMIFICATION, FOCUS ON WEAK POINTS</a:t>
            </a:r>
          </a:p>
        </p:txBody>
      </p:sp>
      <p:sp>
        <p:nvSpPr>
          <p:cNvPr name="AutoShape 5" id="5"/>
          <p:cNvSpPr/>
          <p:nvPr/>
        </p:nvSpPr>
        <p:spPr>
          <a:xfrm>
            <a:off x="1087259" y="1028700"/>
            <a:ext cx="161720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87259" y="9277350"/>
            <a:ext cx="161720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3204640" y="4964169"/>
            <a:ext cx="1187872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TEACHER: MONITOR STUDENT PROGRESS &amp; ENGAGEMENT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05597" y="6069069"/>
            <a:ext cx="1207680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INSTITUTES: DATA-DRIVEN INSIGHTS, SCALABLE SOLUTION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11342" y="1367635"/>
            <a:ext cx="11665316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FUTURE SCOPE</a:t>
            </a:r>
          </a:p>
        </p:txBody>
      </p:sp>
      <p:sp>
        <p:nvSpPr>
          <p:cNvPr name="AutoShape 4" id="4"/>
          <p:cNvSpPr/>
          <p:nvPr/>
        </p:nvSpPr>
        <p:spPr>
          <a:xfrm>
            <a:off x="1105683" y="1155413"/>
            <a:ext cx="1607663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105683" y="9131587"/>
            <a:ext cx="1607663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28286" y="3417286"/>
            <a:ext cx="3924101" cy="4259778"/>
            <a:chOff x="0" y="0"/>
            <a:chExt cx="1033508" cy="11219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33508" cy="1121917"/>
            </a:xfrm>
            <a:custGeom>
              <a:avLst/>
              <a:gdLst/>
              <a:ahLst/>
              <a:cxnLst/>
              <a:rect r="r" b="b" t="t" l="l"/>
              <a:pathLst>
                <a:path h="1121917" w="1033508">
                  <a:moveTo>
                    <a:pt x="17756" y="0"/>
                  </a:moveTo>
                  <a:lnTo>
                    <a:pt x="1015752" y="0"/>
                  </a:lnTo>
                  <a:cubicBezTo>
                    <a:pt x="1020461" y="0"/>
                    <a:pt x="1024977" y="1871"/>
                    <a:pt x="1028307" y="5201"/>
                  </a:cubicBezTo>
                  <a:cubicBezTo>
                    <a:pt x="1031637" y="8531"/>
                    <a:pt x="1033508" y="13047"/>
                    <a:pt x="1033508" y="17756"/>
                  </a:cubicBezTo>
                  <a:lnTo>
                    <a:pt x="1033508" y="1104161"/>
                  </a:lnTo>
                  <a:cubicBezTo>
                    <a:pt x="1033508" y="1108870"/>
                    <a:pt x="1031637" y="1113386"/>
                    <a:pt x="1028307" y="1116716"/>
                  </a:cubicBezTo>
                  <a:cubicBezTo>
                    <a:pt x="1024977" y="1120046"/>
                    <a:pt x="1020461" y="1121917"/>
                    <a:pt x="1015752" y="1121917"/>
                  </a:cubicBezTo>
                  <a:lnTo>
                    <a:pt x="17756" y="1121917"/>
                  </a:lnTo>
                  <a:cubicBezTo>
                    <a:pt x="13047" y="1121917"/>
                    <a:pt x="8531" y="1120046"/>
                    <a:pt x="5201" y="1116716"/>
                  </a:cubicBezTo>
                  <a:cubicBezTo>
                    <a:pt x="1871" y="1113386"/>
                    <a:pt x="0" y="1108870"/>
                    <a:pt x="0" y="1104161"/>
                  </a:cubicBezTo>
                  <a:lnTo>
                    <a:pt x="0" y="17756"/>
                  </a:lnTo>
                  <a:cubicBezTo>
                    <a:pt x="0" y="13047"/>
                    <a:pt x="1871" y="8531"/>
                    <a:pt x="5201" y="5201"/>
                  </a:cubicBezTo>
                  <a:cubicBezTo>
                    <a:pt x="8531" y="1871"/>
                    <a:pt x="13047" y="0"/>
                    <a:pt x="177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33508" cy="1160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48376" y="4289875"/>
            <a:ext cx="2683920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>
                <a:solidFill>
                  <a:srgbClr val="DAD1E6"/>
                </a:solidFill>
                <a:latin typeface="Montserrat"/>
                <a:ea typeface="Montserrat"/>
                <a:cs typeface="Montserrat"/>
                <a:sym typeface="Montserrat"/>
              </a:rPr>
              <a:t>AI-generated video explanations for all topics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848367" y="3417286"/>
            <a:ext cx="3924101" cy="4259778"/>
            <a:chOff x="0" y="0"/>
            <a:chExt cx="1033508" cy="112191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33508" cy="1121917"/>
            </a:xfrm>
            <a:custGeom>
              <a:avLst/>
              <a:gdLst/>
              <a:ahLst/>
              <a:cxnLst/>
              <a:rect r="r" b="b" t="t" l="l"/>
              <a:pathLst>
                <a:path h="1121917" w="1033508">
                  <a:moveTo>
                    <a:pt x="17756" y="0"/>
                  </a:moveTo>
                  <a:lnTo>
                    <a:pt x="1015752" y="0"/>
                  </a:lnTo>
                  <a:cubicBezTo>
                    <a:pt x="1020461" y="0"/>
                    <a:pt x="1024977" y="1871"/>
                    <a:pt x="1028307" y="5201"/>
                  </a:cubicBezTo>
                  <a:cubicBezTo>
                    <a:pt x="1031637" y="8531"/>
                    <a:pt x="1033508" y="13047"/>
                    <a:pt x="1033508" y="17756"/>
                  </a:cubicBezTo>
                  <a:lnTo>
                    <a:pt x="1033508" y="1104161"/>
                  </a:lnTo>
                  <a:cubicBezTo>
                    <a:pt x="1033508" y="1108870"/>
                    <a:pt x="1031637" y="1113386"/>
                    <a:pt x="1028307" y="1116716"/>
                  </a:cubicBezTo>
                  <a:cubicBezTo>
                    <a:pt x="1024977" y="1120046"/>
                    <a:pt x="1020461" y="1121917"/>
                    <a:pt x="1015752" y="1121917"/>
                  </a:cubicBezTo>
                  <a:lnTo>
                    <a:pt x="17756" y="1121917"/>
                  </a:lnTo>
                  <a:cubicBezTo>
                    <a:pt x="13047" y="1121917"/>
                    <a:pt x="8531" y="1120046"/>
                    <a:pt x="5201" y="1116716"/>
                  </a:cubicBezTo>
                  <a:cubicBezTo>
                    <a:pt x="1871" y="1113386"/>
                    <a:pt x="0" y="1108870"/>
                    <a:pt x="0" y="1104161"/>
                  </a:cubicBezTo>
                  <a:lnTo>
                    <a:pt x="0" y="17756"/>
                  </a:lnTo>
                  <a:cubicBezTo>
                    <a:pt x="0" y="13047"/>
                    <a:pt x="1871" y="8531"/>
                    <a:pt x="5201" y="5201"/>
                  </a:cubicBezTo>
                  <a:cubicBezTo>
                    <a:pt x="8531" y="1871"/>
                    <a:pt x="13047" y="0"/>
                    <a:pt x="177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33508" cy="1160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469041" y="4289875"/>
            <a:ext cx="2682753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>
                <a:solidFill>
                  <a:srgbClr val="DAD1E6"/>
                </a:solidFill>
                <a:latin typeface="Montserrat"/>
                <a:ea typeface="Montserrat"/>
                <a:cs typeface="Montserrat"/>
                <a:sym typeface="Montserrat"/>
              </a:rPr>
              <a:t>Leaderboards &amp; national-level competitions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468447" y="3417286"/>
            <a:ext cx="3924101" cy="4259778"/>
            <a:chOff x="0" y="0"/>
            <a:chExt cx="1033508" cy="11219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33508" cy="1121917"/>
            </a:xfrm>
            <a:custGeom>
              <a:avLst/>
              <a:gdLst/>
              <a:ahLst/>
              <a:cxnLst/>
              <a:rect r="r" b="b" t="t" l="l"/>
              <a:pathLst>
                <a:path h="1121917" w="1033508">
                  <a:moveTo>
                    <a:pt x="17756" y="0"/>
                  </a:moveTo>
                  <a:lnTo>
                    <a:pt x="1015752" y="0"/>
                  </a:lnTo>
                  <a:cubicBezTo>
                    <a:pt x="1020461" y="0"/>
                    <a:pt x="1024977" y="1871"/>
                    <a:pt x="1028307" y="5201"/>
                  </a:cubicBezTo>
                  <a:cubicBezTo>
                    <a:pt x="1031637" y="8531"/>
                    <a:pt x="1033508" y="13047"/>
                    <a:pt x="1033508" y="17756"/>
                  </a:cubicBezTo>
                  <a:lnTo>
                    <a:pt x="1033508" y="1104161"/>
                  </a:lnTo>
                  <a:cubicBezTo>
                    <a:pt x="1033508" y="1108870"/>
                    <a:pt x="1031637" y="1113386"/>
                    <a:pt x="1028307" y="1116716"/>
                  </a:cubicBezTo>
                  <a:cubicBezTo>
                    <a:pt x="1024977" y="1120046"/>
                    <a:pt x="1020461" y="1121917"/>
                    <a:pt x="1015752" y="1121917"/>
                  </a:cubicBezTo>
                  <a:lnTo>
                    <a:pt x="17756" y="1121917"/>
                  </a:lnTo>
                  <a:cubicBezTo>
                    <a:pt x="13047" y="1121917"/>
                    <a:pt x="8531" y="1120046"/>
                    <a:pt x="5201" y="1116716"/>
                  </a:cubicBezTo>
                  <a:cubicBezTo>
                    <a:pt x="1871" y="1113386"/>
                    <a:pt x="0" y="1108870"/>
                    <a:pt x="0" y="1104161"/>
                  </a:cubicBezTo>
                  <a:lnTo>
                    <a:pt x="0" y="17756"/>
                  </a:lnTo>
                  <a:cubicBezTo>
                    <a:pt x="0" y="13047"/>
                    <a:pt x="1871" y="8531"/>
                    <a:pt x="5201" y="5201"/>
                  </a:cubicBezTo>
                  <a:cubicBezTo>
                    <a:pt x="8531" y="1871"/>
                    <a:pt x="13047" y="0"/>
                    <a:pt x="177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033508" cy="1160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887448" y="3985075"/>
            <a:ext cx="3086100" cy="300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>
                <a:solidFill>
                  <a:srgbClr val="DAD1E6"/>
                </a:solidFill>
                <a:latin typeface="Montserrat"/>
                <a:ea typeface="Montserrat"/>
                <a:cs typeface="Montserrat"/>
                <a:sym typeface="Montserrat"/>
              </a:rPr>
              <a:t>Expansion to NEET, UPSC, GATE and similar exam preparations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4135613" y="3417286"/>
            <a:ext cx="3924101" cy="4259778"/>
            <a:chOff x="0" y="0"/>
            <a:chExt cx="1033508" cy="112191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33508" cy="1121917"/>
            </a:xfrm>
            <a:custGeom>
              <a:avLst/>
              <a:gdLst/>
              <a:ahLst/>
              <a:cxnLst/>
              <a:rect r="r" b="b" t="t" l="l"/>
              <a:pathLst>
                <a:path h="1121917" w="1033508">
                  <a:moveTo>
                    <a:pt x="17756" y="0"/>
                  </a:moveTo>
                  <a:lnTo>
                    <a:pt x="1015752" y="0"/>
                  </a:lnTo>
                  <a:cubicBezTo>
                    <a:pt x="1020461" y="0"/>
                    <a:pt x="1024977" y="1871"/>
                    <a:pt x="1028307" y="5201"/>
                  </a:cubicBezTo>
                  <a:cubicBezTo>
                    <a:pt x="1031637" y="8531"/>
                    <a:pt x="1033508" y="13047"/>
                    <a:pt x="1033508" y="17756"/>
                  </a:cubicBezTo>
                  <a:lnTo>
                    <a:pt x="1033508" y="1104161"/>
                  </a:lnTo>
                  <a:cubicBezTo>
                    <a:pt x="1033508" y="1108870"/>
                    <a:pt x="1031637" y="1113386"/>
                    <a:pt x="1028307" y="1116716"/>
                  </a:cubicBezTo>
                  <a:cubicBezTo>
                    <a:pt x="1024977" y="1120046"/>
                    <a:pt x="1020461" y="1121917"/>
                    <a:pt x="1015752" y="1121917"/>
                  </a:cubicBezTo>
                  <a:lnTo>
                    <a:pt x="17756" y="1121917"/>
                  </a:lnTo>
                  <a:cubicBezTo>
                    <a:pt x="13047" y="1121917"/>
                    <a:pt x="8531" y="1120046"/>
                    <a:pt x="5201" y="1116716"/>
                  </a:cubicBezTo>
                  <a:cubicBezTo>
                    <a:pt x="1871" y="1113386"/>
                    <a:pt x="0" y="1108870"/>
                    <a:pt x="0" y="1104161"/>
                  </a:cubicBezTo>
                  <a:lnTo>
                    <a:pt x="0" y="17756"/>
                  </a:lnTo>
                  <a:cubicBezTo>
                    <a:pt x="0" y="13047"/>
                    <a:pt x="1871" y="8531"/>
                    <a:pt x="5201" y="5201"/>
                  </a:cubicBezTo>
                  <a:cubicBezTo>
                    <a:pt x="8531" y="1871"/>
                    <a:pt x="13047" y="0"/>
                    <a:pt x="177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33508" cy="1160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4135613" y="4594675"/>
            <a:ext cx="3924101" cy="179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>
                <a:solidFill>
                  <a:srgbClr val="DAD1E6"/>
                </a:solidFill>
                <a:latin typeface="Montserrat"/>
                <a:ea typeface="Montserrat"/>
                <a:cs typeface="Montserrat"/>
                <a:sym typeface="Montserrat"/>
              </a:rPr>
              <a:t>AI mentors guiding career path recommendations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25187" y="1325619"/>
            <a:ext cx="10437626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6DBAD6"/>
                </a:solidFill>
                <a:latin typeface="Lexend Deca"/>
                <a:ea typeface="Lexend Deca"/>
                <a:cs typeface="Lexend Deca"/>
                <a:sym typeface="Lexend Deca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09944" y="3296472"/>
            <a:ext cx="1289334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PERSONALIZED, ADAPTIVE, COLLABORATIVE LEARNING SYSTEM</a:t>
            </a:r>
          </a:p>
        </p:txBody>
      </p:sp>
      <p:sp>
        <p:nvSpPr>
          <p:cNvPr name="AutoShape 5" id="5"/>
          <p:cNvSpPr/>
          <p:nvPr/>
        </p:nvSpPr>
        <p:spPr>
          <a:xfrm>
            <a:off x="1087259" y="1028700"/>
            <a:ext cx="161720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87259" y="9277350"/>
            <a:ext cx="161720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148670" y="4497444"/>
            <a:ext cx="1021414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COMBINES AI + GAMIGFICATION + PEER LEARNING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09944" y="6897744"/>
            <a:ext cx="1207680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EMPOWERS STUDENTS TO PREPARE EFFECTIVELY FOR JEE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21959" y="5697594"/>
            <a:ext cx="1286756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KEEPS STUDENTS IN CHECK WITH THEIR WEAK TOPICS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8292" y="3269962"/>
            <a:ext cx="3086100" cy="4966186"/>
            <a:chOff x="0" y="0"/>
            <a:chExt cx="812800" cy="13079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307967"/>
            </a:xfrm>
            <a:custGeom>
              <a:avLst/>
              <a:gdLst/>
              <a:ahLst/>
              <a:cxnLst/>
              <a:rect r="r" b="b" t="t" l="l"/>
              <a:pathLst>
                <a:path h="1307967" w="812800">
                  <a:moveTo>
                    <a:pt x="22578" y="0"/>
                  </a:moveTo>
                  <a:lnTo>
                    <a:pt x="790222" y="0"/>
                  </a:lnTo>
                  <a:cubicBezTo>
                    <a:pt x="802692" y="0"/>
                    <a:pt x="812800" y="10108"/>
                    <a:pt x="812800" y="22578"/>
                  </a:cubicBezTo>
                  <a:lnTo>
                    <a:pt x="812800" y="1285389"/>
                  </a:lnTo>
                  <a:cubicBezTo>
                    <a:pt x="812800" y="1297858"/>
                    <a:pt x="802692" y="1307967"/>
                    <a:pt x="790222" y="1307967"/>
                  </a:cubicBezTo>
                  <a:lnTo>
                    <a:pt x="22578" y="1307967"/>
                  </a:lnTo>
                  <a:cubicBezTo>
                    <a:pt x="16590" y="1307967"/>
                    <a:pt x="10847" y="1305588"/>
                    <a:pt x="6613" y="1301354"/>
                  </a:cubicBezTo>
                  <a:cubicBezTo>
                    <a:pt x="2379" y="1297120"/>
                    <a:pt x="0" y="1291377"/>
                    <a:pt x="0" y="1285389"/>
                  </a:cubicBezTo>
                  <a:lnTo>
                    <a:pt x="0" y="22578"/>
                  </a:lnTo>
                  <a:cubicBezTo>
                    <a:pt x="0" y="10108"/>
                    <a:pt x="10108" y="0"/>
                    <a:pt x="2257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346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825942" y="3269962"/>
            <a:ext cx="3083291" cy="4947048"/>
            <a:chOff x="0" y="0"/>
            <a:chExt cx="812060" cy="130292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060" cy="1302926"/>
            </a:xfrm>
            <a:custGeom>
              <a:avLst/>
              <a:gdLst/>
              <a:ahLst/>
              <a:cxnLst/>
              <a:rect r="r" b="b" t="t" l="l"/>
              <a:pathLst>
                <a:path h="1302926" w="812060">
                  <a:moveTo>
                    <a:pt x="22598" y="0"/>
                  </a:moveTo>
                  <a:lnTo>
                    <a:pt x="789462" y="0"/>
                  </a:lnTo>
                  <a:cubicBezTo>
                    <a:pt x="801942" y="0"/>
                    <a:pt x="812060" y="10118"/>
                    <a:pt x="812060" y="22598"/>
                  </a:cubicBezTo>
                  <a:lnTo>
                    <a:pt x="812060" y="1280328"/>
                  </a:lnTo>
                  <a:cubicBezTo>
                    <a:pt x="812060" y="1292809"/>
                    <a:pt x="801942" y="1302926"/>
                    <a:pt x="789462" y="1302926"/>
                  </a:cubicBezTo>
                  <a:lnTo>
                    <a:pt x="22598" y="1302926"/>
                  </a:lnTo>
                  <a:cubicBezTo>
                    <a:pt x="10118" y="1302926"/>
                    <a:pt x="0" y="1292809"/>
                    <a:pt x="0" y="1280328"/>
                  </a:cubicBezTo>
                  <a:lnTo>
                    <a:pt x="0" y="22598"/>
                  </a:lnTo>
                  <a:cubicBezTo>
                    <a:pt x="0" y="10118"/>
                    <a:pt x="10118" y="0"/>
                    <a:pt x="2259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060" cy="13410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880783" y="3269962"/>
            <a:ext cx="3019706" cy="4966186"/>
            <a:chOff x="0" y="0"/>
            <a:chExt cx="795313" cy="13079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95313" cy="1307967"/>
            </a:xfrm>
            <a:custGeom>
              <a:avLst/>
              <a:gdLst/>
              <a:ahLst/>
              <a:cxnLst/>
              <a:rect r="r" b="b" t="t" l="l"/>
              <a:pathLst>
                <a:path h="1307967" w="795313">
                  <a:moveTo>
                    <a:pt x="23074" y="0"/>
                  </a:moveTo>
                  <a:lnTo>
                    <a:pt x="772239" y="0"/>
                  </a:lnTo>
                  <a:cubicBezTo>
                    <a:pt x="784983" y="0"/>
                    <a:pt x="795313" y="10331"/>
                    <a:pt x="795313" y="23074"/>
                  </a:cubicBezTo>
                  <a:lnTo>
                    <a:pt x="795313" y="1284893"/>
                  </a:lnTo>
                  <a:cubicBezTo>
                    <a:pt x="795313" y="1297636"/>
                    <a:pt x="784983" y="1307967"/>
                    <a:pt x="772239" y="1307967"/>
                  </a:cubicBezTo>
                  <a:lnTo>
                    <a:pt x="23074" y="1307967"/>
                  </a:lnTo>
                  <a:cubicBezTo>
                    <a:pt x="10331" y="1307967"/>
                    <a:pt x="0" y="1297636"/>
                    <a:pt x="0" y="1284893"/>
                  </a:cubicBezTo>
                  <a:lnTo>
                    <a:pt x="0" y="23074"/>
                  </a:lnTo>
                  <a:cubicBezTo>
                    <a:pt x="0" y="10331"/>
                    <a:pt x="10331" y="0"/>
                    <a:pt x="230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95313" cy="1346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311342" y="1672762"/>
            <a:ext cx="1213144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PROBLEM STATEMENT</a:t>
            </a:r>
          </a:p>
        </p:txBody>
      </p:sp>
      <p:sp>
        <p:nvSpPr>
          <p:cNvPr name="AutoShape 13" id="13"/>
          <p:cNvSpPr/>
          <p:nvPr/>
        </p:nvSpPr>
        <p:spPr>
          <a:xfrm>
            <a:off x="1105683" y="1155413"/>
            <a:ext cx="1607663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354919" y="9112448"/>
            <a:ext cx="1607663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3941242" y="3269962"/>
            <a:ext cx="3003095" cy="4947048"/>
            <a:chOff x="0" y="0"/>
            <a:chExt cx="790939" cy="130292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90939" cy="1302926"/>
            </a:xfrm>
            <a:custGeom>
              <a:avLst/>
              <a:gdLst/>
              <a:ahLst/>
              <a:cxnLst/>
              <a:rect r="r" b="b" t="t" l="l"/>
              <a:pathLst>
                <a:path h="1302926" w="790939">
                  <a:moveTo>
                    <a:pt x="23202" y="0"/>
                  </a:moveTo>
                  <a:lnTo>
                    <a:pt x="767737" y="0"/>
                  </a:lnTo>
                  <a:cubicBezTo>
                    <a:pt x="773890" y="0"/>
                    <a:pt x="779792" y="2444"/>
                    <a:pt x="784143" y="6796"/>
                  </a:cubicBezTo>
                  <a:cubicBezTo>
                    <a:pt x="788494" y="11147"/>
                    <a:pt x="790939" y="17048"/>
                    <a:pt x="790939" y="23202"/>
                  </a:cubicBezTo>
                  <a:lnTo>
                    <a:pt x="790939" y="1279724"/>
                  </a:lnTo>
                  <a:cubicBezTo>
                    <a:pt x="790939" y="1285878"/>
                    <a:pt x="788494" y="1291779"/>
                    <a:pt x="784143" y="1296131"/>
                  </a:cubicBezTo>
                  <a:cubicBezTo>
                    <a:pt x="779792" y="1300482"/>
                    <a:pt x="773890" y="1302926"/>
                    <a:pt x="767737" y="1302926"/>
                  </a:cubicBezTo>
                  <a:lnTo>
                    <a:pt x="23202" y="1302926"/>
                  </a:lnTo>
                  <a:cubicBezTo>
                    <a:pt x="17048" y="1302926"/>
                    <a:pt x="11147" y="1300482"/>
                    <a:pt x="6796" y="1296131"/>
                  </a:cubicBezTo>
                  <a:cubicBezTo>
                    <a:pt x="2444" y="1291779"/>
                    <a:pt x="0" y="1285878"/>
                    <a:pt x="0" y="1279724"/>
                  </a:cubicBezTo>
                  <a:lnTo>
                    <a:pt x="0" y="23202"/>
                  </a:lnTo>
                  <a:cubicBezTo>
                    <a:pt x="0" y="17048"/>
                    <a:pt x="2444" y="11147"/>
                    <a:pt x="6796" y="6796"/>
                  </a:cubicBezTo>
                  <a:cubicBezTo>
                    <a:pt x="11147" y="2444"/>
                    <a:pt x="17048" y="0"/>
                    <a:pt x="232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790939" cy="13410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194120" y="4124236"/>
            <a:ext cx="2234445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7F3F2"/>
                </a:solidFill>
                <a:latin typeface="Montserrat"/>
                <a:ea typeface="Montserrat"/>
                <a:cs typeface="Montserrat"/>
                <a:sym typeface="Montserrat"/>
              </a:rPr>
              <a:t>Students face difficulty identifying weak topics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125319" y="4390936"/>
            <a:ext cx="2484538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7F3F2"/>
                </a:solidFill>
                <a:latin typeface="Montserrat"/>
                <a:ea typeface="Montserrat"/>
                <a:cs typeface="Montserrat"/>
                <a:sym typeface="Montserrat"/>
              </a:rPr>
              <a:t>Generalized test series instead of personalizes ones.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046213" y="4133805"/>
            <a:ext cx="2793154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7F3F2"/>
                </a:solidFill>
                <a:latin typeface="Montserrat"/>
                <a:ea typeface="Montserrat"/>
                <a:cs typeface="Montserrat"/>
                <a:sym typeface="Montserrat"/>
              </a:rPr>
              <a:t>Low motivation without gamification &amp; collaboration.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175674" y="4657636"/>
            <a:ext cx="2429924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7F3F2"/>
                </a:solidFill>
                <a:latin typeface="Montserrat"/>
                <a:ea typeface="Montserrat"/>
                <a:cs typeface="Montserrat"/>
                <a:sym typeface="Montserrat"/>
              </a:rPr>
              <a:t>Lack of bilingual or multimedia support.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04875"/>
            <a:ext cx="7769003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6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PROPOSED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078861" y="911998"/>
            <a:ext cx="714794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6DBAD6"/>
                </a:solidFill>
                <a:latin typeface="Lexend Deca"/>
                <a:ea typeface="Lexend Deca"/>
                <a:cs typeface="Lexend Deca"/>
                <a:sym typeface="Lexend Deca"/>
              </a:rPr>
              <a:t>SOLUTION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83073" y="3458334"/>
            <a:ext cx="562317" cy="500067"/>
            <a:chOff x="0" y="0"/>
            <a:chExt cx="205664" cy="1828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5664" cy="182896"/>
            </a:xfrm>
            <a:custGeom>
              <a:avLst/>
              <a:gdLst/>
              <a:ahLst/>
              <a:cxnLst/>
              <a:rect r="r" b="b" t="t" l="l"/>
              <a:pathLst>
                <a:path h="182896" w="205664">
                  <a:moveTo>
                    <a:pt x="91448" y="0"/>
                  </a:moveTo>
                  <a:lnTo>
                    <a:pt x="114216" y="0"/>
                  </a:lnTo>
                  <a:cubicBezTo>
                    <a:pt x="164721" y="0"/>
                    <a:pt x="205664" y="40943"/>
                    <a:pt x="205664" y="91448"/>
                  </a:cubicBezTo>
                  <a:lnTo>
                    <a:pt x="205664" y="91448"/>
                  </a:lnTo>
                  <a:cubicBezTo>
                    <a:pt x="205664" y="141954"/>
                    <a:pt x="164721" y="182896"/>
                    <a:pt x="114216" y="182896"/>
                  </a:cubicBezTo>
                  <a:lnTo>
                    <a:pt x="91448" y="182896"/>
                  </a:lnTo>
                  <a:cubicBezTo>
                    <a:pt x="40943" y="182896"/>
                    <a:pt x="0" y="141954"/>
                    <a:pt x="0" y="91448"/>
                  </a:cubicBezTo>
                  <a:lnTo>
                    <a:pt x="0" y="91448"/>
                  </a:lnTo>
                  <a:cubicBezTo>
                    <a:pt x="0" y="40943"/>
                    <a:pt x="40943" y="0"/>
                    <a:pt x="91448" y="0"/>
                  </a:cubicBezTo>
                  <a:close/>
                </a:path>
              </a:pathLst>
            </a:custGeom>
            <a:solidFill>
              <a:srgbClr val="6DBAD6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5664" cy="220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435890" y="3060667"/>
            <a:ext cx="5807439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 generates topic-wise questions to track efficiency.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83073" y="7963674"/>
            <a:ext cx="562317" cy="500067"/>
            <a:chOff x="0" y="0"/>
            <a:chExt cx="205664" cy="18289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5664" cy="182896"/>
            </a:xfrm>
            <a:custGeom>
              <a:avLst/>
              <a:gdLst/>
              <a:ahLst/>
              <a:cxnLst/>
              <a:rect r="r" b="b" t="t" l="l"/>
              <a:pathLst>
                <a:path h="182896" w="205664">
                  <a:moveTo>
                    <a:pt x="91448" y="0"/>
                  </a:moveTo>
                  <a:lnTo>
                    <a:pt x="114216" y="0"/>
                  </a:lnTo>
                  <a:cubicBezTo>
                    <a:pt x="164721" y="0"/>
                    <a:pt x="205664" y="40943"/>
                    <a:pt x="205664" y="91448"/>
                  </a:cubicBezTo>
                  <a:lnTo>
                    <a:pt x="205664" y="91448"/>
                  </a:lnTo>
                  <a:cubicBezTo>
                    <a:pt x="205664" y="141954"/>
                    <a:pt x="164721" y="182896"/>
                    <a:pt x="114216" y="182896"/>
                  </a:cubicBezTo>
                  <a:lnTo>
                    <a:pt x="91448" y="182896"/>
                  </a:lnTo>
                  <a:cubicBezTo>
                    <a:pt x="40943" y="182896"/>
                    <a:pt x="0" y="141954"/>
                    <a:pt x="0" y="91448"/>
                  </a:cubicBezTo>
                  <a:lnTo>
                    <a:pt x="0" y="91448"/>
                  </a:lnTo>
                  <a:cubicBezTo>
                    <a:pt x="0" y="40943"/>
                    <a:pt x="40943" y="0"/>
                    <a:pt x="91448" y="0"/>
                  </a:cubicBezTo>
                  <a:close/>
                </a:path>
              </a:pathLst>
            </a:custGeom>
            <a:solidFill>
              <a:srgbClr val="6DBAD6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5664" cy="220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435890" y="7566007"/>
            <a:ext cx="5807439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Multimedia query resolution: Text, Audio, Video, PDF.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83073" y="5711004"/>
            <a:ext cx="562317" cy="500067"/>
            <a:chOff x="0" y="0"/>
            <a:chExt cx="205664" cy="18289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5664" cy="182896"/>
            </a:xfrm>
            <a:custGeom>
              <a:avLst/>
              <a:gdLst/>
              <a:ahLst/>
              <a:cxnLst/>
              <a:rect r="r" b="b" t="t" l="l"/>
              <a:pathLst>
                <a:path h="182896" w="205664">
                  <a:moveTo>
                    <a:pt x="91448" y="0"/>
                  </a:moveTo>
                  <a:lnTo>
                    <a:pt x="114216" y="0"/>
                  </a:lnTo>
                  <a:cubicBezTo>
                    <a:pt x="164721" y="0"/>
                    <a:pt x="205664" y="40943"/>
                    <a:pt x="205664" y="91448"/>
                  </a:cubicBezTo>
                  <a:lnTo>
                    <a:pt x="205664" y="91448"/>
                  </a:lnTo>
                  <a:cubicBezTo>
                    <a:pt x="205664" y="141954"/>
                    <a:pt x="164721" y="182896"/>
                    <a:pt x="114216" y="182896"/>
                  </a:cubicBezTo>
                  <a:lnTo>
                    <a:pt x="91448" y="182896"/>
                  </a:lnTo>
                  <a:cubicBezTo>
                    <a:pt x="40943" y="182896"/>
                    <a:pt x="0" y="141954"/>
                    <a:pt x="0" y="91448"/>
                  </a:cubicBezTo>
                  <a:lnTo>
                    <a:pt x="0" y="91448"/>
                  </a:lnTo>
                  <a:cubicBezTo>
                    <a:pt x="0" y="40943"/>
                    <a:pt x="40943" y="0"/>
                    <a:pt x="91448" y="0"/>
                  </a:cubicBezTo>
                  <a:close/>
                </a:path>
              </a:pathLst>
            </a:custGeom>
            <a:solidFill>
              <a:srgbClr val="6DBAD6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05664" cy="220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435890" y="5313337"/>
            <a:ext cx="5807439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Bilingual text + voice support (Hindi &amp; English).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078861" y="7087372"/>
            <a:ext cx="562317" cy="500067"/>
            <a:chOff x="0" y="0"/>
            <a:chExt cx="205664" cy="1828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5664" cy="182896"/>
            </a:xfrm>
            <a:custGeom>
              <a:avLst/>
              <a:gdLst/>
              <a:ahLst/>
              <a:cxnLst/>
              <a:rect r="r" b="b" t="t" l="l"/>
              <a:pathLst>
                <a:path h="182896" w="205664">
                  <a:moveTo>
                    <a:pt x="91448" y="0"/>
                  </a:moveTo>
                  <a:lnTo>
                    <a:pt x="114216" y="0"/>
                  </a:lnTo>
                  <a:cubicBezTo>
                    <a:pt x="164721" y="0"/>
                    <a:pt x="205664" y="40943"/>
                    <a:pt x="205664" y="91448"/>
                  </a:cubicBezTo>
                  <a:lnTo>
                    <a:pt x="205664" y="91448"/>
                  </a:lnTo>
                  <a:cubicBezTo>
                    <a:pt x="205664" y="141954"/>
                    <a:pt x="164721" y="182896"/>
                    <a:pt x="114216" y="182896"/>
                  </a:cubicBezTo>
                  <a:lnTo>
                    <a:pt x="91448" y="182896"/>
                  </a:lnTo>
                  <a:cubicBezTo>
                    <a:pt x="40943" y="182896"/>
                    <a:pt x="0" y="141954"/>
                    <a:pt x="0" y="91448"/>
                  </a:cubicBezTo>
                  <a:lnTo>
                    <a:pt x="0" y="91448"/>
                  </a:lnTo>
                  <a:cubicBezTo>
                    <a:pt x="0" y="40943"/>
                    <a:pt x="40943" y="0"/>
                    <a:pt x="91448" y="0"/>
                  </a:cubicBezTo>
                  <a:close/>
                </a:path>
              </a:pathLst>
            </a:custGeom>
            <a:solidFill>
              <a:srgbClr val="6DBAD6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05664" cy="220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931677" y="6689706"/>
            <a:ext cx="5807439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Gamification: badge &amp; reward system.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078861" y="4834702"/>
            <a:ext cx="562317" cy="500067"/>
            <a:chOff x="0" y="0"/>
            <a:chExt cx="205664" cy="18289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5664" cy="182896"/>
            </a:xfrm>
            <a:custGeom>
              <a:avLst/>
              <a:gdLst/>
              <a:ahLst/>
              <a:cxnLst/>
              <a:rect r="r" b="b" t="t" l="l"/>
              <a:pathLst>
                <a:path h="182896" w="205664">
                  <a:moveTo>
                    <a:pt x="91448" y="0"/>
                  </a:moveTo>
                  <a:lnTo>
                    <a:pt x="114216" y="0"/>
                  </a:lnTo>
                  <a:cubicBezTo>
                    <a:pt x="164721" y="0"/>
                    <a:pt x="205664" y="40943"/>
                    <a:pt x="205664" y="91448"/>
                  </a:cubicBezTo>
                  <a:lnTo>
                    <a:pt x="205664" y="91448"/>
                  </a:lnTo>
                  <a:cubicBezTo>
                    <a:pt x="205664" y="141954"/>
                    <a:pt x="164721" y="182896"/>
                    <a:pt x="114216" y="182896"/>
                  </a:cubicBezTo>
                  <a:lnTo>
                    <a:pt x="91448" y="182896"/>
                  </a:lnTo>
                  <a:cubicBezTo>
                    <a:pt x="40943" y="182896"/>
                    <a:pt x="0" y="141954"/>
                    <a:pt x="0" y="91448"/>
                  </a:cubicBezTo>
                  <a:lnTo>
                    <a:pt x="0" y="91448"/>
                  </a:lnTo>
                  <a:cubicBezTo>
                    <a:pt x="0" y="40943"/>
                    <a:pt x="40943" y="0"/>
                    <a:pt x="91448" y="0"/>
                  </a:cubicBezTo>
                  <a:close/>
                </a:path>
              </a:pathLst>
            </a:custGeom>
            <a:solidFill>
              <a:srgbClr val="6DBAD6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05664" cy="220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9931677" y="4437036"/>
            <a:ext cx="5807439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Group collaboration: study rooms, chat, discussions.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63125" y="2629771"/>
            <a:ext cx="3340407" cy="3047288"/>
            <a:chOff x="0" y="0"/>
            <a:chExt cx="879778" cy="8025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79778" cy="802578"/>
            </a:xfrm>
            <a:custGeom>
              <a:avLst/>
              <a:gdLst/>
              <a:ahLst/>
              <a:cxnLst/>
              <a:rect r="r" b="b" t="t" l="l"/>
              <a:pathLst>
                <a:path h="802578" w="879778">
                  <a:moveTo>
                    <a:pt x="20859" y="0"/>
                  </a:moveTo>
                  <a:lnTo>
                    <a:pt x="858919" y="0"/>
                  </a:lnTo>
                  <a:cubicBezTo>
                    <a:pt x="864451" y="0"/>
                    <a:pt x="869757" y="2198"/>
                    <a:pt x="873669" y="6109"/>
                  </a:cubicBezTo>
                  <a:cubicBezTo>
                    <a:pt x="877580" y="10021"/>
                    <a:pt x="879778" y="15327"/>
                    <a:pt x="879778" y="20859"/>
                  </a:cubicBezTo>
                  <a:lnTo>
                    <a:pt x="879778" y="781719"/>
                  </a:lnTo>
                  <a:cubicBezTo>
                    <a:pt x="879778" y="793239"/>
                    <a:pt x="870439" y="802578"/>
                    <a:pt x="858919" y="802578"/>
                  </a:cubicBezTo>
                  <a:lnTo>
                    <a:pt x="20859" y="802578"/>
                  </a:lnTo>
                  <a:cubicBezTo>
                    <a:pt x="9339" y="802578"/>
                    <a:pt x="0" y="793239"/>
                    <a:pt x="0" y="781719"/>
                  </a:cubicBezTo>
                  <a:lnTo>
                    <a:pt x="0" y="20859"/>
                  </a:lnTo>
                  <a:cubicBezTo>
                    <a:pt x="0" y="9339"/>
                    <a:pt x="9339" y="0"/>
                    <a:pt x="2085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79778" cy="8406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62510" y="2738923"/>
            <a:ext cx="2285024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>
                <a:solidFill>
                  <a:srgbClr val="DAD1E6"/>
                </a:solidFill>
                <a:latin typeface="Montserrat"/>
                <a:ea typeface="Montserrat"/>
                <a:cs typeface="Montserrat"/>
                <a:sym typeface="Montserrat"/>
              </a:rPr>
              <a:t>Agentic AI Question Generator (tpoic-wise)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33922" y="2782788"/>
            <a:ext cx="2444628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>
                <a:solidFill>
                  <a:srgbClr val="DAD1E6"/>
                </a:solidFill>
                <a:latin typeface="Montserrat"/>
                <a:ea typeface="Montserrat"/>
                <a:cs typeface="Montserrat"/>
                <a:sym typeface="Montserrat"/>
              </a:rPr>
              <a:t>Topic Efficiency Tracker with analytics.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708938" y="2629771"/>
            <a:ext cx="3340407" cy="3047288"/>
            <a:chOff x="0" y="0"/>
            <a:chExt cx="879778" cy="8025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9778" cy="802578"/>
            </a:xfrm>
            <a:custGeom>
              <a:avLst/>
              <a:gdLst/>
              <a:ahLst/>
              <a:cxnLst/>
              <a:rect r="r" b="b" t="t" l="l"/>
              <a:pathLst>
                <a:path h="802578" w="879778">
                  <a:moveTo>
                    <a:pt x="20859" y="0"/>
                  </a:moveTo>
                  <a:lnTo>
                    <a:pt x="858919" y="0"/>
                  </a:lnTo>
                  <a:cubicBezTo>
                    <a:pt x="864451" y="0"/>
                    <a:pt x="869757" y="2198"/>
                    <a:pt x="873669" y="6109"/>
                  </a:cubicBezTo>
                  <a:cubicBezTo>
                    <a:pt x="877580" y="10021"/>
                    <a:pt x="879778" y="15327"/>
                    <a:pt x="879778" y="20859"/>
                  </a:cubicBezTo>
                  <a:lnTo>
                    <a:pt x="879778" y="781719"/>
                  </a:lnTo>
                  <a:cubicBezTo>
                    <a:pt x="879778" y="793239"/>
                    <a:pt x="870439" y="802578"/>
                    <a:pt x="858919" y="802578"/>
                  </a:cubicBezTo>
                  <a:lnTo>
                    <a:pt x="20859" y="802578"/>
                  </a:lnTo>
                  <a:cubicBezTo>
                    <a:pt x="9339" y="802578"/>
                    <a:pt x="0" y="793239"/>
                    <a:pt x="0" y="781719"/>
                  </a:cubicBezTo>
                  <a:lnTo>
                    <a:pt x="0" y="20859"/>
                  </a:lnTo>
                  <a:cubicBezTo>
                    <a:pt x="0" y="9339"/>
                    <a:pt x="9339" y="0"/>
                    <a:pt x="2085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79778" cy="8406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050494" y="2598811"/>
            <a:ext cx="2657296" cy="300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>
                <a:solidFill>
                  <a:srgbClr val="DAD1E6"/>
                </a:solidFill>
                <a:latin typeface="Montserrat"/>
                <a:ea typeface="Montserrat"/>
                <a:cs typeface="Montserrat"/>
                <a:sym typeface="Montserrat"/>
              </a:rPr>
              <a:t>Adaptive Personalized Learning (learning speed).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3431845" y="2629771"/>
            <a:ext cx="3340407" cy="3047288"/>
            <a:chOff x="0" y="0"/>
            <a:chExt cx="879778" cy="8025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9778" cy="802578"/>
            </a:xfrm>
            <a:custGeom>
              <a:avLst/>
              <a:gdLst/>
              <a:ahLst/>
              <a:cxnLst/>
              <a:rect r="r" b="b" t="t" l="l"/>
              <a:pathLst>
                <a:path h="802578" w="879778">
                  <a:moveTo>
                    <a:pt x="20859" y="0"/>
                  </a:moveTo>
                  <a:lnTo>
                    <a:pt x="858919" y="0"/>
                  </a:lnTo>
                  <a:cubicBezTo>
                    <a:pt x="864451" y="0"/>
                    <a:pt x="869757" y="2198"/>
                    <a:pt x="873669" y="6109"/>
                  </a:cubicBezTo>
                  <a:cubicBezTo>
                    <a:pt x="877580" y="10021"/>
                    <a:pt x="879778" y="15327"/>
                    <a:pt x="879778" y="20859"/>
                  </a:cubicBezTo>
                  <a:lnTo>
                    <a:pt x="879778" y="781719"/>
                  </a:lnTo>
                  <a:cubicBezTo>
                    <a:pt x="879778" y="793239"/>
                    <a:pt x="870439" y="802578"/>
                    <a:pt x="858919" y="802578"/>
                  </a:cubicBezTo>
                  <a:lnTo>
                    <a:pt x="20859" y="802578"/>
                  </a:lnTo>
                  <a:cubicBezTo>
                    <a:pt x="9339" y="802578"/>
                    <a:pt x="0" y="793239"/>
                    <a:pt x="0" y="781719"/>
                  </a:cubicBezTo>
                  <a:lnTo>
                    <a:pt x="0" y="20859"/>
                  </a:lnTo>
                  <a:cubicBezTo>
                    <a:pt x="0" y="9339"/>
                    <a:pt x="9339" y="0"/>
                    <a:pt x="2085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79778" cy="8406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754196" y="2886590"/>
            <a:ext cx="2609126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>
                <a:solidFill>
                  <a:srgbClr val="DAD1E6"/>
                </a:solidFill>
                <a:latin typeface="Montserrat"/>
                <a:ea typeface="Montserrat"/>
                <a:cs typeface="Montserrat"/>
                <a:sym typeface="Montserrat"/>
              </a:rPr>
              <a:t>Bilingual AI Tutor: Hindi &amp; English (Text + Voice).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17740" y="1105771"/>
            <a:ext cx="1505252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KEY FEATURES</a:t>
            </a:r>
          </a:p>
        </p:txBody>
      </p:sp>
      <p:sp>
        <p:nvSpPr>
          <p:cNvPr name="AutoShape 17" id="17"/>
          <p:cNvSpPr/>
          <p:nvPr/>
        </p:nvSpPr>
        <p:spPr>
          <a:xfrm>
            <a:off x="1028700" y="891792"/>
            <a:ext cx="1607663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105683" y="9701952"/>
            <a:ext cx="1607663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3933329" y="6071054"/>
            <a:ext cx="3340407" cy="3047288"/>
            <a:chOff x="0" y="0"/>
            <a:chExt cx="879778" cy="80257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79778" cy="802578"/>
            </a:xfrm>
            <a:custGeom>
              <a:avLst/>
              <a:gdLst/>
              <a:ahLst/>
              <a:cxnLst/>
              <a:rect r="r" b="b" t="t" l="l"/>
              <a:pathLst>
                <a:path h="802578" w="879778">
                  <a:moveTo>
                    <a:pt x="20859" y="0"/>
                  </a:moveTo>
                  <a:lnTo>
                    <a:pt x="858919" y="0"/>
                  </a:lnTo>
                  <a:cubicBezTo>
                    <a:pt x="864451" y="0"/>
                    <a:pt x="869757" y="2198"/>
                    <a:pt x="873669" y="6109"/>
                  </a:cubicBezTo>
                  <a:cubicBezTo>
                    <a:pt x="877580" y="10021"/>
                    <a:pt x="879778" y="15327"/>
                    <a:pt x="879778" y="20859"/>
                  </a:cubicBezTo>
                  <a:lnTo>
                    <a:pt x="879778" y="781719"/>
                  </a:lnTo>
                  <a:cubicBezTo>
                    <a:pt x="879778" y="793239"/>
                    <a:pt x="870439" y="802578"/>
                    <a:pt x="858919" y="802578"/>
                  </a:cubicBezTo>
                  <a:lnTo>
                    <a:pt x="20859" y="802578"/>
                  </a:lnTo>
                  <a:cubicBezTo>
                    <a:pt x="9339" y="802578"/>
                    <a:pt x="0" y="793239"/>
                    <a:pt x="0" y="781719"/>
                  </a:cubicBezTo>
                  <a:lnTo>
                    <a:pt x="0" y="20859"/>
                  </a:lnTo>
                  <a:cubicBezTo>
                    <a:pt x="0" y="9339"/>
                    <a:pt x="9339" y="0"/>
                    <a:pt x="2085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79778" cy="8406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4344276" y="6362503"/>
            <a:ext cx="2518513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>
                <a:solidFill>
                  <a:srgbClr val="DAD1E6"/>
                </a:solidFill>
                <a:latin typeface="Montserrat"/>
                <a:ea typeface="Montserrat"/>
                <a:cs typeface="Montserrat"/>
                <a:sym typeface="Montserrat"/>
              </a:rPr>
              <a:t>Multimedia Inputs: Text, Audio, Video, PDF.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782033" y="6096159"/>
            <a:ext cx="3340407" cy="3047288"/>
            <a:chOff x="0" y="0"/>
            <a:chExt cx="879778" cy="80257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9778" cy="802578"/>
            </a:xfrm>
            <a:custGeom>
              <a:avLst/>
              <a:gdLst/>
              <a:ahLst/>
              <a:cxnLst/>
              <a:rect r="r" b="b" t="t" l="l"/>
              <a:pathLst>
                <a:path h="802578" w="879778">
                  <a:moveTo>
                    <a:pt x="20859" y="0"/>
                  </a:moveTo>
                  <a:lnTo>
                    <a:pt x="858919" y="0"/>
                  </a:lnTo>
                  <a:cubicBezTo>
                    <a:pt x="864451" y="0"/>
                    <a:pt x="869757" y="2198"/>
                    <a:pt x="873669" y="6109"/>
                  </a:cubicBezTo>
                  <a:cubicBezTo>
                    <a:pt x="877580" y="10021"/>
                    <a:pt x="879778" y="15327"/>
                    <a:pt x="879778" y="20859"/>
                  </a:cubicBezTo>
                  <a:lnTo>
                    <a:pt x="879778" y="781719"/>
                  </a:lnTo>
                  <a:cubicBezTo>
                    <a:pt x="879778" y="793239"/>
                    <a:pt x="870439" y="802578"/>
                    <a:pt x="858919" y="802578"/>
                  </a:cubicBezTo>
                  <a:lnTo>
                    <a:pt x="20859" y="802578"/>
                  </a:lnTo>
                  <a:cubicBezTo>
                    <a:pt x="9339" y="802578"/>
                    <a:pt x="0" y="793239"/>
                    <a:pt x="0" y="781719"/>
                  </a:cubicBezTo>
                  <a:lnTo>
                    <a:pt x="0" y="20859"/>
                  </a:lnTo>
                  <a:cubicBezTo>
                    <a:pt x="0" y="9339"/>
                    <a:pt x="9339" y="0"/>
                    <a:pt x="2085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79778" cy="8406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8079916" y="6134259"/>
            <a:ext cx="2744640" cy="300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>
                <a:solidFill>
                  <a:srgbClr val="DAD1E6"/>
                </a:solidFill>
                <a:latin typeface="Montserrat"/>
                <a:ea typeface="Montserrat"/>
                <a:cs typeface="Montserrat"/>
                <a:sym typeface="Montserrat"/>
              </a:rPr>
              <a:t>Group Collaboration Tools: Study rooms, peer chat.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1630736" y="6121264"/>
            <a:ext cx="3340407" cy="3047288"/>
            <a:chOff x="0" y="0"/>
            <a:chExt cx="879778" cy="80257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79778" cy="802578"/>
            </a:xfrm>
            <a:custGeom>
              <a:avLst/>
              <a:gdLst/>
              <a:ahLst/>
              <a:cxnLst/>
              <a:rect r="r" b="b" t="t" l="l"/>
              <a:pathLst>
                <a:path h="802578" w="879778">
                  <a:moveTo>
                    <a:pt x="20859" y="0"/>
                  </a:moveTo>
                  <a:lnTo>
                    <a:pt x="858919" y="0"/>
                  </a:lnTo>
                  <a:cubicBezTo>
                    <a:pt x="864451" y="0"/>
                    <a:pt x="869757" y="2198"/>
                    <a:pt x="873669" y="6109"/>
                  </a:cubicBezTo>
                  <a:cubicBezTo>
                    <a:pt x="877580" y="10021"/>
                    <a:pt x="879778" y="15327"/>
                    <a:pt x="879778" y="20859"/>
                  </a:cubicBezTo>
                  <a:lnTo>
                    <a:pt x="879778" y="781719"/>
                  </a:lnTo>
                  <a:cubicBezTo>
                    <a:pt x="879778" y="793239"/>
                    <a:pt x="870439" y="802578"/>
                    <a:pt x="858919" y="802578"/>
                  </a:cubicBezTo>
                  <a:lnTo>
                    <a:pt x="20859" y="802578"/>
                  </a:lnTo>
                  <a:cubicBezTo>
                    <a:pt x="9339" y="802578"/>
                    <a:pt x="0" y="793239"/>
                    <a:pt x="0" y="781719"/>
                  </a:cubicBezTo>
                  <a:lnTo>
                    <a:pt x="0" y="20859"/>
                  </a:lnTo>
                  <a:cubicBezTo>
                    <a:pt x="0" y="9339"/>
                    <a:pt x="9339" y="0"/>
                    <a:pt x="2085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79778" cy="8406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2046365" y="6362503"/>
            <a:ext cx="2556230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000">
                <a:solidFill>
                  <a:srgbClr val="DAD1E6"/>
                </a:solidFill>
                <a:latin typeface="Montserrat"/>
                <a:ea typeface="Montserrat"/>
                <a:cs typeface="Montserrat"/>
                <a:sym typeface="Montserrat"/>
              </a:rPr>
              <a:t>Gamified Badge System for motivation.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5986032" y="2629771"/>
            <a:ext cx="3340407" cy="3047288"/>
            <a:chOff x="0" y="0"/>
            <a:chExt cx="879778" cy="80257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79778" cy="802578"/>
            </a:xfrm>
            <a:custGeom>
              <a:avLst/>
              <a:gdLst/>
              <a:ahLst/>
              <a:cxnLst/>
              <a:rect r="r" b="b" t="t" l="l"/>
              <a:pathLst>
                <a:path h="802578" w="879778">
                  <a:moveTo>
                    <a:pt x="20859" y="0"/>
                  </a:moveTo>
                  <a:lnTo>
                    <a:pt x="858919" y="0"/>
                  </a:lnTo>
                  <a:cubicBezTo>
                    <a:pt x="864451" y="0"/>
                    <a:pt x="869757" y="2198"/>
                    <a:pt x="873669" y="6109"/>
                  </a:cubicBezTo>
                  <a:cubicBezTo>
                    <a:pt x="877580" y="10021"/>
                    <a:pt x="879778" y="15327"/>
                    <a:pt x="879778" y="20859"/>
                  </a:cubicBezTo>
                  <a:lnTo>
                    <a:pt x="879778" y="781719"/>
                  </a:lnTo>
                  <a:cubicBezTo>
                    <a:pt x="879778" y="793239"/>
                    <a:pt x="870439" y="802578"/>
                    <a:pt x="858919" y="802578"/>
                  </a:cubicBezTo>
                  <a:lnTo>
                    <a:pt x="20859" y="802578"/>
                  </a:lnTo>
                  <a:cubicBezTo>
                    <a:pt x="9339" y="802578"/>
                    <a:pt x="0" y="793239"/>
                    <a:pt x="0" y="781719"/>
                  </a:cubicBezTo>
                  <a:lnTo>
                    <a:pt x="0" y="20859"/>
                  </a:lnTo>
                  <a:cubicBezTo>
                    <a:pt x="0" y="9339"/>
                    <a:pt x="9339" y="0"/>
                    <a:pt x="2085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879778" cy="8406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96058" y="745888"/>
            <a:ext cx="5423011" cy="992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96"/>
              </a:lnSpc>
            </a:pPr>
            <a:r>
              <a:rPr lang="en-US" sz="5926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WORKFLOW 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19069" y="736390"/>
            <a:ext cx="9092023" cy="1001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96"/>
              </a:lnSpc>
            </a:pPr>
            <a:r>
              <a:rPr lang="en-US" sz="5926">
                <a:solidFill>
                  <a:srgbClr val="6DBAD6"/>
                </a:solidFill>
                <a:latin typeface="Lexend Deca"/>
                <a:ea typeface="Lexend Deca"/>
                <a:cs typeface="Lexend Deca"/>
                <a:sym typeface="Lexend Deca"/>
              </a:rPr>
              <a:t>SYSTEM ARCHITECTURE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988004" y="2319830"/>
            <a:ext cx="3393113" cy="1545705"/>
            <a:chOff x="0" y="0"/>
            <a:chExt cx="893659" cy="4070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3660" cy="407099"/>
            </a:xfrm>
            <a:custGeom>
              <a:avLst/>
              <a:gdLst/>
              <a:ahLst/>
              <a:cxnLst/>
              <a:rect r="r" b="b" t="t" l="l"/>
              <a:pathLst>
                <a:path h="407099" w="893660">
                  <a:moveTo>
                    <a:pt x="38788" y="0"/>
                  </a:moveTo>
                  <a:lnTo>
                    <a:pt x="854871" y="0"/>
                  </a:lnTo>
                  <a:cubicBezTo>
                    <a:pt x="876293" y="0"/>
                    <a:pt x="893660" y="17366"/>
                    <a:pt x="893660" y="38788"/>
                  </a:cubicBezTo>
                  <a:lnTo>
                    <a:pt x="893660" y="368311"/>
                  </a:lnTo>
                  <a:cubicBezTo>
                    <a:pt x="893660" y="389733"/>
                    <a:pt x="876293" y="407099"/>
                    <a:pt x="854871" y="407099"/>
                  </a:cubicBezTo>
                  <a:lnTo>
                    <a:pt x="38788" y="407099"/>
                  </a:lnTo>
                  <a:cubicBezTo>
                    <a:pt x="17366" y="407099"/>
                    <a:pt x="0" y="389733"/>
                    <a:pt x="0" y="368311"/>
                  </a:cubicBezTo>
                  <a:lnTo>
                    <a:pt x="0" y="38788"/>
                  </a:lnTo>
                  <a:cubicBezTo>
                    <a:pt x="0" y="17366"/>
                    <a:pt x="17366" y="0"/>
                    <a:pt x="38788" y="0"/>
                  </a:cubicBezTo>
                  <a:close/>
                </a:path>
              </a:pathLst>
            </a:custGeom>
            <a:solidFill>
              <a:srgbClr val="0097B2"/>
            </a:solidFill>
            <a:ln w="38100" cap="sq">
              <a:solidFill>
                <a:srgbClr val="FFFFFF"/>
              </a:solidFill>
              <a:prstDash val="sysDot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93659" cy="445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87008" y="2800036"/>
            <a:ext cx="562317" cy="500067"/>
            <a:chOff x="0" y="0"/>
            <a:chExt cx="205664" cy="1828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5664" cy="182896"/>
            </a:xfrm>
            <a:custGeom>
              <a:avLst/>
              <a:gdLst/>
              <a:ahLst/>
              <a:cxnLst/>
              <a:rect r="r" b="b" t="t" l="l"/>
              <a:pathLst>
                <a:path h="182896" w="205664">
                  <a:moveTo>
                    <a:pt x="91448" y="0"/>
                  </a:moveTo>
                  <a:lnTo>
                    <a:pt x="114216" y="0"/>
                  </a:lnTo>
                  <a:cubicBezTo>
                    <a:pt x="164721" y="0"/>
                    <a:pt x="205664" y="40943"/>
                    <a:pt x="205664" y="91448"/>
                  </a:cubicBezTo>
                  <a:lnTo>
                    <a:pt x="205664" y="91448"/>
                  </a:lnTo>
                  <a:cubicBezTo>
                    <a:pt x="205664" y="141954"/>
                    <a:pt x="164721" y="182896"/>
                    <a:pt x="114216" y="182896"/>
                  </a:cubicBezTo>
                  <a:lnTo>
                    <a:pt x="91448" y="182896"/>
                  </a:lnTo>
                  <a:cubicBezTo>
                    <a:pt x="40943" y="182896"/>
                    <a:pt x="0" y="141954"/>
                    <a:pt x="0" y="91448"/>
                  </a:cubicBezTo>
                  <a:lnTo>
                    <a:pt x="0" y="91448"/>
                  </a:lnTo>
                  <a:cubicBezTo>
                    <a:pt x="0" y="40943"/>
                    <a:pt x="40943" y="0"/>
                    <a:pt x="91448" y="0"/>
                  </a:cubicBezTo>
                  <a:close/>
                </a:path>
              </a:pathLst>
            </a:custGeom>
            <a:solidFill>
              <a:srgbClr val="6DBAD6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5664" cy="220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05662" y="2596045"/>
            <a:ext cx="2557799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STUDENT SELECTS TOPIC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7854" y="2826412"/>
            <a:ext cx="82062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01</a:t>
            </a:r>
          </a:p>
        </p:txBody>
      </p:sp>
      <p:sp>
        <p:nvSpPr>
          <p:cNvPr name="AutoShape 13" id="13"/>
          <p:cNvSpPr/>
          <p:nvPr/>
        </p:nvSpPr>
        <p:spPr>
          <a:xfrm>
            <a:off x="5381118" y="2890886"/>
            <a:ext cx="8288938" cy="84517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8032721" y="2393434"/>
            <a:ext cx="3393113" cy="1545705"/>
            <a:chOff x="0" y="0"/>
            <a:chExt cx="893659" cy="4070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93660" cy="407099"/>
            </a:xfrm>
            <a:custGeom>
              <a:avLst/>
              <a:gdLst/>
              <a:ahLst/>
              <a:cxnLst/>
              <a:rect r="r" b="b" t="t" l="l"/>
              <a:pathLst>
                <a:path h="407099" w="893660">
                  <a:moveTo>
                    <a:pt x="38788" y="0"/>
                  </a:moveTo>
                  <a:lnTo>
                    <a:pt x="854871" y="0"/>
                  </a:lnTo>
                  <a:cubicBezTo>
                    <a:pt x="876293" y="0"/>
                    <a:pt x="893660" y="17366"/>
                    <a:pt x="893660" y="38788"/>
                  </a:cubicBezTo>
                  <a:lnTo>
                    <a:pt x="893660" y="368311"/>
                  </a:lnTo>
                  <a:cubicBezTo>
                    <a:pt x="893660" y="389733"/>
                    <a:pt x="876293" y="407099"/>
                    <a:pt x="854871" y="407099"/>
                  </a:cubicBezTo>
                  <a:lnTo>
                    <a:pt x="38788" y="407099"/>
                  </a:lnTo>
                  <a:cubicBezTo>
                    <a:pt x="17366" y="407099"/>
                    <a:pt x="0" y="389733"/>
                    <a:pt x="0" y="368311"/>
                  </a:cubicBezTo>
                  <a:lnTo>
                    <a:pt x="0" y="38788"/>
                  </a:lnTo>
                  <a:cubicBezTo>
                    <a:pt x="0" y="17366"/>
                    <a:pt x="17366" y="0"/>
                    <a:pt x="38788" y="0"/>
                  </a:cubicBezTo>
                  <a:close/>
                </a:path>
              </a:pathLst>
            </a:custGeom>
            <a:solidFill>
              <a:srgbClr val="0097B2"/>
            </a:solidFill>
            <a:ln w="38100" cap="sq">
              <a:solidFill>
                <a:srgbClr val="FFFFFF"/>
              </a:solidFill>
              <a:prstDash val="sysDot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93659" cy="445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22149" y="3036580"/>
            <a:ext cx="562317" cy="500067"/>
            <a:chOff x="0" y="0"/>
            <a:chExt cx="205664" cy="1828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5664" cy="182896"/>
            </a:xfrm>
            <a:custGeom>
              <a:avLst/>
              <a:gdLst/>
              <a:ahLst/>
              <a:cxnLst/>
              <a:rect r="r" b="b" t="t" l="l"/>
              <a:pathLst>
                <a:path h="182896" w="205664">
                  <a:moveTo>
                    <a:pt x="91448" y="0"/>
                  </a:moveTo>
                  <a:lnTo>
                    <a:pt x="114216" y="0"/>
                  </a:lnTo>
                  <a:cubicBezTo>
                    <a:pt x="164721" y="0"/>
                    <a:pt x="205664" y="40943"/>
                    <a:pt x="205664" y="91448"/>
                  </a:cubicBezTo>
                  <a:lnTo>
                    <a:pt x="205664" y="91448"/>
                  </a:lnTo>
                  <a:cubicBezTo>
                    <a:pt x="205664" y="141954"/>
                    <a:pt x="164721" y="182896"/>
                    <a:pt x="114216" y="182896"/>
                  </a:cubicBezTo>
                  <a:lnTo>
                    <a:pt x="91448" y="182896"/>
                  </a:lnTo>
                  <a:cubicBezTo>
                    <a:pt x="40943" y="182896"/>
                    <a:pt x="0" y="141954"/>
                    <a:pt x="0" y="91448"/>
                  </a:cubicBezTo>
                  <a:lnTo>
                    <a:pt x="0" y="91448"/>
                  </a:lnTo>
                  <a:cubicBezTo>
                    <a:pt x="0" y="40943"/>
                    <a:pt x="40943" y="0"/>
                    <a:pt x="91448" y="0"/>
                  </a:cubicBezTo>
                  <a:close/>
                </a:path>
              </a:pathLst>
            </a:custGeom>
            <a:solidFill>
              <a:srgbClr val="6DBAD6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05664" cy="220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8630729" y="2508819"/>
            <a:ext cx="2197097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AI GENERATES QUESTION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192995" y="3062955"/>
            <a:ext cx="82062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02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3228137" y="2368067"/>
            <a:ext cx="3393113" cy="1545705"/>
            <a:chOff x="0" y="0"/>
            <a:chExt cx="893659" cy="40709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93660" cy="407099"/>
            </a:xfrm>
            <a:custGeom>
              <a:avLst/>
              <a:gdLst/>
              <a:ahLst/>
              <a:cxnLst/>
              <a:rect r="r" b="b" t="t" l="l"/>
              <a:pathLst>
                <a:path h="407099" w="893660">
                  <a:moveTo>
                    <a:pt x="38788" y="0"/>
                  </a:moveTo>
                  <a:lnTo>
                    <a:pt x="854871" y="0"/>
                  </a:lnTo>
                  <a:cubicBezTo>
                    <a:pt x="876293" y="0"/>
                    <a:pt x="893660" y="17366"/>
                    <a:pt x="893660" y="38788"/>
                  </a:cubicBezTo>
                  <a:lnTo>
                    <a:pt x="893660" y="368311"/>
                  </a:lnTo>
                  <a:cubicBezTo>
                    <a:pt x="893660" y="389733"/>
                    <a:pt x="876293" y="407099"/>
                    <a:pt x="854871" y="407099"/>
                  </a:cubicBezTo>
                  <a:lnTo>
                    <a:pt x="38788" y="407099"/>
                  </a:lnTo>
                  <a:cubicBezTo>
                    <a:pt x="17366" y="407099"/>
                    <a:pt x="0" y="389733"/>
                    <a:pt x="0" y="368311"/>
                  </a:cubicBezTo>
                  <a:lnTo>
                    <a:pt x="0" y="38788"/>
                  </a:lnTo>
                  <a:cubicBezTo>
                    <a:pt x="0" y="17366"/>
                    <a:pt x="17366" y="0"/>
                    <a:pt x="38788" y="0"/>
                  </a:cubicBezTo>
                  <a:close/>
                </a:path>
              </a:pathLst>
            </a:custGeom>
            <a:solidFill>
              <a:srgbClr val="0097B2"/>
            </a:solidFill>
            <a:ln w="38100" cap="sq">
              <a:solidFill>
                <a:srgbClr val="FFFFFF"/>
              </a:solidFill>
              <a:prstDash val="sysDot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93659" cy="445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536665" y="2757971"/>
            <a:ext cx="562317" cy="500067"/>
            <a:chOff x="0" y="0"/>
            <a:chExt cx="205664" cy="18289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05664" cy="182896"/>
            </a:xfrm>
            <a:custGeom>
              <a:avLst/>
              <a:gdLst/>
              <a:ahLst/>
              <a:cxnLst/>
              <a:rect r="r" b="b" t="t" l="l"/>
              <a:pathLst>
                <a:path h="182896" w="205664">
                  <a:moveTo>
                    <a:pt x="91448" y="0"/>
                  </a:moveTo>
                  <a:lnTo>
                    <a:pt x="114216" y="0"/>
                  </a:lnTo>
                  <a:cubicBezTo>
                    <a:pt x="164721" y="0"/>
                    <a:pt x="205664" y="40943"/>
                    <a:pt x="205664" y="91448"/>
                  </a:cubicBezTo>
                  <a:lnTo>
                    <a:pt x="205664" y="91448"/>
                  </a:lnTo>
                  <a:cubicBezTo>
                    <a:pt x="205664" y="141954"/>
                    <a:pt x="164721" y="182896"/>
                    <a:pt x="114216" y="182896"/>
                  </a:cubicBezTo>
                  <a:lnTo>
                    <a:pt x="91448" y="182896"/>
                  </a:lnTo>
                  <a:cubicBezTo>
                    <a:pt x="40943" y="182896"/>
                    <a:pt x="0" y="141954"/>
                    <a:pt x="0" y="91448"/>
                  </a:cubicBezTo>
                  <a:lnTo>
                    <a:pt x="0" y="91448"/>
                  </a:lnTo>
                  <a:cubicBezTo>
                    <a:pt x="0" y="40943"/>
                    <a:pt x="40943" y="0"/>
                    <a:pt x="91448" y="0"/>
                  </a:cubicBezTo>
                  <a:close/>
                </a:path>
              </a:pathLst>
            </a:custGeom>
            <a:solidFill>
              <a:srgbClr val="6DBAD6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05664" cy="220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3670056" y="2437480"/>
            <a:ext cx="2572488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STUDENT ATTEMPTS &amp; EVALUATED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407511" y="2766596"/>
            <a:ext cx="82062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03</a:t>
            </a:r>
          </a:p>
        </p:txBody>
      </p:sp>
      <p:sp>
        <p:nvSpPr>
          <p:cNvPr name="AutoShape 30" id="30"/>
          <p:cNvSpPr/>
          <p:nvPr/>
        </p:nvSpPr>
        <p:spPr>
          <a:xfrm>
            <a:off x="2405662" y="6071073"/>
            <a:ext cx="2047017" cy="221330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4814085" y="5386477"/>
            <a:ext cx="8855971" cy="98468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2" id="32"/>
          <p:cNvGrpSpPr/>
          <p:nvPr/>
        </p:nvGrpSpPr>
        <p:grpSpPr>
          <a:xfrm rot="0">
            <a:off x="1893598" y="5035381"/>
            <a:ext cx="3768678" cy="1553967"/>
            <a:chOff x="0" y="0"/>
            <a:chExt cx="992574" cy="40927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992574" cy="409275"/>
            </a:xfrm>
            <a:custGeom>
              <a:avLst/>
              <a:gdLst/>
              <a:ahLst/>
              <a:cxnLst/>
              <a:rect r="r" b="b" t="t" l="l"/>
              <a:pathLst>
                <a:path h="409275" w="992574">
                  <a:moveTo>
                    <a:pt x="34923" y="0"/>
                  </a:moveTo>
                  <a:lnTo>
                    <a:pt x="957651" y="0"/>
                  </a:lnTo>
                  <a:cubicBezTo>
                    <a:pt x="966913" y="0"/>
                    <a:pt x="975796" y="3679"/>
                    <a:pt x="982345" y="10229"/>
                  </a:cubicBezTo>
                  <a:cubicBezTo>
                    <a:pt x="988894" y="16778"/>
                    <a:pt x="992574" y="25661"/>
                    <a:pt x="992574" y="34923"/>
                  </a:cubicBezTo>
                  <a:lnTo>
                    <a:pt x="992574" y="374352"/>
                  </a:lnTo>
                  <a:cubicBezTo>
                    <a:pt x="992574" y="393640"/>
                    <a:pt x="976938" y="409275"/>
                    <a:pt x="957651" y="409275"/>
                  </a:cubicBezTo>
                  <a:lnTo>
                    <a:pt x="34923" y="409275"/>
                  </a:lnTo>
                  <a:cubicBezTo>
                    <a:pt x="15635" y="409275"/>
                    <a:pt x="0" y="393640"/>
                    <a:pt x="0" y="374352"/>
                  </a:cubicBezTo>
                  <a:lnTo>
                    <a:pt x="0" y="34923"/>
                  </a:lnTo>
                  <a:cubicBezTo>
                    <a:pt x="0" y="15635"/>
                    <a:pt x="15635" y="0"/>
                    <a:pt x="34923" y="0"/>
                  </a:cubicBezTo>
                  <a:close/>
                </a:path>
              </a:pathLst>
            </a:custGeom>
            <a:solidFill>
              <a:srgbClr val="0097B2"/>
            </a:solidFill>
            <a:ln w="38100" cap="sq">
              <a:solidFill>
                <a:srgbClr val="FFFFFF"/>
              </a:solidFill>
              <a:prstDash val="sysDot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992574" cy="44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169356" y="5514706"/>
            <a:ext cx="562317" cy="500067"/>
            <a:chOff x="0" y="0"/>
            <a:chExt cx="205664" cy="18289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05664" cy="182896"/>
            </a:xfrm>
            <a:custGeom>
              <a:avLst/>
              <a:gdLst/>
              <a:ahLst/>
              <a:cxnLst/>
              <a:rect r="r" b="b" t="t" l="l"/>
              <a:pathLst>
                <a:path h="182896" w="205664">
                  <a:moveTo>
                    <a:pt x="91448" y="0"/>
                  </a:moveTo>
                  <a:lnTo>
                    <a:pt x="114216" y="0"/>
                  </a:lnTo>
                  <a:cubicBezTo>
                    <a:pt x="164721" y="0"/>
                    <a:pt x="205664" y="40943"/>
                    <a:pt x="205664" y="91448"/>
                  </a:cubicBezTo>
                  <a:lnTo>
                    <a:pt x="205664" y="91448"/>
                  </a:lnTo>
                  <a:cubicBezTo>
                    <a:pt x="205664" y="141954"/>
                    <a:pt x="164721" y="182896"/>
                    <a:pt x="114216" y="182896"/>
                  </a:cubicBezTo>
                  <a:lnTo>
                    <a:pt x="91448" y="182896"/>
                  </a:lnTo>
                  <a:cubicBezTo>
                    <a:pt x="40943" y="182896"/>
                    <a:pt x="0" y="141954"/>
                    <a:pt x="0" y="91448"/>
                  </a:cubicBezTo>
                  <a:lnTo>
                    <a:pt x="0" y="91448"/>
                  </a:lnTo>
                  <a:cubicBezTo>
                    <a:pt x="0" y="40943"/>
                    <a:pt x="40943" y="0"/>
                    <a:pt x="91448" y="0"/>
                  </a:cubicBezTo>
                  <a:close/>
                </a:path>
              </a:pathLst>
            </a:custGeom>
            <a:solidFill>
              <a:srgbClr val="6DBAD6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205664" cy="220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2064331" y="5147939"/>
            <a:ext cx="3359238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DOUBTS RESOLVING VIA TEXT/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VOICE/VIDEO/PDF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28700" y="5512648"/>
            <a:ext cx="82062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06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7844394" y="4815439"/>
            <a:ext cx="3811624" cy="1545705"/>
            <a:chOff x="0" y="0"/>
            <a:chExt cx="1003885" cy="40709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003885" cy="407099"/>
            </a:xfrm>
            <a:custGeom>
              <a:avLst/>
              <a:gdLst/>
              <a:ahLst/>
              <a:cxnLst/>
              <a:rect r="r" b="b" t="t" l="l"/>
              <a:pathLst>
                <a:path h="407099" w="1003885">
                  <a:moveTo>
                    <a:pt x="34529" y="0"/>
                  </a:moveTo>
                  <a:lnTo>
                    <a:pt x="969355" y="0"/>
                  </a:lnTo>
                  <a:cubicBezTo>
                    <a:pt x="978513" y="0"/>
                    <a:pt x="987296" y="3638"/>
                    <a:pt x="993771" y="10113"/>
                  </a:cubicBezTo>
                  <a:cubicBezTo>
                    <a:pt x="1000247" y="16589"/>
                    <a:pt x="1003885" y="25372"/>
                    <a:pt x="1003885" y="34529"/>
                  </a:cubicBezTo>
                  <a:lnTo>
                    <a:pt x="1003885" y="372570"/>
                  </a:lnTo>
                  <a:cubicBezTo>
                    <a:pt x="1003885" y="391640"/>
                    <a:pt x="988425" y="407099"/>
                    <a:pt x="969355" y="407099"/>
                  </a:cubicBezTo>
                  <a:lnTo>
                    <a:pt x="34529" y="407099"/>
                  </a:lnTo>
                  <a:cubicBezTo>
                    <a:pt x="15459" y="407099"/>
                    <a:pt x="0" y="391640"/>
                    <a:pt x="0" y="372570"/>
                  </a:cubicBezTo>
                  <a:lnTo>
                    <a:pt x="0" y="34529"/>
                  </a:lnTo>
                  <a:cubicBezTo>
                    <a:pt x="0" y="15459"/>
                    <a:pt x="15459" y="0"/>
                    <a:pt x="34529" y="0"/>
                  </a:cubicBezTo>
                  <a:close/>
                </a:path>
              </a:pathLst>
            </a:custGeom>
            <a:solidFill>
              <a:srgbClr val="0097B2"/>
            </a:solidFill>
            <a:ln w="38100" cap="sq">
              <a:solidFill>
                <a:srgbClr val="FFFFFF"/>
              </a:solidFill>
              <a:prstDash val="sysDot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1003885" cy="445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124348" y="5571006"/>
            <a:ext cx="562317" cy="500067"/>
            <a:chOff x="0" y="0"/>
            <a:chExt cx="205664" cy="182896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05664" cy="182896"/>
            </a:xfrm>
            <a:custGeom>
              <a:avLst/>
              <a:gdLst/>
              <a:ahLst/>
              <a:cxnLst/>
              <a:rect r="r" b="b" t="t" l="l"/>
              <a:pathLst>
                <a:path h="182896" w="205664">
                  <a:moveTo>
                    <a:pt x="91448" y="0"/>
                  </a:moveTo>
                  <a:lnTo>
                    <a:pt x="114216" y="0"/>
                  </a:lnTo>
                  <a:cubicBezTo>
                    <a:pt x="164721" y="0"/>
                    <a:pt x="205664" y="40943"/>
                    <a:pt x="205664" y="91448"/>
                  </a:cubicBezTo>
                  <a:lnTo>
                    <a:pt x="205664" y="91448"/>
                  </a:lnTo>
                  <a:cubicBezTo>
                    <a:pt x="205664" y="141954"/>
                    <a:pt x="164721" y="182896"/>
                    <a:pt x="114216" y="182896"/>
                  </a:cubicBezTo>
                  <a:lnTo>
                    <a:pt x="91448" y="182896"/>
                  </a:lnTo>
                  <a:cubicBezTo>
                    <a:pt x="40943" y="182896"/>
                    <a:pt x="0" y="141954"/>
                    <a:pt x="0" y="91448"/>
                  </a:cubicBezTo>
                  <a:lnTo>
                    <a:pt x="0" y="91448"/>
                  </a:lnTo>
                  <a:cubicBezTo>
                    <a:pt x="0" y="40943"/>
                    <a:pt x="40943" y="0"/>
                    <a:pt x="91448" y="0"/>
                  </a:cubicBezTo>
                  <a:close/>
                </a:path>
              </a:pathLst>
            </a:custGeom>
            <a:solidFill>
              <a:srgbClr val="6DBAD6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205664" cy="220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7844394" y="5133215"/>
            <a:ext cx="3592449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PERSONALIZED RECOMMENDATIONS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6995194" y="5605800"/>
            <a:ext cx="82062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05</a:t>
            </a:r>
          </a:p>
        </p:txBody>
      </p:sp>
      <p:sp>
        <p:nvSpPr>
          <p:cNvPr name="AutoShape 48" id="48"/>
          <p:cNvSpPr/>
          <p:nvPr/>
        </p:nvSpPr>
        <p:spPr>
          <a:xfrm>
            <a:off x="15363065" y="3913772"/>
            <a:ext cx="0" cy="103407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9" id="49"/>
          <p:cNvGrpSpPr/>
          <p:nvPr/>
        </p:nvGrpSpPr>
        <p:grpSpPr>
          <a:xfrm rot="0">
            <a:off x="13228137" y="4947841"/>
            <a:ext cx="3393113" cy="1545705"/>
            <a:chOff x="0" y="0"/>
            <a:chExt cx="893659" cy="407099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93660" cy="407099"/>
            </a:xfrm>
            <a:custGeom>
              <a:avLst/>
              <a:gdLst/>
              <a:ahLst/>
              <a:cxnLst/>
              <a:rect r="r" b="b" t="t" l="l"/>
              <a:pathLst>
                <a:path h="407099" w="893660">
                  <a:moveTo>
                    <a:pt x="38788" y="0"/>
                  </a:moveTo>
                  <a:lnTo>
                    <a:pt x="854871" y="0"/>
                  </a:lnTo>
                  <a:cubicBezTo>
                    <a:pt x="876293" y="0"/>
                    <a:pt x="893660" y="17366"/>
                    <a:pt x="893660" y="38788"/>
                  </a:cubicBezTo>
                  <a:lnTo>
                    <a:pt x="893660" y="368311"/>
                  </a:lnTo>
                  <a:cubicBezTo>
                    <a:pt x="893660" y="389733"/>
                    <a:pt x="876293" y="407099"/>
                    <a:pt x="854871" y="407099"/>
                  </a:cubicBezTo>
                  <a:lnTo>
                    <a:pt x="38788" y="407099"/>
                  </a:lnTo>
                  <a:cubicBezTo>
                    <a:pt x="17366" y="407099"/>
                    <a:pt x="0" y="389733"/>
                    <a:pt x="0" y="368311"/>
                  </a:cubicBezTo>
                  <a:lnTo>
                    <a:pt x="0" y="38788"/>
                  </a:lnTo>
                  <a:cubicBezTo>
                    <a:pt x="0" y="17366"/>
                    <a:pt x="17366" y="0"/>
                    <a:pt x="38788" y="0"/>
                  </a:cubicBezTo>
                  <a:close/>
                </a:path>
              </a:pathLst>
            </a:custGeom>
            <a:solidFill>
              <a:srgbClr val="0097B2"/>
            </a:solidFill>
            <a:ln w="38100" cap="sq">
              <a:solidFill>
                <a:srgbClr val="FFFFFF"/>
              </a:solidFill>
              <a:prstDash val="sysDot"/>
              <a:miter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893659" cy="445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2633364" y="5348056"/>
            <a:ext cx="562317" cy="500067"/>
            <a:chOff x="0" y="0"/>
            <a:chExt cx="205664" cy="182896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205664" cy="182896"/>
            </a:xfrm>
            <a:custGeom>
              <a:avLst/>
              <a:gdLst/>
              <a:ahLst/>
              <a:cxnLst/>
              <a:rect r="r" b="b" t="t" l="l"/>
              <a:pathLst>
                <a:path h="182896" w="205664">
                  <a:moveTo>
                    <a:pt x="91448" y="0"/>
                  </a:moveTo>
                  <a:lnTo>
                    <a:pt x="114216" y="0"/>
                  </a:lnTo>
                  <a:cubicBezTo>
                    <a:pt x="164721" y="0"/>
                    <a:pt x="205664" y="40943"/>
                    <a:pt x="205664" y="91448"/>
                  </a:cubicBezTo>
                  <a:lnTo>
                    <a:pt x="205664" y="91448"/>
                  </a:lnTo>
                  <a:cubicBezTo>
                    <a:pt x="205664" y="141954"/>
                    <a:pt x="164721" y="182896"/>
                    <a:pt x="114216" y="182896"/>
                  </a:cubicBezTo>
                  <a:lnTo>
                    <a:pt x="91448" y="182896"/>
                  </a:lnTo>
                  <a:cubicBezTo>
                    <a:pt x="40943" y="182896"/>
                    <a:pt x="0" y="141954"/>
                    <a:pt x="0" y="91448"/>
                  </a:cubicBezTo>
                  <a:lnTo>
                    <a:pt x="0" y="91448"/>
                  </a:lnTo>
                  <a:cubicBezTo>
                    <a:pt x="0" y="40943"/>
                    <a:pt x="40943" y="0"/>
                    <a:pt x="91448" y="0"/>
                  </a:cubicBezTo>
                  <a:close/>
                </a:path>
              </a:pathLst>
            </a:custGeom>
            <a:solidFill>
              <a:srgbClr val="6DBAD6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205664" cy="220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13670056" y="5072590"/>
            <a:ext cx="2132620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EFFICIENCY TRACKER UPDATES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2504210" y="5374432"/>
            <a:ext cx="82062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04</a:t>
            </a:r>
          </a:p>
        </p:txBody>
      </p:sp>
      <p:sp>
        <p:nvSpPr>
          <p:cNvPr name="AutoShape 57" id="57"/>
          <p:cNvSpPr/>
          <p:nvPr/>
        </p:nvSpPr>
        <p:spPr>
          <a:xfrm>
            <a:off x="7105733" y="7629194"/>
            <a:ext cx="8257331" cy="72598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8" id="58"/>
          <p:cNvGrpSpPr/>
          <p:nvPr/>
        </p:nvGrpSpPr>
        <p:grpSpPr>
          <a:xfrm rot="0">
            <a:off x="4261436" y="7237201"/>
            <a:ext cx="3393113" cy="1545705"/>
            <a:chOff x="0" y="0"/>
            <a:chExt cx="893659" cy="407099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93660" cy="407099"/>
            </a:xfrm>
            <a:custGeom>
              <a:avLst/>
              <a:gdLst/>
              <a:ahLst/>
              <a:cxnLst/>
              <a:rect r="r" b="b" t="t" l="l"/>
              <a:pathLst>
                <a:path h="407099" w="893660">
                  <a:moveTo>
                    <a:pt x="38788" y="0"/>
                  </a:moveTo>
                  <a:lnTo>
                    <a:pt x="854871" y="0"/>
                  </a:lnTo>
                  <a:cubicBezTo>
                    <a:pt x="876293" y="0"/>
                    <a:pt x="893660" y="17366"/>
                    <a:pt x="893660" y="38788"/>
                  </a:cubicBezTo>
                  <a:lnTo>
                    <a:pt x="893660" y="368311"/>
                  </a:lnTo>
                  <a:cubicBezTo>
                    <a:pt x="893660" y="389733"/>
                    <a:pt x="876293" y="407099"/>
                    <a:pt x="854871" y="407099"/>
                  </a:cubicBezTo>
                  <a:lnTo>
                    <a:pt x="38788" y="407099"/>
                  </a:lnTo>
                  <a:cubicBezTo>
                    <a:pt x="17366" y="407099"/>
                    <a:pt x="0" y="389733"/>
                    <a:pt x="0" y="368311"/>
                  </a:cubicBezTo>
                  <a:lnTo>
                    <a:pt x="0" y="38788"/>
                  </a:lnTo>
                  <a:cubicBezTo>
                    <a:pt x="0" y="17366"/>
                    <a:pt x="17366" y="0"/>
                    <a:pt x="38788" y="0"/>
                  </a:cubicBezTo>
                  <a:close/>
                </a:path>
              </a:pathLst>
            </a:custGeom>
            <a:solidFill>
              <a:srgbClr val="0097B2"/>
            </a:solidFill>
            <a:ln w="38100" cap="sq">
              <a:solidFill>
                <a:srgbClr val="FFFFFF"/>
              </a:solidFill>
              <a:prstDash val="sysDot"/>
              <a:miter/>
            </a:ln>
          </p:spPr>
        </p:sp>
        <p:sp>
          <p:nvSpPr>
            <p:cNvPr name="TextBox 60" id="60"/>
            <p:cNvSpPr txBox="true"/>
            <p:nvPr/>
          </p:nvSpPr>
          <p:spPr>
            <a:xfrm>
              <a:off x="0" y="-38100"/>
              <a:ext cx="893659" cy="445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3496779" y="7458727"/>
            <a:ext cx="562317" cy="500067"/>
            <a:chOff x="0" y="0"/>
            <a:chExt cx="205664" cy="182896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205664" cy="182896"/>
            </a:xfrm>
            <a:custGeom>
              <a:avLst/>
              <a:gdLst/>
              <a:ahLst/>
              <a:cxnLst/>
              <a:rect r="r" b="b" t="t" l="l"/>
              <a:pathLst>
                <a:path h="182896" w="205664">
                  <a:moveTo>
                    <a:pt x="91448" y="0"/>
                  </a:moveTo>
                  <a:lnTo>
                    <a:pt x="114216" y="0"/>
                  </a:lnTo>
                  <a:cubicBezTo>
                    <a:pt x="164721" y="0"/>
                    <a:pt x="205664" y="40943"/>
                    <a:pt x="205664" y="91448"/>
                  </a:cubicBezTo>
                  <a:lnTo>
                    <a:pt x="205664" y="91448"/>
                  </a:lnTo>
                  <a:cubicBezTo>
                    <a:pt x="205664" y="141954"/>
                    <a:pt x="164721" y="182896"/>
                    <a:pt x="114216" y="182896"/>
                  </a:cubicBezTo>
                  <a:lnTo>
                    <a:pt x="91448" y="182896"/>
                  </a:lnTo>
                  <a:cubicBezTo>
                    <a:pt x="40943" y="182896"/>
                    <a:pt x="0" y="141954"/>
                    <a:pt x="0" y="91448"/>
                  </a:cubicBezTo>
                  <a:lnTo>
                    <a:pt x="0" y="91448"/>
                  </a:lnTo>
                  <a:cubicBezTo>
                    <a:pt x="0" y="40943"/>
                    <a:pt x="40943" y="0"/>
                    <a:pt x="91448" y="0"/>
                  </a:cubicBezTo>
                  <a:close/>
                </a:path>
              </a:pathLst>
            </a:custGeom>
            <a:solidFill>
              <a:srgbClr val="6DBAD6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3" id="63"/>
            <p:cNvSpPr txBox="true"/>
            <p:nvPr/>
          </p:nvSpPr>
          <p:spPr>
            <a:xfrm>
              <a:off x="0" y="-38100"/>
              <a:ext cx="205664" cy="220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64" id="64"/>
          <p:cNvSpPr txBox="true"/>
          <p:nvPr/>
        </p:nvSpPr>
        <p:spPr>
          <a:xfrm rot="0">
            <a:off x="4452678" y="7520451"/>
            <a:ext cx="2869471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COLLABORATION IN STUDY ROOMS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3367625" y="7473811"/>
            <a:ext cx="82062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07</a:t>
            </a:r>
          </a:p>
        </p:txBody>
      </p:sp>
      <p:grpSp>
        <p:nvGrpSpPr>
          <p:cNvPr name="Group 66" id="66"/>
          <p:cNvGrpSpPr/>
          <p:nvPr/>
        </p:nvGrpSpPr>
        <p:grpSpPr>
          <a:xfrm rot="0">
            <a:off x="12223051" y="7282408"/>
            <a:ext cx="3393113" cy="1545705"/>
            <a:chOff x="0" y="0"/>
            <a:chExt cx="893659" cy="407099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93660" cy="407099"/>
            </a:xfrm>
            <a:custGeom>
              <a:avLst/>
              <a:gdLst/>
              <a:ahLst/>
              <a:cxnLst/>
              <a:rect r="r" b="b" t="t" l="l"/>
              <a:pathLst>
                <a:path h="407099" w="893660">
                  <a:moveTo>
                    <a:pt x="38788" y="0"/>
                  </a:moveTo>
                  <a:lnTo>
                    <a:pt x="854871" y="0"/>
                  </a:lnTo>
                  <a:cubicBezTo>
                    <a:pt x="876293" y="0"/>
                    <a:pt x="893660" y="17366"/>
                    <a:pt x="893660" y="38788"/>
                  </a:cubicBezTo>
                  <a:lnTo>
                    <a:pt x="893660" y="368311"/>
                  </a:lnTo>
                  <a:cubicBezTo>
                    <a:pt x="893660" y="389733"/>
                    <a:pt x="876293" y="407099"/>
                    <a:pt x="854871" y="407099"/>
                  </a:cubicBezTo>
                  <a:lnTo>
                    <a:pt x="38788" y="407099"/>
                  </a:lnTo>
                  <a:cubicBezTo>
                    <a:pt x="17366" y="407099"/>
                    <a:pt x="0" y="389733"/>
                    <a:pt x="0" y="368311"/>
                  </a:cubicBezTo>
                  <a:lnTo>
                    <a:pt x="0" y="38788"/>
                  </a:lnTo>
                  <a:cubicBezTo>
                    <a:pt x="0" y="17366"/>
                    <a:pt x="17366" y="0"/>
                    <a:pt x="38788" y="0"/>
                  </a:cubicBezTo>
                  <a:close/>
                </a:path>
              </a:pathLst>
            </a:custGeom>
            <a:solidFill>
              <a:srgbClr val="0097B2"/>
            </a:solidFill>
            <a:ln w="38100" cap="sq">
              <a:solidFill>
                <a:srgbClr val="FFFFFF"/>
              </a:solidFill>
              <a:prstDash val="sysDot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893659" cy="445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1398230" y="7587588"/>
            <a:ext cx="562317" cy="500067"/>
            <a:chOff x="0" y="0"/>
            <a:chExt cx="205664" cy="182896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205664" cy="182896"/>
            </a:xfrm>
            <a:custGeom>
              <a:avLst/>
              <a:gdLst/>
              <a:ahLst/>
              <a:cxnLst/>
              <a:rect r="r" b="b" t="t" l="l"/>
              <a:pathLst>
                <a:path h="182896" w="205664">
                  <a:moveTo>
                    <a:pt x="91448" y="0"/>
                  </a:moveTo>
                  <a:lnTo>
                    <a:pt x="114216" y="0"/>
                  </a:lnTo>
                  <a:cubicBezTo>
                    <a:pt x="164721" y="0"/>
                    <a:pt x="205664" y="40943"/>
                    <a:pt x="205664" y="91448"/>
                  </a:cubicBezTo>
                  <a:lnTo>
                    <a:pt x="205664" y="91448"/>
                  </a:lnTo>
                  <a:cubicBezTo>
                    <a:pt x="205664" y="141954"/>
                    <a:pt x="164721" y="182896"/>
                    <a:pt x="114216" y="182896"/>
                  </a:cubicBezTo>
                  <a:lnTo>
                    <a:pt x="91448" y="182896"/>
                  </a:lnTo>
                  <a:cubicBezTo>
                    <a:pt x="40943" y="182896"/>
                    <a:pt x="0" y="141954"/>
                    <a:pt x="0" y="91448"/>
                  </a:cubicBezTo>
                  <a:lnTo>
                    <a:pt x="0" y="91448"/>
                  </a:lnTo>
                  <a:cubicBezTo>
                    <a:pt x="0" y="40943"/>
                    <a:pt x="40943" y="0"/>
                    <a:pt x="91448" y="0"/>
                  </a:cubicBezTo>
                  <a:close/>
                </a:path>
              </a:pathLst>
            </a:custGeom>
            <a:solidFill>
              <a:srgbClr val="6DBAD6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205664" cy="220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72" id="72"/>
          <p:cNvSpPr txBox="true"/>
          <p:nvPr/>
        </p:nvSpPr>
        <p:spPr>
          <a:xfrm rot="0">
            <a:off x="12407511" y="7382161"/>
            <a:ext cx="3097430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BADGE SYSTEM TRIGGERS ON ACHIEVEMENT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1269076" y="7581569"/>
            <a:ext cx="82062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08</a:t>
            </a:r>
          </a:p>
        </p:txBody>
      </p:sp>
      <p:sp>
        <p:nvSpPr>
          <p:cNvPr name="AutoShape 74" id="74"/>
          <p:cNvSpPr/>
          <p:nvPr/>
        </p:nvSpPr>
        <p:spPr>
          <a:xfrm>
            <a:off x="1028700" y="507790"/>
            <a:ext cx="1574813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5" id="75"/>
          <p:cNvSpPr/>
          <p:nvPr/>
        </p:nvSpPr>
        <p:spPr>
          <a:xfrm>
            <a:off x="1028700" y="9550972"/>
            <a:ext cx="1574813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6" id="76"/>
          <p:cNvGrpSpPr/>
          <p:nvPr/>
        </p:nvGrpSpPr>
        <p:grpSpPr>
          <a:xfrm rot="5400000">
            <a:off x="6466362" y="2689874"/>
            <a:ext cx="481115" cy="420976"/>
            <a:chOff x="0" y="0"/>
            <a:chExt cx="812800" cy="7112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79" id="79"/>
          <p:cNvGrpSpPr/>
          <p:nvPr/>
        </p:nvGrpSpPr>
        <p:grpSpPr>
          <a:xfrm rot="5400000">
            <a:off x="12139079" y="3180149"/>
            <a:ext cx="475285" cy="415874"/>
            <a:chOff x="0" y="0"/>
            <a:chExt cx="812800" cy="7112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82" id="82"/>
          <p:cNvGrpSpPr/>
          <p:nvPr/>
        </p:nvGrpSpPr>
        <p:grpSpPr>
          <a:xfrm rot="10713788">
            <a:off x="15148519" y="4243079"/>
            <a:ext cx="429092" cy="375455"/>
            <a:chOff x="0" y="0"/>
            <a:chExt cx="812800" cy="7112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85" id="85"/>
          <p:cNvGrpSpPr/>
          <p:nvPr/>
        </p:nvGrpSpPr>
        <p:grpSpPr>
          <a:xfrm rot="5400000">
            <a:off x="8903442" y="7418706"/>
            <a:ext cx="481115" cy="420976"/>
            <a:chOff x="0" y="0"/>
            <a:chExt cx="812800" cy="7112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88" id="88"/>
          <p:cNvGrpSpPr/>
          <p:nvPr/>
        </p:nvGrpSpPr>
        <p:grpSpPr>
          <a:xfrm rot="8530010">
            <a:off x="2417444" y="7498273"/>
            <a:ext cx="481115" cy="420976"/>
            <a:chOff x="0" y="0"/>
            <a:chExt cx="812800" cy="7112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91" id="91"/>
          <p:cNvGrpSpPr/>
          <p:nvPr/>
        </p:nvGrpSpPr>
        <p:grpSpPr>
          <a:xfrm rot="-5471783">
            <a:off x="12146405" y="5897864"/>
            <a:ext cx="429092" cy="375455"/>
            <a:chOff x="0" y="0"/>
            <a:chExt cx="812800" cy="7112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94" id="94"/>
          <p:cNvGrpSpPr/>
          <p:nvPr/>
        </p:nvGrpSpPr>
        <p:grpSpPr>
          <a:xfrm rot="-5471783">
            <a:off x="6370882" y="5191944"/>
            <a:ext cx="429092" cy="375455"/>
            <a:chOff x="0" y="0"/>
            <a:chExt cx="812800" cy="71120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31116" y="3249489"/>
            <a:ext cx="3086100" cy="1206434"/>
            <a:chOff x="0" y="0"/>
            <a:chExt cx="812800" cy="3177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17744"/>
            </a:xfrm>
            <a:custGeom>
              <a:avLst/>
              <a:gdLst/>
              <a:ahLst/>
              <a:cxnLst/>
              <a:rect r="r" b="b" t="t" l="l"/>
              <a:pathLst>
                <a:path h="317744" w="812800">
                  <a:moveTo>
                    <a:pt x="22578" y="0"/>
                  </a:moveTo>
                  <a:lnTo>
                    <a:pt x="790222" y="0"/>
                  </a:lnTo>
                  <a:cubicBezTo>
                    <a:pt x="802692" y="0"/>
                    <a:pt x="812800" y="10108"/>
                    <a:pt x="812800" y="22578"/>
                  </a:cubicBezTo>
                  <a:lnTo>
                    <a:pt x="812800" y="295166"/>
                  </a:lnTo>
                  <a:cubicBezTo>
                    <a:pt x="812800" y="301154"/>
                    <a:pt x="810421" y="306897"/>
                    <a:pt x="806187" y="311131"/>
                  </a:cubicBezTo>
                  <a:cubicBezTo>
                    <a:pt x="801953" y="315365"/>
                    <a:pt x="796210" y="317744"/>
                    <a:pt x="790222" y="317744"/>
                  </a:cubicBezTo>
                  <a:lnTo>
                    <a:pt x="22578" y="317744"/>
                  </a:lnTo>
                  <a:cubicBezTo>
                    <a:pt x="10108" y="317744"/>
                    <a:pt x="0" y="307635"/>
                    <a:pt x="0" y="295166"/>
                  </a:cubicBezTo>
                  <a:lnTo>
                    <a:pt x="0" y="22578"/>
                  </a:lnTo>
                  <a:cubicBezTo>
                    <a:pt x="0" y="10108"/>
                    <a:pt x="10108" y="0"/>
                    <a:pt x="22578" y="0"/>
                  </a:cubicBezTo>
                  <a:close/>
                </a:path>
              </a:pathLst>
            </a:custGeom>
            <a:solidFill>
              <a:srgbClr val="6DBAD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55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31116" y="4991228"/>
            <a:ext cx="3086100" cy="2725047"/>
            <a:chOff x="0" y="0"/>
            <a:chExt cx="812800" cy="7177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717708"/>
            </a:xfrm>
            <a:custGeom>
              <a:avLst/>
              <a:gdLst/>
              <a:ahLst/>
              <a:cxnLst/>
              <a:rect r="r" b="b" t="t" l="l"/>
              <a:pathLst>
                <a:path h="717708" w="812800">
                  <a:moveTo>
                    <a:pt x="22578" y="0"/>
                  </a:moveTo>
                  <a:lnTo>
                    <a:pt x="790222" y="0"/>
                  </a:lnTo>
                  <a:cubicBezTo>
                    <a:pt x="802692" y="0"/>
                    <a:pt x="812800" y="10108"/>
                    <a:pt x="812800" y="22578"/>
                  </a:cubicBezTo>
                  <a:lnTo>
                    <a:pt x="812800" y="695130"/>
                  </a:lnTo>
                  <a:cubicBezTo>
                    <a:pt x="812800" y="707599"/>
                    <a:pt x="802692" y="717708"/>
                    <a:pt x="790222" y="717708"/>
                  </a:cubicBezTo>
                  <a:lnTo>
                    <a:pt x="22578" y="717708"/>
                  </a:lnTo>
                  <a:cubicBezTo>
                    <a:pt x="10108" y="717708"/>
                    <a:pt x="0" y="707599"/>
                    <a:pt x="0" y="695130"/>
                  </a:cubicBezTo>
                  <a:lnTo>
                    <a:pt x="0" y="22578"/>
                  </a:lnTo>
                  <a:cubicBezTo>
                    <a:pt x="0" y="10108"/>
                    <a:pt x="10108" y="0"/>
                    <a:pt x="2257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755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31654" y="5826702"/>
            <a:ext cx="2285024" cy="96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99">
                <a:solidFill>
                  <a:srgbClr val="DAD1E6"/>
                </a:solidFill>
                <a:latin typeface="Montserrat"/>
                <a:ea typeface="Montserrat"/>
                <a:cs typeface="Montserrat"/>
                <a:sym typeface="Montserrat"/>
              </a:rPr>
              <a:t>Attaining full marks in quiz.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15111" y="3398681"/>
            <a:ext cx="1810347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A</a:t>
            </a:r>
            <a:r>
              <a:rPr lang="en-US" sz="249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CCURACY MASTER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2884" y="1249239"/>
            <a:ext cx="1455071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BADGE AND REWARD SYSTEM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105683" y="819699"/>
            <a:ext cx="1607663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105683" y="9131587"/>
            <a:ext cx="1607663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4016033" y="3271957"/>
            <a:ext cx="3086100" cy="1206434"/>
            <a:chOff x="0" y="0"/>
            <a:chExt cx="812800" cy="31774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317744"/>
            </a:xfrm>
            <a:custGeom>
              <a:avLst/>
              <a:gdLst/>
              <a:ahLst/>
              <a:cxnLst/>
              <a:rect r="r" b="b" t="t" l="l"/>
              <a:pathLst>
                <a:path h="317744" w="812800">
                  <a:moveTo>
                    <a:pt x="22578" y="0"/>
                  </a:moveTo>
                  <a:lnTo>
                    <a:pt x="790222" y="0"/>
                  </a:lnTo>
                  <a:cubicBezTo>
                    <a:pt x="802692" y="0"/>
                    <a:pt x="812800" y="10108"/>
                    <a:pt x="812800" y="22578"/>
                  </a:cubicBezTo>
                  <a:lnTo>
                    <a:pt x="812800" y="295166"/>
                  </a:lnTo>
                  <a:cubicBezTo>
                    <a:pt x="812800" y="301154"/>
                    <a:pt x="810421" y="306897"/>
                    <a:pt x="806187" y="311131"/>
                  </a:cubicBezTo>
                  <a:cubicBezTo>
                    <a:pt x="801953" y="315365"/>
                    <a:pt x="796210" y="317744"/>
                    <a:pt x="790222" y="317744"/>
                  </a:cubicBezTo>
                  <a:lnTo>
                    <a:pt x="22578" y="317744"/>
                  </a:lnTo>
                  <a:cubicBezTo>
                    <a:pt x="10108" y="317744"/>
                    <a:pt x="0" y="307635"/>
                    <a:pt x="0" y="295166"/>
                  </a:cubicBezTo>
                  <a:lnTo>
                    <a:pt x="0" y="22578"/>
                  </a:lnTo>
                  <a:cubicBezTo>
                    <a:pt x="0" y="10108"/>
                    <a:pt x="10108" y="0"/>
                    <a:pt x="22578" y="0"/>
                  </a:cubicBezTo>
                  <a:close/>
                </a:path>
              </a:pathLst>
            </a:custGeom>
            <a:solidFill>
              <a:srgbClr val="6DBAD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355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016033" y="5013696"/>
            <a:ext cx="3086100" cy="2725047"/>
            <a:chOff x="0" y="0"/>
            <a:chExt cx="812800" cy="71770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717708"/>
            </a:xfrm>
            <a:custGeom>
              <a:avLst/>
              <a:gdLst/>
              <a:ahLst/>
              <a:cxnLst/>
              <a:rect r="r" b="b" t="t" l="l"/>
              <a:pathLst>
                <a:path h="717708" w="812800">
                  <a:moveTo>
                    <a:pt x="22578" y="0"/>
                  </a:moveTo>
                  <a:lnTo>
                    <a:pt x="790222" y="0"/>
                  </a:lnTo>
                  <a:cubicBezTo>
                    <a:pt x="802692" y="0"/>
                    <a:pt x="812800" y="10108"/>
                    <a:pt x="812800" y="22578"/>
                  </a:cubicBezTo>
                  <a:lnTo>
                    <a:pt x="812800" y="695130"/>
                  </a:lnTo>
                  <a:cubicBezTo>
                    <a:pt x="812800" y="707599"/>
                    <a:pt x="802692" y="717708"/>
                    <a:pt x="790222" y="717708"/>
                  </a:cubicBezTo>
                  <a:lnTo>
                    <a:pt x="22578" y="717708"/>
                  </a:lnTo>
                  <a:cubicBezTo>
                    <a:pt x="10108" y="717708"/>
                    <a:pt x="0" y="707599"/>
                    <a:pt x="0" y="695130"/>
                  </a:cubicBezTo>
                  <a:lnTo>
                    <a:pt x="0" y="22578"/>
                  </a:lnTo>
                  <a:cubicBezTo>
                    <a:pt x="0" y="10108"/>
                    <a:pt x="10108" y="0"/>
                    <a:pt x="2257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755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416571" y="5826702"/>
            <a:ext cx="2285024" cy="96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99">
                <a:solidFill>
                  <a:srgbClr val="DAD1E6"/>
                </a:solidFill>
                <a:latin typeface="Montserrat"/>
                <a:ea typeface="Montserrat"/>
                <a:cs typeface="Montserrat"/>
                <a:sym typeface="Montserrat"/>
              </a:rPr>
              <a:t>Solving under given time.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066335" y="3414050"/>
            <a:ext cx="1635260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SPEED SOLVER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7600950" y="3294425"/>
            <a:ext cx="3086100" cy="1206434"/>
            <a:chOff x="0" y="0"/>
            <a:chExt cx="812800" cy="31774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317744"/>
            </a:xfrm>
            <a:custGeom>
              <a:avLst/>
              <a:gdLst/>
              <a:ahLst/>
              <a:cxnLst/>
              <a:rect r="r" b="b" t="t" l="l"/>
              <a:pathLst>
                <a:path h="317744" w="812800">
                  <a:moveTo>
                    <a:pt x="22578" y="0"/>
                  </a:moveTo>
                  <a:lnTo>
                    <a:pt x="790222" y="0"/>
                  </a:lnTo>
                  <a:cubicBezTo>
                    <a:pt x="802692" y="0"/>
                    <a:pt x="812800" y="10108"/>
                    <a:pt x="812800" y="22578"/>
                  </a:cubicBezTo>
                  <a:lnTo>
                    <a:pt x="812800" y="295166"/>
                  </a:lnTo>
                  <a:cubicBezTo>
                    <a:pt x="812800" y="301154"/>
                    <a:pt x="810421" y="306897"/>
                    <a:pt x="806187" y="311131"/>
                  </a:cubicBezTo>
                  <a:cubicBezTo>
                    <a:pt x="801953" y="315365"/>
                    <a:pt x="796210" y="317744"/>
                    <a:pt x="790222" y="317744"/>
                  </a:cubicBezTo>
                  <a:lnTo>
                    <a:pt x="22578" y="317744"/>
                  </a:lnTo>
                  <a:cubicBezTo>
                    <a:pt x="10108" y="317744"/>
                    <a:pt x="0" y="307635"/>
                    <a:pt x="0" y="295166"/>
                  </a:cubicBezTo>
                  <a:lnTo>
                    <a:pt x="0" y="22578"/>
                  </a:lnTo>
                  <a:cubicBezTo>
                    <a:pt x="0" y="10108"/>
                    <a:pt x="10108" y="0"/>
                    <a:pt x="22578" y="0"/>
                  </a:cubicBezTo>
                  <a:close/>
                </a:path>
              </a:pathLst>
            </a:custGeom>
            <a:solidFill>
              <a:srgbClr val="6DBAD6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12800" cy="355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600950" y="5036165"/>
            <a:ext cx="3086100" cy="2725047"/>
            <a:chOff x="0" y="0"/>
            <a:chExt cx="812800" cy="71770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717708"/>
            </a:xfrm>
            <a:custGeom>
              <a:avLst/>
              <a:gdLst/>
              <a:ahLst/>
              <a:cxnLst/>
              <a:rect r="r" b="b" t="t" l="l"/>
              <a:pathLst>
                <a:path h="717708" w="812800">
                  <a:moveTo>
                    <a:pt x="22578" y="0"/>
                  </a:moveTo>
                  <a:lnTo>
                    <a:pt x="790222" y="0"/>
                  </a:lnTo>
                  <a:cubicBezTo>
                    <a:pt x="802692" y="0"/>
                    <a:pt x="812800" y="10108"/>
                    <a:pt x="812800" y="22578"/>
                  </a:cubicBezTo>
                  <a:lnTo>
                    <a:pt x="812800" y="695130"/>
                  </a:lnTo>
                  <a:cubicBezTo>
                    <a:pt x="812800" y="707599"/>
                    <a:pt x="802692" y="717708"/>
                    <a:pt x="790222" y="717708"/>
                  </a:cubicBezTo>
                  <a:lnTo>
                    <a:pt x="22578" y="717708"/>
                  </a:lnTo>
                  <a:cubicBezTo>
                    <a:pt x="10108" y="717708"/>
                    <a:pt x="0" y="707599"/>
                    <a:pt x="0" y="695130"/>
                  </a:cubicBezTo>
                  <a:lnTo>
                    <a:pt x="0" y="22578"/>
                  </a:lnTo>
                  <a:cubicBezTo>
                    <a:pt x="0" y="10108"/>
                    <a:pt x="10108" y="0"/>
                    <a:pt x="2257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12800" cy="755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7997483" y="5849170"/>
            <a:ext cx="2285024" cy="96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99">
                <a:solidFill>
                  <a:srgbClr val="DAD1E6"/>
                </a:solidFill>
                <a:latin typeface="Montserrat"/>
                <a:ea typeface="Montserrat"/>
                <a:cs typeface="Montserrat"/>
                <a:sym typeface="Montserrat"/>
              </a:rPr>
              <a:t>Asked doubt via voice.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176901" y="3488553"/>
            <a:ext cx="2510149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INTERACTIVE LEARNER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0875422" y="3316893"/>
            <a:ext cx="3594100" cy="1206434"/>
            <a:chOff x="0" y="0"/>
            <a:chExt cx="946594" cy="31774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46594" cy="317744"/>
            </a:xfrm>
            <a:custGeom>
              <a:avLst/>
              <a:gdLst/>
              <a:ahLst/>
              <a:cxnLst/>
              <a:rect r="r" b="b" t="t" l="l"/>
              <a:pathLst>
                <a:path h="317744" w="946594">
                  <a:moveTo>
                    <a:pt x="19387" y="0"/>
                  </a:moveTo>
                  <a:lnTo>
                    <a:pt x="927208" y="0"/>
                  </a:lnTo>
                  <a:cubicBezTo>
                    <a:pt x="937915" y="0"/>
                    <a:pt x="946594" y="8680"/>
                    <a:pt x="946594" y="19387"/>
                  </a:cubicBezTo>
                  <a:lnTo>
                    <a:pt x="946594" y="298357"/>
                  </a:lnTo>
                  <a:cubicBezTo>
                    <a:pt x="946594" y="309064"/>
                    <a:pt x="937915" y="317744"/>
                    <a:pt x="927208" y="317744"/>
                  </a:cubicBezTo>
                  <a:lnTo>
                    <a:pt x="19387" y="317744"/>
                  </a:lnTo>
                  <a:cubicBezTo>
                    <a:pt x="8680" y="317744"/>
                    <a:pt x="0" y="309064"/>
                    <a:pt x="0" y="298357"/>
                  </a:cubicBezTo>
                  <a:lnTo>
                    <a:pt x="0" y="19387"/>
                  </a:lnTo>
                  <a:cubicBezTo>
                    <a:pt x="0" y="8680"/>
                    <a:pt x="8680" y="0"/>
                    <a:pt x="19387" y="0"/>
                  </a:cubicBezTo>
                  <a:close/>
                </a:path>
              </a:pathLst>
            </a:custGeom>
            <a:solidFill>
              <a:srgbClr val="6DBAD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946594" cy="355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185867" y="5058633"/>
            <a:ext cx="3086100" cy="2725047"/>
            <a:chOff x="0" y="0"/>
            <a:chExt cx="812800" cy="71770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717708"/>
            </a:xfrm>
            <a:custGeom>
              <a:avLst/>
              <a:gdLst/>
              <a:ahLst/>
              <a:cxnLst/>
              <a:rect r="r" b="b" t="t" l="l"/>
              <a:pathLst>
                <a:path h="717708" w="812800">
                  <a:moveTo>
                    <a:pt x="22578" y="0"/>
                  </a:moveTo>
                  <a:lnTo>
                    <a:pt x="790222" y="0"/>
                  </a:lnTo>
                  <a:cubicBezTo>
                    <a:pt x="802692" y="0"/>
                    <a:pt x="812800" y="10108"/>
                    <a:pt x="812800" y="22578"/>
                  </a:cubicBezTo>
                  <a:lnTo>
                    <a:pt x="812800" y="695130"/>
                  </a:lnTo>
                  <a:cubicBezTo>
                    <a:pt x="812800" y="707599"/>
                    <a:pt x="802692" y="717708"/>
                    <a:pt x="790222" y="717708"/>
                  </a:cubicBezTo>
                  <a:lnTo>
                    <a:pt x="22578" y="717708"/>
                  </a:lnTo>
                  <a:cubicBezTo>
                    <a:pt x="10108" y="717708"/>
                    <a:pt x="0" y="707599"/>
                    <a:pt x="0" y="695130"/>
                  </a:cubicBezTo>
                  <a:lnTo>
                    <a:pt x="0" y="22578"/>
                  </a:lnTo>
                  <a:cubicBezTo>
                    <a:pt x="0" y="10108"/>
                    <a:pt x="10108" y="0"/>
                    <a:pt x="2257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812800" cy="755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1582400" y="5366813"/>
            <a:ext cx="2285024" cy="197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99">
                <a:solidFill>
                  <a:srgbClr val="DAD1E6"/>
                </a:solidFill>
                <a:latin typeface="Montserrat"/>
                <a:ea typeface="Montserrat"/>
                <a:cs typeface="Montserrat"/>
                <a:sym typeface="Montserrat"/>
              </a:rPr>
              <a:t>Participated in group study &amp; had a chat.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763375" y="3707628"/>
            <a:ext cx="267948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COLLABORATOR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14660022" y="3339361"/>
            <a:ext cx="3214999" cy="1206434"/>
            <a:chOff x="0" y="0"/>
            <a:chExt cx="846749" cy="31774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46749" cy="317744"/>
            </a:xfrm>
            <a:custGeom>
              <a:avLst/>
              <a:gdLst/>
              <a:ahLst/>
              <a:cxnLst/>
              <a:rect r="r" b="b" t="t" l="l"/>
              <a:pathLst>
                <a:path h="317744" w="846749">
                  <a:moveTo>
                    <a:pt x="21673" y="0"/>
                  </a:moveTo>
                  <a:lnTo>
                    <a:pt x="825076" y="0"/>
                  </a:lnTo>
                  <a:cubicBezTo>
                    <a:pt x="830824" y="0"/>
                    <a:pt x="836337" y="2283"/>
                    <a:pt x="840401" y="6348"/>
                  </a:cubicBezTo>
                  <a:cubicBezTo>
                    <a:pt x="844465" y="10412"/>
                    <a:pt x="846749" y="15925"/>
                    <a:pt x="846749" y="21673"/>
                  </a:cubicBezTo>
                  <a:lnTo>
                    <a:pt x="846749" y="296071"/>
                  </a:lnTo>
                  <a:cubicBezTo>
                    <a:pt x="846749" y="301819"/>
                    <a:pt x="844465" y="307332"/>
                    <a:pt x="840401" y="311396"/>
                  </a:cubicBezTo>
                  <a:cubicBezTo>
                    <a:pt x="836337" y="315461"/>
                    <a:pt x="830824" y="317744"/>
                    <a:pt x="825076" y="317744"/>
                  </a:cubicBezTo>
                  <a:lnTo>
                    <a:pt x="21673" y="317744"/>
                  </a:lnTo>
                  <a:cubicBezTo>
                    <a:pt x="15925" y="317744"/>
                    <a:pt x="10412" y="315461"/>
                    <a:pt x="6348" y="311396"/>
                  </a:cubicBezTo>
                  <a:cubicBezTo>
                    <a:pt x="2283" y="307332"/>
                    <a:pt x="0" y="301819"/>
                    <a:pt x="0" y="296071"/>
                  </a:cubicBezTo>
                  <a:lnTo>
                    <a:pt x="0" y="21673"/>
                  </a:lnTo>
                  <a:cubicBezTo>
                    <a:pt x="0" y="15925"/>
                    <a:pt x="2283" y="10412"/>
                    <a:pt x="6348" y="6348"/>
                  </a:cubicBezTo>
                  <a:cubicBezTo>
                    <a:pt x="10412" y="2283"/>
                    <a:pt x="15925" y="0"/>
                    <a:pt x="21673" y="0"/>
                  </a:cubicBezTo>
                  <a:close/>
                </a:path>
              </a:pathLst>
            </a:custGeom>
            <a:solidFill>
              <a:srgbClr val="6DBAD6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846749" cy="355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4770784" y="5081101"/>
            <a:ext cx="3086100" cy="2725047"/>
            <a:chOff x="0" y="0"/>
            <a:chExt cx="812800" cy="71770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717708"/>
            </a:xfrm>
            <a:custGeom>
              <a:avLst/>
              <a:gdLst/>
              <a:ahLst/>
              <a:cxnLst/>
              <a:rect r="r" b="b" t="t" l="l"/>
              <a:pathLst>
                <a:path h="717708" w="812800">
                  <a:moveTo>
                    <a:pt x="22578" y="0"/>
                  </a:moveTo>
                  <a:lnTo>
                    <a:pt x="790222" y="0"/>
                  </a:lnTo>
                  <a:cubicBezTo>
                    <a:pt x="802692" y="0"/>
                    <a:pt x="812800" y="10108"/>
                    <a:pt x="812800" y="22578"/>
                  </a:cubicBezTo>
                  <a:lnTo>
                    <a:pt x="812800" y="695130"/>
                  </a:lnTo>
                  <a:cubicBezTo>
                    <a:pt x="812800" y="707599"/>
                    <a:pt x="802692" y="717708"/>
                    <a:pt x="790222" y="717708"/>
                  </a:cubicBezTo>
                  <a:lnTo>
                    <a:pt x="22578" y="717708"/>
                  </a:lnTo>
                  <a:cubicBezTo>
                    <a:pt x="10108" y="717708"/>
                    <a:pt x="0" y="707599"/>
                    <a:pt x="0" y="695130"/>
                  </a:cubicBezTo>
                  <a:lnTo>
                    <a:pt x="0" y="22578"/>
                  </a:lnTo>
                  <a:cubicBezTo>
                    <a:pt x="0" y="10108"/>
                    <a:pt x="10108" y="0"/>
                    <a:pt x="2257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812800" cy="755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5171322" y="5321877"/>
            <a:ext cx="2285024" cy="197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99">
                <a:solidFill>
                  <a:srgbClr val="DAD1E6"/>
                </a:solidFill>
                <a:latin typeface="Montserrat"/>
                <a:ea typeface="Montserrat"/>
                <a:cs typeface="Montserrat"/>
                <a:sym typeface="Montserrat"/>
              </a:rPr>
              <a:t>Steady and continuous improvement over time.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5364872" y="3515541"/>
            <a:ext cx="2510149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CONSISTENCY KING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97711" y="3352996"/>
            <a:ext cx="905173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🥇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4118366" y="3393412"/>
            <a:ext cx="115507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⚡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548901" y="3420400"/>
            <a:ext cx="905173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🎤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875422" y="3467916"/>
            <a:ext cx="905173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📚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4621922" y="3466681"/>
            <a:ext cx="905173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📈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36354" y="1497542"/>
            <a:ext cx="1301529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6DBAD6"/>
                </a:solidFill>
                <a:latin typeface="Lexend Deca"/>
                <a:ea typeface="Lexend Deca"/>
                <a:cs typeface="Lexend Deca"/>
                <a:sym typeface="Lexend Deca"/>
              </a:rPr>
              <a:t>BILINGUAL AI DOUBT SUPPORT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95510" y="3823933"/>
            <a:ext cx="476357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SUPPORTS TEXT, AUDIO, VIDEO, PDF AS INPUT</a:t>
            </a:r>
          </a:p>
        </p:txBody>
      </p:sp>
      <p:sp>
        <p:nvSpPr>
          <p:cNvPr name="AutoShape 5" id="5"/>
          <p:cNvSpPr/>
          <p:nvPr/>
        </p:nvSpPr>
        <p:spPr>
          <a:xfrm>
            <a:off x="1523198" y="709083"/>
            <a:ext cx="1524160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523198" y="9277350"/>
            <a:ext cx="1524160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888075" y="3823933"/>
            <a:ext cx="476357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ANSWERS DELIVERED IN HINDI &amp; ENGLISH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95510" y="6169375"/>
            <a:ext cx="476357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RESPONSE FORMATS: TEXT &amp; VOICE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88075" y="6169375"/>
            <a:ext cx="476357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AI EXPLAINS STEP-BY-STEP WITH EXAMPLES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636354" y="4084901"/>
            <a:ext cx="602014" cy="60201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6061" y="4084901"/>
            <a:ext cx="602014" cy="60201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636354" y="6430343"/>
            <a:ext cx="602014" cy="60201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286061" y="6430343"/>
            <a:ext cx="602014" cy="60201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36354" y="1497542"/>
            <a:ext cx="1301529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6DBAD6"/>
                </a:solidFill>
                <a:latin typeface="Lexend Deca"/>
                <a:ea typeface="Lexend Deca"/>
                <a:cs typeface="Lexend Deca"/>
                <a:sym typeface="Lexend Deca"/>
              </a:rPr>
              <a:t>GROUP COLLABORATION TOOLS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608398" y="3557233"/>
            <a:ext cx="4393541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STUDY ROOMS FOR TOPIC- BASED COLLABORATION</a:t>
            </a:r>
          </a:p>
        </p:txBody>
      </p:sp>
      <p:sp>
        <p:nvSpPr>
          <p:cNvPr name="AutoShape 5" id="5"/>
          <p:cNvSpPr/>
          <p:nvPr/>
        </p:nvSpPr>
        <p:spPr>
          <a:xfrm>
            <a:off x="1523198" y="709083"/>
            <a:ext cx="1524160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523198" y="9277350"/>
            <a:ext cx="1524160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1259550" y="3823933"/>
            <a:ext cx="439209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LIVE CHAT &amp; VOICE CHAT WITH PEERS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08398" y="5902675"/>
            <a:ext cx="4763571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SHARED WHITEBOARD FOR SOLVING PROBLEMS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88075" y="5902675"/>
            <a:ext cx="4763571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AI ASSISTED GROUP DISCUSSIONS FOR HINTS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636354" y="4084901"/>
            <a:ext cx="602014" cy="60201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6061" y="4084901"/>
            <a:ext cx="602014" cy="60201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636354" y="6430343"/>
            <a:ext cx="602014" cy="60201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286061" y="6430343"/>
            <a:ext cx="602014" cy="60201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7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87259" y="1327262"/>
            <a:ext cx="531349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ANALYTICS &amp;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32838" y="1327262"/>
            <a:ext cx="10437626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6DBAD6"/>
                </a:solidFill>
                <a:latin typeface="Lexend Deca"/>
                <a:ea typeface="Lexend Deca"/>
                <a:cs typeface="Lexend Deca"/>
                <a:sym typeface="Lexend Deca"/>
              </a:rPr>
              <a:t>PERSONALIZED LEARNING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54150" y="3859269"/>
            <a:ext cx="778512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HEAT MAPS FOR TOPIC EFFICIENCY</a:t>
            </a:r>
          </a:p>
        </p:txBody>
      </p:sp>
      <p:sp>
        <p:nvSpPr>
          <p:cNvPr name="AutoShape 6" id="6"/>
          <p:cNvSpPr/>
          <p:nvPr/>
        </p:nvSpPr>
        <p:spPr>
          <a:xfrm>
            <a:off x="1087259" y="1028700"/>
            <a:ext cx="161720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87259" y="9277350"/>
            <a:ext cx="161720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4573686" y="4964169"/>
            <a:ext cx="874605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GRAPHS FOR ACCURACY &amp; SPEED TRACKING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05597" y="6069069"/>
            <a:ext cx="1207680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AI GENERATES CUSTOM PRACTICE SETS FOR WEAK TOPICS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0217" y="7173969"/>
            <a:ext cx="1286756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7F3F2"/>
                </a:solidFill>
                <a:latin typeface="Lexend Deca"/>
                <a:ea typeface="Lexend Deca"/>
                <a:cs typeface="Lexend Deca"/>
                <a:sym typeface="Lexend Deca"/>
              </a:rPr>
              <a:t>LEARNING SPEED ADAPTATION: FAST-TRACK OR GUIDED MODE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DAGxy9iKyDw</dc:identifier>
  <dcterms:modified xsi:type="dcterms:W3CDTF">2011-08-01T06:04:30Z</dcterms:modified>
  <cp:revision>1</cp:revision>
  <dc:title>Blue and Black Dark Modern Technology Keynote Presentation</dc:title>
</cp:coreProperties>
</file>