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panose="020B0604020202020204" charset="0"/>
      <p:regular r:id="rId17"/>
    </p:embeddedFont>
    <p:embeddedFont>
      <p:font typeface="Canva Sans Bold" panose="020B0604020202020204" charset="0"/>
      <p:regular r:id="rId18"/>
    </p:embeddedFont>
    <p:embeddedFont>
      <p:font typeface="DM Sans" pitchFamily="2" charset="0"/>
      <p:regular r:id="rId19"/>
    </p:embeddedFont>
    <p:embeddedFont>
      <p:font typeface="DM Sans Bold" panose="020B0604020202020204" charset="0"/>
      <p:regular r:id="rId20"/>
    </p:embeddedFont>
    <p:embeddedFont>
      <p:font typeface="Inter" panose="020B0604020202020204" charset="0"/>
      <p:regular r:id="rId21"/>
    </p:embeddedFont>
    <p:embeddedFont>
      <p:font typeface="Poppins" panose="00000500000000000000" pitchFamily="2" charset="0"/>
      <p:regular r:id="rId22"/>
    </p:embeddedFont>
    <p:embeddedFont>
      <p:font typeface="Poppins Bold" panose="020B0604020202020204" charset="0"/>
      <p:regular r:id="rId23"/>
    </p:embeddedFont>
    <p:embeddedFont>
      <p:font typeface="Public Sans" panose="020B0604020202020204" charset="0"/>
      <p:regular r:id="rId24"/>
    </p:embeddedFont>
    <p:embeddedFont>
      <p:font typeface="Roboto Mono Bold" panose="020B0604020202020204" charset="0"/>
      <p:regular r:id="rId25"/>
    </p:embeddedFont>
    <p:embeddedFont>
      <p:font typeface="Tw Cen MT" panose="020B0602020104020603"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38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395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395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61863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432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110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191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4263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212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500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646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675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370662" y="4576519"/>
            <a:ext cx="7659041"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9258301" y="4576519"/>
            <a:ext cx="7658102"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086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871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229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en-US"/>
              <a:t>Click to edit Master title style</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51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1981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1D8BD707-D9CF-40AE-B4C6-C98DA3205C09}" type="datetimeFigureOut">
              <a:rPr lang="en-US" smtClean="0"/>
              <a:pPr/>
              <a:t>4/9/2025</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endParaRPr lang="en-US"/>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77527126"/>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 id="2147484173" r:id="rId15"/>
    <p:sldLayoutId id="2147484174" r:id="rId16"/>
    <p:sldLayoutId id="2147484175" r:id="rId17"/>
  </p:sldLayoutIdLst>
  <p:txStyles>
    <p:titleStyle>
      <a:lvl1pPr algn="ctr" defTabSz="1371600" rtl="0"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1.sv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21.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21.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21.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21.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3.svg"/><Relationship Id="rId7" Type="http://schemas.openxmlformats.org/officeDocument/2006/relationships/image" Target="../media/image21.sv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1.svg"/><Relationship Id="rId10" Type="http://schemas.openxmlformats.org/officeDocument/2006/relationships/image" Target="../media/image46.png"/><Relationship Id="rId4" Type="http://schemas.openxmlformats.org/officeDocument/2006/relationships/image" Target="../media/image30.png"/><Relationship Id="rId9" Type="http://schemas.openxmlformats.org/officeDocument/2006/relationships/image" Target="../media/image45.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sv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9.svg"/><Relationship Id="rId7" Type="http://schemas.openxmlformats.org/officeDocument/2006/relationships/image" Target="../media/image21.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4.svg"/><Relationship Id="rId5" Type="http://schemas.openxmlformats.org/officeDocument/2006/relationships/image" Target="../media/image31.svg"/><Relationship Id="rId10" Type="http://schemas.openxmlformats.org/officeDocument/2006/relationships/image" Target="../media/image23.png"/><Relationship Id="rId4" Type="http://schemas.openxmlformats.org/officeDocument/2006/relationships/image" Target="../media/image30.pn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21.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svg"/><Relationship Id="rId7" Type="http://schemas.openxmlformats.org/officeDocument/2006/relationships/image" Target="../media/image21.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5961" y="-14419"/>
            <a:ext cx="6588554" cy="3784738"/>
          </a:xfrm>
          <a:custGeom>
            <a:avLst/>
            <a:gdLst/>
            <a:ahLst/>
            <a:cxnLst/>
            <a:rect l="l" t="t" r="r" b="b"/>
            <a:pathLst>
              <a:path w="6588554" h="3784738">
                <a:moveTo>
                  <a:pt x="0" y="0"/>
                </a:moveTo>
                <a:lnTo>
                  <a:pt x="6588554" y="0"/>
                </a:lnTo>
                <a:lnTo>
                  <a:pt x="6588554" y="3784738"/>
                </a:lnTo>
                <a:lnTo>
                  <a:pt x="0" y="3784738"/>
                </a:lnTo>
                <a:lnTo>
                  <a:pt x="0" y="0"/>
                </a:lnTo>
                <a:close/>
              </a:path>
            </a:pathLst>
          </a:custGeom>
          <a:blipFill>
            <a:blip r:embed="rId2"/>
            <a:stretch>
              <a:fillRect t="-16499" b="-13894"/>
            </a:stretch>
          </a:blipFill>
        </p:spPr>
        <p:txBody>
          <a:bodyPr/>
          <a:lstStyle/>
          <a:p>
            <a:endParaRPr lang="en-IN"/>
          </a:p>
        </p:txBody>
      </p:sp>
      <p:sp>
        <p:nvSpPr>
          <p:cNvPr id="3" name="TextBox 3"/>
          <p:cNvSpPr txBox="1"/>
          <p:nvPr/>
        </p:nvSpPr>
        <p:spPr>
          <a:xfrm>
            <a:off x="631912" y="3798894"/>
            <a:ext cx="16230600" cy="1698612"/>
          </a:xfrm>
          <a:prstGeom prst="rect">
            <a:avLst/>
          </a:prstGeom>
        </p:spPr>
        <p:txBody>
          <a:bodyPr lIns="0" tIns="0" rIns="0" bIns="0" rtlCol="0" anchor="t">
            <a:spAutoFit/>
          </a:bodyPr>
          <a:lstStyle/>
          <a:p>
            <a:pPr algn="r">
              <a:lnSpc>
                <a:spcPts val="6720"/>
              </a:lnSpc>
            </a:pPr>
            <a:r>
              <a:rPr lang="en-US" sz="4800" b="1">
                <a:solidFill>
                  <a:srgbClr val="2154B8"/>
                </a:solidFill>
                <a:latin typeface="Poppins Bold"/>
                <a:ea typeface="Poppins Bold"/>
                <a:cs typeface="Poppins Bold"/>
                <a:sym typeface="Poppins Bold"/>
              </a:rPr>
              <a:t>DATA SCIENCE TOOLBOX: PYTHON PROGRAMMING</a:t>
            </a:r>
          </a:p>
          <a:p>
            <a:pPr algn="r">
              <a:lnSpc>
                <a:spcPts val="6580"/>
              </a:lnSpc>
            </a:pPr>
            <a:r>
              <a:rPr lang="en-US" sz="4700" b="1">
                <a:solidFill>
                  <a:srgbClr val="2154B8"/>
                </a:solidFill>
                <a:latin typeface="Poppins Bold"/>
                <a:ea typeface="Poppins Bold"/>
                <a:cs typeface="Poppins Bold"/>
                <a:sym typeface="Poppins Bold"/>
              </a:rPr>
              <a:t>PROJECT </a:t>
            </a:r>
          </a:p>
        </p:txBody>
      </p:sp>
      <p:sp>
        <p:nvSpPr>
          <p:cNvPr id="4" name="Freeform 4"/>
          <p:cNvSpPr/>
          <p:nvPr/>
        </p:nvSpPr>
        <p:spPr>
          <a:xfrm>
            <a:off x="15566871" y="-61906"/>
            <a:ext cx="2746529" cy="1180465"/>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a:p>
        </p:txBody>
      </p:sp>
      <p:sp>
        <p:nvSpPr>
          <p:cNvPr id="5" name="AutoShape 5"/>
          <p:cNvSpPr/>
          <p:nvPr/>
        </p:nvSpPr>
        <p:spPr>
          <a:xfrm>
            <a:off x="1455961" y="5497506"/>
            <a:ext cx="15273136" cy="0"/>
          </a:xfrm>
          <a:prstGeom prst="line">
            <a:avLst/>
          </a:prstGeom>
          <a:ln w="38100" cap="flat">
            <a:solidFill>
              <a:srgbClr val="7B869D"/>
            </a:solidFill>
            <a:prstDash val="solid"/>
            <a:headEnd type="none" w="sm" len="sm"/>
            <a:tailEnd type="none" w="sm" len="sm"/>
          </a:ln>
        </p:spPr>
        <p:txBody>
          <a:bodyPr/>
          <a:lstStyle/>
          <a:p>
            <a:endParaRPr lang="en-IN"/>
          </a:p>
        </p:txBody>
      </p:sp>
      <p:sp>
        <p:nvSpPr>
          <p:cNvPr id="9" name="Freeform 9"/>
          <p:cNvSpPr/>
          <p:nvPr/>
        </p:nvSpPr>
        <p:spPr>
          <a:xfrm rot="20299284">
            <a:off x="17952168" y="4005674"/>
            <a:ext cx="1288962" cy="2583987"/>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0" name="Freeform 10"/>
          <p:cNvSpPr/>
          <p:nvPr/>
        </p:nvSpPr>
        <p:spPr>
          <a:xfrm>
            <a:off x="237518" y="6885630"/>
            <a:ext cx="4118326" cy="3401370"/>
          </a:xfrm>
          <a:custGeom>
            <a:avLst/>
            <a:gdLst/>
            <a:ahLst/>
            <a:cxnLst/>
            <a:rect l="l" t="t" r="r" b="b"/>
            <a:pathLst>
              <a:path w="4118326" h="3401370">
                <a:moveTo>
                  <a:pt x="0" y="0"/>
                </a:moveTo>
                <a:lnTo>
                  <a:pt x="4118325" y="0"/>
                </a:lnTo>
                <a:lnTo>
                  <a:pt x="4118325" y="3401370"/>
                </a:lnTo>
                <a:lnTo>
                  <a:pt x="0" y="3401370"/>
                </a:lnTo>
                <a:lnTo>
                  <a:pt x="0" y="0"/>
                </a:lnTo>
                <a:close/>
              </a:path>
            </a:pathLst>
          </a:custGeom>
          <a:blipFill>
            <a:blip r:embed="rId7"/>
            <a:stretch>
              <a:fillRect/>
            </a:stretch>
          </a:blipFill>
        </p:spPr>
        <p:txBody>
          <a:bodyPr/>
          <a:lstStyle/>
          <a:p>
            <a:endParaRPr lang="en-IN"/>
          </a:p>
        </p:txBody>
      </p:sp>
      <p:sp>
        <p:nvSpPr>
          <p:cNvPr id="11" name="Freeform 11"/>
          <p:cNvSpPr/>
          <p:nvPr/>
        </p:nvSpPr>
        <p:spPr>
          <a:xfrm rot="-3230233">
            <a:off x="-937084" y="87473"/>
            <a:ext cx="2349204" cy="1059277"/>
          </a:xfrm>
          <a:custGeom>
            <a:avLst/>
            <a:gdLst/>
            <a:ahLst/>
            <a:cxnLst/>
            <a:rect l="l" t="t" r="r" b="b"/>
            <a:pathLst>
              <a:path w="2349204" h="1059277">
                <a:moveTo>
                  <a:pt x="0" y="0"/>
                </a:moveTo>
                <a:lnTo>
                  <a:pt x="2349204" y="0"/>
                </a:lnTo>
                <a:lnTo>
                  <a:pt x="2349204" y="1059278"/>
                </a:lnTo>
                <a:lnTo>
                  <a:pt x="0" y="10592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TextBox 12"/>
          <p:cNvSpPr txBox="1"/>
          <p:nvPr/>
        </p:nvSpPr>
        <p:spPr>
          <a:xfrm>
            <a:off x="7696222" y="6962450"/>
            <a:ext cx="9359503" cy="2492375"/>
          </a:xfrm>
          <a:prstGeom prst="rect">
            <a:avLst/>
          </a:prstGeom>
        </p:spPr>
        <p:txBody>
          <a:bodyPr lIns="0" tIns="0" rIns="0" bIns="0" rtlCol="0" anchor="t">
            <a:spAutoFit/>
          </a:bodyPr>
          <a:lstStyle/>
          <a:p>
            <a:pPr algn="r">
              <a:lnSpc>
                <a:spcPts val="5039"/>
              </a:lnSpc>
            </a:pPr>
            <a:r>
              <a:rPr lang="en-US" sz="3599" dirty="0">
                <a:solidFill>
                  <a:srgbClr val="74457D"/>
                </a:solidFill>
                <a:latin typeface="Canva Sans"/>
                <a:ea typeface="Canva Sans"/>
                <a:cs typeface="Canva Sans"/>
                <a:sym typeface="Canva Sans"/>
              </a:rPr>
              <a:t>Name : Anamika Ghosh </a:t>
            </a:r>
          </a:p>
          <a:p>
            <a:pPr algn="r">
              <a:lnSpc>
                <a:spcPts val="5039"/>
              </a:lnSpc>
            </a:pPr>
            <a:r>
              <a:rPr lang="en-US" sz="3599" dirty="0">
                <a:solidFill>
                  <a:srgbClr val="74457D"/>
                </a:solidFill>
                <a:latin typeface="Canva Sans"/>
                <a:ea typeface="Canva Sans"/>
                <a:cs typeface="Canva Sans"/>
                <a:sym typeface="Canva Sans"/>
              </a:rPr>
              <a:t>Section : K23ED </a:t>
            </a:r>
          </a:p>
          <a:p>
            <a:pPr algn="r">
              <a:lnSpc>
                <a:spcPts val="5039"/>
              </a:lnSpc>
            </a:pPr>
            <a:r>
              <a:rPr lang="en-US" sz="3599" dirty="0">
                <a:solidFill>
                  <a:srgbClr val="74457D"/>
                </a:solidFill>
                <a:latin typeface="Canva Sans"/>
                <a:ea typeface="Canva Sans"/>
                <a:cs typeface="Canva Sans"/>
                <a:sym typeface="Canva Sans"/>
              </a:rPr>
              <a:t>Reg. No. : 12325131</a:t>
            </a:r>
          </a:p>
          <a:p>
            <a:pPr algn="r">
              <a:lnSpc>
                <a:spcPts val="4759"/>
              </a:lnSpc>
            </a:pPr>
            <a:r>
              <a:rPr lang="en-US" sz="3399" dirty="0">
                <a:solidFill>
                  <a:srgbClr val="74457D"/>
                </a:solidFill>
                <a:latin typeface="Canva Sans"/>
                <a:ea typeface="Canva Sans"/>
                <a:cs typeface="Canva Sans"/>
                <a:sym typeface="Canva Sans"/>
              </a:rPr>
              <a:t>School of Computer Science and Engineering</a:t>
            </a:r>
          </a:p>
        </p:txBody>
      </p:sp>
      <p:sp>
        <p:nvSpPr>
          <p:cNvPr id="13" name="TextBox 13"/>
          <p:cNvSpPr txBox="1"/>
          <p:nvPr/>
        </p:nvSpPr>
        <p:spPr>
          <a:xfrm>
            <a:off x="1455961" y="5602281"/>
            <a:ext cx="15273136" cy="702944"/>
          </a:xfrm>
          <a:prstGeom prst="rect">
            <a:avLst/>
          </a:prstGeom>
        </p:spPr>
        <p:txBody>
          <a:bodyPr lIns="0" tIns="0" rIns="0" bIns="0" rtlCol="0" anchor="t">
            <a:spAutoFit/>
          </a:bodyPr>
          <a:lstStyle/>
          <a:p>
            <a:pPr algn="r">
              <a:lnSpc>
                <a:spcPts val="5880"/>
              </a:lnSpc>
            </a:pPr>
            <a:r>
              <a:rPr lang="en-US" sz="4200" b="1">
                <a:solidFill>
                  <a:srgbClr val="7B869D"/>
                </a:solidFill>
                <a:latin typeface="Roboto Mono Bold"/>
                <a:ea typeface="Roboto Mono Bold"/>
                <a:cs typeface="Roboto Mono Bold"/>
                <a:sym typeface="Roboto Mono Bold"/>
              </a:rPr>
              <a:t>Project Title: Election Data Analysis Project</a:t>
            </a:r>
          </a:p>
        </p:txBody>
      </p:sp>
      <p:sp>
        <p:nvSpPr>
          <p:cNvPr id="14" name="TextBox 14"/>
          <p:cNvSpPr txBox="1"/>
          <p:nvPr/>
        </p:nvSpPr>
        <p:spPr>
          <a:xfrm>
            <a:off x="12375974" y="2037404"/>
            <a:ext cx="4353124" cy="1180465"/>
          </a:xfrm>
          <a:prstGeom prst="rect">
            <a:avLst/>
          </a:prstGeom>
        </p:spPr>
        <p:txBody>
          <a:bodyPr lIns="0" tIns="0" rIns="0" bIns="0" rtlCol="0" anchor="t">
            <a:spAutoFit/>
          </a:bodyPr>
          <a:lstStyle/>
          <a:p>
            <a:pPr algn="r">
              <a:lnSpc>
                <a:spcPts val="4759"/>
              </a:lnSpc>
            </a:pPr>
            <a:r>
              <a:rPr lang="en-US" sz="3399">
                <a:solidFill>
                  <a:srgbClr val="625F8B"/>
                </a:solidFill>
                <a:latin typeface="Canva Sans"/>
                <a:ea typeface="Canva Sans"/>
                <a:cs typeface="Canva Sans"/>
                <a:sym typeface="Canva Sans"/>
              </a:rPr>
              <a:t>Project Semester</a:t>
            </a:r>
          </a:p>
          <a:p>
            <a:pPr algn="r">
              <a:lnSpc>
                <a:spcPts val="4759"/>
              </a:lnSpc>
            </a:pPr>
            <a:r>
              <a:rPr lang="en-US" sz="3399">
                <a:solidFill>
                  <a:srgbClr val="625F8B"/>
                </a:solidFill>
                <a:latin typeface="Canva Sans"/>
                <a:ea typeface="Canva Sans"/>
                <a:cs typeface="Canva Sans"/>
                <a:sym typeface="Canva Sans"/>
              </a:rPr>
              <a:t> (January-April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232" y="719614"/>
            <a:ext cx="12567520" cy="2151307"/>
            <a:chOff x="0" y="0"/>
            <a:chExt cx="2616087" cy="447822"/>
          </a:xfrm>
        </p:grpSpPr>
        <p:sp>
          <p:nvSpPr>
            <p:cNvPr id="3" name="Freeform 3"/>
            <p:cNvSpPr/>
            <p:nvPr/>
          </p:nvSpPr>
          <p:spPr>
            <a:xfrm>
              <a:off x="0" y="0"/>
              <a:ext cx="2616087" cy="447822"/>
            </a:xfrm>
            <a:custGeom>
              <a:avLst/>
              <a:gdLst/>
              <a:ahLst/>
              <a:cxnLst/>
              <a:rect l="l" t="t" r="r" b="b"/>
              <a:pathLst>
                <a:path w="2616087" h="447822">
                  <a:moveTo>
                    <a:pt x="20945" y="0"/>
                  </a:moveTo>
                  <a:lnTo>
                    <a:pt x="2595142" y="0"/>
                  </a:lnTo>
                  <a:cubicBezTo>
                    <a:pt x="2600697" y="0"/>
                    <a:pt x="2606024" y="2207"/>
                    <a:pt x="2609952" y="6135"/>
                  </a:cubicBezTo>
                  <a:cubicBezTo>
                    <a:pt x="2613880" y="10063"/>
                    <a:pt x="2616087" y="15390"/>
                    <a:pt x="2616087" y="20945"/>
                  </a:cubicBezTo>
                  <a:lnTo>
                    <a:pt x="2616087" y="426877"/>
                  </a:lnTo>
                  <a:cubicBezTo>
                    <a:pt x="2616087" y="432432"/>
                    <a:pt x="2613880" y="437759"/>
                    <a:pt x="2609952" y="441687"/>
                  </a:cubicBezTo>
                  <a:cubicBezTo>
                    <a:pt x="2606024" y="445615"/>
                    <a:pt x="2600697" y="447822"/>
                    <a:pt x="2595142" y="447822"/>
                  </a:cubicBezTo>
                  <a:lnTo>
                    <a:pt x="20945" y="447822"/>
                  </a:lnTo>
                  <a:cubicBezTo>
                    <a:pt x="15390" y="447822"/>
                    <a:pt x="10063" y="445615"/>
                    <a:pt x="6135" y="441687"/>
                  </a:cubicBezTo>
                  <a:cubicBezTo>
                    <a:pt x="2207" y="437759"/>
                    <a:pt x="0" y="432432"/>
                    <a:pt x="0" y="426877"/>
                  </a:cubicBezTo>
                  <a:lnTo>
                    <a:pt x="0" y="20945"/>
                  </a:lnTo>
                  <a:cubicBezTo>
                    <a:pt x="0" y="15390"/>
                    <a:pt x="2207" y="10063"/>
                    <a:pt x="6135" y="6135"/>
                  </a:cubicBezTo>
                  <a:cubicBezTo>
                    <a:pt x="10063" y="2207"/>
                    <a:pt x="15390" y="0"/>
                    <a:pt x="20945" y="0"/>
                  </a:cubicBezTo>
                  <a:close/>
                </a:path>
              </a:pathLst>
            </a:custGeom>
            <a:solidFill>
              <a:srgbClr val="8AB7E2"/>
            </a:solidFill>
            <a:ln w="19050" cap="rnd">
              <a:solidFill>
                <a:srgbClr val="000000"/>
              </a:solidFill>
              <a:prstDash val="solid"/>
              <a:round/>
            </a:ln>
          </p:spPr>
          <p:txBody>
            <a:bodyPr/>
            <a:lstStyle/>
            <a:p>
              <a:endParaRPr lang="en-IN"/>
            </a:p>
          </p:txBody>
        </p:sp>
        <p:sp>
          <p:nvSpPr>
            <p:cNvPr id="4" name="TextBox 4"/>
            <p:cNvSpPr txBox="1"/>
            <p:nvPr/>
          </p:nvSpPr>
          <p:spPr>
            <a:xfrm>
              <a:off x="0" y="-38100"/>
              <a:ext cx="2616087" cy="4859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945532"/>
            <a:ext cx="9639342" cy="649686"/>
            <a:chOff x="0" y="0"/>
            <a:chExt cx="2006550" cy="135240"/>
          </a:xfrm>
        </p:grpSpPr>
        <p:sp>
          <p:nvSpPr>
            <p:cNvPr id="6" name="Freeform 6"/>
            <p:cNvSpPr/>
            <p:nvPr/>
          </p:nvSpPr>
          <p:spPr>
            <a:xfrm>
              <a:off x="0" y="0"/>
              <a:ext cx="2006550" cy="135240"/>
            </a:xfrm>
            <a:custGeom>
              <a:avLst/>
              <a:gdLst/>
              <a:ahLst/>
              <a:cxnLst/>
              <a:rect l="l" t="t" r="r" b="b"/>
              <a:pathLst>
                <a:path w="2006550" h="135240">
                  <a:moveTo>
                    <a:pt x="13654" y="0"/>
                  </a:moveTo>
                  <a:lnTo>
                    <a:pt x="1992896" y="0"/>
                  </a:lnTo>
                  <a:cubicBezTo>
                    <a:pt x="2000437" y="0"/>
                    <a:pt x="2006550" y="6113"/>
                    <a:pt x="2006550" y="13654"/>
                  </a:cubicBezTo>
                  <a:lnTo>
                    <a:pt x="2006550" y="121587"/>
                  </a:lnTo>
                  <a:cubicBezTo>
                    <a:pt x="2006550" y="129127"/>
                    <a:pt x="2000437" y="135240"/>
                    <a:pt x="1992896" y="135240"/>
                  </a:cubicBezTo>
                  <a:lnTo>
                    <a:pt x="13654" y="135240"/>
                  </a:lnTo>
                  <a:cubicBezTo>
                    <a:pt x="6113" y="135240"/>
                    <a:pt x="0" y="129127"/>
                    <a:pt x="0" y="121587"/>
                  </a:cubicBezTo>
                  <a:lnTo>
                    <a:pt x="0" y="13654"/>
                  </a:lnTo>
                  <a:cubicBezTo>
                    <a:pt x="0" y="6113"/>
                    <a:pt x="6113" y="0"/>
                    <a:pt x="13654" y="0"/>
                  </a:cubicBezTo>
                  <a:close/>
                </a:path>
              </a:pathLst>
            </a:custGeom>
            <a:solidFill>
              <a:srgbClr val="FFFFFF"/>
            </a:solidFill>
            <a:ln w="19050" cap="sq">
              <a:solidFill>
                <a:srgbClr val="000000"/>
              </a:solidFill>
              <a:prstDash val="solid"/>
              <a:miter/>
            </a:ln>
          </p:spPr>
          <p:txBody>
            <a:bodyPr/>
            <a:lstStyle/>
            <a:p>
              <a:endParaRPr lang="en-IN"/>
            </a:p>
          </p:txBody>
        </p:sp>
        <p:sp>
          <p:nvSpPr>
            <p:cNvPr id="7" name="TextBox 7"/>
            <p:cNvSpPr txBox="1"/>
            <p:nvPr/>
          </p:nvSpPr>
          <p:spPr>
            <a:xfrm>
              <a:off x="0" y="-38100"/>
              <a:ext cx="2006550" cy="17334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0800000">
            <a:off x="16049897" y="-178559"/>
            <a:ext cx="2385939" cy="2032735"/>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9" name="Freeform 9"/>
          <p:cNvSpPr/>
          <p:nvPr/>
        </p:nvSpPr>
        <p:spPr>
          <a:xfrm rot="20270420">
            <a:off x="17058" y="-45285"/>
            <a:ext cx="2587020" cy="1529797"/>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10" name="Freeform 10"/>
          <p:cNvSpPr/>
          <p:nvPr/>
        </p:nvSpPr>
        <p:spPr>
          <a:xfrm>
            <a:off x="15124510" y="7966290"/>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12" name="Freeform 12"/>
          <p:cNvSpPr/>
          <p:nvPr/>
        </p:nvSpPr>
        <p:spPr>
          <a:xfrm>
            <a:off x="13101427" y="3004271"/>
            <a:ext cx="999114" cy="999114"/>
          </a:xfrm>
          <a:custGeom>
            <a:avLst/>
            <a:gdLst/>
            <a:ahLst/>
            <a:cxnLst/>
            <a:rect l="l" t="t" r="r" b="b"/>
            <a:pathLst>
              <a:path w="999114" h="999114">
                <a:moveTo>
                  <a:pt x="0" y="0"/>
                </a:moveTo>
                <a:lnTo>
                  <a:pt x="999114" y="0"/>
                </a:lnTo>
                <a:lnTo>
                  <a:pt x="999114" y="999114"/>
                </a:lnTo>
                <a:lnTo>
                  <a:pt x="0" y="999114"/>
                </a:lnTo>
                <a:lnTo>
                  <a:pt x="0" y="0"/>
                </a:lnTo>
                <a:close/>
              </a:path>
            </a:pathLst>
          </a:custGeom>
          <a:blipFill>
            <a:blip r:embed="rId8"/>
            <a:stretch>
              <a:fillRect/>
            </a:stretch>
          </a:blipFill>
        </p:spPr>
        <p:txBody>
          <a:bodyPr/>
          <a:lstStyle/>
          <a:p>
            <a:endParaRPr lang="en-IN"/>
          </a:p>
        </p:txBody>
      </p:sp>
      <p:grpSp>
        <p:nvGrpSpPr>
          <p:cNvPr id="13" name="Group 13"/>
          <p:cNvGrpSpPr/>
          <p:nvPr/>
        </p:nvGrpSpPr>
        <p:grpSpPr>
          <a:xfrm>
            <a:off x="11788963" y="4580971"/>
            <a:ext cx="6078061" cy="5254915"/>
            <a:chOff x="0" y="0"/>
            <a:chExt cx="1600806" cy="1384011"/>
          </a:xfrm>
        </p:grpSpPr>
        <p:sp>
          <p:nvSpPr>
            <p:cNvPr id="14" name="Freeform 14"/>
            <p:cNvSpPr/>
            <p:nvPr/>
          </p:nvSpPr>
          <p:spPr>
            <a:xfrm>
              <a:off x="0" y="0"/>
              <a:ext cx="1600806" cy="1384011"/>
            </a:xfrm>
            <a:custGeom>
              <a:avLst/>
              <a:gdLst/>
              <a:ahLst/>
              <a:cxnLst/>
              <a:rect l="l" t="t" r="r" b="b"/>
              <a:pathLst>
                <a:path w="1600806" h="1384011">
                  <a:moveTo>
                    <a:pt x="64961" y="0"/>
                  </a:moveTo>
                  <a:lnTo>
                    <a:pt x="1535845" y="0"/>
                  </a:lnTo>
                  <a:cubicBezTo>
                    <a:pt x="1553074" y="0"/>
                    <a:pt x="1569597" y="6844"/>
                    <a:pt x="1581780" y="19027"/>
                  </a:cubicBezTo>
                  <a:cubicBezTo>
                    <a:pt x="1593962" y="31209"/>
                    <a:pt x="1600806" y="47732"/>
                    <a:pt x="1600806" y="64961"/>
                  </a:cubicBezTo>
                  <a:lnTo>
                    <a:pt x="1600806" y="1319049"/>
                  </a:lnTo>
                  <a:cubicBezTo>
                    <a:pt x="1600806" y="1336278"/>
                    <a:pt x="1593962" y="1352801"/>
                    <a:pt x="1581780" y="1364984"/>
                  </a:cubicBezTo>
                  <a:cubicBezTo>
                    <a:pt x="1569597" y="1377167"/>
                    <a:pt x="1553074" y="1384011"/>
                    <a:pt x="1535845" y="1384011"/>
                  </a:cubicBezTo>
                  <a:lnTo>
                    <a:pt x="64961" y="1384011"/>
                  </a:lnTo>
                  <a:cubicBezTo>
                    <a:pt x="47732" y="1384011"/>
                    <a:pt x="31209" y="1377167"/>
                    <a:pt x="19027" y="1364984"/>
                  </a:cubicBezTo>
                  <a:cubicBezTo>
                    <a:pt x="6844" y="1352801"/>
                    <a:pt x="0" y="1336278"/>
                    <a:pt x="0" y="1319049"/>
                  </a:cubicBezTo>
                  <a:lnTo>
                    <a:pt x="0" y="64961"/>
                  </a:lnTo>
                  <a:cubicBezTo>
                    <a:pt x="0" y="47732"/>
                    <a:pt x="6844" y="31209"/>
                    <a:pt x="19027" y="19027"/>
                  </a:cubicBezTo>
                  <a:cubicBezTo>
                    <a:pt x="31209" y="6844"/>
                    <a:pt x="47732" y="0"/>
                    <a:pt x="64961" y="0"/>
                  </a:cubicBezTo>
                  <a:close/>
                </a:path>
              </a:pathLst>
            </a:custGeom>
            <a:solidFill>
              <a:srgbClr val="ACC0D4"/>
            </a:solidFill>
          </p:spPr>
          <p:txBody>
            <a:bodyPr/>
            <a:lstStyle/>
            <a:p>
              <a:endParaRPr lang="en-IN"/>
            </a:p>
          </p:txBody>
        </p:sp>
        <p:sp>
          <p:nvSpPr>
            <p:cNvPr id="15" name="TextBox 15"/>
            <p:cNvSpPr txBox="1"/>
            <p:nvPr/>
          </p:nvSpPr>
          <p:spPr>
            <a:xfrm>
              <a:off x="0" y="-38100"/>
              <a:ext cx="1600806" cy="1422111"/>
            </a:xfrm>
            <a:prstGeom prst="rect">
              <a:avLst/>
            </a:prstGeom>
          </p:spPr>
          <p:txBody>
            <a:bodyPr lIns="50800" tIns="50800" rIns="50800" bIns="50800" rtlCol="0" anchor="ctr"/>
            <a:lstStyle/>
            <a:p>
              <a:pPr algn="ctr">
                <a:lnSpc>
                  <a:spcPts val="2659"/>
                </a:lnSpc>
              </a:pPr>
              <a:endParaRPr/>
            </a:p>
          </p:txBody>
        </p:sp>
      </p:grpSp>
      <p:sp>
        <p:nvSpPr>
          <p:cNvPr id="16" name="AutoShape 16"/>
          <p:cNvSpPr/>
          <p:nvPr/>
        </p:nvSpPr>
        <p:spPr>
          <a:xfrm>
            <a:off x="11581873" y="4110756"/>
            <a:ext cx="64922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7" name="Freeform 17"/>
          <p:cNvSpPr/>
          <p:nvPr/>
        </p:nvSpPr>
        <p:spPr>
          <a:xfrm>
            <a:off x="1435501" y="3000890"/>
            <a:ext cx="6726453" cy="6834996"/>
          </a:xfrm>
          <a:custGeom>
            <a:avLst/>
            <a:gdLst/>
            <a:ahLst/>
            <a:cxnLst/>
            <a:rect l="l" t="t" r="r" b="b"/>
            <a:pathLst>
              <a:path w="6726453" h="6834996">
                <a:moveTo>
                  <a:pt x="0" y="0"/>
                </a:moveTo>
                <a:lnTo>
                  <a:pt x="6726454" y="0"/>
                </a:lnTo>
                <a:lnTo>
                  <a:pt x="6726454" y="6834996"/>
                </a:lnTo>
                <a:lnTo>
                  <a:pt x="0" y="6834996"/>
                </a:lnTo>
                <a:lnTo>
                  <a:pt x="0" y="0"/>
                </a:lnTo>
                <a:close/>
              </a:path>
            </a:pathLst>
          </a:custGeom>
          <a:blipFill>
            <a:blip r:embed="rId9"/>
            <a:stretch>
              <a:fillRect l="-985" t="-1022" b="-519"/>
            </a:stretch>
          </a:blipFill>
        </p:spPr>
        <p:txBody>
          <a:bodyPr/>
          <a:lstStyle/>
          <a:p>
            <a:endParaRPr lang="en-IN"/>
          </a:p>
        </p:txBody>
      </p:sp>
      <p:sp>
        <p:nvSpPr>
          <p:cNvPr id="18" name="TextBox 18"/>
          <p:cNvSpPr txBox="1"/>
          <p:nvPr/>
        </p:nvSpPr>
        <p:spPr>
          <a:xfrm>
            <a:off x="11788963" y="6193858"/>
            <a:ext cx="5871128" cy="2022078"/>
          </a:xfrm>
          <a:prstGeom prst="rect">
            <a:avLst/>
          </a:prstGeom>
        </p:spPr>
        <p:txBody>
          <a:bodyPr lIns="0" tIns="0" rIns="0" bIns="0" rtlCol="0" anchor="t">
            <a:spAutoFit/>
          </a:bodyPr>
          <a:lstStyle/>
          <a:p>
            <a:pPr marL="624090" lvl="1" indent="-312045" algn="ctr">
              <a:lnSpc>
                <a:spcPts val="4046"/>
              </a:lnSpc>
              <a:buFont typeface="Arial"/>
              <a:buChar char="•"/>
            </a:pPr>
            <a:r>
              <a:rPr lang="en-US" sz="2890">
                <a:solidFill>
                  <a:srgbClr val="000000"/>
                </a:solidFill>
                <a:latin typeface="Poppins"/>
                <a:ea typeface="Poppins"/>
                <a:cs typeface="Poppins"/>
                <a:sym typeface="Poppins"/>
              </a:rPr>
              <a:t>Regions such as the South and North contributed a major proportion of the total votes. </a:t>
            </a:r>
          </a:p>
        </p:txBody>
      </p:sp>
      <p:sp>
        <p:nvSpPr>
          <p:cNvPr id="19" name="TextBox 19"/>
          <p:cNvSpPr txBox="1"/>
          <p:nvPr/>
        </p:nvSpPr>
        <p:spPr>
          <a:xfrm>
            <a:off x="1045133" y="1785719"/>
            <a:ext cx="12283052" cy="828675"/>
          </a:xfrm>
          <a:prstGeom prst="rect">
            <a:avLst/>
          </a:prstGeom>
        </p:spPr>
        <p:txBody>
          <a:bodyPr lIns="0" tIns="0" rIns="0" bIns="0" rtlCol="0" anchor="t">
            <a:spAutoFit/>
          </a:bodyPr>
          <a:lstStyle/>
          <a:p>
            <a:pPr marL="0" lvl="0" indent="0" algn="l">
              <a:lnSpc>
                <a:spcPts val="3374"/>
              </a:lnSpc>
              <a:spcBef>
                <a:spcPct val="0"/>
              </a:spcBef>
            </a:pPr>
            <a:r>
              <a:rPr lang="en-US" sz="2499" spc="149">
                <a:solidFill>
                  <a:srgbClr val="000000"/>
                </a:solidFill>
                <a:latin typeface="DM Sans"/>
                <a:ea typeface="DM Sans"/>
                <a:cs typeface="DM Sans"/>
                <a:sym typeface="DM Sans"/>
              </a:rPr>
              <a:t>Reg</a:t>
            </a:r>
            <a:r>
              <a:rPr lang="en-US" sz="2499" u="none" spc="149">
                <a:solidFill>
                  <a:srgbClr val="000000"/>
                </a:solidFill>
                <a:latin typeface="DM Sans"/>
                <a:ea typeface="DM Sans"/>
                <a:cs typeface="DM Sans"/>
                <a:sym typeface="DM Sans"/>
              </a:rPr>
              <a:t>ional voting patterns help identify political engagement trends across diverse demographics and geographies.</a:t>
            </a:r>
          </a:p>
        </p:txBody>
      </p:sp>
      <p:sp>
        <p:nvSpPr>
          <p:cNvPr id="20" name="TextBox 20"/>
          <p:cNvSpPr txBox="1"/>
          <p:nvPr/>
        </p:nvSpPr>
        <p:spPr>
          <a:xfrm>
            <a:off x="1045133" y="1001135"/>
            <a:ext cx="9606476" cy="481331"/>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Inter"/>
                <a:ea typeface="Inter"/>
                <a:cs typeface="Inter"/>
                <a:sym typeface="Inter"/>
              </a:rPr>
              <a:t>Voting Percentage of Different Regions </a:t>
            </a:r>
          </a:p>
        </p:txBody>
      </p:sp>
      <p:sp>
        <p:nvSpPr>
          <p:cNvPr id="21" name="TextBox 21"/>
          <p:cNvSpPr txBox="1"/>
          <p:nvPr/>
        </p:nvSpPr>
        <p:spPr>
          <a:xfrm>
            <a:off x="12312638" y="2928071"/>
            <a:ext cx="5623744" cy="712469"/>
          </a:xfrm>
          <a:prstGeom prst="rect">
            <a:avLst/>
          </a:prstGeom>
        </p:spPr>
        <p:txBody>
          <a:bodyPr lIns="0" tIns="0" rIns="0" bIns="0" rtlCol="0" anchor="t">
            <a:spAutoFit/>
          </a:bodyPr>
          <a:lstStyle/>
          <a:p>
            <a:pPr algn="ctr">
              <a:lnSpc>
                <a:spcPts val="5880"/>
              </a:lnSpc>
            </a:pPr>
            <a:r>
              <a:rPr lang="en-US" sz="4200" b="1">
                <a:solidFill>
                  <a:srgbClr val="000000"/>
                </a:solidFill>
                <a:latin typeface="Canva Sans Bold"/>
                <a:ea typeface="Canva Sans Bold"/>
                <a:cs typeface="Canva Sans Bold"/>
                <a:sym typeface="Canva Sans Bold"/>
              </a:rPr>
              <a:t>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232" y="719614"/>
            <a:ext cx="12567520" cy="2151307"/>
            <a:chOff x="0" y="0"/>
            <a:chExt cx="2616087" cy="447822"/>
          </a:xfrm>
        </p:grpSpPr>
        <p:sp>
          <p:nvSpPr>
            <p:cNvPr id="3" name="Freeform 3"/>
            <p:cNvSpPr/>
            <p:nvPr/>
          </p:nvSpPr>
          <p:spPr>
            <a:xfrm>
              <a:off x="0" y="0"/>
              <a:ext cx="2616087" cy="447822"/>
            </a:xfrm>
            <a:custGeom>
              <a:avLst/>
              <a:gdLst/>
              <a:ahLst/>
              <a:cxnLst/>
              <a:rect l="l" t="t" r="r" b="b"/>
              <a:pathLst>
                <a:path w="2616087" h="447822">
                  <a:moveTo>
                    <a:pt x="20945" y="0"/>
                  </a:moveTo>
                  <a:lnTo>
                    <a:pt x="2595142" y="0"/>
                  </a:lnTo>
                  <a:cubicBezTo>
                    <a:pt x="2600697" y="0"/>
                    <a:pt x="2606024" y="2207"/>
                    <a:pt x="2609952" y="6135"/>
                  </a:cubicBezTo>
                  <a:cubicBezTo>
                    <a:pt x="2613880" y="10063"/>
                    <a:pt x="2616087" y="15390"/>
                    <a:pt x="2616087" y="20945"/>
                  </a:cubicBezTo>
                  <a:lnTo>
                    <a:pt x="2616087" y="426877"/>
                  </a:lnTo>
                  <a:cubicBezTo>
                    <a:pt x="2616087" y="432432"/>
                    <a:pt x="2613880" y="437759"/>
                    <a:pt x="2609952" y="441687"/>
                  </a:cubicBezTo>
                  <a:cubicBezTo>
                    <a:pt x="2606024" y="445615"/>
                    <a:pt x="2600697" y="447822"/>
                    <a:pt x="2595142" y="447822"/>
                  </a:cubicBezTo>
                  <a:lnTo>
                    <a:pt x="20945" y="447822"/>
                  </a:lnTo>
                  <a:cubicBezTo>
                    <a:pt x="15390" y="447822"/>
                    <a:pt x="10063" y="445615"/>
                    <a:pt x="6135" y="441687"/>
                  </a:cubicBezTo>
                  <a:cubicBezTo>
                    <a:pt x="2207" y="437759"/>
                    <a:pt x="0" y="432432"/>
                    <a:pt x="0" y="426877"/>
                  </a:cubicBezTo>
                  <a:lnTo>
                    <a:pt x="0" y="20945"/>
                  </a:lnTo>
                  <a:cubicBezTo>
                    <a:pt x="0" y="15390"/>
                    <a:pt x="2207" y="10063"/>
                    <a:pt x="6135" y="6135"/>
                  </a:cubicBezTo>
                  <a:cubicBezTo>
                    <a:pt x="10063" y="2207"/>
                    <a:pt x="15390" y="0"/>
                    <a:pt x="20945" y="0"/>
                  </a:cubicBezTo>
                  <a:close/>
                </a:path>
              </a:pathLst>
            </a:custGeom>
            <a:solidFill>
              <a:srgbClr val="8AB7E2"/>
            </a:solidFill>
            <a:ln w="19050" cap="rnd">
              <a:solidFill>
                <a:srgbClr val="000000"/>
              </a:solidFill>
              <a:prstDash val="solid"/>
              <a:round/>
            </a:ln>
          </p:spPr>
          <p:txBody>
            <a:bodyPr/>
            <a:lstStyle/>
            <a:p>
              <a:endParaRPr lang="en-IN"/>
            </a:p>
          </p:txBody>
        </p:sp>
        <p:sp>
          <p:nvSpPr>
            <p:cNvPr id="4" name="TextBox 4"/>
            <p:cNvSpPr txBox="1"/>
            <p:nvPr/>
          </p:nvSpPr>
          <p:spPr>
            <a:xfrm>
              <a:off x="0" y="-38100"/>
              <a:ext cx="2616087" cy="4859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945532"/>
            <a:ext cx="5038071" cy="649686"/>
            <a:chOff x="0" y="0"/>
            <a:chExt cx="1048738" cy="135240"/>
          </a:xfrm>
        </p:grpSpPr>
        <p:sp>
          <p:nvSpPr>
            <p:cNvPr id="6" name="Freeform 6"/>
            <p:cNvSpPr/>
            <p:nvPr/>
          </p:nvSpPr>
          <p:spPr>
            <a:xfrm>
              <a:off x="0" y="0"/>
              <a:ext cx="1048738" cy="135240"/>
            </a:xfrm>
            <a:custGeom>
              <a:avLst/>
              <a:gdLst/>
              <a:ahLst/>
              <a:cxnLst/>
              <a:rect l="l" t="t" r="r" b="b"/>
              <a:pathLst>
                <a:path w="1048738" h="135240">
                  <a:moveTo>
                    <a:pt x="26124" y="0"/>
                  </a:moveTo>
                  <a:lnTo>
                    <a:pt x="1022614" y="0"/>
                  </a:lnTo>
                  <a:cubicBezTo>
                    <a:pt x="1029542" y="0"/>
                    <a:pt x="1036187" y="2752"/>
                    <a:pt x="1041086" y="7651"/>
                  </a:cubicBezTo>
                  <a:cubicBezTo>
                    <a:pt x="1045985" y="12551"/>
                    <a:pt x="1048738" y="19195"/>
                    <a:pt x="1048738" y="26124"/>
                  </a:cubicBezTo>
                  <a:lnTo>
                    <a:pt x="1048738" y="109117"/>
                  </a:lnTo>
                  <a:cubicBezTo>
                    <a:pt x="1048738" y="116045"/>
                    <a:pt x="1045985" y="122690"/>
                    <a:pt x="1041086" y="127589"/>
                  </a:cubicBezTo>
                  <a:cubicBezTo>
                    <a:pt x="1036187" y="132488"/>
                    <a:pt x="1029542" y="135240"/>
                    <a:pt x="1022614" y="135240"/>
                  </a:cubicBezTo>
                  <a:lnTo>
                    <a:pt x="26124" y="135240"/>
                  </a:lnTo>
                  <a:cubicBezTo>
                    <a:pt x="11696" y="135240"/>
                    <a:pt x="0" y="123544"/>
                    <a:pt x="0" y="109117"/>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IN"/>
            </a:p>
          </p:txBody>
        </p:sp>
        <p:sp>
          <p:nvSpPr>
            <p:cNvPr id="7" name="TextBox 7"/>
            <p:cNvSpPr txBox="1"/>
            <p:nvPr/>
          </p:nvSpPr>
          <p:spPr>
            <a:xfrm>
              <a:off x="0" y="-38100"/>
              <a:ext cx="1048738" cy="17334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0800000">
            <a:off x="15572225" y="0"/>
            <a:ext cx="2715775" cy="1956534"/>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9" name="Freeform 9"/>
          <p:cNvSpPr/>
          <p:nvPr/>
        </p:nvSpPr>
        <p:spPr>
          <a:xfrm rot="18289872">
            <a:off x="-373052" y="243098"/>
            <a:ext cx="2803503" cy="1304524"/>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10" name="Freeform 10"/>
          <p:cNvSpPr/>
          <p:nvPr/>
        </p:nvSpPr>
        <p:spPr>
          <a:xfrm>
            <a:off x="10491882" y="8585993"/>
            <a:ext cx="2311060" cy="165422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12" name="Freeform 12"/>
          <p:cNvSpPr/>
          <p:nvPr/>
        </p:nvSpPr>
        <p:spPr>
          <a:xfrm>
            <a:off x="13101427" y="3004271"/>
            <a:ext cx="999114" cy="999114"/>
          </a:xfrm>
          <a:custGeom>
            <a:avLst/>
            <a:gdLst/>
            <a:ahLst/>
            <a:cxnLst/>
            <a:rect l="l" t="t" r="r" b="b"/>
            <a:pathLst>
              <a:path w="999114" h="999114">
                <a:moveTo>
                  <a:pt x="0" y="0"/>
                </a:moveTo>
                <a:lnTo>
                  <a:pt x="999114" y="0"/>
                </a:lnTo>
                <a:lnTo>
                  <a:pt x="999114" y="999114"/>
                </a:lnTo>
                <a:lnTo>
                  <a:pt x="0" y="999114"/>
                </a:lnTo>
                <a:lnTo>
                  <a:pt x="0" y="0"/>
                </a:lnTo>
                <a:close/>
              </a:path>
            </a:pathLst>
          </a:custGeom>
          <a:blipFill>
            <a:blip r:embed="rId8"/>
            <a:stretch>
              <a:fillRect/>
            </a:stretch>
          </a:blipFill>
        </p:spPr>
        <p:txBody>
          <a:bodyPr/>
          <a:lstStyle/>
          <a:p>
            <a:endParaRPr lang="en-IN"/>
          </a:p>
        </p:txBody>
      </p:sp>
      <p:grpSp>
        <p:nvGrpSpPr>
          <p:cNvPr id="13" name="Group 13"/>
          <p:cNvGrpSpPr/>
          <p:nvPr/>
        </p:nvGrpSpPr>
        <p:grpSpPr>
          <a:xfrm>
            <a:off x="11788963" y="4580971"/>
            <a:ext cx="6078061" cy="5254915"/>
            <a:chOff x="0" y="0"/>
            <a:chExt cx="1600806" cy="1384011"/>
          </a:xfrm>
        </p:grpSpPr>
        <p:sp>
          <p:nvSpPr>
            <p:cNvPr id="14" name="Freeform 14"/>
            <p:cNvSpPr/>
            <p:nvPr/>
          </p:nvSpPr>
          <p:spPr>
            <a:xfrm>
              <a:off x="0" y="0"/>
              <a:ext cx="1600806" cy="1384011"/>
            </a:xfrm>
            <a:custGeom>
              <a:avLst/>
              <a:gdLst/>
              <a:ahLst/>
              <a:cxnLst/>
              <a:rect l="l" t="t" r="r" b="b"/>
              <a:pathLst>
                <a:path w="1600806" h="1384011">
                  <a:moveTo>
                    <a:pt x="64961" y="0"/>
                  </a:moveTo>
                  <a:lnTo>
                    <a:pt x="1535845" y="0"/>
                  </a:lnTo>
                  <a:cubicBezTo>
                    <a:pt x="1553074" y="0"/>
                    <a:pt x="1569597" y="6844"/>
                    <a:pt x="1581780" y="19027"/>
                  </a:cubicBezTo>
                  <a:cubicBezTo>
                    <a:pt x="1593962" y="31209"/>
                    <a:pt x="1600806" y="47732"/>
                    <a:pt x="1600806" y="64961"/>
                  </a:cubicBezTo>
                  <a:lnTo>
                    <a:pt x="1600806" y="1319049"/>
                  </a:lnTo>
                  <a:cubicBezTo>
                    <a:pt x="1600806" y="1336278"/>
                    <a:pt x="1593962" y="1352801"/>
                    <a:pt x="1581780" y="1364984"/>
                  </a:cubicBezTo>
                  <a:cubicBezTo>
                    <a:pt x="1569597" y="1377167"/>
                    <a:pt x="1553074" y="1384011"/>
                    <a:pt x="1535845" y="1384011"/>
                  </a:cubicBezTo>
                  <a:lnTo>
                    <a:pt x="64961" y="1384011"/>
                  </a:lnTo>
                  <a:cubicBezTo>
                    <a:pt x="47732" y="1384011"/>
                    <a:pt x="31209" y="1377167"/>
                    <a:pt x="19027" y="1364984"/>
                  </a:cubicBezTo>
                  <a:cubicBezTo>
                    <a:pt x="6844" y="1352801"/>
                    <a:pt x="0" y="1336278"/>
                    <a:pt x="0" y="1319049"/>
                  </a:cubicBezTo>
                  <a:lnTo>
                    <a:pt x="0" y="64961"/>
                  </a:lnTo>
                  <a:cubicBezTo>
                    <a:pt x="0" y="47732"/>
                    <a:pt x="6844" y="31209"/>
                    <a:pt x="19027" y="19027"/>
                  </a:cubicBezTo>
                  <a:cubicBezTo>
                    <a:pt x="31209" y="6844"/>
                    <a:pt x="47732" y="0"/>
                    <a:pt x="64961" y="0"/>
                  </a:cubicBezTo>
                  <a:close/>
                </a:path>
              </a:pathLst>
            </a:custGeom>
            <a:solidFill>
              <a:srgbClr val="ACC0D4"/>
            </a:solidFill>
            <a:ln w="57150" cap="rnd">
              <a:solidFill>
                <a:srgbClr val="1C3D86"/>
              </a:solidFill>
              <a:prstDash val="solid"/>
              <a:round/>
            </a:ln>
          </p:spPr>
          <p:txBody>
            <a:bodyPr/>
            <a:lstStyle/>
            <a:p>
              <a:endParaRPr lang="en-IN"/>
            </a:p>
          </p:txBody>
        </p:sp>
        <p:sp>
          <p:nvSpPr>
            <p:cNvPr id="15" name="TextBox 15"/>
            <p:cNvSpPr txBox="1"/>
            <p:nvPr/>
          </p:nvSpPr>
          <p:spPr>
            <a:xfrm>
              <a:off x="0" y="-38100"/>
              <a:ext cx="1600806" cy="1422111"/>
            </a:xfrm>
            <a:prstGeom prst="rect">
              <a:avLst/>
            </a:prstGeom>
          </p:spPr>
          <p:txBody>
            <a:bodyPr lIns="50800" tIns="50800" rIns="50800" bIns="50800" rtlCol="0" anchor="ctr"/>
            <a:lstStyle/>
            <a:p>
              <a:pPr algn="ctr">
                <a:lnSpc>
                  <a:spcPts val="2659"/>
                </a:lnSpc>
              </a:pPr>
              <a:endParaRPr/>
            </a:p>
          </p:txBody>
        </p:sp>
      </p:grpSp>
      <p:sp>
        <p:nvSpPr>
          <p:cNvPr id="16" name="AutoShape 16"/>
          <p:cNvSpPr/>
          <p:nvPr/>
        </p:nvSpPr>
        <p:spPr>
          <a:xfrm>
            <a:off x="11581873" y="4110756"/>
            <a:ext cx="64922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7" name="Freeform 17"/>
          <p:cNvSpPr/>
          <p:nvPr/>
        </p:nvSpPr>
        <p:spPr>
          <a:xfrm>
            <a:off x="275414" y="3099521"/>
            <a:ext cx="11179646" cy="7033330"/>
          </a:xfrm>
          <a:custGeom>
            <a:avLst/>
            <a:gdLst/>
            <a:ahLst/>
            <a:cxnLst/>
            <a:rect l="l" t="t" r="r" b="b"/>
            <a:pathLst>
              <a:path w="11179646" h="7033330">
                <a:moveTo>
                  <a:pt x="0" y="0"/>
                </a:moveTo>
                <a:lnTo>
                  <a:pt x="11179646" y="0"/>
                </a:lnTo>
                <a:lnTo>
                  <a:pt x="11179646" y="7033330"/>
                </a:lnTo>
                <a:lnTo>
                  <a:pt x="0" y="7033330"/>
                </a:lnTo>
                <a:lnTo>
                  <a:pt x="0" y="0"/>
                </a:lnTo>
                <a:close/>
              </a:path>
            </a:pathLst>
          </a:custGeom>
          <a:blipFill>
            <a:blip r:embed="rId9"/>
            <a:stretch>
              <a:fillRect t="-19874" b="-4903"/>
            </a:stretch>
          </a:blipFill>
        </p:spPr>
        <p:txBody>
          <a:bodyPr/>
          <a:lstStyle/>
          <a:p>
            <a:endParaRPr lang="en-IN"/>
          </a:p>
        </p:txBody>
      </p:sp>
      <p:sp>
        <p:nvSpPr>
          <p:cNvPr id="18" name="TextBox 18"/>
          <p:cNvSpPr txBox="1"/>
          <p:nvPr/>
        </p:nvSpPr>
        <p:spPr>
          <a:xfrm>
            <a:off x="11892429" y="5906877"/>
            <a:ext cx="5871128" cy="2526903"/>
          </a:xfrm>
          <a:prstGeom prst="rect">
            <a:avLst/>
          </a:prstGeom>
        </p:spPr>
        <p:txBody>
          <a:bodyPr lIns="0" tIns="0" rIns="0" bIns="0" rtlCol="0" anchor="t">
            <a:spAutoFit/>
          </a:bodyPr>
          <a:lstStyle/>
          <a:p>
            <a:pPr algn="ctr">
              <a:lnSpc>
                <a:spcPts val="4046"/>
              </a:lnSpc>
            </a:pPr>
            <a:r>
              <a:rPr lang="en-US" sz="2890">
                <a:solidFill>
                  <a:srgbClr val="000000"/>
                </a:solidFill>
                <a:latin typeface="Poppins"/>
                <a:ea typeface="Poppins"/>
                <a:cs typeface="Poppins"/>
                <a:sym typeface="Poppins"/>
              </a:rPr>
              <a:t>States like Maharashtra, Tamilnadu, UP, have the largest elector base, indicating their crucial role in national elections.</a:t>
            </a:r>
          </a:p>
        </p:txBody>
      </p:sp>
      <p:sp>
        <p:nvSpPr>
          <p:cNvPr id="19" name="TextBox 19"/>
          <p:cNvSpPr txBox="1"/>
          <p:nvPr/>
        </p:nvSpPr>
        <p:spPr>
          <a:xfrm>
            <a:off x="1028700" y="1861919"/>
            <a:ext cx="12283052" cy="828675"/>
          </a:xfrm>
          <a:prstGeom prst="rect">
            <a:avLst/>
          </a:prstGeom>
        </p:spPr>
        <p:txBody>
          <a:bodyPr lIns="0" tIns="0" rIns="0" bIns="0" rtlCol="0" anchor="t">
            <a:spAutoFit/>
          </a:bodyPr>
          <a:lstStyle/>
          <a:p>
            <a:pPr marL="0" lvl="0" indent="0" algn="l">
              <a:lnSpc>
                <a:spcPts val="3374"/>
              </a:lnSpc>
              <a:spcBef>
                <a:spcPct val="0"/>
              </a:spcBef>
            </a:pPr>
            <a:r>
              <a:rPr lang="en-US" sz="2499" spc="149">
                <a:solidFill>
                  <a:srgbClr val="000000"/>
                </a:solidFill>
                <a:latin typeface="DM Sans"/>
                <a:ea typeface="DM Sans"/>
                <a:cs typeface="DM Sans"/>
                <a:sym typeface="DM Sans"/>
              </a:rPr>
              <a:t>Under</a:t>
            </a:r>
            <a:r>
              <a:rPr lang="en-US" sz="2499" u="none" spc="149">
                <a:solidFill>
                  <a:srgbClr val="000000"/>
                </a:solidFill>
                <a:latin typeface="DM Sans"/>
                <a:ea typeface="DM Sans"/>
                <a:cs typeface="DM Sans"/>
                <a:sym typeface="DM Sans"/>
              </a:rPr>
              <a:t>standing the total elector count helps voter engagement and election scale in various states.</a:t>
            </a:r>
          </a:p>
        </p:txBody>
      </p:sp>
      <p:sp>
        <p:nvSpPr>
          <p:cNvPr id="20" name="TextBox 20"/>
          <p:cNvSpPr txBox="1"/>
          <p:nvPr/>
        </p:nvSpPr>
        <p:spPr>
          <a:xfrm>
            <a:off x="1028700" y="971550"/>
            <a:ext cx="5038071" cy="481331"/>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Inter"/>
                <a:ea typeface="Inter"/>
                <a:cs typeface="Inter"/>
                <a:sym typeface="Inter"/>
              </a:rPr>
              <a:t>State wise Electors</a:t>
            </a:r>
          </a:p>
        </p:txBody>
      </p:sp>
      <p:sp>
        <p:nvSpPr>
          <p:cNvPr id="21" name="TextBox 21"/>
          <p:cNvSpPr txBox="1"/>
          <p:nvPr/>
        </p:nvSpPr>
        <p:spPr>
          <a:xfrm>
            <a:off x="12312638" y="2928071"/>
            <a:ext cx="5623744" cy="712469"/>
          </a:xfrm>
          <a:prstGeom prst="rect">
            <a:avLst/>
          </a:prstGeom>
        </p:spPr>
        <p:txBody>
          <a:bodyPr lIns="0" tIns="0" rIns="0" bIns="0" rtlCol="0" anchor="t">
            <a:spAutoFit/>
          </a:bodyPr>
          <a:lstStyle/>
          <a:p>
            <a:pPr algn="ctr">
              <a:lnSpc>
                <a:spcPts val="5880"/>
              </a:lnSpc>
            </a:pPr>
            <a:r>
              <a:rPr lang="en-US" sz="4200" b="1">
                <a:solidFill>
                  <a:srgbClr val="000000"/>
                </a:solidFill>
                <a:latin typeface="Canva Sans Bold"/>
                <a:ea typeface="Canva Sans Bold"/>
                <a:cs typeface="Canva Sans Bold"/>
                <a:sym typeface="Canva Sans Bold"/>
              </a:rPr>
              <a:t>Insights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232" y="719614"/>
            <a:ext cx="12567520" cy="2151307"/>
            <a:chOff x="0" y="0"/>
            <a:chExt cx="2616087" cy="447822"/>
          </a:xfrm>
        </p:grpSpPr>
        <p:sp>
          <p:nvSpPr>
            <p:cNvPr id="3" name="Freeform 3"/>
            <p:cNvSpPr/>
            <p:nvPr/>
          </p:nvSpPr>
          <p:spPr>
            <a:xfrm>
              <a:off x="0" y="0"/>
              <a:ext cx="2616087" cy="447822"/>
            </a:xfrm>
            <a:custGeom>
              <a:avLst/>
              <a:gdLst/>
              <a:ahLst/>
              <a:cxnLst/>
              <a:rect l="l" t="t" r="r" b="b"/>
              <a:pathLst>
                <a:path w="2616087" h="447822">
                  <a:moveTo>
                    <a:pt x="20945" y="0"/>
                  </a:moveTo>
                  <a:lnTo>
                    <a:pt x="2595142" y="0"/>
                  </a:lnTo>
                  <a:cubicBezTo>
                    <a:pt x="2600697" y="0"/>
                    <a:pt x="2606024" y="2207"/>
                    <a:pt x="2609952" y="6135"/>
                  </a:cubicBezTo>
                  <a:cubicBezTo>
                    <a:pt x="2613880" y="10063"/>
                    <a:pt x="2616087" y="15390"/>
                    <a:pt x="2616087" y="20945"/>
                  </a:cubicBezTo>
                  <a:lnTo>
                    <a:pt x="2616087" y="426877"/>
                  </a:lnTo>
                  <a:cubicBezTo>
                    <a:pt x="2616087" y="432432"/>
                    <a:pt x="2613880" y="437759"/>
                    <a:pt x="2609952" y="441687"/>
                  </a:cubicBezTo>
                  <a:cubicBezTo>
                    <a:pt x="2606024" y="445615"/>
                    <a:pt x="2600697" y="447822"/>
                    <a:pt x="2595142" y="447822"/>
                  </a:cubicBezTo>
                  <a:lnTo>
                    <a:pt x="20945" y="447822"/>
                  </a:lnTo>
                  <a:cubicBezTo>
                    <a:pt x="15390" y="447822"/>
                    <a:pt x="10063" y="445615"/>
                    <a:pt x="6135" y="441687"/>
                  </a:cubicBezTo>
                  <a:cubicBezTo>
                    <a:pt x="2207" y="437759"/>
                    <a:pt x="0" y="432432"/>
                    <a:pt x="0" y="426877"/>
                  </a:cubicBezTo>
                  <a:lnTo>
                    <a:pt x="0" y="20945"/>
                  </a:lnTo>
                  <a:cubicBezTo>
                    <a:pt x="0" y="15390"/>
                    <a:pt x="2207" y="10063"/>
                    <a:pt x="6135" y="6135"/>
                  </a:cubicBezTo>
                  <a:cubicBezTo>
                    <a:pt x="10063" y="2207"/>
                    <a:pt x="15390" y="0"/>
                    <a:pt x="20945" y="0"/>
                  </a:cubicBezTo>
                  <a:close/>
                </a:path>
              </a:pathLst>
            </a:custGeom>
            <a:solidFill>
              <a:srgbClr val="8AB7E2"/>
            </a:solidFill>
            <a:ln w="19050" cap="rnd">
              <a:solidFill>
                <a:srgbClr val="000000"/>
              </a:solidFill>
              <a:prstDash val="solid"/>
              <a:round/>
            </a:ln>
          </p:spPr>
          <p:txBody>
            <a:bodyPr/>
            <a:lstStyle/>
            <a:p>
              <a:endParaRPr lang="en-IN"/>
            </a:p>
          </p:txBody>
        </p:sp>
        <p:sp>
          <p:nvSpPr>
            <p:cNvPr id="4" name="TextBox 4"/>
            <p:cNvSpPr txBox="1"/>
            <p:nvPr/>
          </p:nvSpPr>
          <p:spPr>
            <a:xfrm>
              <a:off x="0" y="-38100"/>
              <a:ext cx="2616087" cy="4859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945532"/>
            <a:ext cx="5038071" cy="649686"/>
            <a:chOff x="0" y="0"/>
            <a:chExt cx="1048738" cy="135240"/>
          </a:xfrm>
        </p:grpSpPr>
        <p:sp>
          <p:nvSpPr>
            <p:cNvPr id="6" name="Freeform 6"/>
            <p:cNvSpPr/>
            <p:nvPr/>
          </p:nvSpPr>
          <p:spPr>
            <a:xfrm>
              <a:off x="0" y="0"/>
              <a:ext cx="1048738" cy="135240"/>
            </a:xfrm>
            <a:custGeom>
              <a:avLst/>
              <a:gdLst/>
              <a:ahLst/>
              <a:cxnLst/>
              <a:rect l="l" t="t" r="r" b="b"/>
              <a:pathLst>
                <a:path w="1048738" h="135240">
                  <a:moveTo>
                    <a:pt x="26124" y="0"/>
                  </a:moveTo>
                  <a:lnTo>
                    <a:pt x="1022614" y="0"/>
                  </a:lnTo>
                  <a:cubicBezTo>
                    <a:pt x="1029542" y="0"/>
                    <a:pt x="1036187" y="2752"/>
                    <a:pt x="1041086" y="7651"/>
                  </a:cubicBezTo>
                  <a:cubicBezTo>
                    <a:pt x="1045985" y="12551"/>
                    <a:pt x="1048738" y="19195"/>
                    <a:pt x="1048738" y="26124"/>
                  </a:cubicBezTo>
                  <a:lnTo>
                    <a:pt x="1048738" y="109117"/>
                  </a:lnTo>
                  <a:cubicBezTo>
                    <a:pt x="1048738" y="116045"/>
                    <a:pt x="1045985" y="122690"/>
                    <a:pt x="1041086" y="127589"/>
                  </a:cubicBezTo>
                  <a:cubicBezTo>
                    <a:pt x="1036187" y="132488"/>
                    <a:pt x="1029542" y="135240"/>
                    <a:pt x="1022614" y="135240"/>
                  </a:cubicBezTo>
                  <a:lnTo>
                    <a:pt x="26124" y="135240"/>
                  </a:lnTo>
                  <a:cubicBezTo>
                    <a:pt x="11696" y="135240"/>
                    <a:pt x="0" y="123544"/>
                    <a:pt x="0" y="109117"/>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IN"/>
            </a:p>
          </p:txBody>
        </p:sp>
        <p:sp>
          <p:nvSpPr>
            <p:cNvPr id="7" name="TextBox 7"/>
            <p:cNvSpPr txBox="1"/>
            <p:nvPr/>
          </p:nvSpPr>
          <p:spPr>
            <a:xfrm>
              <a:off x="0" y="-38100"/>
              <a:ext cx="1048738" cy="17334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2167625">
            <a:off x="15285782" y="-120517"/>
            <a:ext cx="3246120" cy="1766035"/>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9" name="Freeform 9"/>
          <p:cNvSpPr/>
          <p:nvPr/>
        </p:nvSpPr>
        <p:spPr>
          <a:xfrm rot="18952872">
            <a:off x="11150071" y="1840079"/>
            <a:ext cx="2803503" cy="2151307"/>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10" name="Freeform 10"/>
          <p:cNvSpPr/>
          <p:nvPr/>
        </p:nvSpPr>
        <p:spPr>
          <a:xfrm>
            <a:off x="10581263" y="8607522"/>
            <a:ext cx="2001220" cy="1385725"/>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12" name="Freeform 12"/>
          <p:cNvSpPr/>
          <p:nvPr/>
        </p:nvSpPr>
        <p:spPr>
          <a:xfrm>
            <a:off x="13101427" y="3004271"/>
            <a:ext cx="999114" cy="999114"/>
          </a:xfrm>
          <a:custGeom>
            <a:avLst/>
            <a:gdLst/>
            <a:ahLst/>
            <a:cxnLst/>
            <a:rect l="l" t="t" r="r" b="b"/>
            <a:pathLst>
              <a:path w="999114" h="999114">
                <a:moveTo>
                  <a:pt x="0" y="0"/>
                </a:moveTo>
                <a:lnTo>
                  <a:pt x="999114" y="0"/>
                </a:lnTo>
                <a:lnTo>
                  <a:pt x="999114" y="999114"/>
                </a:lnTo>
                <a:lnTo>
                  <a:pt x="0" y="999114"/>
                </a:lnTo>
                <a:lnTo>
                  <a:pt x="0" y="0"/>
                </a:lnTo>
                <a:close/>
              </a:path>
            </a:pathLst>
          </a:custGeom>
          <a:blipFill>
            <a:blip r:embed="rId8"/>
            <a:stretch>
              <a:fillRect/>
            </a:stretch>
          </a:blipFill>
        </p:spPr>
        <p:txBody>
          <a:bodyPr/>
          <a:lstStyle/>
          <a:p>
            <a:endParaRPr lang="en-IN"/>
          </a:p>
        </p:txBody>
      </p:sp>
      <p:grpSp>
        <p:nvGrpSpPr>
          <p:cNvPr id="13" name="Group 13"/>
          <p:cNvGrpSpPr/>
          <p:nvPr/>
        </p:nvGrpSpPr>
        <p:grpSpPr>
          <a:xfrm>
            <a:off x="11788963" y="4580971"/>
            <a:ext cx="6078061" cy="5254915"/>
            <a:chOff x="0" y="0"/>
            <a:chExt cx="1600806" cy="1384011"/>
          </a:xfrm>
        </p:grpSpPr>
        <p:sp>
          <p:nvSpPr>
            <p:cNvPr id="14" name="Freeform 14"/>
            <p:cNvSpPr/>
            <p:nvPr/>
          </p:nvSpPr>
          <p:spPr>
            <a:xfrm>
              <a:off x="0" y="0"/>
              <a:ext cx="1600806" cy="1384011"/>
            </a:xfrm>
            <a:custGeom>
              <a:avLst/>
              <a:gdLst/>
              <a:ahLst/>
              <a:cxnLst/>
              <a:rect l="l" t="t" r="r" b="b"/>
              <a:pathLst>
                <a:path w="1600806" h="1384011">
                  <a:moveTo>
                    <a:pt x="64961" y="0"/>
                  </a:moveTo>
                  <a:lnTo>
                    <a:pt x="1535845" y="0"/>
                  </a:lnTo>
                  <a:cubicBezTo>
                    <a:pt x="1553074" y="0"/>
                    <a:pt x="1569597" y="6844"/>
                    <a:pt x="1581780" y="19027"/>
                  </a:cubicBezTo>
                  <a:cubicBezTo>
                    <a:pt x="1593962" y="31209"/>
                    <a:pt x="1600806" y="47732"/>
                    <a:pt x="1600806" y="64961"/>
                  </a:cubicBezTo>
                  <a:lnTo>
                    <a:pt x="1600806" y="1319049"/>
                  </a:lnTo>
                  <a:cubicBezTo>
                    <a:pt x="1600806" y="1336278"/>
                    <a:pt x="1593962" y="1352801"/>
                    <a:pt x="1581780" y="1364984"/>
                  </a:cubicBezTo>
                  <a:cubicBezTo>
                    <a:pt x="1569597" y="1377167"/>
                    <a:pt x="1553074" y="1384011"/>
                    <a:pt x="1535845" y="1384011"/>
                  </a:cubicBezTo>
                  <a:lnTo>
                    <a:pt x="64961" y="1384011"/>
                  </a:lnTo>
                  <a:cubicBezTo>
                    <a:pt x="47732" y="1384011"/>
                    <a:pt x="31209" y="1377167"/>
                    <a:pt x="19027" y="1364984"/>
                  </a:cubicBezTo>
                  <a:cubicBezTo>
                    <a:pt x="6844" y="1352801"/>
                    <a:pt x="0" y="1336278"/>
                    <a:pt x="0" y="1319049"/>
                  </a:cubicBezTo>
                  <a:lnTo>
                    <a:pt x="0" y="64961"/>
                  </a:lnTo>
                  <a:cubicBezTo>
                    <a:pt x="0" y="47732"/>
                    <a:pt x="6844" y="31209"/>
                    <a:pt x="19027" y="19027"/>
                  </a:cubicBezTo>
                  <a:cubicBezTo>
                    <a:pt x="31209" y="6844"/>
                    <a:pt x="47732" y="0"/>
                    <a:pt x="64961" y="0"/>
                  </a:cubicBezTo>
                  <a:close/>
                </a:path>
              </a:pathLst>
            </a:custGeom>
            <a:solidFill>
              <a:srgbClr val="ACC0D4"/>
            </a:solidFill>
          </p:spPr>
          <p:txBody>
            <a:bodyPr/>
            <a:lstStyle/>
            <a:p>
              <a:endParaRPr lang="en-IN"/>
            </a:p>
          </p:txBody>
        </p:sp>
        <p:sp>
          <p:nvSpPr>
            <p:cNvPr id="15" name="TextBox 15"/>
            <p:cNvSpPr txBox="1"/>
            <p:nvPr/>
          </p:nvSpPr>
          <p:spPr>
            <a:xfrm>
              <a:off x="0" y="-38100"/>
              <a:ext cx="1600806" cy="1422111"/>
            </a:xfrm>
            <a:prstGeom prst="rect">
              <a:avLst/>
            </a:prstGeom>
          </p:spPr>
          <p:txBody>
            <a:bodyPr lIns="50800" tIns="50800" rIns="50800" bIns="50800" rtlCol="0" anchor="ctr"/>
            <a:lstStyle/>
            <a:p>
              <a:pPr algn="ctr">
                <a:lnSpc>
                  <a:spcPts val="2659"/>
                </a:lnSpc>
              </a:pPr>
              <a:endParaRPr/>
            </a:p>
          </p:txBody>
        </p:sp>
      </p:grpSp>
      <p:sp>
        <p:nvSpPr>
          <p:cNvPr id="16" name="AutoShape 16"/>
          <p:cNvSpPr/>
          <p:nvPr/>
        </p:nvSpPr>
        <p:spPr>
          <a:xfrm>
            <a:off x="11581873" y="4110756"/>
            <a:ext cx="64922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7" name="Freeform 17"/>
          <p:cNvSpPr/>
          <p:nvPr/>
        </p:nvSpPr>
        <p:spPr>
          <a:xfrm>
            <a:off x="1022511" y="3004271"/>
            <a:ext cx="10088519" cy="7263734"/>
          </a:xfrm>
          <a:custGeom>
            <a:avLst/>
            <a:gdLst/>
            <a:ahLst/>
            <a:cxnLst/>
            <a:rect l="l" t="t" r="r" b="b"/>
            <a:pathLst>
              <a:path w="10088519" h="7263734">
                <a:moveTo>
                  <a:pt x="0" y="0"/>
                </a:moveTo>
                <a:lnTo>
                  <a:pt x="10088520" y="0"/>
                </a:lnTo>
                <a:lnTo>
                  <a:pt x="10088520" y="7263734"/>
                </a:lnTo>
                <a:lnTo>
                  <a:pt x="0" y="7263734"/>
                </a:lnTo>
                <a:lnTo>
                  <a:pt x="0" y="0"/>
                </a:lnTo>
                <a:close/>
              </a:path>
            </a:pathLst>
          </a:custGeom>
          <a:blipFill>
            <a:blip r:embed="rId9"/>
            <a:stretch>
              <a:fillRect/>
            </a:stretch>
          </a:blipFill>
        </p:spPr>
        <p:txBody>
          <a:bodyPr/>
          <a:lstStyle/>
          <a:p>
            <a:endParaRPr lang="en-IN"/>
          </a:p>
        </p:txBody>
      </p:sp>
      <p:sp>
        <p:nvSpPr>
          <p:cNvPr id="18" name="TextBox 18"/>
          <p:cNvSpPr txBox="1"/>
          <p:nvPr/>
        </p:nvSpPr>
        <p:spPr>
          <a:xfrm>
            <a:off x="11788963" y="6159289"/>
            <a:ext cx="5871128" cy="2022078"/>
          </a:xfrm>
          <a:prstGeom prst="rect">
            <a:avLst/>
          </a:prstGeom>
        </p:spPr>
        <p:txBody>
          <a:bodyPr lIns="0" tIns="0" rIns="0" bIns="0" rtlCol="0" anchor="t">
            <a:spAutoFit/>
          </a:bodyPr>
          <a:lstStyle/>
          <a:p>
            <a:pPr marL="624090" lvl="1" indent="-312045" algn="ctr">
              <a:lnSpc>
                <a:spcPts val="4046"/>
              </a:lnSpc>
              <a:buFont typeface="Arial"/>
              <a:buChar char="•"/>
            </a:pPr>
            <a:r>
              <a:rPr lang="en-US" sz="2890">
                <a:solidFill>
                  <a:srgbClr val="000000"/>
                </a:solidFill>
                <a:latin typeface="Poppins"/>
                <a:ea typeface="Poppins"/>
                <a:cs typeface="Poppins"/>
                <a:sym typeface="Poppins"/>
              </a:rPr>
              <a:t>A few constituencies have over 5% NOTA votes, signaling strong protest voting patterns.</a:t>
            </a:r>
          </a:p>
        </p:txBody>
      </p:sp>
      <p:sp>
        <p:nvSpPr>
          <p:cNvPr id="19" name="TextBox 19"/>
          <p:cNvSpPr txBox="1"/>
          <p:nvPr/>
        </p:nvSpPr>
        <p:spPr>
          <a:xfrm>
            <a:off x="1028700" y="1861919"/>
            <a:ext cx="12283052" cy="828675"/>
          </a:xfrm>
          <a:prstGeom prst="rect">
            <a:avLst/>
          </a:prstGeom>
        </p:spPr>
        <p:txBody>
          <a:bodyPr lIns="0" tIns="0" rIns="0" bIns="0" rtlCol="0" anchor="t">
            <a:spAutoFit/>
          </a:bodyPr>
          <a:lstStyle/>
          <a:p>
            <a:pPr marL="0" lvl="0" indent="0" algn="l">
              <a:lnSpc>
                <a:spcPts val="3374"/>
              </a:lnSpc>
              <a:spcBef>
                <a:spcPct val="0"/>
              </a:spcBef>
            </a:pPr>
            <a:r>
              <a:rPr lang="en-US" sz="2499" spc="149">
                <a:solidFill>
                  <a:srgbClr val="000000"/>
                </a:solidFill>
                <a:latin typeface="DM Sans"/>
                <a:ea typeface="DM Sans"/>
                <a:cs typeface="DM Sans"/>
                <a:sym typeface="DM Sans"/>
              </a:rPr>
              <a:t>Const</a:t>
            </a:r>
            <a:r>
              <a:rPr lang="en-US" sz="2499" u="none" spc="149">
                <a:solidFill>
                  <a:srgbClr val="000000"/>
                </a:solidFill>
                <a:latin typeface="DM Sans"/>
                <a:ea typeface="DM Sans"/>
                <a:cs typeface="DM Sans"/>
                <a:sym typeface="DM Sans"/>
              </a:rPr>
              <a:t>ituencies with a significant NOTA percentage reflect public discontent and are essential for political introspection.</a:t>
            </a:r>
          </a:p>
        </p:txBody>
      </p:sp>
      <p:sp>
        <p:nvSpPr>
          <p:cNvPr id="20" name="TextBox 20"/>
          <p:cNvSpPr txBox="1"/>
          <p:nvPr/>
        </p:nvSpPr>
        <p:spPr>
          <a:xfrm>
            <a:off x="1028700" y="971550"/>
            <a:ext cx="5038071" cy="481331"/>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Inter"/>
                <a:ea typeface="Inter"/>
                <a:cs typeface="Inter"/>
                <a:sym typeface="Inter"/>
              </a:rPr>
              <a:t>Impact of NOTA  </a:t>
            </a:r>
          </a:p>
        </p:txBody>
      </p:sp>
      <p:sp>
        <p:nvSpPr>
          <p:cNvPr id="21" name="TextBox 21"/>
          <p:cNvSpPr txBox="1"/>
          <p:nvPr/>
        </p:nvSpPr>
        <p:spPr>
          <a:xfrm>
            <a:off x="12312638" y="2928071"/>
            <a:ext cx="5623744" cy="712469"/>
          </a:xfrm>
          <a:prstGeom prst="rect">
            <a:avLst/>
          </a:prstGeom>
        </p:spPr>
        <p:txBody>
          <a:bodyPr lIns="0" tIns="0" rIns="0" bIns="0" rtlCol="0" anchor="t">
            <a:spAutoFit/>
          </a:bodyPr>
          <a:lstStyle/>
          <a:p>
            <a:pPr algn="ctr">
              <a:lnSpc>
                <a:spcPts val="5880"/>
              </a:lnSpc>
            </a:pPr>
            <a:r>
              <a:rPr lang="en-US" sz="4200" b="1">
                <a:solidFill>
                  <a:srgbClr val="000000"/>
                </a:solidFill>
                <a:latin typeface="Canva Sans Bold"/>
                <a:ea typeface="Canva Sans Bold"/>
                <a:cs typeface="Canva Sans Bold"/>
                <a:sym typeface="Canva Sans Bold"/>
              </a:rPr>
              <a:t>Insights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232" y="719614"/>
            <a:ext cx="12567520" cy="2151307"/>
            <a:chOff x="0" y="0"/>
            <a:chExt cx="2616087" cy="447822"/>
          </a:xfrm>
        </p:grpSpPr>
        <p:sp>
          <p:nvSpPr>
            <p:cNvPr id="3" name="Freeform 3"/>
            <p:cNvSpPr/>
            <p:nvPr/>
          </p:nvSpPr>
          <p:spPr>
            <a:xfrm>
              <a:off x="0" y="0"/>
              <a:ext cx="2616087" cy="447822"/>
            </a:xfrm>
            <a:custGeom>
              <a:avLst/>
              <a:gdLst/>
              <a:ahLst/>
              <a:cxnLst/>
              <a:rect l="l" t="t" r="r" b="b"/>
              <a:pathLst>
                <a:path w="2616087" h="447822">
                  <a:moveTo>
                    <a:pt x="20945" y="0"/>
                  </a:moveTo>
                  <a:lnTo>
                    <a:pt x="2595142" y="0"/>
                  </a:lnTo>
                  <a:cubicBezTo>
                    <a:pt x="2600697" y="0"/>
                    <a:pt x="2606024" y="2207"/>
                    <a:pt x="2609952" y="6135"/>
                  </a:cubicBezTo>
                  <a:cubicBezTo>
                    <a:pt x="2613880" y="10063"/>
                    <a:pt x="2616087" y="15390"/>
                    <a:pt x="2616087" y="20945"/>
                  </a:cubicBezTo>
                  <a:lnTo>
                    <a:pt x="2616087" y="426877"/>
                  </a:lnTo>
                  <a:cubicBezTo>
                    <a:pt x="2616087" y="432432"/>
                    <a:pt x="2613880" y="437759"/>
                    <a:pt x="2609952" y="441687"/>
                  </a:cubicBezTo>
                  <a:cubicBezTo>
                    <a:pt x="2606024" y="445615"/>
                    <a:pt x="2600697" y="447822"/>
                    <a:pt x="2595142" y="447822"/>
                  </a:cubicBezTo>
                  <a:lnTo>
                    <a:pt x="20945" y="447822"/>
                  </a:lnTo>
                  <a:cubicBezTo>
                    <a:pt x="15390" y="447822"/>
                    <a:pt x="10063" y="445615"/>
                    <a:pt x="6135" y="441687"/>
                  </a:cubicBezTo>
                  <a:cubicBezTo>
                    <a:pt x="2207" y="437759"/>
                    <a:pt x="0" y="432432"/>
                    <a:pt x="0" y="426877"/>
                  </a:cubicBezTo>
                  <a:lnTo>
                    <a:pt x="0" y="20945"/>
                  </a:lnTo>
                  <a:cubicBezTo>
                    <a:pt x="0" y="15390"/>
                    <a:pt x="2207" y="10063"/>
                    <a:pt x="6135" y="6135"/>
                  </a:cubicBezTo>
                  <a:cubicBezTo>
                    <a:pt x="10063" y="2207"/>
                    <a:pt x="15390" y="0"/>
                    <a:pt x="20945" y="0"/>
                  </a:cubicBezTo>
                  <a:close/>
                </a:path>
              </a:pathLst>
            </a:custGeom>
            <a:solidFill>
              <a:srgbClr val="8AB7E2"/>
            </a:solidFill>
            <a:ln w="19050" cap="rnd">
              <a:solidFill>
                <a:srgbClr val="000000"/>
              </a:solidFill>
              <a:prstDash val="solid"/>
              <a:round/>
            </a:ln>
          </p:spPr>
          <p:txBody>
            <a:bodyPr/>
            <a:lstStyle/>
            <a:p>
              <a:endParaRPr lang="en-IN"/>
            </a:p>
          </p:txBody>
        </p:sp>
        <p:sp>
          <p:nvSpPr>
            <p:cNvPr id="4" name="TextBox 4"/>
            <p:cNvSpPr txBox="1"/>
            <p:nvPr/>
          </p:nvSpPr>
          <p:spPr>
            <a:xfrm>
              <a:off x="0" y="-38100"/>
              <a:ext cx="2616087" cy="4859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47854" y="866746"/>
            <a:ext cx="5038071" cy="649686"/>
            <a:chOff x="0" y="0"/>
            <a:chExt cx="1048738" cy="135240"/>
          </a:xfrm>
        </p:grpSpPr>
        <p:sp>
          <p:nvSpPr>
            <p:cNvPr id="6" name="Freeform 6"/>
            <p:cNvSpPr/>
            <p:nvPr/>
          </p:nvSpPr>
          <p:spPr>
            <a:xfrm>
              <a:off x="0" y="0"/>
              <a:ext cx="1048738" cy="135240"/>
            </a:xfrm>
            <a:custGeom>
              <a:avLst/>
              <a:gdLst/>
              <a:ahLst/>
              <a:cxnLst/>
              <a:rect l="l" t="t" r="r" b="b"/>
              <a:pathLst>
                <a:path w="1048738" h="135240">
                  <a:moveTo>
                    <a:pt x="26124" y="0"/>
                  </a:moveTo>
                  <a:lnTo>
                    <a:pt x="1022614" y="0"/>
                  </a:lnTo>
                  <a:cubicBezTo>
                    <a:pt x="1029542" y="0"/>
                    <a:pt x="1036187" y="2752"/>
                    <a:pt x="1041086" y="7651"/>
                  </a:cubicBezTo>
                  <a:cubicBezTo>
                    <a:pt x="1045985" y="12551"/>
                    <a:pt x="1048738" y="19195"/>
                    <a:pt x="1048738" y="26124"/>
                  </a:cubicBezTo>
                  <a:lnTo>
                    <a:pt x="1048738" y="109117"/>
                  </a:lnTo>
                  <a:cubicBezTo>
                    <a:pt x="1048738" y="116045"/>
                    <a:pt x="1045985" y="122690"/>
                    <a:pt x="1041086" y="127589"/>
                  </a:cubicBezTo>
                  <a:cubicBezTo>
                    <a:pt x="1036187" y="132488"/>
                    <a:pt x="1029542" y="135240"/>
                    <a:pt x="1022614" y="135240"/>
                  </a:cubicBezTo>
                  <a:lnTo>
                    <a:pt x="26124" y="135240"/>
                  </a:lnTo>
                  <a:cubicBezTo>
                    <a:pt x="11696" y="135240"/>
                    <a:pt x="0" y="123544"/>
                    <a:pt x="0" y="109117"/>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IN"/>
            </a:p>
          </p:txBody>
        </p:sp>
        <p:sp>
          <p:nvSpPr>
            <p:cNvPr id="7" name="TextBox 7"/>
            <p:cNvSpPr txBox="1"/>
            <p:nvPr/>
          </p:nvSpPr>
          <p:spPr>
            <a:xfrm>
              <a:off x="0" y="-38100"/>
              <a:ext cx="1048738" cy="17334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0800000">
            <a:off x="15041880" y="-62282"/>
            <a:ext cx="3246120" cy="1766034"/>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9" name="Freeform 9"/>
          <p:cNvSpPr/>
          <p:nvPr/>
        </p:nvSpPr>
        <p:spPr>
          <a:xfrm rot="19239808">
            <a:off x="11704528" y="2636453"/>
            <a:ext cx="2803503" cy="735636"/>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dirty="0"/>
          </a:p>
        </p:txBody>
      </p:sp>
      <p:sp>
        <p:nvSpPr>
          <p:cNvPr id="10" name="Freeform 10"/>
          <p:cNvSpPr/>
          <p:nvPr/>
        </p:nvSpPr>
        <p:spPr>
          <a:xfrm>
            <a:off x="16042620" y="8810794"/>
            <a:ext cx="2245380" cy="1476206"/>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12" name="Freeform 12"/>
          <p:cNvSpPr/>
          <p:nvPr/>
        </p:nvSpPr>
        <p:spPr>
          <a:xfrm>
            <a:off x="13101427" y="3004271"/>
            <a:ext cx="999114" cy="999114"/>
          </a:xfrm>
          <a:custGeom>
            <a:avLst/>
            <a:gdLst/>
            <a:ahLst/>
            <a:cxnLst/>
            <a:rect l="l" t="t" r="r" b="b"/>
            <a:pathLst>
              <a:path w="999114" h="999114">
                <a:moveTo>
                  <a:pt x="0" y="0"/>
                </a:moveTo>
                <a:lnTo>
                  <a:pt x="999114" y="0"/>
                </a:lnTo>
                <a:lnTo>
                  <a:pt x="999114" y="999114"/>
                </a:lnTo>
                <a:lnTo>
                  <a:pt x="0" y="999114"/>
                </a:lnTo>
                <a:lnTo>
                  <a:pt x="0" y="0"/>
                </a:lnTo>
                <a:close/>
              </a:path>
            </a:pathLst>
          </a:custGeom>
          <a:blipFill>
            <a:blip r:embed="rId8"/>
            <a:stretch>
              <a:fillRect/>
            </a:stretch>
          </a:blipFill>
        </p:spPr>
        <p:txBody>
          <a:bodyPr/>
          <a:lstStyle/>
          <a:p>
            <a:endParaRPr lang="en-IN"/>
          </a:p>
        </p:txBody>
      </p:sp>
      <p:grpSp>
        <p:nvGrpSpPr>
          <p:cNvPr id="13" name="Group 13"/>
          <p:cNvGrpSpPr/>
          <p:nvPr/>
        </p:nvGrpSpPr>
        <p:grpSpPr>
          <a:xfrm>
            <a:off x="11788963" y="4580971"/>
            <a:ext cx="6078061" cy="5254915"/>
            <a:chOff x="0" y="0"/>
            <a:chExt cx="1600806" cy="1384011"/>
          </a:xfrm>
        </p:grpSpPr>
        <p:sp>
          <p:nvSpPr>
            <p:cNvPr id="14" name="Freeform 14"/>
            <p:cNvSpPr/>
            <p:nvPr/>
          </p:nvSpPr>
          <p:spPr>
            <a:xfrm>
              <a:off x="0" y="0"/>
              <a:ext cx="1600806" cy="1384011"/>
            </a:xfrm>
            <a:custGeom>
              <a:avLst/>
              <a:gdLst/>
              <a:ahLst/>
              <a:cxnLst/>
              <a:rect l="l" t="t" r="r" b="b"/>
              <a:pathLst>
                <a:path w="1600806" h="1384011">
                  <a:moveTo>
                    <a:pt x="64961" y="0"/>
                  </a:moveTo>
                  <a:lnTo>
                    <a:pt x="1535845" y="0"/>
                  </a:lnTo>
                  <a:cubicBezTo>
                    <a:pt x="1553074" y="0"/>
                    <a:pt x="1569597" y="6844"/>
                    <a:pt x="1581780" y="19027"/>
                  </a:cubicBezTo>
                  <a:cubicBezTo>
                    <a:pt x="1593962" y="31209"/>
                    <a:pt x="1600806" y="47732"/>
                    <a:pt x="1600806" y="64961"/>
                  </a:cubicBezTo>
                  <a:lnTo>
                    <a:pt x="1600806" y="1319049"/>
                  </a:lnTo>
                  <a:cubicBezTo>
                    <a:pt x="1600806" y="1336278"/>
                    <a:pt x="1593962" y="1352801"/>
                    <a:pt x="1581780" y="1364984"/>
                  </a:cubicBezTo>
                  <a:cubicBezTo>
                    <a:pt x="1569597" y="1377167"/>
                    <a:pt x="1553074" y="1384011"/>
                    <a:pt x="1535845" y="1384011"/>
                  </a:cubicBezTo>
                  <a:lnTo>
                    <a:pt x="64961" y="1384011"/>
                  </a:lnTo>
                  <a:cubicBezTo>
                    <a:pt x="47732" y="1384011"/>
                    <a:pt x="31209" y="1377167"/>
                    <a:pt x="19027" y="1364984"/>
                  </a:cubicBezTo>
                  <a:cubicBezTo>
                    <a:pt x="6844" y="1352801"/>
                    <a:pt x="0" y="1336278"/>
                    <a:pt x="0" y="1319049"/>
                  </a:cubicBezTo>
                  <a:lnTo>
                    <a:pt x="0" y="64961"/>
                  </a:lnTo>
                  <a:cubicBezTo>
                    <a:pt x="0" y="47732"/>
                    <a:pt x="6844" y="31209"/>
                    <a:pt x="19027" y="19027"/>
                  </a:cubicBezTo>
                  <a:cubicBezTo>
                    <a:pt x="31209" y="6844"/>
                    <a:pt x="47732" y="0"/>
                    <a:pt x="64961" y="0"/>
                  </a:cubicBezTo>
                  <a:close/>
                </a:path>
              </a:pathLst>
            </a:custGeom>
            <a:solidFill>
              <a:srgbClr val="ACC0D4"/>
            </a:solidFill>
            <a:ln w="38100" cap="rnd">
              <a:solidFill>
                <a:srgbClr val="1C3D86"/>
              </a:solidFill>
              <a:prstDash val="solid"/>
              <a:round/>
            </a:ln>
          </p:spPr>
          <p:txBody>
            <a:bodyPr/>
            <a:lstStyle/>
            <a:p>
              <a:endParaRPr lang="en-IN"/>
            </a:p>
          </p:txBody>
        </p:sp>
        <p:sp>
          <p:nvSpPr>
            <p:cNvPr id="15" name="TextBox 15"/>
            <p:cNvSpPr txBox="1"/>
            <p:nvPr/>
          </p:nvSpPr>
          <p:spPr>
            <a:xfrm>
              <a:off x="0" y="-38100"/>
              <a:ext cx="1600806" cy="1422111"/>
            </a:xfrm>
            <a:prstGeom prst="rect">
              <a:avLst/>
            </a:prstGeom>
          </p:spPr>
          <p:txBody>
            <a:bodyPr lIns="50800" tIns="50800" rIns="50800" bIns="50800" rtlCol="0" anchor="ctr"/>
            <a:lstStyle/>
            <a:p>
              <a:pPr algn="ctr">
                <a:lnSpc>
                  <a:spcPts val="2659"/>
                </a:lnSpc>
              </a:pPr>
              <a:endParaRPr/>
            </a:p>
          </p:txBody>
        </p:sp>
      </p:grpSp>
      <p:sp>
        <p:nvSpPr>
          <p:cNvPr id="16" name="AutoShape 16"/>
          <p:cNvSpPr/>
          <p:nvPr/>
        </p:nvSpPr>
        <p:spPr>
          <a:xfrm>
            <a:off x="11581873" y="4110756"/>
            <a:ext cx="64922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7" name="Freeform 17"/>
          <p:cNvSpPr/>
          <p:nvPr/>
        </p:nvSpPr>
        <p:spPr>
          <a:xfrm>
            <a:off x="153801" y="3322406"/>
            <a:ext cx="11301259" cy="5989667"/>
          </a:xfrm>
          <a:custGeom>
            <a:avLst/>
            <a:gdLst/>
            <a:ahLst/>
            <a:cxnLst/>
            <a:rect l="l" t="t" r="r" b="b"/>
            <a:pathLst>
              <a:path w="11301259" h="5989667">
                <a:moveTo>
                  <a:pt x="0" y="0"/>
                </a:moveTo>
                <a:lnTo>
                  <a:pt x="11301259" y="0"/>
                </a:lnTo>
                <a:lnTo>
                  <a:pt x="11301259" y="5989667"/>
                </a:lnTo>
                <a:lnTo>
                  <a:pt x="0" y="5989667"/>
                </a:lnTo>
                <a:lnTo>
                  <a:pt x="0" y="0"/>
                </a:lnTo>
                <a:close/>
              </a:path>
            </a:pathLst>
          </a:custGeom>
          <a:blipFill>
            <a:blip r:embed="rId9"/>
            <a:stretch>
              <a:fillRect/>
            </a:stretch>
          </a:blipFill>
        </p:spPr>
        <p:txBody>
          <a:bodyPr/>
          <a:lstStyle/>
          <a:p>
            <a:endParaRPr lang="en-IN"/>
          </a:p>
        </p:txBody>
      </p:sp>
      <p:sp>
        <p:nvSpPr>
          <p:cNvPr id="18" name="TextBox 18"/>
          <p:cNvSpPr txBox="1"/>
          <p:nvPr/>
        </p:nvSpPr>
        <p:spPr>
          <a:xfrm>
            <a:off x="11788963" y="5654464"/>
            <a:ext cx="5871128" cy="3031728"/>
          </a:xfrm>
          <a:prstGeom prst="rect">
            <a:avLst/>
          </a:prstGeom>
        </p:spPr>
        <p:txBody>
          <a:bodyPr lIns="0" tIns="0" rIns="0" bIns="0" rtlCol="0" anchor="t">
            <a:spAutoFit/>
          </a:bodyPr>
          <a:lstStyle/>
          <a:p>
            <a:pPr marL="624090" lvl="1" indent="-312045" algn="ctr">
              <a:lnSpc>
                <a:spcPts val="4046"/>
              </a:lnSpc>
              <a:buFont typeface="Arial"/>
              <a:buChar char="•"/>
            </a:pPr>
            <a:r>
              <a:rPr lang="en-US" sz="2890">
                <a:solidFill>
                  <a:srgbClr val="000000"/>
                </a:solidFill>
                <a:latin typeface="Poppins"/>
                <a:ea typeface="Poppins"/>
                <a:cs typeface="Poppins"/>
                <a:sym typeface="Poppins"/>
              </a:rPr>
              <a:t>Most candidates secured between 20–40% of votes, with fewer candidates getting extremely high or low shares, indicating moderate competition.</a:t>
            </a:r>
          </a:p>
        </p:txBody>
      </p:sp>
      <p:sp>
        <p:nvSpPr>
          <p:cNvPr id="19" name="TextBox 19"/>
          <p:cNvSpPr txBox="1"/>
          <p:nvPr/>
        </p:nvSpPr>
        <p:spPr>
          <a:xfrm>
            <a:off x="1028700" y="1861919"/>
            <a:ext cx="12283052" cy="828675"/>
          </a:xfrm>
          <a:prstGeom prst="rect">
            <a:avLst/>
          </a:prstGeom>
        </p:spPr>
        <p:txBody>
          <a:bodyPr lIns="0" tIns="0" rIns="0" bIns="0" rtlCol="0" anchor="t">
            <a:spAutoFit/>
          </a:bodyPr>
          <a:lstStyle/>
          <a:p>
            <a:pPr marL="0" lvl="0" indent="0" algn="l">
              <a:lnSpc>
                <a:spcPts val="3374"/>
              </a:lnSpc>
              <a:spcBef>
                <a:spcPct val="0"/>
              </a:spcBef>
            </a:pPr>
            <a:r>
              <a:rPr lang="en-US" sz="2499" spc="149">
                <a:solidFill>
                  <a:srgbClr val="000000"/>
                </a:solidFill>
                <a:latin typeface="DM Sans"/>
                <a:ea typeface="DM Sans"/>
                <a:cs typeface="DM Sans"/>
                <a:sym typeface="DM Sans"/>
              </a:rPr>
              <a:t>U</a:t>
            </a:r>
            <a:r>
              <a:rPr lang="en-US" sz="2499" u="none" spc="149">
                <a:solidFill>
                  <a:srgbClr val="000000"/>
                </a:solidFill>
                <a:latin typeface="DM Sans"/>
                <a:ea typeface="DM Sans"/>
                <a:cs typeface="DM Sans"/>
                <a:sym typeface="DM Sans"/>
              </a:rPr>
              <a:t>nderstanding vote share distribution helps analyze the level of competition and voter concentration.</a:t>
            </a:r>
          </a:p>
        </p:txBody>
      </p:sp>
      <p:sp>
        <p:nvSpPr>
          <p:cNvPr id="20" name="TextBox 20"/>
          <p:cNvSpPr txBox="1"/>
          <p:nvPr/>
        </p:nvSpPr>
        <p:spPr>
          <a:xfrm>
            <a:off x="1028700" y="971550"/>
            <a:ext cx="5038071" cy="481331"/>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Inter"/>
                <a:ea typeface="Inter"/>
                <a:cs typeface="Inter"/>
                <a:sym typeface="Inter"/>
              </a:rPr>
              <a:t>Vote Share Distribution</a:t>
            </a:r>
          </a:p>
        </p:txBody>
      </p:sp>
      <p:sp>
        <p:nvSpPr>
          <p:cNvPr id="21" name="TextBox 21"/>
          <p:cNvSpPr txBox="1"/>
          <p:nvPr/>
        </p:nvSpPr>
        <p:spPr>
          <a:xfrm>
            <a:off x="12312638" y="2928071"/>
            <a:ext cx="5623744" cy="712469"/>
          </a:xfrm>
          <a:prstGeom prst="rect">
            <a:avLst/>
          </a:prstGeom>
        </p:spPr>
        <p:txBody>
          <a:bodyPr lIns="0" tIns="0" rIns="0" bIns="0" rtlCol="0" anchor="t">
            <a:spAutoFit/>
          </a:bodyPr>
          <a:lstStyle/>
          <a:p>
            <a:pPr algn="ctr">
              <a:lnSpc>
                <a:spcPts val="5880"/>
              </a:lnSpc>
            </a:pPr>
            <a:r>
              <a:rPr lang="en-US" sz="4200" b="1">
                <a:solidFill>
                  <a:srgbClr val="000000"/>
                </a:solidFill>
                <a:latin typeface="Canva Sans Bold"/>
                <a:ea typeface="Canva Sans Bold"/>
                <a:cs typeface="Canva Sans Bold"/>
                <a:sym typeface="Canva Sans Bold"/>
              </a:rPr>
              <a:t>Insights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2017" y="2620675"/>
            <a:ext cx="993366" cy="987948"/>
          </a:xfrm>
          <a:custGeom>
            <a:avLst/>
            <a:gdLst/>
            <a:ahLst/>
            <a:cxnLst/>
            <a:rect l="l" t="t" r="r" b="b"/>
            <a:pathLst>
              <a:path w="993366" h="987948">
                <a:moveTo>
                  <a:pt x="0" y="0"/>
                </a:moveTo>
                <a:lnTo>
                  <a:pt x="993366" y="0"/>
                </a:lnTo>
                <a:lnTo>
                  <a:pt x="993366" y="987947"/>
                </a:lnTo>
                <a:lnTo>
                  <a:pt x="0" y="9879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2061348" y="1104133"/>
            <a:ext cx="15587339"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Conclusion &amp; Future Scope</a:t>
            </a:r>
          </a:p>
        </p:txBody>
      </p:sp>
      <p:sp>
        <p:nvSpPr>
          <p:cNvPr id="4" name="Freeform 4"/>
          <p:cNvSpPr/>
          <p:nvPr/>
        </p:nvSpPr>
        <p:spPr>
          <a:xfrm>
            <a:off x="532017" y="5362942"/>
            <a:ext cx="993366" cy="987948"/>
          </a:xfrm>
          <a:custGeom>
            <a:avLst/>
            <a:gdLst/>
            <a:ahLst/>
            <a:cxnLst/>
            <a:rect l="l" t="t" r="r" b="b"/>
            <a:pathLst>
              <a:path w="993366" h="987948">
                <a:moveTo>
                  <a:pt x="0" y="0"/>
                </a:moveTo>
                <a:lnTo>
                  <a:pt x="993366" y="0"/>
                </a:lnTo>
                <a:lnTo>
                  <a:pt x="993366" y="987948"/>
                </a:lnTo>
                <a:lnTo>
                  <a:pt x="0" y="9879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532017" y="7941565"/>
            <a:ext cx="993366" cy="987948"/>
          </a:xfrm>
          <a:custGeom>
            <a:avLst/>
            <a:gdLst/>
            <a:ahLst/>
            <a:cxnLst/>
            <a:rect l="l" t="t" r="r" b="b"/>
            <a:pathLst>
              <a:path w="993366" h="987948">
                <a:moveTo>
                  <a:pt x="0" y="0"/>
                </a:moveTo>
                <a:lnTo>
                  <a:pt x="993366" y="0"/>
                </a:lnTo>
                <a:lnTo>
                  <a:pt x="993366" y="987947"/>
                </a:lnTo>
                <a:lnTo>
                  <a:pt x="0" y="9879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2061348" y="2248613"/>
            <a:ext cx="10563735" cy="1331461"/>
            <a:chOff x="0" y="0"/>
            <a:chExt cx="3906052" cy="492322"/>
          </a:xfrm>
        </p:grpSpPr>
        <p:sp>
          <p:nvSpPr>
            <p:cNvPr id="7" name="Freeform 7"/>
            <p:cNvSpPr/>
            <p:nvPr/>
          </p:nvSpPr>
          <p:spPr>
            <a:xfrm>
              <a:off x="0" y="0"/>
              <a:ext cx="3906052" cy="492322"/>
            </a:xfrm>
            <a:custGeom>
              <a:avLst/>
              <a:gdLst/>
              <a:ahLst/>
              <a:cxnLst/>
              <a:rect l="l" t="t" r="r" b="b"/>
              <a:pathLst>
                <a:path w="3906052" h="492322">
                  <a:moveTo>
                    <a:pt x="10993" y="0"/>
                  </a:moveTo>
                  <a:lnTo>
                    <a:pt x="3895059" y="0"/>
                  </a:lnTo>
                  <a:cubicBezTo>
                    <a:pt x="3897975" y="0"/>
                    <a:pt x="3900771" y="1158"/>
                    <a:pt x="3902832" y="3220"/>
                  </a:cubicBezTo>
                  <a:cubicBezTo>
                    <a:pt x="3904894" y="5281"/>
                    <a:pt x="3906052" y="8078"/>
                    <a:pt x="3906052" y="10993"/>
                  </a:cubicBezTo>
                  <a:lnTo>
                    <a:pt x="3906052" y="481329"/>
                  </a:lnTo>
                  <a:cubicBezTo>
                    <a:pt x="3906052" y="484244"/>
                    <a:pt x="3904894" y="487040"/>
                    <a:pt x="3902832" y="489102"/>
                  </a:cubicBezTo>
                  <a:cubicBezTo>
                    <a:pt x="3900771" y="491164"/>
                    <a:pt x="3897975" y="492322"/>
                    <a:pt x="3895059" y="492322"/>
                  </a:cubicBezTo>
                  <a:lnTo>
                    <a:pt x="10993" y="492322"/>
                  </a:lnTo>
                  <a:cubicBezTo>
                    <a:pt x="8078" y="492322"/>
                    <a:pt x="5281" y="491164"/>
                    <a:pt x="3220" y="489102"/>
                  </a:cubicBezTo>
                  <a:cubicBezTo>
                    <a:pt x="1158" y="487040"/>
                    <a:pt x="0" y="484244"/>
                    <a:pt x="0" y="481329"/>
                  </a:cubicBezTo>
                  <a:lnTo>
                    <a:pt x="0" y="10993"/>
                  </a:lnTo>
                  <a:cubicBezTo>
                    <a:pt x="0" y="8078"/>
                    <a:pt x="1158" y="5281"/>
                    <a:pt x="3220" y="3220"/>
                  </a:cubicBezTo>
                  <a:cubicBezTo>
                    <a:pt x="5281" y="1158"/>
                    <a:pt x="8078" y="0"/>
                    <a:pt x="10993" y="0"/>
                  </a:cubicBezTo>
                  <a:close/>
                </a:path>
              </a:pathLst>
            </a:custGeom>
            <a:solidFill>
              <a:srgbClr val="8AB7E2"/>
            </a:solidFill>
            <a:ln w="9525" cap="sq">
              <a:solidFill>
                <a:srgbClr val="000000"/>
              </a:solidFill>
              <a:prstDash val="solid"/>
              <a:miter/>
            </a:ln>
          </p:spPr>
          <p:txBody>
            <a:bodyPr/>
            <a:lstStyle/>
            <a:p>
              <a:endParaRPr lang="en-IN"/>
            </a:p>
          </p:txBody>
        </p:sp>
        <p:sp>
          <p:nvSpPr>
            <p:cNvPr id="8" name="TextBox 8"/>
            <p:cNvSpPr txBox="1"/>
            <p:nvPr/>
          </p:nvSpPr>
          <p:spPr>
            <a:xfrm>
              <a:off x="0" y="-38100"/>
              <a:ext cx="3906052" cy="53042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2857357" y="4207381"/>
            <a:ext cx="11924966" cy="62235"/>
          </a:xfrm>
          <a:prstGeom prst="rect">
            <a:avLst/>
          </a:prstGeom>
        </p:spPr>
        <p:txBody>
          <a:bodyPr lIns="0" tIns="0" rIns="0" bIns="0" rtlCol="0" anchor="t">
            <a:spAutoFit/>
          </a:bodyPr>
          <a:lstStyle/>
          <a:p>
            <a:pPr algn="ctr">
              <a:lnSpc>
                <a:spcPts val="420"/>
              </a:lnSpc>
            </a:pPr>
            <a:endParaRPr/>
          </a:p>
        </p:txBody>
      </p:sp>
      <p:sp>
        <p:nvSpPr>
          <p:cNvPr id="10" name="TextBox 10"/>
          <p:cNvSpPr txBox="1"/>
          <p:nvPr/>
        </p:nvSpPr>
        <p:spPr>
          <a:xfrm>
            <a:off x="2857357" y="2181938"/>
            <a:ext cx="8004023" cy="654012"/>
          </a:xfrm>
          <a:prstGeom prst="rect">
            <a:avLst/>
          </a:prstGeom>
        </p:spPr>
        <p:txBody>
          <a:bodyPr lIns="0" tIns="0" rIns="0" bIns="0" rtlCol="0" anchor="t">
            <a:spAutoFit/>
          </a:bodyPr>
          <a:lstStyle/>
          <a:p>
            <a:pPr algn="ctr">
              <a:lnSpc>
                <a:spcPts val="5427"/>
              </a:lnSpc>
              <a:spcBef>
                <a:spcPct val="0"/>
              </a:spcBef>
            </a:pPr>
            <a:r>
              <a:rPr lang="en-US" sz="3876">
                <a:solidFill>
                  <a:srgbClr val="000000"/>
                </a:solidFill>
                <a:latin typeface="DM Sans"/>
                <a:ea typeface="DM Sans"/>
                <a:cs typeface="DM Sans"/>
                <a:sym typeface="DM Sans"/>
              </a:rPr>
              <a:t>Comprehensive Understanding</a:t>
            </a:r>
          </a:p>
        </p:txBody>
      </p:sp>
      <p:grpSp>
        <p:nvGrpSpPr>
          <p:cNvPr id="11" name="Group 11"/>
          <p:cNvGrpSpPr/>
          <p:nvPr/>
        </p:nvGrpSpPr>
        <p:grpSpPr>
          <a:xfrm>
            <a:off x="2637473" y="2938155"/>
            <a:ext cx="11155327" cy="1331461"/>
            <a:chOff x="0" y="0"/>
            <a:chExt cx="4124800" cy="492322"/>
          </a:xfrm>
        </p:grpSpPr>
        <p:sp>
          <p:nvSpPr>
            <p:cNvPr id="12" name="Freeform 12"/>
            <p:cNvSpPr/>
            <p:nvPr/>
          </p:nvSpPr>
          <p:spPr>
            <a:xfrm>
              <a:off x="0" y="0"/>
              <a:ext cx="4124800" cy="492322"/>
            </a:xfrm>
            <a:custGeom>
              <a:avLst/>
              <a:gdLst/>
              <a:ahLst/>
              <a:cxnLst/>
              <a:rect l="l" t="t" r="r" b="b"/>
              <a:pathLst>
                <a:path w="4124800" h="492322">
                  <a:moveTo>
                    <a:pt x="10410" y="0"/>
                  </a:moveTo>
                  <a:lnTo>
                    <a:pt x="4114390" y="0"/>
                  </a:lnTo>
                  <a:cubicBezTo>
                    <a:pt x="4120139" y="0"/>
                    <a:pt x="4124800" y="4661"/>
                    <a:pt x="4124800" y="10410"/>
                  </a:cubicBezTo>
                  <a:lnTo>
                    <a:pt x="4124800" y="481912"/>
                  </a:lnTo>
                  <a:cubicBezTo>
                    <a:pt x="4124800" y="487661"/>
                    <a:pt x="4120139" y="492322"/>
                    <a:pt x="4114390" y="492322"/>
                  </a:cubicBezTo>
                  <a:lnTo>
                    <a:pt x="10410" y="492322"/>
                  </a:lnTo>
                  <a:cubicBezTo>
                    <a:pt x="4661" y="492322"/>
                    <a:pt x="0" y="487661"/>
                    <a:pt x="0" y="481912"/>
                  </a:cubicBezTo>
                  <a:lnTo>
                    <a:pt x="0" y="10410"/>
                  </a:lnTo>
                  <a:cubicBezTo>
                    <a:pt x="0" y="4661"/>
                    <a:pt x="4661" y="0"/>
                    <a:pt x="10410" y="0"/>
                  </a:cubicBezTo>
                  <a:close/>
                </a:path>
              </a:pathLst>
            </a:custGeom>
            <a:solidFill>
              <a:srgbClr val="F1F1F1">
                <a:alpha val="89804"/>
              </a:srgbClr>
            </a:solidFill>
            <a:ln w="9525" cap="sq">
              <a:solidFill>
                <a:srgbClr val="000000">
                  <a:alpha val="89804"/>
                </a:srgbClr>
              </a:solidFill>
              <a:prstDash val="solid"/>
              <a:miter/>
            </a:ln>
          </p:spPr>
          <p:txBody>
            <a:bodyPr/>
            <a:lstStyle/>
            <a:p>
              <a:endParaRPr lang="en-IN"/>
            </a:p>
          </p:txBody>
        </p:sp>
        <p:sp>
          <p:nvSpPr>
            <p:cNvPr id="13" name="TextBox 13"/>
            <p:cNvSpPr txBox="1"/>
            <p:nvPr/>
          </p:nvSpPr>
          <p:spPr>
            <a:xfrm>
              <a:off x="0" y="-38100"/>
              <a:ext cx="4124800" cy="53042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TextBox 14"/>
          <p:cNvSpPr txBox="1"/>
          <p:nvPr/>
        </p:nvSpPr>
        <p:spPr>
          <a:xfrm>
            <a:off x="2142981" y="3057499"/>
            <a:ext cx="11822721" cy="1305561"/>
          </a:xfrm>
          <a:prstGeom prst="rect">
            <a:avLst/>
          </a:prstGeom>
        </p:spPr>
        <p:txBody>
          <a:bodyPr lIns="0" tIns="0" rIns="0" bIns="0" rtlCol="0" anchor="t">
            <a:spAutoFit/>
          </a:bodyPr>
          <a:lstStyle/>
          <a:p>
            <a:pPr algn="ctr">
              <a:lnSpc>
                <a:spcPts val="3219"/>
              </a:lnSpc>
            </a:pPr>
            <a:r>
              <a:rPr lang="en-US" sz="2299">
                <a:solidFill>
                  <a:srgbClr val="000000"/>
                </a:solidFill>
                <a:latin typeface="Public Sans"/>
                <a:ea typeface="Public Sans"/>
                <a:cs typeface="Public Sans"/>
                <a:sym typeface="Public Sans"/>
              </a:rPr>
              <a:t>The analysis provides a comprehensive understanding</a:t>
            </a:r>
          </a:p>
          <a:p>
            <a:pPr algn="ctr">
              <a:lnSpc>
                <a:spcPts val="3219"/>
              </a:lnSpc>
            </a:pPr>
            <a:r>
              <a:rPr lang="en-US" sz="2299">
                <a:solidFill>
                  <a:srgbClr val="000000"/>
                </a:solidFill>
                <a:latin typeface="Public Sans"/>
                <a:ea typeface="Public Sans"/>
                <a:cs typeface="Public Sans"/>
                <a:sym typeface="Public Sans"/>
              </a:rPr>
              <a:t>of India's electoral landscape.</a:t>
            </a:r>
          </a:p>
          <a:p>
            <a:pPr algn="ctr">
              <a:lnSpc>
                <a:spcPts val="4059"/>
              </a:lnSpc>
              <a:spcBef>
                <a:spcPct val="0"/>
              </a:spcBef>
            </a:pPr>
            <a:endParaRPr lang="en-US" sz="2299">
              <a:solidFill>
                <a:srgbClr val="000000"/>
              </a:solidFill>
              <a:latin typeface="Public Sans"/>
              <a:ea typeface="Public Sans"/>
              <a:cs typeface="Public Sans"/>
              <a:sym typeface="Public Sans"/>
            </a:endParaRPr>
          </a:p>
        </p:txBody>
      </p:sp>
      <p:grpSp>
        <p:nvGrpSpPr>
          <p:cNvPr id="15" name="Group 15"/>
          <p:cNvGrpSpPr/>
          <p:nvPr/>
        </p:nvGrpSpPr>
        <p:grpSpPr>
          <a:xfrm>
            <a:off x="2142981" y="4799987"/>
            <a:ext cx="10563735" cy="1331461"/>
            <a:chOff x="0" y="0"/>
            <a:chExt cx="3906052" cy="492322"/>
          </a:xfrm>
        </p:grpSpPr>
        <p:sp>
          <p:nvSpPr>
            <p:cNvPr id="16" name="Freeform 16"/>
            <p:cNvSpPr/>
            <p:nvPr/>
          </p:nvSpPr>
          <p:spPr>
            <a:xfrm>
              <a:off x="0" y="0"/>
              <a:ext cx="3906052" cy="492322"/>
            </a:xfrm>
            <a:custGeom>
              <a:avLst/>
              <a:gdLst/>
              <a:ahLst/>
              <a:cxnLst/>
              <a:rect l="l" t="t" r="r" b="b"/>
              <a:pathLst>
                <a:path w="3906052" h="492322">
                  <a:moveTo>
                    <a:pt x="10993" y="0"/>
                  </a:moveTo>
                  <a:lnTo>
                    <a:pt x="3895059" y="0"/>
                  </a:lnTo>
                  <a:cubicBezTo>
                    <a:pt x="3897975" y="0"/>
                    <a:pt x="3900771" y="1158"/>
                    <a:pt x="3902832" y="3220"/>
                  </a:cubicBezTo>
                  <a:cubicBezTo>
                    <a:pt x="3904894" y="5281"/>
                    <a:pt x="3906052" y="8078"/>
                    <a:pt x="3906052" y="10993"/>
                  </a:cubicBezTo>
                  <a:lnTo>
                    <a:pt x="3906052" y="481329"/>
                  </a:lnTo>
                  <a:cubicBezTo>
                    <a:pt x="3906052" y="484244"/>
                    <a:pt x="3904894" y="487040"/>
                    <a:pt x="3902832" y="489102"/>
                  </a:cubicBezTo>
                  <a:cubicBezTo>
                    <a:pt x="3900771" y="491164"/>
                    <a:pt x="3897975" y="492322"/>
                    <a:pt x="3895059" y="492322"/>
                  </a:cubicBezTo>
                  <a:lnTo>
                    <a:pt x="10993" y="492322"/>
                  </a:lnTo>
                  <a:cubicBezTo>
                    <a:pt x="8078" y="492322"/>
                    <a:pt x="5281" y="491164"/>
                    <a:pt x="3220" y="489102"/>
                  </a:cubicBezTo>
                  <a:cubicBezTo>
                    <a:pt x="1158" y="487040"/>
                    <a:pt x="0" y="484244"/>
                    <a:pt x="0" y="481329"/>
                  </a:cubicBezTo>
                  <a:lnTo>
                    <a:pt x="0" y="10993"/>
                  </a:lnTo>
                  <a:cubicBezTo>
                    <a:pt x="0" y="8078"/>
                    <a:pt x="1158" y="5281"/>
                    <a:pt x="3220" y="3220"/>
                  </a:cubicBezTo>
                  <a:cubicBezTo>
                    <a:pt x="5281" y="1158"/>
                    <a:pt x="8078" y="0"/>
                    <a:pt x="10993" y="0"/>
                  </a:cubicBezTo>
                  <a:close/>
                </a:path>
              </a:pathLst>
            </a:custGeom>
            <a:solidFill>
              <a:srgbClr val="8AB7E2"/>
            </a:solidFill>
            <a:ln w="9525" cap="sq">
              <a:solidFill>
                <a:srgbClr val="000000"/>
              </a:solidFill>
              <a:prstDash val="solid"/>
              <a:miter/>
            </a:ln>
          </p:spPr>
          <p:txBody>
            <a:bodyPr/>
            <a:lstStyle/>
            <a:p>
              <a:endParaRPr lang="en-IN"/>
            </a:p>
          </p:txBody>
        </p:sp>
        <p:sp>
          <p:nvSpPr>
            <p:cNvPr id="17" name="TextBox 17"/>
            <p:cNvSpPr txBox="1"/>
            <p:nvPr/>
          </p:nvSpPr>
          <p:spPr>
            <a:xfrm>
              <a:off x="0" y="-38100"/>
              <a:ext cx="3906052" cy="53042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2142981" y="7476195"/>
            <a:ext cx="10563735" cy="1331461"/>
            <a:chOff x="0" y="0"/>
            <a:chExt cx="3906052" cy="492322"/>
          </a:xfrm>
        </p:grpSpPr>
        <p:sp>
          <p:nvSpPr>
            <p:cNvPr id="19" name="Freeform 19"/>
            <p:cNvSpPr/>
            <p:nvPr/>
          </p:nvSpPr>
          <p:spPr>
            <a:xfrm>
              <a:off x="0" y="0"/>
              <a:ext cx="3906052" cy="492322"/>
            </a:xfrm>
            <a:custGeom>
              <a:avLst/>
              <a:gdLst/>
              <a:ahLst/>
              <a:cxnLst/>
              <a:rect l="l" t="t" r="r" b="b"/>
              <a:pathLst>
                <a:path w="3906052" h="492322">
                  <a:moveTo>
                    <a:pt x="10993" y="0"/>
                  </a:moveTo>
                  <a:lnTo>
                    <a:pt x="3895059" y="0"/>
                  </a:lnTo>
                  <a:cubicBezTo>
                    <a:pt x="3897975" y="0"/>
                    <a:pt x="3900771" y="1158"/>
                    <a:pt x="3902832" y="3220"/>
                  </a:cubicBezTo>
                  <a:cubicBezTo>
                    <a:pt x="3904894" y="5281"/>
                    <a:pt x="3906052" y="8078"/>
                    <a:pt x="3906052" y="10993"/>
                  </a:cubicBezTo>
                  <a:lnTo>
                    <a:pt x="3906052" y="481329"/>
                  </a:lnTo>
                  <a:cubicBezTo>
                    <a:pt x="3906052" y="484244"/>
                    <a:pt x="3904894" y="487040"/>
                    <a:pt x="3902832" y="489102"/>
                  </a:cubicBezTo>
                  <a:cubicBezTo>
                    <a:pt x="3900771" y="491164"/>
                    <a:pt x="3897975" y="492322"/>
                    <a:pt x="3895059" y="492322"/>
                  </a:cubicBezTo>
                  <a:lnTo>
                    <a:pt x="10993" y="492322"/>
                  </a:lnTo>
                  <a:cubicBezTo>
                    <a:pt x="8078" y="492322"/>
                    <a:pt x="5281" y="491164"/>
                    <a:pt x="3220" y="489102"/>
                  </a:cubicBezTo>
                  <a:cubicBezTo>
                    <a:pt x="1158" y="487040"/>
                    <a:pt x="0" y="484244"/>
                    <a:pt x="0" y="481329"/>
                  </a:cubicBezTo>
                  <a:lnTo>
                    <a:pt x="0" y="10993"/>
                  </a:lnTo>
                  <a:cubicBezTo>
                    <a:pt x="0" y="8078"/>
                    <a:pt x="1158" y="5281"/>
                    <a:pt x="3220" y="3220"/>
                  </a:cubicBezTo>
                  <a:cubicBezTo>
                    <a:pt x="5281" y="1158"/>
                    <a:pt x="8078" y="0"/>
                    <a:pt x="10993" y="0"/>
                  </a:cubicBezTo>
                  <a:close/>
                </a:path>
              </a:pathLst>
            </a:custGeom>
            <a:solidFill>
              <a:srgbClr val="8AB7E2"/>
            </a:solidFill>
            <a:ln w="9525" cap="sq">
              <a:solidFill>
                <a:srgbClr val="000000"/>
              </a:solidFill>
              <a:prstDash val="solid"/>
              <a:miter/>
            </a:ln>
          </p:spPr>
          <p:txBody>
            <a:bodyPr/>
            <a:lstStyle/>
            <a:p>
              <a:endParaRPr lang="en-IN"/>
            </a:p>
          </p:txBody>
        </p:sp>
        <p:sp>
          <p:nvSpPr>
            <p:cNvPr id="20" name="TextBox 20"/>
            <p:cNvSpPr txBox="1"/>
            <p:nvPr/>
          </p:nvSpPr>
          <p:spPr>
            <a:xfrm>
              <a:off x="0" y="-38100"/>
              <a:ext cx="3906052" cy="53042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TextBox 21"/>
          <p:cNvSpPr txBox="1"/>
          <p:nvPr/>
        </p:nvSpPr>
        <p:spPr>
          <a:xfrm>
            <a:off x="2061348" y="4834926"/>
            <a:ext cx="8004023" cy="1339812"/>
          </a:xfrm>
          <a:prstGeom prst="rect">
            <a:avLst/>
          </a:prstGeom>
        </p:spPr>
        <p:txBody>
          <a:bodyPr lIns="0" tIns="0" rIns="0" bIns="0" rtlCol="0" anchor="t">
            <a:spAutoFit/>
          </a:bodyPr>
          <a:lstStyle/>
          <a:p>
            <a:pPr algn="ctr">
              <a:lnSpc>
                <a:spcPts val="5427"/>
              </a:lnSpc>
            </a:pPr>
            <a:r>
              <a:rPr lang="en-US" sz="3876">
                <a:solidFill>
                  <a:srgbClr val="000000"/>
                </a:solidFill>
                <a:latin typeface="DM Sans"/>
                <a:ea typeface="DM Sans"/>
                <a:cs typeface="DM Sans"/>
                <a:sym typeface="DM Sans"/>
              </a:rPr>
              <a:t>Data-Driven Decisions</a:t>
            </a:r>
          </a:p>
          <a:p>
            <a:pPr algn="ctr">
              <a:lnSpc>
                <a:spcPts val="5427"/>
              </a:lnSpc>
              <a:spcBef>
                <a:spcPct val="0"/>
              </a:spcBef>
            </a:pPr>
            <a:endParaRPr lang="en-US" sz="3876">
              <a:solidFill>
                <a:srgbClr val="000000"/>
              </a:solidFill>
              <a:latin typeface="DM Sans"/>
              <a:ea typeface="DM Sans"/>
              <a:cs typeface="DM Sans"/>
              <a:sym typeface="DM Sans"/>
            </a:endParaRPr>
          </a:p>
        </p:txBody>
      </p:sp>
      <p:grpSp>
        <p:nvGrpSpPr>
          <p:cNvPr id="22" name="Group 22"/>
          <p:cNvGrpSpPr/>
          <p:nvPr/>
        </p:nvGrpSpPr>
        <p:grpSpPr>
          <a:xfrm>
            <a:off x="2690308" y="5582259"/>
            <a:ext cx="11155327" cy="1331461"/>
            <a:chOff x="0" y="0"/>
            <a:chExt cx="4124800" cy="492322"/>
          </a:xfrm>
        </p:grpSpPr>
        <p:sp>
          <p:nvSpPr>
            <p:cNvPr id="23" name="Freeform 23"/>
            <p:cNvSpPr/>
            <p:nvPr/>
          </p:nvSpPr>
          <p:spPr>
            <a:xfrm>
              <a:off x="0" y="0"/>
              <a:ext cx="4124800" cy="492322"/>
            </a:xfrm>
            <a:custGeom>
              <a:avLst/>
              <a:gdLst/>
              <a:ahLst/>
              <a:cxnLst/>
              <a:rect l="l" t="t" r="r" b="b"/>
              <a:pathLst>
                <a:path w="4124800" h="492322">
                  <a:moveTo>
                    <a:pt x="10410" y="0"/>
                  </a:moveTo>
                  <a:lnTo>
                    <a:pt x="4114390" y="0"/>
                  </a:lnTo>
                  <a:cubicBezTo>
                    <a:pt x="4120139" y="0"/>
                    <a:pt x="4124800" y="4661"/>
                    <a:pt x="4124800" y="10410"/>
                  </a:cubicBezTo>
                  <a:lnTo>
                    <a:pt x="4124800" y="481912"/>
                  </a:lnTo>
                  <a:cubicBezTo>
                    <a:pt x="4124800" y="487661"/>
                    <a:pt x="4120139" y="492322"/>
                    <a:pt x="4114390" y="492322"/>
                  </a:cubicBezTo>
                  <a:lnTo>
                    <a:pt x="10410" y="492322"/>
                  </a:lnTo>
                  <a:cubicBezTo>
                    <a:pt x="4661" y="492322"/>
                    <a:pt x="0" y="487661"/>
                    <a:pt x="0" y="481912"/>
                  </a:cubicBezTo>
                  <a:lnTo>
                    <a:pt x="0" y="10410"/>
                  </a:lnTo>
                  <a:cubicBezTo>
                    <a:pt x="0" y="4661"/>
                    <a:pt x="4661" y="0"/>
                    <a:pt x="10410" y="0"/>
                  </a:cubicBezTo>
                  <a:close/>
                </a:path>
              </a:pathLst>
            </a:custGeom>
            <a:solidFill>
              <a:srgbClr val="F1F1F1">
                <a:alpha val="89804"/>
              </a:srgbClr>
            </a:solidFill>
            <a:ln w="9525" cap="sq">
              <a:solidFill>
                <a:srgbClr val="000000">
                  <a:alpha val="89804"/>
                </a:srgbClr>
              </a:solidFill>
              <a:prstDash val="solid"/>
              <a:miter/>
            </a:ln>
          </p:spPr>
          <p:txBody>
            <a:bodyPr/>
            <a:lstStyle/>
            <a:p>
              <a:endParaRPr lang="en-IN"/>
            </a:p>
          </p:txBody>
        </p:sp>
        <p:sp>
          <p:nvSpPr>
            <p:cNvPr id="24" name="TextBox 24"/>
            <p:cNvSpPr txBox="1"/>
            <p:nvPr/>
          </p:nvSpPr>
          <p:spPr>
            <a:xfrm>
              <a:off x="0" y="-38100"/>
              <a:ext cx="4124800" cy="53042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5" name="Group 25"/>
          <p:cNvGrpSpPr/>
          <p:nvPr/>
        </p:nvGrpSpPr>
        <p:grpSpPr>
          <a:xfrm>
            <a:off x="2690308" y="8141926"/>
            <a:ext cx="11155327" cy="1331461"/>
            <a:chOff x="0" y="0"/>
            <a:chExt cx="4124800" cy="492322"/>
          </a:xfrm>
        </p:grpSpPr>
        <p:sp>
          <p:nvSpPr>
            <p:cNvPr id="26" name="Freeform 26"/>
            <p:cNvSpPr/>
            <p:nvPr/>
          </p:nvSpPr>
          <p:spPr>
            <a:xfrm>
              <a:off x="0" y="0"/>
              <a:ext cx="4124800" cy="492322"/>
            </a:xfrm>
            <a:custGeom>
              <a:avLst/>
              <a:gdLst/>
              <a:ahLst/>
              <a:cxnLst/>
              <a:rect l="l" t="t" r="r" b="b"/>
              <a:pathLst>
                <a:path w="4124800" h="492322">
                  <a:moveTo>
                    <a:pt x="10410" y="0"/>
                  </a:moveTo>
                  <a:lnTo>
                    <a:pt x="4114390" y="0"/>
                  </a:lnTo>
                  <a:cubicBezTo>
                    <a:pt x="4120139" y="0"/>
                    <a:pt x="4124800" y="4661"/>
                    <a:pt x="4124800" y="10410"/>
                  </a:cubicBezTo>
                  <a:lnTo>
                    <a:pt x="4124800" y="481912"/>
                  </a:lnTo>
                  <a:cubicBezTo>
                    <a:pt x="4124800" y="487661"/>
                    <a:pt x="4120139" y="492322"/>
                    <a:pt x="4114390" y="492322"/>
                  </a:cubicBezTo>
                  <a:lnTo>
                    <a:pt x="10410" y="492322"/>
                  </a:lnTo>
                  <a:cubicBezTo>
                    <a:pt x="4661" y="492322"/>
                    <a:pt x="0" y="487661"/>
                    <a:pt x="0" y="481912"/>
                  </a:cubicBezTo>
                  <a:lnTo>
                    <a:pt x="0" y="10410"/>
                  </a:lnTo>
                  <a:cubicBezTo>
                    <a:pt x="0" y="4661"/>
                    <a:pt x="4661" y="0"/>
                    <a:pt x="10410" y="0"/>
                  </a:cubicBezTo>
                  <a:close/>
                </a:path>
              </a:pathLst>
            </a:custGeom>
            <a:solidFill>
              <a:srgbClr val="F1F1F1">
                <a:alpha val="89804"/>
              </a:srgbClr>
            </a:solidFill>
            <a:ln w="9525" cap="sq">
              <a:solidFill>
                <a:srgbClr val="000000">
                  <a:alpha val="89804"/>
                </a:srgbClr>
              </a:solidFill>
              <a:prstDash val="solid"/>
              <a:miter/>
            </a:ln>
          </p:spPr>
          <p:txBody>
            <a:bodyPr/>
            <a:lstStyle/>
            <a:p>
              <a:endParaRPr lang="en-IN"/>
            </a:p>
          </p:txBody>
        </p:sp>
        <p:sp>
          <p:nvSpPr>
            <p:cNvPr id="27" name="TextBox 27"/>
            <p:cNvSpPr txBox="1"/>
            <p:nvPr/>
          </p:nvSpPr>
          <p:spPr>
            <a:xfrm>
              <a:off x="0" y="-38100"/>
              <a:ext cx="4124800" cy="530422"/>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8" name="TextBox 28"/>
          <p:cNvSpPr txBox="1"/>
          <p:nvPr/>
        </p:nvSpPr>
        <p:spPr>
          <a:xfrm>
            <a:off x="1525383" y="7526407"/>
            <a:ext cx="7635850" cy="1281250"/>
          </a:xfrm>
          <a:prstGeom prst="rect">
            <a:avLst/>
          </a:prstGeom>
        </p:spPr>
        <p:txBody>
          <a:bodyPr lIns="0" tIns="0" rIns="0" bIns="0" rtlCol="0" anchor="t">
            <a:spAutoFit/>
          </a:bodyPr>
          <a:lstStyle/>
          <a:p>
            <a:pPr algn="ctr">
              <a:lnSpc>
                <a:spcPts val="5177"/>
              </a:lnSpc>
            </a:pPr>
            <a:r>
              <a:rPr lang="en-US" sz="3698">
                <a:solidFill>
                  <a:srgbClr val="000000"/>
                </a:solidFill>
                <a:latin typeface="DM Sans"/>
                <a:ea typeface="DM Sans"/>
                <a:cs typeface="DM Sans"/>
                <a:sym typeface="DM Sans"/>
              </a:rPr>
              <a:t>Future Analysis</a:t>
            </a:r>
          </a:p>
          <a:p>
            <a:pPr algn="ctr">
              <a:lnSpc>
                <a:spcPts val="5177"/>
              </a:lnSpc>
              <a:spcBef>
                <a:spcPct val="0"/>
              </a:spcBef>
            </a:pPr>
            <a:endParaRPr lang="en-US" sz="3698">
              <a:solidFill>
                <a:srgbClr val="000000"/>
              </a:solidFill>
              <a:latin typeface="DM Sans"/>
              <a:ea typeface="DM Sans"/>
              <a:cs typeface="DM Sans"/>
              <a:sym typeface="DM Sans"/>
            </a:endParaRPr>
          </a:p>
        </p:txBody>
      </p:sp>
      <p:sp>
        <p:nvSpPr>
          <p:cNvPr id="29" name="TextBox 29"/>
          <p:cNvSpPr txBox="1"/>
          <p:nvPr/>
        </p:nvSpPr>
        <p:spPr>
          <a:xfrm>
            <a:off x="3225530" y="5809291"/>
            <a:ext cx="10084884" cy="1324005"/>
          </a:xfrm>
          <a:prstGeom prst="rect">
            <a:avLst/>
          </a:prstGeom>
        </p:spPr>
        <p:txBody>
          <a:bodyPr lIns="0" tIns="0" rIns="0" bIns="0" rtlCol="0" anchor="t">
            <a:spAutoFit/>
          </a:bodyPr>
          <a:lstStyle/>
          <a:p>
            <a:pPr algn="ctr">
              <a:lnSpc>
                <a:spcPts val="3330"/>
              </a:lnSpc>
            </a:pPr>
            <a:r>
              <a:rPr lang="en-US" sz="2378">
                <a:solidFill>
                  <a:srgbClr val="000000"/>
                </a:solidFill>
                <a:latin typeface="DM Sans"/>
                <a:ea typeface="DM Sans"/>
                <a:cs typeface="DM Sans"/>
                <a:sym typeface="DM Sans"/>
              </a:rPr>
              <a:t>Insights can guide policymakers and political strategists in making informed decisions.</a:t>
            </a:r>
          </a:p>
          <a:p>
            <a:pPr algn="ctr">
              <a:lnSpc>
                <a:spcPts val="4016"/>
              </a:lnSpc>
              <a:spcBef>
                <a:spcPct val="0"/>
              </a:spcBef>
            </a:pPr>
            <a:endParaRPr lang="en-US" sz="2378">
              <a:solidFill>
                <a:srgbClr val="000000"/>
              </a:solidFill>
              <a:latin typeface="DM Sans"/>
              <a:ea typeface="DM Sans"/>
              <a:cs typeface="DM Sans"/>
              <a:sym typeface="DM Sans"/>
            </a:endParaRPr>
          </a:p>
        </p:txBody>
      </p:sp>
      <p:sp>
        <p:nvSpPr>
          <p:cNvPr id="30" name="TextBox 30"/>
          <p:cNvSpPr txBox="1"/>
          <p:nvPr/>
        </p:nvSpPr>
        <p:spPr>
          <a:xfrm>
            <a:off x="2637473" y="8378388"/>
            <a:ext cx="10833736" cy="1305561"/>
          </a:xfrm>
          <a:prstGeom prst="rect">
            <a:avLst/>
          </a:prstGeom>
        </p:spPr>
        <p:txBody>
          <a:bodyPr lIns="0" tIns="0" rIns="0" bIns="0" rtlCol="0" anchor="t">
            <a:spAutoFit/>
          </a:bodyPr>
          <a:lstStyle/>
          <a:p>
            <a:pPr algn="ctr">
              <a:lnSpc>
                <a:spcPts val="3219"/>
              </a:lnSpc>
            </a:pPr>
            <a:r>
              <a:rPr lang="en-US" sz="2299">
                <a:solidFill>
                  <a:srgbClr val="000000"/>
                </a:solidFill>
                <a:latin typeface="Public Sans"/>
                <a:ea typeface="Public Sans"/>
                <a:cs typeface="Public Sans"/>
                <a:sym typeface="Public Sans"/>
              </a:rPr>
              <a:t>Combining data with socioeconomic factors and using machine learning can enhance future studies.</a:t>
            </a:r>
          </a:p>
          <a:p>
            <a:pPr algn="ctr">
              <a:lnSpc>
                <a:spcPts val="4059"/>
              </a:lnSpc>
              <a:spcBef>
                <a:spcPct val="0"/>
              </a:spcBef>
            </a:pPr>
            <a:endParaRPr lang="en-US" sz="2299">
              <a:solidFill>
                <a:srgbClr val="000000"/>
              </a:solidFill>
              <a:latin typeface="Public Sans"/>
              <a:ea typeface="Public Sans"/>
              <a:cs typeface="Public Sans"/>
              <a:sym typeface="Public Sans"/>
            </a:endParaRPr>
          </a:p>
        </p:txBody>
      </p:sp>
      <p:sp>
        <p:nvSpPr>
          <p:cNvPr id="32" name="Freeform 32"/>
          <p:cNvSpPr/>
          <p:nvPr/>
        </p:nvSpPr>
        <p:spPr>
          <a:xfrm rot="18438401">
            <a:off x="16712689" y="4244875"/>
            <a:ext cx="1871995" cy="118010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873884" y="8347691"/>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3939279" y="4876298"/>
            <a:ext cx="3892558" cy="3471393"/>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5" name="Freeform 5"/>
          <p:cNvSpPr/>
          <p:nvPr/>
        </p:nvSpPr>
        <p:spPr>
          <a:xfrm>
            <a:off x="14079886" y="390859"/>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6" name="Freeform 6"/>
          <p:cNvSpPr/>
          <p:nvPr/>
        </p:nvSpPr>
        <p:spPr>
          <a:xfrm rot="4747568">
            <a:off x="-689107" y="4464885"/>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8" name="Freeform 8"/>
          <p:cNvSpPr/>
          <p:nvPr/>
        </p:nvSpPr>
        <p:spPr>
          <a:xfrm>
            <a:off x="612745" y="180695"/>
            <a:ext cx="16884502" cy="5293091"/>
          </a:xfrm>
          <a:custGeom>
            <a:avLst/>
            <a:gdLst/>
            <a:ahLst/>
            <a:cxnLst/>
            <a:rect l="l" t="t" r="r" b="b"/>
            <a:pathLst>
              <a:path w="16884502" h="5293091">
                <a:moveTo>
                  <a:pt x="0" y="0"/>
                </a:moveTo>
                <a:lnTo>
                  <a:pt x="16884502" y="0"/>
                </a:lnTo>
                <a:lnTo>
                  <a:pt x="16884502" y="5293091"/>
                </a:lnTo>
                <a:lnTo>
                  <a:pt x="0" y="5293091"/>
                </a:lnTo>
                <a:lnTo>
                  <a:pt x="0" y="0"/>
                </a:lnTo>
                <a:close/>
              </a:path>
            </a:pathLst>
          </a:custGeom>
          <a:blipFill>
            <a:blip r:embed="rId10"/>
            <a:stretch>
              <a:fillRect t="-37303" b="-30424"/>
            </a:stretch>
          </a:blipFill>
        </p:spPr>
        <p:txBody>
          <a:bodyPr/>
          <a:lstStyle/>
          <a:p>
            <a:endParaRPr lang="en-IN"/>
          </a:p>
        </p:txBody>
      </p:sp>
      <p:grpSp>
        <p:nvGrpSpPr>
          <p:cNvPr id="9" name="Group 9"/>
          <p:cNvGrpSpPr/>
          <p:nvPr/>
        </p:nvGrpSpPr>
        <p:grpSpPr>
          <a:xfrm>
            <a:off x="2905140" y="5143500"/>
            <a:ext cx="12503416" cy="3471393"/>
            <a:chOff x="0" y="0"/>
            <a:chExt cx="3293081" cy="914276"/>
          </a:xfrm>
        </p:grpSpPr>
        <p:sp>
          <p:nvSpPr>
            <p:cNvPr id="10" name="Freeform 10"/>
            <p:cNvSpPr/>
            <p:nvPr/>
          </p:nvSpPr>
          <p:spPr>
            <a:xfrm>
              <a:off x="0" y="0"/>
              <a:ext cx="3293081" cy="914276"/>
            </a:xfrm>
            <a:custGeom>
              <a:avLst/>
              <a:gdLst/>
              <a:ahLst/>
              <a:cxnLst/>
              <a:rect l="l" t="t" r="r" b="b"/>
              <a:pathLst>
                <a:path w="3293081" h="914276">
                  <a:moveTo>
                    <a:pt x="61918" y="0"/>
                  </a:moveTo>
                  <a:lnTo>
                    <a:pt x="3231162" y="0"/>
                  </a:lnTo>
                  <a:cubicBezTo>
                    <a:pt x="3265359" y="0"/>
                    <a:pt x="3293081" y="27722"/>
                    <a:pt x="3293081" y="61918"/>
                  </a:cubicBezTo>
                  <a:lnTo>
                    <a:pt x="3293081" y="852358"/>
                  </a:lnTo>
                  <a:cubicBezTo>
                    <a:pt x="3293081" y="886554"/>
                    <a:pt x="3265359" y="914276"/>
                    <a:pt x="3231162" y="914276"/>
                  </a:cubicBezTo>
                  <a:lnTo>
                    <a:pt x="61918" y="914276"/>
                  </a:lnTo>
                  <a:cubicBezTo>
                    <a:pt x="27722" y="914276"/>
                    <a:pt x="0" y="886554"/>
                    <a:pt x="0" y="852358"/>
                  </a:cubicBezTo>
                  <a:lnTo>
                    <a:pt x="0" y="61918"/>
                  </a:lnTo>
                  <a:cubicBezTo>
                    <a:pt x="0" y="27722"/>
                    <a:pt x="27722" y="0"/>
                    <a:pt x="61918" y="0"/>
                  </a:cubicBezTo>
                  <a:close/>
                </a:path>
              </a:pathLst>
            </a:custGeom>
            <a:solidFill>
              <a:srgbClr val="8AB7E2"/>
            </a:solidFill>
          </p:spPr>
          <p:txBody>
            <a:bodyPr/>
            <a:lstStyle/>
            <a:p>
              <a:endParaRPr lang="en-IN"/>
            </a:p>
          </p:txBody>
        </p:sp>
        <p:sp>
          <p:nvSpPr>
            <p:cNvPr id="11" name="TextBox 11"/>
            <p:cNvSpPr txBox="1"/>
            <p:nvPr/>
          </p:nvSpPr>
          <p:spPr>
            <a:xfrm>
              <a:off x="0" y="-38100"/>
              <a:ext cx="3293081" cy="95237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599798" y="6362931"/>
            <a:ext cx="10910396" cy="1754786"/>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92465" y="-51735"/>
            <a:ext cx="4225793" cy="199596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4" name="Freeform 4"/>
          <p:cNvSpPr/>
          <p:nvPr/>
        </p:nvSpPr>
        <p:spPr>
          <a:xfrm>
            <a:off x="14699449" y="105379"/>
            <a:ext cx="3415038" cy="3200971"/>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5" name="Freeform 5"/>
          <p:cNvSpPr/>
          <p:nvPr/>
        </p:nvSpPr>
        <p:spPr>
          <a:xfrm>
            <a:off x="9525000" y="-51735"/>
            <a:ext cx="2462981" cy="17576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6" name="TextBox 6"/>
          <p:cNvSpPr txBox="1"/>
          <p:nvPr/>
        </p:nvSpPr>
        <p:spPr>
          <a:xfrm>
            <a:off x="5496572" y="1942530"/>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Election Data Analysis</a:t>
            </a:r>
          </a:p>
        </p:txBody>
      </p:sp>
      <p:sp>
        <p:nvSpPr>
          <p:cNvPr id="7" name="Freeform 7"/>
          <p:cNvSpPr/>
          <p:nvPr/>
        </p:nvSpPr>
        <p:spPr>
          <a:xfrm>
            <a:off x="4106496" y="3589805"/>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p:cNvSpPr/>
          <p:nvPr/>
        </p:nvSpPr>
        <p:spPr>
          <a:xfrm>
            <a:off x="-1" y="3845499"/>
            <a:ext cx="5939383" cy="6441502"/>
          </a:xfrm>
          <a:custGeom>
            <a:avLst/>
            <a:gdLst/>
            <a:ahLst/>
            <a:cxnLst/>
            <a:rect l="l" t="t" r="r" b="b"/>
            <a:pathLst>
              <a:path w="6343966" h="6713121">
                <a:moveTo>
                  <a:pt x="0" y="0"/>
                </a:moveTo>
                <a:lnTo>
                  <a:pt x="6343965" y="0"/>
                </a:lnTo>
                <a:lnTo>
                  <a:pt x="6343965" y="6713121"/>
                </a:lnTo>
                <a:lnTo>
                  <a:pt x="0" y="6713121"/>
                </a:lnTo>
                <a:lnTo>
                  <a:pt x="0" y="0"/>
                </a:lnTo>
                <a:close/>
              </a:path>
            </a:pathLst>
          </a:custGeom>
          <a:blipFill>
            <a:blip r:embed="rId10"/>
            <a:stretch>
              <a:fillRect l="-837" r="-4981"/>
            </a:stretch>
          </a:blipFill>
        </p:spPr>
        <p:txBody>
          <a:bodyPr/>
          <a:lstStyle/>
          <a:p>
            <a:endParaRPr lang="en-IN"/>
          </a:p>
        </p:txBody>
      </p:sp>
      <p:sp>
        <p:nvSpPr>
          <p:cNvPr id="9" name="Freeform 9"/>
          <p:cNvSpPr/>
          <p:nvPr/>
        </p:nvSpPr>
        <p:spPr>
          <a:xfrm>
            <a:off x="11987981" y="6397745"/>
            <a:ext cx="5939383" cy="3500856"/>
          </a:xfrm>
          <a:custGeom>
            <a:avLst/>
            <a:gdLst/>
            <a:ahLst/>
            <a:cxnLst/>
            <a:rect l="l" t="t" r="r" b="b"/>
            <a:pathLst>
              <a:path w="6425097" h="4944313">
                <a:moveTo>
                  <a:pt x="0" y="0"/>
                </a:moveTo>
                <a:lnTo>
                  <a:pt x="6425097" y="0"/>
                </a:lnTo>
                <a:lnTo>
                  <a:pt x="6425097" y="4944312"/>
                </a:lnTo>
                <a:lnTo>
                  <a:pt x="0" y="4944312"/>
                </a:lnTo>
                <a:lnTo>
                  <a:pt x="0" y="0"/>
                </a:lnTo>
                <a:close/>
              </a:path>
            </a:pathLst>
          </a:custGeom>
          <a:blipFill>
            <a:blip r:embed="rId11"/>
            <a:stretch>
              <a:fillRect/>
            </a:stretch>
          </a:blipFill>
        </p:spPr>
        <p:txBody>
          <a:bodyPr/>
          <a:lstStyle/>
          <a:p>
            <a:endParaRPr lang="en-IN"/>
          </a:p>
        </p:txBody>
      </p:sp>
      <p:sp>
        <p:nvSpPr>
          <p:cNvPr id="10" name="TextBox 10"/>
          <p:cNvSpPr txBox="1"/>
          <p:nvPr/>
        </p:nvSpPr>
        <p:spPr>
          <a:xfrm>
            <a:off x="9828205" y="6163725"/>
            <a:ext cx="8459795" cy="578026"/>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By: Anamika Ghosh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959359">
            <a:off x="158717" y="1562286"/>
            <a:ext cx="3150111" cy="957314"/>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3" name="Freeform 3"/>
          <p:cNvSpPr/>
          <p:nvPr/>
        </p:nvSpPr>
        <p:spPr>
          <a:xfrm>
            <a:off x="6172200" y="6665157"/>
            <a:ext cx="4076270" cy="2863579"/>
          </a:xfrm>
          <a:custGeom>
            <a:avLst/>
            <a:gdLst/>
            <a:ahLst/>
            <a:cxnLst/>
            <a:rect l="l" t="t" r="r" b="b"/>
            <a:pathLst>
              <a:path w="4076270" h="2863579">
                <a:moveTo>
                  <a:pt x="0" y="0"/>
                </a:moveTo>
                <a:lnTo>
                  <a:pt x="4076270" y="0"/>
                </a:lnTo>
                <a:lnTo>
                  <a:pt x="4076270" y="2863580"/>
                </a:lnTo>
                <a:lnTo>
                  <a:pt x="0" y="286358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5" name="Freeform 5"/>
          <p:cNvSpPr/>
          <p:nvPr/>
        </p:nvSpPr>
        <p:spPr>
          <a:xfrm>
            <a:off x="9372600" y="5255457"/>
            <a:ext cx="7866120" cy="4859927"/>
          </a:xfrm>
          <a:custGeom>
            <a:avLst/>
            <a:gdLst/>
            <a:ahLst/>
            <a:cxnLst/>
            <a:rect l="l" t="t" r="r" b="b"/>
            <a:pathLst>
              <a:path w="7866120" h="4859927">
                <a:moveTo>
                  <a:pt x="0" y="0"/>
                </a:moveTo>
                <a:lnTo>
                  <a:pt x="7866120" y="0"/>
                </a:lnTo>
                <a:lnTo>
                  <a:pt x="7866120" y="4859927"/>
                </a:lnTo>
                <a:lnTo>
                  <a:pt x="0" y="4859927"/>
                </a:lnTo>
                <a:lnTo>
                  <a:pt x="0" y="0"/>
                </a:lnTo>
                <a:close/>
              </a:path>
            </a:pathLst>
          </a:custGeom>
          <a:blipFill>
            <a:blip r:embed="rId6"/>
            <a:stretch>
              <a:fillRect l="-7938"/>
            </a:stretch>
          </a:blipFill>
        </p:spPr>
        <p:txBody>
          <a:bodyPr/>
          <a:lstStyle/>
          <a:p>
            <a:endParaRPr lang="en-IN"/>
          </a:p>
        </p:txBody>
      </p:sp>
      <p:sp>
        <p:nvSpPr>
          <p:cNvPr id="6" name="TextBox 6"/>
          <p:cNvSpPr txBox="1"/>
          <p:nvPr/>
        </p:nvSpPr>
        <p:spPr>
          <a:xfrm>
            <a:off x="1504950" y="2138837"/>
            <a:ext cx="15133642" cy="847102"/>
          </a:xfrm>
          <a:prstGeom prst="rect">
            <a:avLst/>
          </a:prstGeom>
        </p:spPr>
        <p:txBody>
          <a:bodyPr lIns="0" tIns="0" rIns="0" bIns="0" rtlCol="0" anchor="t">
            <a:spAutoFit/>
          </a:bodyPr>
          <a:lstStyle/>
          <a:p>
            <a:pPr algn="l">
              <a:lnSpc>
                <a:spcPts val="6305"/>
              </a:lnSpc>
            </a:pPr>
            <a:r>
              <a:rPr lang="en-US" sz="6500" b="1">
                <a:solidFill>
                  <a:srgbClr val="000000"/>
                </a:solidFill>
                <a:latin typeface="DM Sans Bold"/>
                <a:ea typeface="DM Sans Bold"/>
                <a:cs typeface="DM Sans Bold"/>
                <a:sym typeface="DM Sans Bold"/>
              </a:rPr>
              <a:t>Introduction to Election Data Analysis</a:t>
            </a:r>
          </a:p>
        </p:txBody>
      </p:sp>
      <p:sp>
        <p:nvSpPr>
          <p:cNvPr id="7" name="TextBox 7"/>
          <p:cNvSpPr txBox="1"/>
          <p:nvPr/>
        </p:nvSpPr>
        <p:spPr>
          <a:xfrm>
            <a:off x="1504950" y="3393242"/>
            <a:ext cx="10481239" cy="3271915"/>
          </a:xfrm>
          <a:prstGeom prst="rect">
            <a:avLst/>
          </a:prstGeom>
        </p:spPr>
        <p:txBody>
          <a:bodyPr lIns="0" tIns="0" rIns="0" bIns="0" rtlCol="0" anchor="t">
            <a:spAutoFit/>
          </a:bodyPr>
          <a:lstStyle/>
          <a:p>
            <a:pPr marL="0" lvl="0" indent="0" algn="l">
              <a:lnSpc>
                <a:spcPts val="6027"/>
              </a:lnSpc>
            </a:pPr>
            <a:r>
              <a:rPr lang="en-US" sz="2954" b="1" spc="177">
                <a:solidFill>
                  <a:srgbClr val="000000"/>
                </a:solidFill>
                <a:latin typeface="DM Sans Bold"/>
                <a:ea typeface="DM Sans Bold"/>
                <a:cs typeface="DM Sans Bold"/>
                <a:sym typeface="DM Sans Bold"/>
              </a:rPr>
              <a:t>The </a:t>
            </a:r>
            <a:r>
              <a:rPr lang="en-US" sz="2954" b="1" u="none" spc="177">
                <a:solidFill>
                  <a:srgbClr val="000000"/>
                </a:solidFill>
                <a:latin typeface="DM Sans Bold"/>
                <a:ea typeface="DM Sans Bold"/>
                <a:cs typeface="DM Sans Bold"/>
                <a:sym typeface="DM Sans Bold"/>
              </a:rPr>
              <a:t>p</a:t>
            </a:r>
            <a:r>
              <a:rPr lang="en-US" sz="2954" b="1" spc="177">
                <a:solidFill>
                  <a:srgbClr val="000000"/>
                </a:solidFill>
                <a:latin typeface="DM Sans Bold"/>
                <a:ea typeface="DM Sans Bold"/>
                <a:cs typeface="DM Sans Bold"/>
                <a:sym typeface="DM Sans Bold"/>
              </a:rPr>
              <a:t>r</a:t>
            </a:r>
            <a:r>
              <a:rPr lang="en-US" sz="2954" b="1" u="none" spc="177">
                <a:solidFill>
                  <a:srgbClr val="000000"/>
                </a:solidFill>
                <a:latin typeface="DM Sans Bold"/>
                <a:ea typeface="DM Sans Bold"/>
                <a:cs typeface="DM Sans Bold"/>
                <a:sym typeface="DM Sans Bold"/>
              </a:rPr>
              <a:t>oje</a:t>
            </a:r>
            <a:r>
              <a:rPr lang="en-US" sz="2954" b="1" spc="177">
                <a:solidFill>
                  <a:srgbClr val="000000"/>
                </a:solidFill>
                <a:latin typeface="DM Sans Bold"/>
                <a:ea typeface="DM Sans Bold"/>
                <a:cs typeface="DM Sans Bold"/>
                <a:sym typeface="DM Sans Bold"/>
              </a:rPr>
              <a:t>ct ai</a:t>
            </a:r>
            <a:r>
              <a:rPr lang="en-US" sz="2954" b="1" u="none" spc="177">
                <a:solidFill>
                  <a:srgbClr val="000000"/>
                </a:solidFill>
                <a:latin typeface="DM Sans Bold"/>
                <a:ea typeface="DM Sans Bold"/>
                <a:cs typeface="DM Sans Bold"/>
                <a:sym typeface="DM Sans Bold"/>
              </a:rPr>
              <a:t>ms to provide</a:t>
            </a:r>
            <a:r>
              <a:rPr lang="en-US" sz="2954" b="1" spc="177">
                <a:solidFill>
                  <a:srgbClr val="000000"/>
                </a:solidFill>
                <a:latin typeface="DM Sans Bold"/>
                <a:ea typeface="DM Sans Bold"/>
                <a:cs typeface="DM Sans Bold"/>
                <a:sym typeface="DM Sans Bold"/>
              </a:rPr>
              <a:t> insights </a:t>
            </a:r>
            <a:r>
              <a:rPr lang="en-US" sz="2954" b="1" u="none" spc="177">
                <a:solidFill>
                  <a:srgbClr val="000000"/>
                </a:solidFill>
                <a:latin typeface="DM Sans Bold"/>
                <a:ea typeface="DM Sans Bold"/>
                <a:cs typeface="DM Sans Bold"/>
                <a:sym typeface="DM Sans Bold"/>
              </a:rPr>
              <a:t>int</a:t>
            </a:r>
            <a:r>
              <a:rPr lang="en-US" sz="2954" b="1" spc="177">
                <a:solidFill>
                  <a:srgbClr val="000000"/>
                </a:solidFill>
                <a:latin typeface="DM Sans Bold"/>
                <a:ea typeface="DM Sans Bold"/>
                <a:cs typeface="DM Sans Bold"/>
                <a:sym typeface="DM Sans Bold"/>
              </a:rPr>
              <a:t>o the 2024 Lok Sabha General Elections in </a:t>
            </a:r>
            <a:r>
              <a:rPr lang="en-US" sz="2954" b="1" u="none" spc="177">
                <a:solidFill>
                  <a:srgbClr val="000000"/>
                </a:solidFill>
                <a:latin typeface="DM Sans Bold"/>
                <a:ea typeface="DM Sans Bold"/>
                <a:cs typeface="DM Sans Bold"/>
                <a:sym typeface="DM Sans Bold"/>
              </a:rPr>
              <a:t>diff</a:t>
            </a:r>
            <a:r>
              <a:rPr lang="en-US" sz="2954" b="1" spc="177">
                <a:solidFill>
                  <a:srgbClr val="000000"/>
                </a:solidFill>
                <a:latin typeface="DM Sans Bold"/>
                <a:ea typeface="DM Sans Bold"/>
                <a:cs typeface="DM Sans Bold"/>
                <a:sym typeface="DM Sans Bold"/>
              </a:rPr>
              <a:t>er</a:t>
            </a:r>
            <a:r>
              <a:rPr lang="en-US" sz="2954" b="1" u="none" spc="177">
                <a:solidFill>
                  <a:srgbClr val="000000"/>
                </a:solidFill>
                <a:latin typeface="DM Sans Bold"/>
                <a:ea typeface="DM Sans Bold"/>
                <a:cs typeface="DM Sans Bold"/>
                <a:sym typeface="DM Sans Bold"/>
              </a:rPr>
              <a:t>e</a:t>
            </a:r>
            <a:r>
              <a:rPr lang="en-US" sz="2954" b="1" spc="177">
                <a:solidFill>
                  <a:srgbClr val="000000"/>
                </a:solidFill>
                <a:latin typeface="DM Sans Bold"/>
                <a:ea typeface="DM Sans Bold"/>
                <a:cs typeface="DM Sans Bold"/>
                <a:sym typeface="DM Sans Bold"/>
              </a:rPr>
              <a:t>nt </a:t>
            </a:r>
            <a:r>
              <a:rPr lang="en-US" sz="2954" b="1" u="none" spc="177">
                <a:solidFill>
                  <a:srgbClr val="000000"/>
                </a:solidFill>
                <a:latin typeface="DM Sans Bold"/>
                <a:ea typeface="DM Sans Bold"/>
                <a:cs typeface="DM Sans Bold"/>
                <a:sym typeface="DM Sans Bold"/>
              </a:rPr>
              <a:t>S</a:t>
            </a:r>
            <a:r>
              <a:rPr lang="en-US" sz="2954" b="1" spc="177">
                <a:solidFill>
                  <a:srgbClr val="000000"/>
                </a:solidFill>
                <a:latin typeface="DM Sans Bold"/>
                <a:ea typeface="DM Sans Bold"/>
                <a:cs typeface="DM Sans Bold"/>
                <a:sym typeface="DM Sans Bold"/>
              </a:rPr>
              <a:t>tate</a:t>
            </a:r>
            <a:r>
              <a:rPr lang="en-US" sz="2954" b="1" u="none" spc="177">
                <a:solidFill>
                  <a:srgbClr val="000000"/>
                </a:solidFill>
                <a:latin typeface="DM Sans Bold"/>
                <a:ea typeface="DM Sans Bold"/>
                <a:cs typeface="DM Sans Bold"/>
                <a:sym typeface="DM Sans Bold"/>
              </a:rPr>
              <a:t>s/UT</a:t>
            </a:r>
            <a:r>
              <a:rPr lang="en-US" sz="2954" b="1" spc="177">
                <a:solidFill>
                  <a:srgbClr val="000000"/>
                </a:solidFill>
                <a:latin typeface="DM Sans Bold"/>
                <a:ea typeface="DM Sans Bold"/>
                <a:cs typeface="DM Sans Bold"/>
                <a:sym typeface="DM Sans Bold"/>
              </a:rPr>
              <a:t>s.</a:t>
            </a:r>
          </a:p>
          <a:p>
            <a:pPr marL="0" lvl="0" indent="0" algn="l">
              <a:lnSpc>
                <a:spcPts val="9087"/>
              </a:lnSpc>
            </a:pPr>
            <a:endParaRPr lang="en-US" sz="2954" b="1" spc="177">
              <a:solidFill>
                <a:srgbClr val="000000"/>
              </a:solidFill>
              <a:latin typeface="DM Sans Bold"/>
              <a:ea typeface="DM Sans Bold"/>
              <a:cs typeface="DM Sans Bold"/>
              <a:sym typeface="DM Sans Bold"/>
            </a:endParaRPr>
          </a:p>
        </p:txBody>
      </p:sp>
      <p:sp>
        <p:nvSpPr>
          <p:cNvPr id="8" name="Freeform 8"/>
          <p:cNvSpPr/>
          <p:nvPr/>
        </p:nvSpPr>
        <p:spPr>
          <a:xfrm>
            <a:off x="15019663" y="-89316"/>
            <a:ext cx="3237857" cy="1600200"/>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1297" y="1405180"/>
            <a:ext cx="7048740"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Project Objectives</a:t>
            </a:r>
          </a:p>
        </p:txBody>
      </p:sp>
      <p:grpSp>
        <p:nvGrpSpPr>
          <p:cNvPr id="3" name="Group 3"/>
          <p:cNvGrpSpPr/>
          <p:nvPr/>
        </p:nvGrpSpPr>
        <p:grpSpPr>
          <a:xfrm>
            <a:off x="8865958" y="398083"/>
            <a:ext cx="8707105" cy="1335948"/>
            <a:chOff x="0" y="0"/>
            <a:chExt cx="2914775" cy="447220"/>
          </a:xfrm>
        </p:grpSpPr>
        <p:sp>
          <p:nvSpPr>
            <p:cNvPr id="4" name="Freeform 4"/>
            <p:cNvSpPr/>
            <p:nvPr/>
          </p:nvSpPr>
          <p:spPr>
            <a:xfrm>
              <a:off x="0" y="0"/>
              <a:ext cx="2914775" cy="447220"/>
            </a:xfrm>
            <a:custGeom>
              <a:avLst/>
              <a:gdLst/>
              <a:ahLst/>
              <a:cxnLst/>
              <a:rect l="l" t="t" r="r" b="b"/>
              <a:pathLst>
                <a:path w="2914775" h="447220">
                  <a:moveTo>
                    <a:pt x="13337" y="0"/>
                  </a:moveTo>
                  <a:lnTo>
                    <a:pt x="2901438" y="0"/>
                  </a:lnTo>
                  <a:cubicBezTo>
                    <a:pt x="2904975" y="0"/>
                    <a:pt x="2908367" y="1405"/>
                    <a:pt x="2910869" y="3906"/>
                  </a:cubicBezTo>
                  <a:cubicBezTo>
                    <a:pt x="2913370" y="6408"/>
                    <a:pt x="2914775" y="9800"/>
                    <a:pt x="2914775" y="13337"/>
                  </a:cubicBezTo>
                  <a:lnTo>
                    <a:pt x="2914775" y="433882"/>
                  </a:lnTo>
                  <a:cubicBezTo>
                    <a:pt x="2914775" y="441248"/>
                    <a:pt x="2908804" y="447220"/>
                    <a:pt x="2901438" y="447220"/>
                  </a:cubicBezTo>
                  <a:lnTo>
                    <a:pt x="13337" y="447220"/>
                  </a:lnTo>
                  <a:cubicBezTo>
                    <a:pt x="9800" y="447220"/>
                    <a:pt x="6408" y="445814"/>
                    <a:pt x="3906" y="443313"/>
                  </a:cubicBezTo>
                  <a:cubicBezTo>
                    <a:pt x="1405" y="440812"/>
                    <a:pt x="0" y="437420"/>
                    <a:pt x="0" y="433882"/>
                  </a:cubicBezTo>
                  <a:lnTo>
                    <a:pt x="0" y="13337"/>
                  </a:lnTo>
                  <a:cubicBezTo>
                    <a:pt x="0" y="9800"/>
                    <a:pt x="1405" y="6408"/>
                    <a:pt x="3906" y="3906"/>
                  </a:cubicBezTo>
                  <a:cubicBezTo>
                    <a:pt x="6408" y="1405"/>
                    <a:pt x="9800" y="0"/>
                    <a:pt x="13337" y="0"/>
                  </a:cubicBezTo>
                  <a:close/>
                </a:path>
              </a:pathLst>
            </a:custGeom>
            <a:solidFill>
              <a:srgbClr val="8AB7E2"/>
            </a:solidFill>
          </p:spPr>
          <p:txBody>
            <a:bodyPr/>
            <a:lstStyle/>
            <a:p>
              <a:endParaRPr lang="en-IN"/>
            </a:p>
          </p:txBody>
        </p:sp>
        <p:sp>
          <p:nvSpPr>
            <p:cNvPr id="5" name="TextBox 5"/>
            <p:cNvSpPr txBox="1"/>
            <p:nvPr/>
          </p:nvSpPr>
          <p:spPr>
            <a:xfrm>
              <a:off x="0" y="85725"/>
              <a:ext cx="2914775" cy="361495"/>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9144000" y="785000"/>
            <a:ext cx="1578952" cy="773443"/>
          </a:xfrm>
          <a:prstGeom prst="rect">
            <a:avLst/>
          </a:prstGeom>
        </p:spPr>
        <p:txBody>
          <a:bodyPr lIns="0" tIns="0" rIns="0" bIns="0" rtlCol="0" anchor="t">
            <a:spAutoFit/>
          </a:bodyPr>
          <a:lstStyle/>
          <a:p>
            <a:pPr algn="l">
              <a:lnSpc>
                <a:spcPts val="5760"/>
              </a:lnSpc>
            </a:pPr>
            <a:r>
              <a:rPr lang="en-US" sz="6000" spc="-492">
                <a:solidFill>
                  <a:srgbClr val="000000"/>
                </a:solidFill>
                <a:latin typeface="DM Sans"/>
                <a:ea typeface="DM Sans"/>
                <a:cs typeface="DM Sans"/>
                <a:sym typeface="DM Sans"/>
              </a:rPr>
              <a:t>01.</a:t>
            </a:r>
          </a:p>
        </p:txBody>
      </p:sp>
      <p:grpSp>
        <p:nvGrpSpPr>
          <p:cNvPr id="7" name="Group 7"/>
          <p:cNvGrpSpPr/>
          <p:nvPr/>
        </p:nvGrpSpPr>
        <p:grpSpPr>
          <a:xfrm>
            <a:off x="8865958" y="2168043"/>
            <a:ext cx="8707105" cy="1384743"/>
            <a:chOff x="0" y="0"/>
            <a:chExt cx="2914775" cy="463554"/>
          </a:xfrm>
        </p:grpSpPr>
        <p:sp>
          <p:nvSpPr>
            <p:cNvPr id="8" name="Freeform 8"/>
            <p:cNvSpPr/>
            <p:nvPr/>
          </p:nvSpPr>
          <p:spPr>
            <a:xfrm>
              <a:off x="0" y="0"/>
              <a:ext cx="2914775" cy="463554"/>
            </a:xfrm>
            <a:custGeom>
              <a:avLst/>
              <a:gdLst/>
              <a:ahLst/>
              <a:cxnLst/>
              <a:rect l="l" t="t" r="r" b="b"/>
              <a:pathLst>
                <a:path w="2914775" h="463554">
                  <a:moveTo>
                    <a:pt x="13337" y="0"/>
                  </a:moveTo>
                  <a:lnTo>
                    <a:pt x="2901438" y="0"/>
                  </a:lnTo>
                  <a:cubicBezTo>
                    <a:pt x="2904975" y="0"/>
                    <a:pt x="2908367" y="1405"/>
                    <a:pt x="2910869" y="3906"/>
                  </a:cubicBezTo>
                  <a:cubicBezTo>
                    <a:pt x="2913370" y="6408"/>
                    <a:pt x="2914775" y="9800"/>
                    <a:pt x="2914775" y="13337"/>
                  </a:cubicBezTo>
                  <a:lnTo>
                    <a:pt x="2914775" y="450217"/>
                  </a:lnTo>
                  <a:cubicBezTo>
                    <a:pt x="2914775" y="457583"/>
                    <a:pt x="2908804" y="463554"/>
                    <a:pt x="2901438" y="463554"/>
                  </a:cubicBezTo>
                  <a:lnTo>
                    <a:pt x="13337" y="463554"/>
                  </a:lnTo>
                  <a:cubicBezTo>
                    <a:pt x="9800" y="463554"/>
                    <a:pt x="6408" y="462149"/>
                    <a:pt x="3906" y="459648"/>
                  </a:cubicBezTo>
                  <a:cubicBezTo>
                    <a:pt x="1405" y="457147"/>
                    <a:pt x="0" y="453754"/>
                    <a:pt x="0" y="450217"/>
                  </a:cubicBezTo>
                  <a:lnTo>
                    <a:pt x="0" y="13337"/>
                  </a:lnTo>
                  <a:cubicBezTo>
                    <a:pt x="0" y="9800"/>
                    <a:pt x="1405" y="6408"/>
                    <a:pt x="3906" y="3906"/>
                  </a:cubicBezTo>
                  <a:cubicBezTo>
                    <a:pt x="6408" y="1405"/>
                    <a:pt x="9800" y="0"/>
                    <a:pt x="13337" y="0"/>
                  </a:cubicBezTo>
                  <a:close/>
                </a:path>
              </a:pathLst>
            </a:custGeom>
            <a:solidFill>
              <a:srgbClr val="8AB7E2"/>
            </a:solidFill>
          </p:spPr>
          <p:txBody>
            <a:bodyPr/>
            <a:lstStyle/>
            <a:p>
              <a:endParaRPr lang="en-IN"/>
            </a:p>
          </p:txBody>
        </p:sp>
        <p:sp>
          <p:nvSpPr>
            <p:cNvPr id="9" name="TextBox 9"/>
            <p:cNvSpPr txBox="1"/>
            <p:nvPr/>
          </p:nvSpPr>
          <p:spPr>
            <a:xfrm>
              <a:off x="0" y="85725"/>
              <a:ext cx="2914775" cy="377829"/>
            </a:xfrm>
            <a:prstGeom prst="rect">
              <a:avLst/>
            </a:prstGeom>
          </p:spPr>
          <p:txBody>
            <a:bodyPr lIns="50800" tIns="50800" rIns="50800" bIns="50800" rtlCol="0" anchor="ctr"/>
            <a:lstStyle/>
            <a:p>
              <a:pPr algn="ctr">
                <a:lnSpc>
                  <a:spcPts val="1925"/>
                </a:lnSpc>
              </a:pPr>
              <a:endParaRPr/>
            </a:p>
          </p:txBody>
        </p:sp>
      </p:grpSp>
      <p:grpSp>
        <p:nvGrpSpPr>
          <p:cNvPr id="10" name="Group 10"/>
          <p:cNvGrpSpPr/>
          <p:nvPr/>
        </p:nvGrpSpPr>
        <p:grpSpPr>
          <a:xfrm>
            <a:off x="8865958" y="3863529"/>
            <a:ext cx="8559798" cy="1733361"/>
            <a:chOff x="0" y="0"/>
            <a:chExt cx="2865463" cy="580257"/>
          </a:xfrm>
        </p:grpSpPr>
        <p:sp>
          <p:nvSpPr>
            <p:cNvPr id="11" name="Freeform 11"/>
            <p:cNvSpPr/>
            <p:nvPr/>
          </p:nvSpPr>
          <p:spPr>
            <a:xfrm>
              <a:off x="0" y="0"/>
              <a:ext cx="2865463" cy="580257"/>
            </a:xfrm>
            <a:custGeom>
              <a:avLst/>
              <a:gdLst/>
              <a:ahLst/>
              <a:cxnLst/>
              <a:rect l="l" t="t" r="r" b="b"/>
              <a:pathLst>
                <a:path w="2865463" h="580257">
                  <a:moveTo>
                    <a:pt x="13567" y="0"/>
                  </a:moveTo>
                  <a:lnTo>
                    <a:pt x="2851896" y="0"/>
                  </a:lnTo>
                  <a:cubicBezTo>
                    <a:pt x="2859389" y="0"/>
                    <a:pt x="2865463" y="6074"/>
                    <a:pt x="2865463" y="13567"/>
                  </a:cubicBezTo>
                  <a:lnTo>
                    <a:pt x="2865463" y="566690"/>
                  </a:lnTo>
                  <a:cubicBezTo>
                    <a:pt x="2865463" y="570288"/>
                    <a:pt x="2864034" y="573739"/>
                    <a:pt x="2861489" y="576283"/>
                  </a:cubicBezTo>
                  <a:cubicBezTo>
                    <a:pt x="2858945" y="578827"/>
                    <a:pt x="2855494" y="580257"/>
                    <a:pt x="2851896" y="580257"/>
                  </a:cubicBezTo>
                  <a:lnTo>
                    <a:pt x="13567" y="580257"/>
                  </a:lnTo>
                  <a:cubicBezTo>
                    <a:pt x="6074" y="580257"/>
                    <a:pt x="0" y="574183"/>
                    <a:pt x="0" y="566690"/>
                  </a:cubicBezTo>
                  <a:lnTo>
                    <a:pt x="0" y="13567"/>
                  </a:lnTo>
                  <a:cubicBezTo>
                    <a:pt x="0" y="6074"/>
                    <a:pt x="6074" y="0"/>
                    <a:pt x="13567" y="0"/>
                  </a:cubicBezTo>
                  <a:close/>
                </a:path>
              </a:pathLst>
            </a:custGeom>
            <a:solidFill>
              <a:srgbClr val="8AB7E2"/>
            </a:solidFill>
          </p:spPr>
          <p:txBody>
            <a:bodyPr/>
            <a:lstStyle/>
            <a:p>
              <a:endParaRPr lang="en-IN"/>
            </a:p>
          </p:txBody>
        </p:sp>
        <p:sp>
          <p:nvSpPr>
            <p:cNvPr id="12" name="TextBox 12"/>
            <p:cNvSpPr txBox="1"/>
            <p:nvPr/>
          </p:nvSpPr>
          <p:spPr>
            <a:xfrm>
              <a:off x="0" y="85725"/>
              <a:ext cx="2865463" cy="494532"/>
            </a:xfrm>
            <a:prstGeom prst="rect">
              <a:avLst/>
            </a:prstGeom>
          </p:spPr>
          <p:txBody>
            <a:bodyPr lIns="50800" tIns="50800" rIns="50800" bIns="50800" rtlCol="0" anchor="ctr"/>
            <a:lstStyle/>
            <a:p>
              <a:pPr algn="ctr">
                <a:lnSpc>
                  <a:spcPts val="1925"/>
                </a:lnSpc>
              </a:pPr>
              <a:endParaRPr/>
            </a:p>
          </p:txBody>
        </p:sp>
      </p:grpSp>
      <p:sp>
        <p:nvSpPr>
          <p:cNvPr id="13" name="Freeform 13"/>
          <p:cNvSpPr/>
          <p:nvPr/>
        </p:nvSpPr>
        <p:spPr>
          <a:xfrm>
            <a:off x="6408192" y="592799"/>
            <a:ext cx="3993671" cy="2052172"/>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14" name="Freeform 14"/>
          <p:cNvSpPr/>
          <p:nvPr/>
        </p:nvSpPr>
        <p:spPr>
          <a:xfrm>
            <a:off x="209951" y="0"/>
            <a:ext cx="1538804" cy="2052171"/>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grpSp>
        <p:nvGrpSpPr>
          <p:cNvPr id="15" name="Group 15"/>
          <p:cNvGrpSpPr/>
          <p:nvPr/>
        </p:nvGrpSpPr>
        <p:grpSpPr>
          <a:xfrm>
            <a:off x="8865958" y="5960278"/>
            <a:ext cx="8559798" cy="1733361"/>
            <a:chOff x="0" y="0"/>
            <a:chExt cx="2865463" cy="580257"/>
          </a:xfrm>
        </p:grpSpPr>
        <p:sp>
          <p:nvSpPr>
            <p:cNvPr id="16" name="Freeform 16"/>
            <p:cNvSpPr/>
            <p:nvPr/>
          </p:nvSpPr>
          <p:spPr>
            <a:xfrm>
              <a:off x="0" y="0"/>
              <a:ext cx="2865463" cy="580257"/>
            </a:xfrm>
            <a:custGeom>
              <a:avLst/>
              <a:gdLst/>
              <a:ahLst/>
              <a:cxnLst/>
              <a:rect l="l" t="t" r="r" b="b"/>
              <a:pathLst>
                <a:path w="2865463" h="580257">
                  <a:moveTo>
                    <a:pt x="13567" y="0"/>
                  </a:moveTo>
                  <a:lnTo>
                    <a:pt x="2851896" y="0"/>
                  </a:lnTo>
                  <a:cubicBezTo>
                    <a:pt x="2859389" y="0"/>
                    <a:pt x="2865463" y="6074"/>
                    <a:pt x="2865463" y="13567"/>
                  </a:cubicBezTo>
                  <a:lnTo>
                    <a:pt x="2865463" y="566690"/>
                  </a:lnTo>
                  <a:cubicBezTo>
                    <a:pt x="2865463" y="570288"/>
                    <a:pt x="2864034" y="573739"/>
                    <a:pt x="2861489" y="576283"/>
                  </a:cubicBezTo>
                  <a:cubicBezTo>
                    <a:pt x="2858945" y="578827"/>
                    <a:pt x="2855494" y="580257"/>
                    <a:pt x="2851896" y="580257"/>
                  </a:cubicBezTo>
                  <a:lnTo>
                    <a:pt x="13567" y="580257"/>
                  </a:lnTo>
                  <a:cubicBezTo>
                    <a:pt x="6074" y="580257"/>
                    <a:pt x="0" y="574183"/>
                    <a:pt x="0" y="566690"/>
                  </a:cubicBezTo>
                  <a:lnTo>
                    <a:pt x="0" y="13567"/>
                  </a:lnTo>
                  <a:cubicBezTo>
                    <a:pt x="0" y="6074"/>
                    <a:pt x="6074" y="0"/>
                    <a:pt x="13567" y="0"/>
                  </a:cubicBezTo>
                  <a:close/>
                </a:path>
              </a:pathLst>
            </a:custGeom>
            <a:solidFill>
              <a:srgbClr val="8AB7E2"/>
            </a:solidFill>
          </p:spPr>
          <p:txBody>
            <a:bodyPr/>
            <a:lstStyle/>
            <a:p>
              <a:endParaRPr lang="en-IN"/>
            </a:p>
          </p:txBody>
        </p:sp>
        <p:sp>
          <p:nvSpPr>
            <p:cNvPr id="17" name="TextBox 17"/>
            <p:cNvSpPr txBox="1"/>
            <p:nvPr/>
          </p:nvSpPr>
          <p:spPr>
            <a:xfrm>
              <a:off x="0" y="85725"/>
              <a:ext cx="2865463" cy="494532"/>
            </a:xfrm>
            <a:prstGeom prst="rect">
              <a:avLst/>
            </a:prstGeom>
          </p:spPr>
          <p:txBody>
            <a:bodyPr lIns="50800" tIns="50800" rIns="50800" bIns="50800" rtlCol="0" anchor="ctr"/>
            <a:lstStyle/>
            <a:p>
              <a:pPr algn="ctr">
                <a:lnSpc>
                  <a:spcPts val="1925"/>
                </a:lnSpc>
              </a:pPr>
              <a:endParaRPr/>
            </a:p>
          </p:txBody>
        </p:sp>
      </p:grpSp>
      <p:grpSp>
        <p:nvGrpSpPr>
          <p:cNvPr id="18" name="Group 18"/>
          <p:cNvGrpSpPr/>
          <p:nvPr/>
        </p:nvGrpSpPr>
        <p:grpSpPr>
          <a:xfrm>
            <a:off x="8865958" y="8055589"/>
            <a:ext cx="8559798" cy="1733361"/>
            <a:chOff x="0" y="0"/>
            <a:chExt cx="2865463" cy="580257"/>
          </a:xfrm>
        </p:grpSpPr>
        <p:sp>
          <p:nvSpPr>
            <p:cNvPr id="19" name="Freeform 19"/>
            <p:cNvSpPr/>
            <p:nvPr/>
          </p:nvSpPr>
          <p:spPr>
            <a:xfrm>
              <a:off x="0" y="0"/>
              <a:ext cx="2865463" cy="580257"/>
            </a:xfrm>
            <a:custGeom>
              <a:avLst/>
              <a:gdLst/>
              <a:ahLst/>
              <a:cxnLst/>
              <a:rect l="l" t="t" r="r" b="b"/>
              <a:pathLst>
                <a:path w="2865463" h="580257">
                  <a:moveTo>
                    <a:pt x="13567" y="0"/>
                  </a:moveTo>
                  <a:lnTo>
                    <a:pt x="2851896" y="0"/>
                  </a:lnTo>
                  <a:cubicBezTo>
                    <a:pt x="2859389" y="0"/>
                    <a:pt x="2865463" y="6074"/>
                    <a:pt x="2865463" y="13567"/>
                  </a:cubicBezTo>
                  <a:lnTo>
                    <a:pt x="2865463" y="566690"/>
                  </a:lnTo>
                  <a:cubicBezTo>
                    <a:pt x="2865463" y="570288"/>
                    <a:pt x="2864034" y="573739"/>
                    <a:pt x="2861489" y="576283"/>
                  </a:cubicBezTo>
                  <a:cubicBezTo>
                    <a:pt x="2858945" y="578827"/>
                    <a:pt x="2855494" y="580257"/>
                    <a:pt x="2851896" y="580257"/>
                  </a:cubicBezTo>
                  <a:lnTo>
                    <a:pt x="13567" y="580257"/>
                  </a:lnTo>
                  <a:cubicBezTo>
                    <a:pt x="6074" y="580257"/>
                    <a:pt x="0" y="574183"/>
                    <a:pt x="0" y="566690"/>
                  </a:cubicBezTo>
                  <a:lnTo>
                    <a:pt x="0" y="13567"/>
                  </a:lnTo>
                  <a:cubicBezTo>
                    <a:pt x="0" y="6074"/>
                    <a:pt x="6074" y="0"/>
                    <a:pt x="13567" y="0"/>
                  </a:cubicBezTo>
                  <a:close/>
                </a:path>
              </a:pathLst>
            </a:custGeom>
            <a:solidFill>
              <a:srgbClr val="8AB7E2"/>
            </a:solidFill>
          </p:spPr>
          <p:txBody>
            <a:bodyPr/>
            <a:lstStyle/>
            <a:p>
              <a:endParaRPr lang="en-IN"/>
            </a:p>
          </p:txBody>
        </p:sp>
        <p:sp>
          <p:nvSpPr>
            <p:cNvPr id="20" name="TextBox 20"/>
            <p:cNvSpPr txBox="1"/>
            <p:nvPr/>
          </p:nvSpPr>
          <p:spPr>
            <a:xfrm>
              <a:off x="0" y="85725"/>
              <a:ext cx="2865463" cy="494532"/>
            </a:xfrm>
            <a:prstGeom prst="rect">
              <a:avLst/>
            </a:prstGeom>
          </p:spPr>
          <p:txBody>
            <a:bodyPr lIns="50800" tIns="50800" rIns="50800" bIns="50800" rtlCol="0" anchor="ctr"/>
            <a:lstStyle/>
            <a:p>
              <a:pPr algn="ctr">
                <a:lnSpc>
                  <a:spcPts val="1925"/>
                </a:lnSpc>
              </a:pPr>
              <a:endParaRPr/>
            </a:p>
          </p:txBody>
        </p:sp>
      </p:grpSp>
      <p:sp>
        <p:nvSpPr>
          <p:cNvPr id="21" name="Freeform 21"/>
          <p:cNvSpPr/>
          <p:nvPr/>
        </p:nvSpPr>
        <p:spPr>
          <a:xfrm>
            <a:off x="209951" y="6948805"/>
            <a:ext cx="3977597" cy="3977597"/>
          </a:xfrm>
          <a:custGeom>
            <a:avLst/>
            <a:gdLst/>
            <a:ahLst/>
            <a:cxnLst/>
            <a:rect l="l" t="t" r="r" b="b"/>
            <a:pathLst>
              <a:path w="3977597" h="3977597">
                <a:moveTo>
                  <a:pt x="0" y="0"/>
                </a:moveTo>
                <a:lnTo>
                  <a:pt x="3977598" y="0"/>
                </a:lnTo>
                <a:lnTo>
                  <a:pt x="3977598" y="3977598"/>
                </a:lnTo>
                <a:lnTo>
                  <a:pt x="0" y="3977598"/>
                </a:lnTo>
                <a:lnTo>
                  <a:pt x="0" y="0"/>
                </a:lnTo>
                <a:close/>
              </a:path>
            </a:pathLst>
          </a:custGeom>
          <a:blipFill>
            <a:blip r:embed="rId6"/>
            <a:stretch>
              <a:fillRect/>
            </a:stretch>
          </a:blipFill>
        </p:spPr>
        <p:txBody>
          <a:bodyPr/>
          <a:lstStyle/>
          <a:p>
            <a:endParaRPr lang="en-IN"/>
          </a:p>
        </p:txBody>
      </p:sp>
      <p:sp>
        <p:nvSpPr>
          <p:cNvPr id="22" name="TextBox 22"/>
          <p:cNvSpPr txBox="1"/>
          <p:nvPr/>
        </p:nvSpPr>
        <p:spPr>
          <a:xfrm>
            <a:off x="831047" y="4290528"/>
            <a:ext cx="7698989" cy="3269135"/>
          </a:xfrm>
          <a:prstGeom prst="rect">
            <a:avLst/>
          </a:prstGeom>
        </p:spPr>
        <p:txBody>
          <a:bodyPr lIns="0" tIns="0" rIns="0" bIns="0" rtlCol="0" anchor="t">
            <a:spAutoFit/>
          </a:bodyPr>
          <a:lstStyle/>
          <a:p>
            <a:pPr marL="0" lvl="0" indent="0" algn="l">
              <a:lnSpc>
                <a:spcPts val="3228"/>
              </a:lnSpc>
              <a:spcBef>
                <a:spcPct val="0"/>
              </a:spcBef>
            </a:pPr>
            <a:r>
              <a:rPr lang="en-US" sz="2391" spc="143">
                <a:solidFill>
                  <a:srgbClr val="000000"/>
                </a:solidFill>
                <a:latin typeface="DM Sans"/>
                <a:ea typeface="DM Sans"/>
                <a:cs typeface="DM Sans"/>
                <a:sym typeface="DM Sans"/>
              </a:rPr>
              <a:t>Th</a:t>
            </a:r>
            <a:r>
              <a:rPr lang="en-US" sz="2391" u="none" spc="143">
                <a:solidFill>
                  <a:srgbClr val="000000"/>
                </a:solidFill>
                <a:latin typeface="DM Sans"/>
                <a:ea typeface="DM Sans"/>
                <a:cs typeface="DM Sans"/>
                <a:sym typeface="DM Sans"/>
              </a:rPr>
              <a:t>e project provides a thorough understanding of India's electoral system and demonstrates the efficacy of data analytics in enhancing democratic transparency. The information gathered can help policymakers, researchers, and political strategists better understand voting patterns and constituency dynamics.</a:t>
            </a:r>
          </a:p>
          <a:p>
            <a:pPr marL="0" lvl="0" indent="0" algn="l">
              <a:lnSpc>
                <a:spcPts val="3228"/>
              </a:lnSpc>
              <a:spcBef>
                <a:spcPct val="0"/>
              </a:spcBef>
            </a:pPr>
            <a:endParaRPr lang="en-US" sz="2391" u="none" spc="143">
              <a:solidFill>
                <a:srgbClr val="000000"/>
              </a:solidFill>
              <a:latin typeface="DM Sans"/>
              <a:ea typeface="DM Sans"/>
              <a:cs typeface="DM Sans"/>
              <a:sym typeface="DM Sans"/>
            </a:endParaRPr>
          </a:p>
        </p:txBody>
      </p:sp>
      <p:sp>
        <p:nvSpPr>
          <p:cNvPr id="23" name="TextBox 23"/>
          <p:cNvSpPr txBox="1"/>
          <p:nvPr/>
        </p:nvSpPr>
        <p:spPr>
          <a:xfrm>
            <a:off x="9144000" y="2480499"/>
            <a:ext cx="1578952" cy="773430"/>
          </a:xfrm>
          <a:prstGeom prst="rect">
            <a:avLst/>
          </a:prstGeom>
        </p:spPr>
        <p:txBody>
          <a:bodyPr lIns="0" tIns="0" rIns="0" bIns="0" rtlCol="0" anchor="t">
            <a:spAutoFit/>
          </a:bodyPr>
          <a:lstStyle/>
          <a:p>
            <a:pPr algn="l">
              <a:lnSpc>
                <a:spcPts val="5759"/>
              </a:lnSpc>
            </a:pPr>
            <a:r>
              <a:rPr lang="en-US" sz="6000" spc="-492">
                <a:solidFill>
                  <a:srgbClr val="000000"/>
                </a:solidFill>
                <a:latin typeface="DM Sans"/>
                <a:ea typeface="DM Sans"/>
                <a:cs typeface="DM Sans"/>
                <a:sym typeface="DM Sans"/>
              </a:rPr>
              <a:t>02.</a:t>
            </a:r>
          </a:p>
        </p:txBody>
      </p:sp>
      <p:sp>
        <p:nvSpPr>
          <p:cNvPr id="24" name="TextBox 24"/>
          <p:cNvSpPr txBox="1"/>
          <p:nvPr/>
        </p:nvSpPr>
        <p:spPr>
          <a:xfrm>
            <a:off x="9144000" y="4370070"/>
            <a:ext cx="1578952" cy="773430"/>
          </a:xfrm>
          <a:prstGeom prst="rect">
            <a:avLst/>
          </a:prstGeom>
        </p:spPr>
        <p:txBody>
          <a:bodyPr lIns="0" tIns="0" rIns="0" bIns="0" rtlCol="0" anchor="t">
            <a:spAutoFit/>
          </a:bodyPr>
          <a:lstStyle/>
          <a:p>
            <a:pPr algn="l">
              <a:lnSpc>
                <a:spcPts val="5759"/>
              </a:lnSpc>
            </a:pPr>
            <a:r>
              <a:rPr lang="en-US" sz="6000" spc="-492">
                <a:solidFill>
                  <a:srgbClr val="000000"/>
                </a:solidFill>
                <a:latin typeface="DM Sans"/>
                <a:ea typeface="DM Sans"/>
                <a:cs typeface="DM Sans"/>
                <a:sym typeface="DM Sans"/>
              </a:rPr>
              <a:t>03.</a:t>
            </a:r>
          </a:p>
        </p:txBody>
      </p:sp>
      <p:sp>
        <p:nvSpPr>
          <p:cNvPr id="25" name="TextBox 25"/>
          <p:cNvSpPr txBox="1"/>
          <p:nvPr/>
        </p:nvSpPr>
        <p:spPr>
          <a:xfrm>
            <a:off x="11122333" y="661186"/>
            <a:ext cx="4657987" cy="897257"/>
          </a:xfrm>
          <a:prstGeom prst="rect">
            <a:avLst/>
          </a:prstGeom>
        </p:spPr>
        <p:txBody>
          <a:bodyPr lIns="0" tIns="0" rIns="0" bIns="0" rtlCol="0" anchor="t">
            <a:spAutoFit/>
          </a:bodyPr>
          <a:lstStyle/>
          <a:p>
            <a:pPr marL="0" lvl="0" indent="0" algn="just">
              <a:lnSpc>
                <a:spcPts val="7289"/>
              </a:lnSpc>
              <a:spcBef>
                <a:spcPct val="0"/>
              </a:spcBef>
            </a:pPr>
            <a:r>
              <a:rPr lang="en-US" sz="5399" spc="86">
                <a:solidFill>
                  <a:srgbClr val="000000"/>
                </a:solidFill>
                <a:latin typeface="DM Sans"/>
                <a:ea typeface="DM Sans"/>
                <a:cs typeface="DM Sans"/>
                <a:sym typeface="DM Sans"/>
              </a:rPr>
              <a:t>Voter Turnout </a:t>
            </a:r>
          </a:p>
        </p:txBody>
      </p:sp>
      <p:sp>
        <p:nvSpPr>
          <p:cNvPr id="26" name="TextBox 26"/>
          <p:cNvSpPr txBox="1"/>
          <p:nvPr/>
        </p:nvSpPr>
        <p:spPr>
          <a:xfrm>
            <a:off x="10871393" y="2442261"/>
            <a:ext cx="6136967" cy="880110"/>
          </a:xfrm>
          <a:prstGeom prst="rect">
            <a:avLst/>
          </a:prstGeom>
        </p:spPr>
        <p:txBody>
          <a:bodyPr lIns="0" tIns="0" rIns="0" bIns="0" rtlCol="0" anchor="t">
            <a:spAutoFit/>
          </a:bodyPr>
          <a:lstStyle/>
          <a:p>
            <a:pPr marL="0" lvl="0" indent="0" algn="just">
              <a:lnSpc>
                <a:spcPts val="7155"/>
              </a:lnSpc>
              <a:spcBef>
                <a:spcPct val="0"/>
              </a:spcBef>
            </a:pPr>
            <a:r>
              <a:rPr lang="en-US" sz="5300" spc="84">
                <a:solidFill>
                  <a:srgbClr val="000000"/>
                </a:solidFill>
                <a:latin typeface="DM Sans"/>
                <a:ea typeface="DM Sans"/>
                <a:cs typeface="DM Sans"/>
                <a:sym typeface="DM Sans"/>
              </a:rPr>
              <a:t>Party Performance </a:t>
            </a:r>
          </a:p>
        </p:txBody>
      </p:sp>
      <p:sp>
        <p:nvSpPr>
          <p:cNvPr id="27" name="TextBox 27"/>
          <p:cNvSpPr txBox="1"/>
          <p:nvPr/>
        </p:nvSpPr>
        <p:spPr>
          <a:xfrm>
            <a:off x="10996863" y="4339124"/>
            <a:ext cx="6387907" cy="862965"/>
          </a:xfrm>
          <a:prstGeom prst="rect">
            <a:avLst/>
          </a:prstGeom>
        </p:spPr>
        <p:txBody>
          <a:bodyPr lIns="0" tIns="0" rIns="0" bIns="0" rtlCol="0" anchor="t">
            <a:spAutoFit/>
          </a:bodyPr>
          <a:lstStyle/>
          <a:p>
            <a:pPr marL="0" lvl="0" indent="0" algn="just">
              <a:lnSpc>
                <a:spcPts val="7019"/>
              </a:lnSpc>
              <a:spcBef>
                <a:spcPct val="0"/>
              </a:spcBef>
            </a:pPr>
            <a:r>
              <a:rPr lang="en-US" sz="5199" spc="83">
                <a:solidFill>
                  <a:srgbClr val="000000"/>
                </a:solidFill>
                <a:latin typeface="DM Sans"/>
                <a:ea typeface="DM Sans"/>
                <a:cs typeface="DM Sans"/>
                <a:sym typeface="DM Sans"/>
              </a:rPr>
              <a:t>Regional Trends</a:t>
            </a:r>
          </a:p>
        </p:txBody>
      </p:sp>
      <p:sp>
        <p:nvSpPr>
          <p:cNvPr id="28" name="TextBox 28"/>
          <p:cNvSpPr txBox="1"/>
          <p:nvPr/>
        </p:nvSpPr>
        <p:spPr>
          <a:xfrm>
            <a:off x="9144000" y="6530340"/>
            <a:ext cx="1578952" cy="773430"/>
          </a:xfrm>
          <a:prstGeom prst="rect">
            <a:avLst/>
          </a:prstGeom>
        </p:spPr>
        <p:txBody>
          <a:bodyPr lIns="0" tIns="0" rIns="0" bIns="0" rtlCol="0" anchor="t">
            <a:spAutoFit/>
          </a:bodyPr>
          <a:lstStyle/>
          <a:p>
            <a:pPr algn="l">
              <a:lnSpc>
                <a:spcPts val="5759"/>
              </a:lnSpc>
            </a:pPr>
            <a:r>
              <a:rPr lang="en-US" sz="6000" spc="-492">
                <a:solidFill>
                  <a:srgbClr val="000000"/>
                </a:solidFill>
                <a:latin typeface="DM Sans"/>
                <a:ea typeface="DM Sans"/>
                <a:cs typeface="DM Sans"/>
                <a:sym typeface="DM Sans"/>
              </a:rPr>
              <a:t>04.</a:t>
            </a:r>
          </a:p>
        </p:txBody>
      </p:sp>
      <p:sp>
        <p:nvSpPr>
          <p:cNvPr id="29" name="TextBox 29"/>
          <p:cNvSpPr txBox="1"/>
          <p:nvPr/>
        </p:nvSpPr>
        <p:spPr>
          <a:xfrm>
            <a:off x="9292441" y="8617564"/>
            <a:ext cx="1578952" cy="773430"/>
          </a:xfrm>
          <a:prstGeom prst="rect">
            <a:avLst/>
          </a:prstGeom>
        </p:spPr>
        <p:txBody>
          <a:bodyPr lIns="0" tIns="0" rIns="0" bIns="0" rtlCol="0" anchor="t">
            <a:spAutoFit/>
          </a:bodyPr>
          <a:lstStyle/>
          <a:p>
            <a:pPr algn="l">
              <a:lnSpc>
                <a:spcPts val="5759"/>
              </a:lnSpc>
            </a:pPr>
            <a:r>
              <a:rPr lang="en-US" sz="6000" spc="-492">
                <a:solidFill>
                  <a:srgbClr val="000000"/>
                </a:solidFill>
                <a:latin typeface="DM Sans"/>
                <a:ea typeface="DM Sans"/>
                <a:cs typeface="DM Sans"/>
                <a:sym typeface="DM Sans"/>
              </a:rPr>
              <a:t>05.</a:t>
            </a:r>
          </a:p>
        </p:txBody>
      </p:sp>
      <p:sp>
        <p:nvSpPr>
          <p:cNvPr id="30" name="TextBox 30"/>
          <p:cNvSpPr txBox="1"/>
          <p:nvPr/>
        </p:nvSpPr>
        <p:spPr>
          <a:xfrm>
            <a:off x="10996863" y="6301740"/>
            <a:ext cx="6136967" cy="897255"/>
          </a:xfrm>
          <a:prstGeom prst="rect">
            <a:avLst/>
          </a:prstGeom>
        </p:spPr>
        <p:txBody>
          <a:bodyPr lIns="0" tIns="0" rIns="0" bIns="0" rtlCol="0" anchor="t">
            <a:spAutoFit/>
          </a:bodyPr>
          <a:lstStyle/>
          <a:p>
            <a:pPr marL="0" lvl="0" indent="0" algn="just">
              <a:lnSpc>
                <a:spcPts val="7290"/>
              </a:lnSpc>
              <a:spcBef>
                <a:spcPct val="0"/>
              </a:spcBef>
            </a:pPr>
            <a:r>
              <a:rPr lang="en-US" sz="5400" spc="86">
                <a:solidFill>
                  <a:srgbClr val="000000"/>
                </a:solidFill>
                <a:latin typeface="DM Sans"/>
                <a:ea typeface="DM Sans"/>
                <a:cs typeface="DM Sans"/>
                <a:sym typeface="DM Sans"/>
              </a:rPr>
              <a:t>Impact of NOTA</a:t>
            </a:r>
          </a:p>
        </p:txBody>
      </p:sp>
      <p:sp>
        <p:nvSpPr>
          <p:cNvPr id="31" name="TextBox 31"/>
          <p:cNvSpPr txBox="1"/>
          <p:nvPr/>
        </p:nvSpPr>
        <p:spPr>
          <a:xfrm>
            <a:off x="10734438" y="8547937"/>
            <a:ext cx="6410878" cy="691514"/>
          </a:xfrm>
          <a:prstGeom prst="rect">
            <a:avLst/>
          </a:prstGeom>
        </p:spPr>
        <p:txBody>
          <a:bodyPr lIns="0" tIns="0" rIns="0" bIns="0" rtlCol="0" anchor="t">
            <a:spAutoFit/>
          </a:bodyPr>
          <a:lstStyle/>
          <a:p>
            <a:pPr marL="0" lvl="0" indent="0" algn="just">
              <a:lnSpc>
                <a:spcPts val="5670"/>
              </a:lnSpc>
              <a:spcBef>
                <a:spcPct val="0"/>
              </a:spcBef>
            </a:pPr>
            <a:r>
              <a:rPr lang="en-US" sz="4200" spc="67">
                <a:solidFill>
                  <a:srgbClr val="000000"/>
                </a:solidFill>
                <a:latin typeface="DM Sans"/>
                <a:ea typeface="DM Sans"/>
                <a:cs typeface="DM Sans"/>
                <a:sym typeface="DM Sans"/>
              </a:rPr>
              <a:t>Vote Share Distribution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811661"/>
            <a:ext cx="7916440" cy="5419602"/>
            <a:chOff x="0" y="0"/>
            <a:chExt cx="2084988" cy="1427385"/>
          </a:xfrm>
        </p:grpSpPr>
        <p:sp>
          <p:nvSpPr>
            <p:cNvPr id="3" name="Freeform 3"/>
            <p:cNvSpPr/>
            <p:nvPr/>
          </p:nvSpPr>
          <p:spPr>
            <a:xfrm>
              <a:off x="0" y="0"/>
              <a:ext cx="2084988" cy="1427385"/>
            </a:xfrm>
            <a:custGeom>
              <a:avLst/>
              <a:gdLst/>
              <a:ahLst/>
              <a:cxnLst/>
              <a:rect l="l" t="t" r="r" b="b"/>
              <a:pathLst>
                <a:path w="2084988" h="1427385">
                  <a:moveTo>
                    <a:pt x="49876" y="0"/>
                  </a:moveTo>
                  <a:lnTo>
                    <a:pt x="2035113" y="0"/>
                  </a:lnTo>
                  <a:cubicBezTo>
                    <a:pt x="2062658" y="0"/>
                    <a:pt x="2084988" y="22330"/>
                    <a:pt x="2084988" y="49876"/>
                  </a:cubicBezTo>
                  <a:lnTo>
                    <a:pt x="2084988" y="1377509"/>
                  </a:lnTo>
                  <a:cubicBezTo>
                    <a:pt x="2084988" y="1390737"/>
                    <a:pt x="2079734" y="1403423"/>
                    <a:pt x="2070380" y="1412777"/>
                  </a:cubicBezTo>
                  <a:cubicBezTo>
                    <a:pt x="2061027" y="1422130"/>
                    <a:pt x="2048341" y="1427385"/>
                    <a:pt x="2035113" y="1427385"/>
                  </a:cubicBezTo>
                  <a:lnTo>
                    <a:pt x="49876" y="1427385"/>
                  </a:lnTo>
                  <a:cubicBezTo>
                    <a:pt x="36648" y="1427385"/>
                    <a:pt x="23962" y="1422130"/>
                    <a:pt x="14608" y="1412777"/>
                  </a:cubicBezTo>
                  <a:cubicBezTo>
                    <a:pt x="5255" y="1403423"/>
                    <a:pt x="0" y="1390737"/>
                    <a:pt x="0" y="1377509"/>
                  </a:cubicBezTo>
                  <a:lnTo>
                    <a:pt x="0" y="49876"/>
                  </a:lnTo>
                  <a:cubicBezTo>
                    <a:pt x="0" y="36648"/>
                    <a:pt x="5255" y="23962"/>
                    <a:pt x="14608" y="14608"/>
                  </a:cubicBezTo>
                  <a:cubicBezTo>
                    <a:pt x="23962" y="5255"/>
                    <a:pt x="36648" y="0"/>
                    <a:pt x="49876" y="0"/>
                  </a:cubicBezTo>
                  <a:close/>
                </a:path>
              </a:pathLst>
            </a:custGeom>
            <a:solidFill>
              <a:srgbClr val="2154B8"/>
            </a:solidFill>
          </p:spPr>
          <p:txBody>
            <a:bodyPr/>
            <a:lstStyle/>
            <a:p>
              <a:endParaRPr lang="en-IN"/>
            </a:p>
          </p:txBody>
        </p:sp>
        <p:sp>
          <p:nvSpPr>
            <p:cNvPr id="4" name="TextBox 4"/>
            <p:cNvSpPr txBox="1"/>
            <p:nvPr/>
          </p:nvSpPr>
          <p:spPr>
            <a:xfrm>
              <a:off x="0" y="-38100"/>
              <a:ext cx="2084988" cy="146548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792051" y="2811661"/>
            <a:ext cx="7916440" cy="5419602"/>
            <a:chOff x="0" y="0"/>
            <a:chExt cx="2084988" cy="1427385"/>
          </a:xfrm>
        </p:grpSpPr>
        <p:sp>
          <p:nvSpPr>
            <p:cNvPr id="6" name="Freeform 6"/>
            <p:cNvSpPr/>
            <p:nvPr/>
          </p:nvSpPr>
          <p:spPr>
            <a:xfrm>
              <a:off x="0" y="0"/>
              <a:ext cx="2084988" cy="1427385"/>
            </a:xfrm>
            <a:custGeom>
              <a:avLst/>
              <a:gdLst/>
              <a:ahLst/>
              <a:cxnLst/>
              <a:rect l="l" t="t" r="r" b="b"/>
              <a:pathLst>
                <a:path w="2084988" h="1427385">
                  <a:moveTo>
                    <a:pt x="49876" y="0"/>
                  </a:moveTo>
                  <a:lnTo>
                    <a:pt x="2035113" y="0"/>
                  </a:lnTo>
                  <a:cubicBezTo>
                    <a:pt x="2062658" y="0"/>
                    <a:pt x="2084988" y="22330"/>
                    <a:pt x="2084988" y="49876"/>
                  </a:cubicBezTo>
                  <a:lnTo>
                    <a:pt x="2084988" y="1377509"/>
                  </a:lnTo>
                  <a:cubicBezTo>
                    <a:pt x="2084988" y="1390737"/>
                    <a:pt x="2079734" y="1403423"/>
                    <a:pt x="2070380" y="1412777"/>
                  </a:cubicBezTo>
                  <a:cubicBezTo>
                    <a:pt x="2061027" y="1422130"/>
                    <a:pt x="2048341" y="1427385"/>
                    <a:pt x="2035113" y="1427385"/>
                  </a:cubicBezTo>
                  <a:lnTo>
                    <a:pt x="49876" y="1427385"/>
                  </a:lnTo>
                  <a:cubicBezTo>
                    <a:pt x="36648" y="1427385"/>
                    <a:pt x="23962" y="1422130"/>
                    <a:pt x="14608" y="1412777"/>
                  </a:cubicBezTo>
                  <a:cubicBezTo>
                    <a:pt x="5255" y="1403423"/>
                    <a:pt x="0" y="1390737"/>
                    <a:pt x="0" y="1377509"/>
                  </a:cubicBezTo>
                  <a:lnTo>
                    <a:pt x="0" y="49876"/>
                  </a:lnTo>
                  <a:cubicBezTo>
                    <a:pt x="0" y="36648"/>
                    <a:pt x="5255" y="23962"/>
                    <a:pt x="14608" y="14608"/>
                  </a:cubicBezTo>
                  <a:cubicBezTo>
                    <a:pt x="23962" y="5255"/>
                    <a:pt x="36648" y="0"/>
                    <a:pt x="49876" y="0"/>
                  </a:cubicBezTo>
                  <a:close/>
                </a:path>
              </a:pathLst>
            </a:custGeom>
            <a:solidFill>
              <a:srgbClr val="2154B8"/>
            </a:solidFill>
          </p:spPr>
          <p:txBody>
            <a:bodyPr/>
            <a:lstStyle/>
            <a:p>
              <a:endParaRPr lang="en-IN"/>
            </a:p>
          </p:txBody>
        </p:sp>
        <p:sp>
          <p:nvSpPr>
            <p:cNvPr id="7" name="TextBox 7"/>
            <p:cNvSpPr txBox="1"/>
            <p:nvPr/>
          </p:nvSpPr>
          <p:spPr>
            <a:xfrm>
              <a:off x="0" y="-38100"/>
              <a:ext cx="2084988" cy="146548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352975" y="3391767"/>
            <a:ext cx="16679791" cy="547371"/>
          </a:xfrm>
          <a:prstGeom prst="rect">
            <a:avLst/>
          </a:prstGeom>
        </p:spPr>
        <p:txBody>
          <a:bodyPr lIns="0" tIns="0" rIns="0" bIns="0" rtlCol="0" anchor="t">
            <a:spAutoFit/>
          </a:bodyPr>
          <a:lstStyle/>
          <a:p>
            <a:pPr algn="ctr">
              <a:lnSpc>
                <a:spcPts val="4479"/>
              </a:lnSpc>
              <a:spcBef>
                <a:spcPct val="0"/>
              </a:spcBef>
            </a:pPr>
            <a:r>
              <a:rPr lang="en-US" sz="3199">
                <a:solidFill>
                  <a:srgbClr val="FFFFFF"/>
                </a:solidFill>
                <a:latin typeface="Inter"/>
                <a:ea typeface="Inter"/>
                <a:cs typeface="Inter"/>
                <a:sym typeface="Inter"/>
              </a:rPr>
              <a:t>Open Government Data (OGD)</a:t>
            </a:r>
          </a:p>
        </p:txBody>
      </p:sp>
      <p:sp>
        <p:nvSpPr>
          <p:cNvPr id="9" name="AutoShape 9"/>
          <p:cNvSpPr/>
          <p:nvPr/>
        </p:nvSpPr>
        <p:spPr>
          <a:xfrm>
            <a:off x="1740800" y="4049234"/>
            <a:ext cx="6492240" cy="0"/>
          </a:xfrm>
          <a:prstGeom prst="line">
            <a:avLst/>
          </a:prstGeom>
          <a:ln w="38100" cap="flat">
            <a:solidFill>
              <a:srgbClr val="FFFFFF"/>
            </a:solidFill>
            <a:prstDash val="solid"/>
            <a:headEnd type="none" w="sm" len="sm"/>
            <a:tailEnd type="none" w="sm" len="sm"/>
          </a:ln>
        </p:spPr>
        <p:txBody>
          <a:bodyPr/>
          <a:lstStyle/>
          <a:p>
            <a:endParaRPr lang="en-IN"/>
          </a:p>
        </p:txBody>
      </p:sp>
      <p:sp>
        <p:nvSpPr>
          <p:cNvPr id="10" name="TextBox 10"/>
          <p:cNvSpPr txBox="1"/>
          <p:nvPr/>
        </p:nvSpPr>
        <p:spPr>
          <a:xfrm>
            <a:off x="5410375" y="3391767"/>
            <a:ext cx="16679791" cy="1109346"/>
          </a:xfrm>
          <a:prstGeom prst="rect">
            <a:avLst/>
          </a:prstGeom>
        </p:spPr>
        <p:txBody>
          <a:bodyPr lIns="0" tIns="0" rIns="0" bIns="0" rtlCol="0" anchor="t">
            <a:spAutoFit/>
          </a:bodyPr>
          <a:lstStyle/>
          <a:p>
            <a:pPr algn="ctr">
              <a:lnSpc>
                <a:spcPts val="4479"/>
              </a:lnSpc>
              <a:spcBef>
                <a:spcPct val="0"/>
              </a:spcBef>
            </a:pPr>
            <a:r>
              <a:rPr lang="en-US" sz="3199">
                <a:solidFill>
                  <a:srgbClr val="FFFFFF"/>
                </a:solidFill>
                <a:latin typeface="Inter"/>
                <a:ea typeface="Inter"/>
                <a:cs typeface="Inter"/>
                <a:sym typeface="Inter"/>
              </a:rPr>
              <a:t>Official Statistical Reports</a:t>
            </a:r>
          </a:p>
          <a:p>
            <a:pPr algn="ctr">
              <a:lnSpc>
                <a:spcPts val="4479"/>
              </a:lnSpc>
              <a:spcBef>
                <a:spcPct val="0"/>
              </a:spcBef>
            </a:pPr>
            <a:endParaRPr lang="en-US" sz="3199">
              <a:solidFill>
                <a:srgbClr val="FFFFFF"/>
              </a:solidFill>
              <a:latin typeface="Inter"/>
              <a:ea typeface="Inter"/>
              <a:cs typeface="Inter"/>
              <a:sym typeface="Inter"/>
            </a:endParaRPr>
          </a:p>
        </p:txBody>
      </p:sp>
      <p:sp>
        <p:nvSpPr>
          <p:cNvPr id="11" name="AutoShape 11"/>
          <p:cNvSpPr/>
          <p:nvPr/>
        </p:nvSpPr>
        <p:spPr>
          <a:xfrm>
            <a:off x="10504151" y="4068284"/>
            <a:ext cx="6492240" cy="0"/>
          </a:xfrm>
          <a:prstGeom prst="line">
            <a:avLst/>
          </a:prstGeom>
          <a:ln w="38100" cap="flat">
            <a:solidFill>
              <a:srgbClr val="FFFFFF"/>
            </a:solidFill>
            <a:prstDash val="solid"/>
            <a:headEnd type="none" w="sm" len="sm"/>
            <a:tailEnd type="none" w="sm" len="sm"/>
          </a:ln>
        </p:spPr>
        <p:txBody>
          <a:bodyPr/>
          <a:lstStyle/>
          <a:p>
            <a:endParaRPr lang="en-IN"/>
          </a:p>
        </p:txBody>
      </p:sp>
      <p:sp>
        <p:nvSpPr>
          <p:cNvPr id="12" name="Freeform 12"/>
          <p:cNvSpPr/>
          <p:nvPr/>
        </p:nvSpPr>
        <p:spPr>
          <a:xfrm>
            <a:off x="483767" y="7179820"/>
            <a:ext cx="3107877" cy="2424533"/>
          </a:xfrm>
          <a:custGeom>
            <a:avLst/>
            <a:gdLst/>
            <a:ahLst/>
            <a:cxnLst/>
            <a:rect l="l" t="t" r="r" b="b"/>
            <a:pathLst>
              <a:path w="1965672" h="1965672">
                <a:moveTo>
                  <a:pt x="0" y="0"/>
                </a:moveTo>
                <a:lnTo>
                  <a:pt x="1965672" y="0"/>
                </a:lnTo>
                <a:lnTo>
                  <a:pt x="1965672" y="1965671"/>
                </a:lnTo>
                <a:lnTo>
                  <a:pt x="0" y="1965671"/>
                </a:lnTo>
                <a:lnTo>
                  <a:pt x="0" y="0"/>
                </a:lnTo>
                <a:close/>
              </a:path>
            </a:pathLst>
          </a:custGeom>
          <a:blipFill>
            <a:blip r:embed="rId2"/>
            <a:stretch>
              <a:fillRect/>
            </a:stretch>
          </a:blipFill>
        </p:spPr>
        <p:txBody>
          <a:bodyPr/>
          <a:lstStyle/>
          <a:p>
            <a:endParaRPr lang="en-IN"/>
          </a:p>
        </p:txBody>
      </p:sp>
      <p:sp>
        <p:nvSpPr>
          <p:cNvPr id="13" name="TextBox 13"/>
          <p:cNvSpPr txBox="1"/>
          <p:nvPr/>
        </p:nvSpPr>
        <p:spPr>
          <a:xfrm>
            <a:off x="2037706" y="4539213"/>
            <a:ext cx="6195334" cy="295783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Inter"/>
                <a:ea typeface="Inter"/>
                <a:cs typeface="Inter"/>
                <a:sym typeface="Inter"/>
              </a:rPr>
              <a:t>The dataset was sourced from the Open Government Data (OGD) from the data.gov.in Platform India, ensuring transparency and accessibility.</a:t>
            </a:r>
          </a:p>
          <a:p>
            <a:pPr algn="ctr">
              <a:lnSpc>
                <a:spcPts val="3919"/>
              </a:lnSpc>
              <a:spcBef>
                <a:spcPct val="0"/>
              </a:spcBef>
            </a:pPr>
            <a:endParaRPr lang="en-US" sz="2799">
              <a:solidFill>
                <a:srgbClr val="FFFFFF"/>
              </a:solidFill>
              <a:latin typeface="Inter"/>
              <a:ea typeface="Inter"/>
              <a:cs typeface="Inter"/>
              <a:sym typeface="Inter"/>
            </a:endParaRPr>
          </a:p>
        </p:txBody>
      </p:sp>
      <p:sp>
        <p:nvSpPr>
          <p:cNvPr id="14" name="TextBox 14"/>
          <p:cNvSpPr txBox="1"/>
          <p:nvPr/>
        </p:nvSpPr>
        <p:spPr>
          <a:xfrm>
            <a:off x="1028700" y="1171575"/>
            <a:ext cx="15133642" cy="847102"/>
          </a:xfrm>
          <a:prstGeom prst="rect">
            <a:avLst/>
          </a:prstGeom>
        </p:spPr>
        <p:txBody>
          <a:bodyPr lIns="0" tIns="0" rIns="0" bIns="0" rtlCol="0" anchor="t">
            <a:spAutoFit/>
          </a:bodyPr>
          <a:lstStyle/>
          <a:p>
            <a:pPr algn="l">
              <a:lnSpc>
                <a:spcPts val="6305"/>
              </a:lnSpc>
            </a:pPr>
            <a:r>
              <a:rPr lang="en-US" sz="6500" b="1">
                <a:solidFill>
                  <a:srgbClr val="000000"/>
                </a:solidFill>
                <a:latin typeface="DM Sans Bold"/>
                <a:ea typeface="DM Sans Bold"/>
                <a:cs typeface="DM Sans Bold"/>
                <a:sym typeface="DM Sans Bold"/>
              </a:rPr>
              <a:t>Dataset Source &amp; Description</a:t>
            </a:r>
          </a:p>
        </p:txBody>
      </p:sp>
      <p:sp>
        <p:nvSpPr>
          <p:cNvPr id="15" name="TextBox 15"/>
          <p:cNvSpPr txBox="1"/>
          <p:nvPr/>
        </p:nvSpPr>
        <p:spPr>
          <a:xfrm>
            <a:off x="10652604" y="4558263"/>
            <a:ext cx="6195334" cy="295783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Inter"/>
                <a:ea typeface="Inter"/>
                <a:cs typeface="Inter"/>
                <a:sym typeface="Inter"/>
              </a:rPr>
              <a:t>Data is derived from official Statistical Reports of the General Election to Lok Sabha 2024, published by the Election Commission of India (ECI).</a:t>
            </a:r>
          </a:p>
          <a:p>
            <a:pPr algn="ctr">
              <a:lnSpc>
                <a:spcPts val="3919"/>
              </a:lnSpc>
              <a:spcBef>
                <a:spcPct val="0"/>
              </a:spcBef>
            </a:pPr>
            <a:endParaRPr lang="en-US" sz="2799">
              <a:solidFill>
                <a:srgbClr val="FFFFFF"/>
              </a:solidFill>
              <a:latin typeface="Inter"/>
              <a:ea typeface="Inter"/>
              <a:cs typeface="Inter"/>
              <a:sym typeface="Inter"/>
            </a:endParaRPr>
          </a:p>
        </p:txBody>
      </p:sp>
      <p:sp>
        <p:nvSpPr>
          <p:cNvPr id="16" name="Freeform 16"/>
          <p:cNvSpPr/>
          <p:nvPr/>
        </p:nvSpPr>
        <p:spPr>
          <a:xfrm>
            <a:off x="14169446" y="1093400"/>
            <a:ext cx="4250388" cy="1559762"/>
          </a:xfrm>
          <a:custGeom>
            <a:avLst/>
            <a:gdLst/>
            <a:ahLst/>
            <a:cxnLst/>
            <a:rect l="l" t="t" r="r" b="b"/>
            <a:pathLst>
              <a:path w="5509791" h="5509791">
                <a:moveTo>
                  <a:pt x="0" y="0"/>
                </a:moveTo>
                <a:lnTo>
                  <a:pt x="5509790" y="0"/>
                </a:lnTo>
                <a:lnTo>
                  <a:pt x="5509790" y="5509791"/>
                </a:lnTo>
                <a:lnTo>
                  <a:pt x="0" y="5509791"/>
                </a:lnTo>
                <a:lnTo>
                  <a:pt x="0" y="0"/>
                </a:lnTo>
                <a:close/>
              </a:path>
            </a:pathLst>
          </a:custGeom>
          <a:blipFill>
            <a:blip r:embed="rId3">
              <a:extLst>
                <a:ext uri="{BEBA8EAE-BF5A-486C-A8C5-ECC9F3942E4B}">
                  <a14:imgProps xmlns:a14="http://schemas.microsoft.com/office/drawing/2010/main">
                    <a14:imgLayer r:embed="rId4">
                      <a14:imgEffect>
                        <a14:artisticGlowEdges/>
                      </a14:imgEffect>
                    </a14:imgLayer>
                  </a14:imgProps>
                </a:ext>
              </a:extLst>
            </a:blip>
            <a:stretch>
              <a:fillRect t="1" b="-105440"/>
            </a:stretch>
          </a:blipFill>
        </p:spPr>
        <p:txBody>
          <a:bodyPr/>
          <a:lstStyle/>
          <a:p>
            <a:endParaRPr lang="en-IN" dirty="0"/>
          </a:p>
        </p:txBody>
      </p:sp>
      <p:sp>
        <p:nvSpPr>
          <p:cNvPr id="17" name="Freeform 17"/>
          <p:cNvSpPr/>
          <p:nvPr/>
        </p:nvSpPr>
        <p:spPr>
          <a:xfrm>
            <a:off x="13144576" y="8530427"/>
            <a:ext cx="5143424" cy="1784623"/>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IN"/>
          </a:p>
        </p:txBody>
      </p:sp>
      <p:grpSp>
        <p:nvGrpSpPr>
          <p:cNvPr id="3" name="Group 3"/>
          <p:cNvGrpSpPr/>
          <p:nvPr/>
        </p:nvGrpSpPr>
        <p:grpSpPr>
          <a:xfrm>
            <a:off x="6535574" y="4851320"/>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IN"/>
            </a:p>
          </p:txBody>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227066"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IN"/>
            </a:p>
          </p:txBody>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10694621" y="4823914"/>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IN"/>
            </a:p>
          </p:txBody>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4895657" y="4823914"/>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IN"/>
            </a:p>
          </p:txBody>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TextBox 15"/>
          <p:cNvSpPr txBox="1"/>
          <p:nvPr/>
        </p:nvSpPr>
        <p:spPr>
          <a:xfrm>
            <a:off x="1028700" y="1418366"/>
            <a:ext cx="16230600" cy="3260335"/>
          </a:xfrm>
          <a:prstGeom prst="rect">
            <a:avLst/>
          </a:prstGeom>
        </p:spPr>
        <p:txBody>
          <a:bodyPr lIns="0" tIns="0" rIns="0" bIns="0" rtlCol="0" anchor="t">
            <a:spAutoFit/>
          </a:bodyPr>
          <a:lstStyle/>
          <a:p>
            <a:pPr algn="ctr">
              <a:lnSpc>
                <a:spcPts val="8730"/>
              </a:lnSpc>
            </a:pPr>
            <a:r>
              <a:rPr lang="en-US" sz="9000" b="1" dirty="0">
                <a:solidFill>
                  <a:srgbClr val="000000"/>
                </a:solidFill>
                <a:latin typeface="DM Sans Bold"/>
                <a:ea typeface="DM Sans Bold"/>
                <a:cs typeface="DM Sans Bold"/>
                <a:sym typeface="DM Sans Bold"/>
              </a:rPr>
              <a:t>Exploratory Data Analysis</a:t>
            </a:r>
          </a:p>
          <a:p>
            <a:pPr marL="0" lvl="1" indent="0" algn="ctr">
              <a:lnSpc>
                <a:spcPts val="8730"/>
              </a:lnSpc>
              <a:spcBef>
                <a:spcPct val="0"/>
              </a:spcBef>
            </a:pPr>
            <a:r>
              <a:rPr lang="en-US" sz="9000" b="1" dirty="0">
                <a:solidFill>
                  <a:srgbClr val="000000"/>
                </a:solidFill>
                <a:latin typeface="DM Sans Bold"/>
                <a:ea typeface="DM Sans Bold"/>
                <a:cs typeface="DM Sans Bold"/>
                <a:sym typeface="DM Sans Bold"/>
              </a:rPr>
              <a:t> Process</a:t>
            </a:r>
          </a:p>
          <a:p>
            <a:pPr algn="ctr">
              <a:lnSpc>
                <a:spcPts val="9856"/>
              </a:lnSpc>
            </a:pPr>
            <a:endParaRPr lang="en-US" sz="9000" b="1" dirty="0">
              <a:solidFill>
                <a:srgbClr val="000000"/>
              </a:solidFill>
              <a:latin typeface="DM Sans Bold"/>
              <a:ea typeface="DM Sans Bold"/>
              <a:cs typeface="DM Sans Bold"/>
              <a:sym typeface="DM Sans Bold"/>
            </a:endParaRPr>
          </a:p>
        </p:txBody>
      </p:sp>
      <p:sp>
        <p:nvSpPr>
          <p:cNvPr id="16" name="Freeform 16"/>
          <p:cNvSpPr/>
          <p:nvPr/>
        </p:nvSpPr>
        <p:spPr>
          <a:xfrm>
            <a:off x="-103844" y="7966939"/>
            <a:ext cx="2605969" cy="2400034"/>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7" name="Freeform 17"/>
          <p:cNvSpPr/>
          <p:nvPr/>
        </p:nvSpPr>
        <p:spPr>
          <a:xfrm>
            <a:off x="15726736" y="7534965"/>
            <a:ext cx="2605969" cy="2615250"/>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19" name="Freeform 19"/>
          <p:cNvSpPr/>
          <p:nvPr/>
        </p:nvSpPr>
        <p:spPr>
          <a:xfrm>
            <a:off x="11406603" y="4580014"/>
            <a:ext cx="1928626" cy="160263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20" name="Freeform 20"/>
          <p:cNvSpPr/>
          <p:nvPr/>
        </p:nvSpPr>
        <p:spPr>
          <a:xfrm>
            <a:off x="9653627" y="50575"/>
            <a:ext cx="5493058" cy="1026292"/>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23" name="Freeform 23"/>
          <p:cNvSpPr/>
          <p:nvPr/>
        </p:nvSpPr>
        <p:spPr>
          <a:xfrm>
            <a:off x="16661189" y="50575"/>
            <a:ext cx="1626811" cy="1943100"/>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IN"/>
          </a:p>
        </p:txBody>
      </p:sp>
      <p:grpSp>
        <p:nvGrpSpPr>
          <p:cNvPr id="24" name="Group 24"/>
          <p:cNvGrpSpPr/>
          <p:nvPr/>
        </p:nvGrpSpPr>
        <p:grpSpPr>
          <a:xfrm>
            <a:off x="1186073" y="5525995"/>
            <a:ext cx="3219345" cy="3086100"/>
            <a:chOff x="0" y="0"/>
            <a:chExt cx="847893" cy="812800"/>
          </a:xfrm>
        </p:grpSpPr>
        <p:sp>
          <p:nvSpPr>
            <p:cNvPr id="25" name="Freeform 25"/>
            <p:cNvSpPr/>
            <p:nvPr/>
          </p:nvSpPr>
          <p:spPr>
            <a:xfrm>
              <a:off x="0" y="0"/>
              <a:ext cx="847893" cy="812800"/>
            </a:xfrm>
            <a:custGeom>
              <a:avLst/>
              <a:gdLst/>
              <a:ahLst/>
              <a:cxnLst/>
              <a:rect l="l" t="t" r="r" b="b"/>
              <a:pathLst>
                <a:path w="847893" h="812800">
                  <a:moveTo>
                    <a:pt x="122645" y="0"/>
                  </a:moveTo>
                  <a:lnTo>
                    <a:pt x="725248" y="0"/>
                  </a:lnTo>
                  <a:cubicBezTo>
                    <a:pt x="757776" y="0"/>
                    <a:pt x="788971" y="12922"/>
                    <a:pt x="811971" y="35922"/>
                  </a:cubicBezTo>
                  <a:cubicBezTo>
                    <a:pt x="834972" y="58922"/>
                    <a:pt x="847893" y="90118"/>
                    <a:pt x="847893" y="122645"/>
                  </a:cubicBezTo>
                  <a:lnTo>
                    <a:pt x="847893" y="690155"/>
                  </a:lnTo>
                  <a:cubicBezTo>
                    <a:pt x="847893" y="757890"/>
                    <a:pt x="792983" y="812800"/>
                    <a:pt x="725248" y="812800"/>
                  </a:cubicBezTo>
                  <a:lnTo>
                    <a:pt x="122645" y="812800"/>
                  </a:lnTo>
                  <a:cubicBezTo>
                    <a:pt x="90118" y="812800"/>
                    <a:pt x="58922" y="799878"/>
                    <a:pt x="35922" y="776878"/>
                  </a:cubicBezTo>
                  <a:cubicBezTo>
                    <a:pt x="12922" y="753878"/>
                    <a:pt x="0" y="722682"/>
                    <a:pt x="0" y="690155"/>
                  </a:cubicBezTo>
                  <a:lnTo>
                    <a:pt x="0" y="122645"/>
                  </a:lnTo>
                  <a:cubicBezTo>
                    <a:pt x="0" y="90118"/>
                    <a:pt x="12922" y="58922"/>
                    <a:pt x="35922" y="35922"/>
                  </a:cubicBezTo>
                  <a:cubicBezTo>
                    <a:pt x="58922" y="12922"/>
                    <a:pt x="90118" y="0"/>
                    <a:pt x="122645" y="0"/>
                  </a:cubicBezTo>
                  <a:close/>
                </a:path>
              </a:pathLst>
            </a:custGeom>
            <a:solidFill>
              <a:srgbClr val="D4CCC9"/>
            </a:solidFill>
          </p:spPr>
          <p:txBody>
            <a:bodyPr/>
            <a:lstStyle/>
            <a:p>
              <a:endParaRPr lang="en-IN"/>
            </a:p>
          </p:txBody>
        </p:sp>
        <p:sp>
          <p:nvSpPr>
            <p:cNvPr id="26" name="TextBox 26"/>
            <p:cNvSpPr txBox="1"/>
            <p:nvPr/>
          </p:nvSpPr>
          <p:spPr>
            <a:xfrm>
              <a:off x="0" y="-38100"/>
              <a:ext cx="847893" cy="8509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2208094"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grpSp>
        <p:nvGrpSpPr>
          <p:cNvPr id="28" name="Group 28"/>
          <p:cNvGrpSpPr/>
          <p:nvPr/>
        </p:nvGrpSpPr>
        <p:grpSpPr>
          <a:xfrm>
            <a:off x="5243552" y="5525995"/>
            <a:ext cx="3504452" cy="3086100"/>
            <a:chOff x="0" y="0"/>
            <a:chExt cx="922983" cy="812800"/>
          </a:xfrm>
        </p:grpSpPr>
        <p:sp>
          <p:nvSpPr>
            <p:cNvPr id="29" name="Freeform 29"/>
            <p:cNvSpPr/>
            <p:nvPr/>
          </p:nvSpPr>
          <p:spPr>
            <a:xfrm>
              <a:off x="0" y="0"/>
              <a:ext cx="922983" cy="812800"/>
            </a:xfrm>
            <a:custGeom>
              <a:avLst/>
              <a:gdLst/>
              <a:ahLst/>
              <a:cxnLst/>
              <a:rect l="l" t="t" r="r" b="b"/>
              <a:pathLst>
                <a:path w="922983" h="812800">
                  <a:moveTo>
                    <a:pt x="112668" y="0"/>
                  </a:moveTo>
                  <a:lnTo>
                    <a:pt x="810316" y="0"/>
                  </a:lnTo>
                  <a:cubicBezTo>
                    <a:pt x="872540" y="0"/>
                    <a:pt x="922983" y="50443"/>
                    <a:pt x="922983" y="112668"/>
                  </a:cubicBezTo>
                  <a:lnTo>
                    <a:pt x="922983" y="700133"/>
                  </a:lnTo>
                  <a:cubicBezTo>
                    <a:pt x="922983" y="762357"/>
                    <a:pt x="872540" y="812800"/>
                    <a:pt x="810316" y="812800"/>
                  </a:cubicBezTo>
                  <a:lnTo>
                    <a:pt x="112668" y="812800"/>
                  </a:lnTo>
                  <a:cubicBezTo>
                    <a:pt x="50443" y="812800"/>
                    <a:pt x="0" y="762357"/>
                    <a:pt x="0" y="700133"/>
                  </a:cubicBezTo>
                  <a:lnTo>
                    <a:pt x="0" y="112668"/>
                  </a:lnTo>
                  <a:cubicBezTo>
                    <a:pt x="0" y="50443"/>
                    <a:pt x="50443" y="0"/>
                    <a:pt x="112668" y="0"/>
                  </a:cubicBezTo>
                  <a:close/>
                </a:path>
              </a:pathLst>
            </a:custGeom>
            <a:solidFill>
              <a:srgbClr val="D4CCC9"/>
            </a:solidFill>
          </p:spPr>
          <p:txBody>
            <a:bodyPr/>
            <a:lstStyle/>
            <a:p>
              <a:endParaRPr lang="en-IN"/>
            </a:p>
          </p:txBody>
        </p:sp>
        <p:sp>
          <p:nvSpPr>
            <p:cNvPr id="30" name="TextBox 30"/>
            <p:cNvSpPr txBox="1"/>
            <p:nvPr/>
          </p:nvSpPr>
          <p:spPr>
            <a:xfrm>
              <a:off x="0" y="-38100"/>
              <a:ext cx="922983" cy="850900"/>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6432222"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32" name="TextBox 32"/>
          <p:cNvSpPr txBox="1"/>
          <p:nvPr/>
        </p:nvSpPr>
        <p:spPr>
          <a:xfrm>
            <a:off x="1609036" y="6590766"/>
            <a:ext cx="2646492" cy="1376173"/>
          </a:xfrm>
          <a:prstGeom prst="rect">
            <a:avLst/>
          </a:prstGeom>
        </p:spPr>
        <p:txBody>
          <a:bodyPr lIns="0" tIns="0" rIns="0" bIns="0" rtlCol="0" anchor="t">
            <a:spAutoFit/>
          </a:bodyPr>
          <a:lstStyle/>
          <a:p>
            <a:pPr algn="l">
              <a:lnSpc>
                <a:spcPts val="3743"/>
              </a:lnSpc>
            </a:pPr>
            <a:r>
              <a:rPr lang="en-US" sz="2399">
                <a:solidFill>
                  <a:srgbClr val="000000"/>
                </a:solidFill>
                <a:latin typeface="DM Sans"/>
                <a:ea typeface="DM Sans"/>
                <a:cs typeface="DM Sans"/>
                <a:sym typeface="DM Sans"/>
              </a:rPr>
              <a:t>Visualized the top and bottom rows of the dataset.</a:t>
            </a:r>
          </a:p>
        </p:txBody>
      </p:sp>
      <p:sp>
        <p:nvSpPr>
          <p:cNvPr id="33" name="TextBox 33"/>
          <p:cNvSpPr txBox="1"/>
          <p:nvPr/>
        </p:nvSpPr>
        <p:spPr>
          <a:xfrm>
            <a:off x="5948468" y="6419316"/>
            <a:ext cx="2732862" cy="1914526"/>
          </a:xfrm>
          <a:prstGeom prst="rect">
            <a:avLst/>
          </a:prstGeom>
        </p:spPr>
        <p:txBody>
          <a:bodyPr lIns="0" tIns="0" rIns="0" bIns="0" rtlCol="0" anchor="t">
            <a:spAutoFit/>
          </a:bodyPr>
          <a:lstStyle/>
          <a:p>
            <a:pPr algn="l">
              <a:lnSpc>
                <a:spcPts val="3899"/>
              </a:lnSpc>
            </a:pPr>
            <a:r>
              <a:rPr lang="en-US" sz="2499">
                <a:solidFill>
                  <a:srgbClr val="000000"/>
                </a:solidFill>
                <a:latin typeface="DM Sans"/>
                <a:ea typeface="DM Sans"/>
                <a:cs typeface="DM Sans"/>
                <a:sym typeface="DM Sans"/>
              </a:rPr>
              <a:t>Checked the columns and datatypes of the columns.</a:t>
            </a:r>
          </a:p>
        </p:txBody>
      </p:sp>
      <p:sp>
        <p:nvSpPr>
          <p:cNvPr id="34" name="TextBox 34"/>
          <p:cNvSpPr txBox="1"/>
          <p:nvPr/>
        </p:nvSpPr>
        <p:spPr>
          <a:xfrm>
            <a:off x="9671930"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35" name="TextBox 35"/>
          <p:cNvSpPr txBox="1"/>
          <p:nvPr/>
        </p:nvSpPr>
        <p:spPr>
          <a:xfrm>
            <a:off x="9671930" y="6447891"/>
            <a:ext cx="2747991" cy="1760220"/>
          </a:xfrm>
          <a:prstGeom prst="rect">
            <a:avLst/>
          </a:prstGeom>
        </p:spPr>
        <p:txBody>
          <a:bodyPr lIns="0" tIns="0" rIns="0" bIns="0" rtlCol="0" anchor="t">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grpSp>
        <p:nvGrpSpPr>
          <p:cNvPr id="36" name="Group 36"/>
          <p:cNvGrpSpPr/>
          <p:nvPr/>
        </p:nvGrpSpPr>
        <p:grpSpPr>
          <a:xfrm>
            <a:off x="13282282" y="5525995"/>
            <a:ext cx="3414762" cy="3086100"/>
            <a:chOff x="0" y="0"/>
            <a:chExt cx="899361" cy="812800"/>
          </a:xfrm>
        </p:grpSpPr>
        <p:sp>
          <p:nvSpPr>
            <p:cNvPr id="37" name="Freeform 37"/>
            <p:cNvSpPr/>
            <p:nvPr/>
          </p:nvSpPr>
          <p:spPr>
            <a:xfrm>
              <a:off x="0" y="0"/>
              <a:ext cx="899361" cy="812800"/>
            </a:xfrm>
            <a:custGeom>
              <a:avLst/>
              <a:gdLst/>
              <a:ahLst/>
              <a:cxnLst/>
              <a:rect l="l" t="t" r="r" b="b"/>
              <a:pathLst>
                <a:path w="899361" h="812800">
                  <a:moveTo>
                    <a:pt x="115627" y="0"/>
                  </a:moveTo>
                  <a:lnTo>
                    <a:pt x="783735" y="0"/>
                  </a:lnTo>
                  <a:cubicBezTo>
                    <a:pt x="847593" y="0"/>
                    <a:pt x="899361" y="51768"/>
                    <a:pt x="899361" y="115627"/>
                  </a:cubicBezTo>
                  <a:lnTo>
                    <a:pt x="899361" y="697173"/>
                  </a:lnTo>
                  <a:cubicBezTo>
                    <a:pt x="899361" y="761032"/>
                    <a:pt x="847593" y="812800"/>
                    <a:pt x="783735" y="812800"/>
                  </a:cubicBezTo>
                  <a:lnTo>
                    <a:pt x="115627" y="812800"/>
                  </a:lnTo>
                  <a:cubicBezTo>
                    <a:pt x="51768" y="812800"/>
                    <a:pt x="0" y="761032"/>
                    <a:pt x="0" y="697173"/>
                  </a:cubicBezTo>
                  <a:lnTo>
                    <a:pt x="0" y="115627"/>
                  </a:lnTo>
                  <a:cubicBezTo>
                    <a:pt x="0" y="51768"/>
                    <a:pt x="51768" y="0"/>
                    <a:pt x="115627" y="0"/>
                  </a:cubicBezTo>
                  <a:close/>
                </a:path>
              </a:pathLst>
            </a:custGeom>
            <a:solidFill>
              <a:srgbClr val="D4CCC9"/>
            </a:solidFill>
          </p:spPr>
          <p:txBody>
            <a:bodyPr/>
            <a:lstStyle/>
            <a:p>
              <a:endParaRPr lang="en-IN"/>
            </a:p>
          </p:txBody>
        </p:sp>
        <p:sp>
          <p:nvSpPr>
            <p:cNvPr id="38" name="TextBox 38"/>
            <p:cNvSpPr txBox="1"/>
            <p:nvPr/>
          </p:nvSpPr>
          <p:spPr>
            <a:xfrm>
              <a:off x="0" y="-38100"/>
              <a:ext cx="899361" cy="850900"/>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14499721"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40" name="TextBox 40"/>
          <p:cNvSpPr txBox="1"/>
          <p:nvPr/>
        </p:nvSpPr>
        <p:spPr>
          <a:xfrm>
            <a:off x="13511252" y="6419316"/>
            <a:ext cx="2949555" cy="2400301"/>
          </a:xfrm>
          <a:prstGeom prst="rect">
            <a:avLst/>
          </a:prstGeom>
        </p:spPr>
        <p:txBody>
          <a:bodyPr lIns="0" tIns="0" rIns="0" bIns="0" rtlCol="0" anchor="t">
            <a:spAutoFit/>
          </a:bodyPr>
          <a:lstStyle/>
          <a:p>
            <a:pPr algn="l">
              <a:lnSpc>
                <a:spcPts val="3899"/>
              </a:lnSpc>
            </a:pPr>
            <a:r>
              <a:rPr lang="en-US" sz="2499">
                <a:solidFill>
                  <a:srgbClr val="000000"/>
                </a:solidFill>
                <a:latin typeface="DM Sans"/>
                <a:ea typeface="DM Sans"/>
                <a:cs typeface="DM Sans"/>
                <a:sym typeface="DM Sans"/>
              </a:rPr>
              <a:t>Checked duplicacy and missing values in the dataset. </a:t>
            </a:r>
          </a:p>
          <a:p>
            <a:pPr algn="l">
              <a:lnSpc>
                <a:spcPts val="3899"/>
              </a:lnSpc>
            </a:pPr>
            <a:endParaRPr lang="en-US" sz="2499">
              <a:solidFill>
                <a:srgbClr val="000000"/>
              </a:solidFill>
              <a:latin typeface="DM Sans"/>
              <a:ea typeface="DM Sans"/>
              <a:cs typeface="DM Sans"/>
              <a:sym typeface="DM Sans"/>
            </a:endParaRPr>
          </a:p>
          <a:p>
            <a:pPr algn="l">
              <a:lnSpc>
                <a:spcPts val="3899"/>
              </a:lnSpc>
            </a:pPr>
            <a:endParaRPr lang="en-US" sz="2499">
              <a:solidFill>
                <a:srgbClr val="000000"/>
              </a:solidFill>
              <a:latin typeface="DM Sans"/>
              <a:ea typeface="DM Sans"/>
              <a:cs typeface="DM Sans"/>
              <a:sym typeface="DM Sans"/>
            </a:endParaRPr>
          </a:p>
        </p:txBody>
      </p:sp>
      <p:grpSp>
        <p:nvGrpSpPr>
          <p:cNvPr id="41" name="Group 41"/>
          <p:cNvGrpSpPr/>
          <p:nvPr/>
        </p:nvGrpSpPr>
        <p:grpSpPr>
          <a:xfrm>
            <a:off x="9519530" y="5539841"/>
            <a:ext cx="3220198" cy="3086100"/>
            <a:chOff x="0" y="0"/>
            <a:chExt cx="848118" cy="812800"/>
          </a:xfrm>
        </p:grpSpPr>
        <p:sp>
          <p:nvSpPr>
            <p:cNvPr id="42" name="Freeform 42"/>
            <p:cNvSpPr/>
            <p:nvPr/>
          </p:nvSpPr>
          <p:spPr>
            <a:xfrm>
              <a:off x="0" y="0"/>
              <a:ext cx="848118" cy="812800"/>
            </a:xfrm>
            <a:custGeom>
              <a:avLst/>
              <a:gdLst/>
              <a:ahLst/>
              <a:cxnLst/>
              <a:rect l="l" t="t" r="r" b="b"/>
              <a:pathLst>
                <a:path w="848118" h="812800">
                  <a:moveTo>
                    <a:pt x="122613" y="0"/>
                  </a:moveTo>
                  <a:lnTo>
                    <a:pt x="725505" y="0"/>
                  </a:lnTo>
                  <a:cubicBezTo>
                    <a:pt x="793222" y="0"/>
                    <a:pt x="848118" y="54896"/>
                    <a:pt x="848118" y="122613"/>
                  </a:cubicBezTo>
                  <a:lnTo>
                    <a:pt x="848118" y="690187"/>
                  </a:lnTo>
                  <a:cubicBezTo>
                    <a:pt x="848118" y="757904"/>
                    <a:pt x="793222" y="812800"/>
                    <a:pt x="725505" y="812800"/>
                  </a:cubicBezTo>
                  <a:lnTo>
                    <a:pt x="122613" y="812800"/>
                  </a:lnTo>
                  <a:cubicBezTo>
                    <a:pt x="54896" y="812800"/>
                    <a:pt x="0" y="757904"/>
                    <a:pt x="0" y="690187"/>
                  </a:cubicBezTo>
                  <a:lnTo>
                    <a:pt x="0" y="122613"/>
                  </a:lnTo>
                  <a:cubicBezTo>
                    <a:pt x="0" y="54896"/>
                    <a:pt x="54896" y="0"/>
                    <a:pt x="122613" y="0"/>
                  </a:cubicBezTo>
                  <a:close/>
                </a:path>
              </a:pathLst>
            </a:custGeom>
            <a:solidFill>
              <a:srgbClr val="D4CCC9"/>
            </a:solidFill>
          </p:spPr>
          <p:txBody>
            <a:bodyPr/>
            <a:lstStyle/>
            <a:p>
              <a:endParaRPr lang="en-IN"/>
            </a:p>
          </p:txBody>
        </p:sp>
        <p:sp>
          <p:nvSpPr>
            <p:cNvPr id="43" name="TextBox 43"/>
            <p:cNvSpPr txBox="1"/>
            <p:nvPr/>
          </p:nvSpPr>
          <p:spPr>
            <a:xfrm>
              <a:off x="0" y="-38100"/>
              <a:ext cx="848118" cy="850900"/>
            </a:xfrm>
            <a:prstGeom prst="rect">
              <a:avLst/>
            </a:prstGeom>
          </p:spPr>
          <p:txBody>
            <a:bodyPr lIns="50800" tIns="50800" rIns="50800" bIns="50800" rtlCol="0" anchor="ctr"/>
            <a:lstStyle/>
            <a:p>
              <a:pPr algn="ctr">
                <a:lnSpc>
                  <a:spcPts val="2659"/>
                </a:lnSpc>
              </a:pPr>
              <a:endParaRPr/>
            </a:p>
          </p:txBody>
        </p:sp>
      </p:grpSp>
      <p:sp>
        <p:nvSpPr>
          <p:cNvPr id="44" name="TextBox 44"/>
          <p:cNvSpPr txBox="1"/>
          <p:nvPr/>
        </p:nvSpPr>
        <p:spPr>
          <a:xfrm>
            <a:off x="10472518" y="5616041"/>
            <a:ext cx="946262"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45" name="TextBox 45"/>
          <p:cNvSpPr txBox="1"/>
          <p:nvPr/>
        </p:nvSpPr>
        <p:spPr>
          <a:xfrm>
            <a:off x="9671930" y="6352641"/>
            <a:ext cx="2976903" cy="1914526"/>
          </a:xfrm>
          <a:prstGeom prst="rect">
            <a:avLst/>
          </a:prstGeom>
        </p:spPr>
        <p:txBody>
          <a:bodyPr lIns="0" tIns="0" rIns="0" bIns="0" rtlCol="0" anchor="t">
            <a:spAutoFit/>
          </a:bodyPr>
          <a:lstStyle/>
          <a:p>
            <a:pPr algn="l">
              <a:lnSpc>
                <a:spcPts val="3899"/>
              </a:lnSpc>
            </a:pPr>
            <a:r>
              <a:rPr lang="en-US" sz="2499">
                <a:solidFill>
                  <a:srgbClr val="000000"/>
                </a:solidFill>
                <a:latin typeface="DM Sans"/>
                <a:ea typeface="DM Sans"/>
                <a:cs typeface="DM Sans"/>
                <a:sym typeface="DM Sans"/>
              </a:rPr>
              <a:t>Checked the statistical summary and information of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29342" y="3121835"/>
            <a:ext cx="5029317" cy="5029317"/>
          </a:xfrm>
          <a:custGeom>
            <a:avLst/>
            <a:gdLst/>
            <a:ahLst/>
            <a:cxnLst/>
            <a:rect l="l" t="t" r="r" b="b"/>
            <a:pathLst>
              <a:path w="5029317" h="5029317">
                <a:moveTo>
                  <a:pt x="0" y="0"/>
                </a:moveTo>
                <a:lnTo>
                  <a:pt x="5029316" y="0"/>
                </a:lnTo>
                <a:lnTo>
                  <a:pt x="5029316" y="5029317"/>
                </a:lnTo>
                <a:lnTo>
                  <a:pt x="0" y="5029317"/>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3753959" y="3340910"/>
            <a:ext cx="11305941" cy="1254882"/>
          </a:xfrm>
          <a:prstGeom prst="rect">
            <a:avLst/>
          </a:prstGeom>
        </p:spPr>
        <p:txBody>
          <a:bodyPr lIns="0" tIns="0" rIns="0" bIns="0" rtlCol="0" anchor="t">
            <a:spAutoFit/>
          </a:bodyPr>
          <a:lstStyle/>
          <a:p>
            <a:pPr algn="l">
              <a:lnSpc>
                <a:spcPts val="9408"/>
              </a:lnSpc>
            </a:pPr>
            <a:r>
              <a:rPr lang="en-US" sz="9699" b="1">
                <a:solidFill>
                  <a:srgbClr val="000000"/>
                </a:solidFill>
                <a:latin typeface="DM Sans Bold"/>
                <a:ea typeface="DM Sans Bold"/>
                <a:cs typeface="DM Sans Bold"/>
                <a:sym typeface="DM Sans Bold"/>
              </a:rPr>
              <a:t>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232" y="719614"/>
            <a:ext cx="12567520" cy="2151307"/>
            <a:chOff x="0" y="0"/>
            <a:chExt cx="2616087" cy="447822"/>
          </a:xfrm>
        </p:grpSpPr>
        <p:sp>
          <p:nvSpPr>
            <p:cNvPr id="3" name="Freeform 3"/>
            <p:cNvSpPr/>
            <p:nvPr/>
          </p:nvSpPr>
          <p:spPr>
            <a:xfrm>
              <a:off x="0" y="0"/>
              <a:ext cx="2616087" cy="447822"/>
            </a:xfrm>
            <a:custGeom>
              <a:avLst/>
              <a:gdLst/>
              <a:ahLst/>
              <a:cxnLst/>
              <a:rect l="l" t="t" r="r" b="b"/>
              <a:pathLst>
                <a:path w="2616087" h="447822">
                  <a:moveTo>
                    <a:pt x="20945" y="0"/>
                  </a:moveTo>
                  <a:lnTo>
                    <a:pt x="2595142" y="0"/>
                  </a:lnTo>
                  <a:cubicBezTo>
                    <a:pt x="2600697" y="0"/>
                    <a:pt x="2606024" y="2207"/>
                    <a:pt x="2609952" y="6135"/>
                  </a:cubicBezTo>
                  <a:cubicBezTo>
                    <a:pt x="2613880" y="10063"/>
                    <a:pt x="2616087" y="15390"/>
                    <a:pt x="2616087" y="20945"/>
                  </a:cubicBezTo>
                  <a:lnTo>
                    <a:pt x="2616087" y="426877"/>
                  </a:lnTo>
                  <a:cubicBezTo>
                    <a:pt x="2616087" y="432432"/>
                    <a:pt x="2613880" y="437759"/>
                    <a:pt x="2609952" y="441687"/>
                  </a:cubicBezTo>
                  <a:cubicBezTo>
                    <a:pt x="2606024" y="445615"/>
                    <a:pt x="2600697" y="447822"/>
                    <a:pt x="2595142" y="447822"/>
                  </a:cubicBezTo>
                  <a:lnTo>
                    <a:pt x="20945" y="447822"/>
                  </a:lnTo>
                  <a:cubicBezTo>
                    <a:pt x="15390" y="447822"/>
                    <a:pt x="10063" y="445615"/>
                    <a:pt x="6135" y="441687"/>
                  </a:cubicBezTo>
                  <a:cubicBezTo>
                    <a:pt x="2207" y="437759"/>
                    <a:pt x="0" y="432432"/>
                    <a:pt x="0" y="426877"/>
                  </a:cubicBezTo>
                  <a:lnTo>
                    <a:pt x="0" y="20945"/>
                  </a:lnTo>
                  <a:cubicBezTo>
                    <a:pt x="0" y="15390"/>
                    <a:pt x="2207" y="10063"/>
                    <a:pt x="6135" y="6135"/>
                  </a:cubicBezTo>
                  <a:cubicBezTo>
                    <a:pt x="10063" y="2207"/>
                    <a:pt x="15390" y="0"/>
                    <a:pt x="20945" y="0"/>
                  </a:cubicBezTo>
                  <a:close/>
                </a:path>
              </a:pathLst>
            </a:custGeom>
            <a:solidFill>
              <a:srgbClr val="8AB7E2"/>
            </a:solidFill>
            <a:ln w="19050" cap="rnd">
              <a:solidFill>
                <a:srgbClr val="000000"/>
              </a:solidFill>
              <a:prstDash val="solid"/>
              <a:round/>
            </a:ln>
          </p:spPr>
          <p:txBody>
            <a:bodyPr/>
            <a:lstStyle/>
            <a:p>
              <a:endParaRPr lang="en-IN"/>
            </a:p>
          </p:txBody>
        </p:sp>
        <p:sp>
          <p:nvSpPr>
            <p:cNvPr id="4" name="TextBox 4"/>
            <p:cNvSpPr txBox="1"/>
            <p:nvPr/>
          </p:nvSpPr>
          <p:spPr>
            <a:xfrm>
              <a:off x="0" y="-38100"/>
              <a:ext cx="2616087" cy="4859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945532"/>
            <a:ext cx="5038071" cy="649686"/>
            <a:chOff x="0" y="0"/>
            <a:chExt cx="1048738" cy="135240"/>
          </a:xfrm>
        </p:grpSpPr>
        <p:sp>
          <p:nvSpPr>
            <p:cNvPr id="6" name="Freeform 6"/>
            <p:cNvSpPr/>
            <p:nvPr/>
          </p:nvSpPr>
          <p:spPr>
            <a:xfrm>
              <a:off x="0" y="0"/>
              <a:ext cx="1048738" cy="135240"/>
            </a:xfrm>
            <a:custGeom>
              <a:avLst/>
              <a:gdLst/>
              <a:ahLst/>
              <a:cxnLst/>
              <a:rect l="l" t="t" r="r" b="b"/>
              <a:pathLst>
                <a:path w="1048738" h="135240">
                  <a:moveTo>
                    <a:pt x="26124" y="0"/>
                  </a:moveTo>
                  <a:lnTo>
                    <a:pt x="1022614" y="0"/>
                  </a:lnTo>
                  <a:cubicBezTo>
                    <a:pt x="1029542" y="0"/>
                    <a:pt x="1036187" y="2752"/>
                    <a:pt x="1041086" y="7651"/>
                  </a:cubicBezTo>
                  <a:cubicBezTo>
                    <a:pt x="1045985" y="12551"/>
                    <a:pt x="1048738" y="19195"/>
                    <a:pt x="1048738" y="26124"/>
                  </a:cubicBezTo>
                  <a:lnTo>
                    <a:pt x="1048738" y="109117"/>
                  </a:lnTo>
                  <a:cubicBezTo>
                    <a:pt x="1048738" y="116045"/>
                    <a:pt x="1045985" y="122690"/>
                    <a:pt x="1041086" y="127589"/>
                  </a:cubicBezTo>
                  <a:cubicBezTo>
                    <a:pt x="1036187" y="132488"/>
                    <a:pt x="1029542" y="135240"/>
                    <a:pt x="1022614" y="135240"/>
                  </a:cubicBezTo>
                  <a:lnTo>
                    <a:pt x="26124" y="135240"/>
                  </a:lnTo>
                  <a:cubicBezTo>
                    <a:pt x="11696" y="135240"/>
                    <a:pt x="0" y="123544"/>
                    <a:pt x="0" y="109117"/>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IN"/>
            </a:p>
          </p:txBody>
        </p:sp>
        <p:sp>
          <p:nvSpPr>
            <p:cNvPr id="7" name="TextBox 7"/>
            <p:cNvSpPr txBox="1"/>
            <p:nvPr/>
          </p:nvSpPr>
          <p:spPr>
            <a:xfrm>
              <a:off x="0" y="-38100"/>
              <a:ext cx="1048738" cy="17334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0800000">
            <a:off x="15430502" y="43912"/>
            <a:ext cx="2832098" cy="1766034"/>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9" name="Freeform 9"/>
          <p:cNvSpPr/>
          <p:nvPr/>
        </p:nvSpPr>
        <p:spPr>
          <a:xfrm rot="19403217">
            <a:off x="-201601" y="2378125"/>
            <a:ext cx="2176134" cy="1239835"/>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10" name="Freeform 10"/>
          <p:cNvSpPr/>
          <p:nvPr/>
        </p:nvSpPr>
        <p:spPr>
          <a:xfrm>
            <a:off x="15996507" y="8960635"/>
            <a:ext cx="2229820" cy="1313665"/>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12" name="Freeform 12"/>
          <p:cNvSpPr/>
          <p:nvPr/>
        </p:nvSpPr>
        <p:spPr>
          <a:xfrm>
            <a:off x="13101427" y="3004271"/>
            <a:ext cx="999114" cy="999114"/>
          </a:xfrm>
          <a:custGeom>
            <a:avLst/>
            <a:gdLst/>
            <a:ahLst/>
            <a:cxnLst/>
            <a:rect l="l" t="t" r="r" b="b"/>
            <a:pathLst>
              <a:path w="999114" h="999114">
                <a:moveTo>
                  <a:pt x="0" y="0"/>
                </a:moveTo>
                <a:lnTo>
                  <a:pt x="999114" y="0"/>
                </a:lnTo>
                <a:lnTo>
                  <a:pt x="999114" y="999114"/>
                </a:lnTo>
                <a:lnTo>
                  <a:pt x="0" y="999114"/>
                </a:lnTo>
                <a:lnTo>
                  <a:pt x="0" y="0"/>
                </a:lnTo>
                <a:close/>
              </a:path>
            </a:pathLst>
          </a:custGeom>
          <a:blipFill>
            <a:blip r:embed="rId8"/>
            <a:stretch>
              <a:fillRect/>
            </a:stretch>
          </a:blipFill>
        </p:spPr>
        <p:txBody>
          <a:bodyPr/>
          <a:lstStyle/>
          <a:p>
            <a:endParaRPr lang="en-IN"/>
          </a:p>
        </p:txBody>
      </p:sp>
      <p:grpSp>
        <p:nvGrpSpPr>
          <p:cNvPr id="13" name="Group 13"/>
          <p:cNvGrpSpPr/>
          <p:nvPr/>
        </p:nvGrpSpPr>
        <p:grpSpPr>
          <a:xfrm>
            <a:off x="11788963" y="4580971"/>
            <a:ext cx="6078061" cy="5254915"/>
            <a:chOff x="0" y="0"/>
            <a:chExt cx="1600806" cy="1384011"/>
          </a:xfrm>
        </p:grpSpPr>
        <p:sp>
          <p:nvSpPr>
            <p:cNvPr id="14" name="Freeform 14"/>
            <p:cNvSpPr/>
            <p:nvPr/>
          </p:nvSpPr>
          <p:spPr>
            <a:xfrm>
              <a:off x="0" y="0"/>
              <a:ext cx="1600806" cy="1384011"/>
            </a:xfrm>
            <a:custGeom>
              <a:avLst/>
              <a:gdLst/>
              <a:ahLst/>
              <a:cxnLst/>
              <a:rect l="l" t="t" r="r" b="b"/>
              <a:pathLst>
                <a:path w="1600806" h="1384011">
                  <a:moveTo>
                    <a:pt x="64961" y="0"/>
                  </a:moveTo>
                  <a:lnTo>
                    <a:pt x="1535845" y="0"/>
                  </a:lnTo>
                  <a:cubicBezTo>
                    <a:pt x="1553074" y="0"/>
                    <a:pt x="1569597" y="6844"/>
                    <a:pt x="1581780" y="19027"/>
                  </a:cubicBezTo>
                  <a:cubicBezTo>
                    <a:pt x="1593962" y="31209"/>
                    <a:pt x="1600806" y="47732"/>
                    <a:pt x="1600806" y="64961"/>
                  </a:cubicBezTo>
                  <a:lnTo>
                    <a:pt x="1600806" y="1319049"/>
                  </a:lnTo>
                  <a:cubicBezTo>
                    <a:pt x="1600806" y="1336278"/>
                    <a:pt x="1593962" y="1352801"/>
                    <a:pt x="1581780" y="1364984"/>
                  </a:cubicBezTo>
                  <a:cubicBezTo>
                    <a:pt x="1569597" y="1377167"/>
                    <a:pt x="1553074" y="1384011"/>
                    <a:pt x="1535845" y="1384011"/>
                  </a:cubicBezTo>
                  <a:lnTo>
                    <a:pt x="64961" y="1384011"/>
                  </a:lnTo>
                  <a:cubicBezTo>
                    <a:pt x="47732" y="1384011"/>
                    <a:pt x="31209" y="1377167"/>
                    <a:pt x="19027" y="1364984"/>
                  </a:cubicBezTo>
                  <a:cubicBezTo>
                    <a:pt x="6844" y="1352801"/>
                    <a:pt x="0" y="1336278"/>
                    <a:pt x="0" y="1319049"/>
                  </a:cubicBezTo>
                  <a:lnTo>
                    <a:pt x="0" y="64961"/>
                  </a:lnTo>
                  <a:cubicBezTo>
                    <a:pt x="0" y="47732"/>
                    <a:pt x="6844" y="31209"/>
                    <a:pt x="19027" y="19027"/>
                  </a:cubicBezTo>
                  <a:cubicBezTo>
                    <a:pt x="31209" y="6844"/>
                    <a:pt x="47732" y="0"/>
                    <a:pt x="64961" y="0"/>
                  </a:cubicBezTo>
                  <a:close/>
                </a:path>
              </a:pathLst>
            </a:custGeom>
            <a:solidFill>
              <a:srgbClr val="ACC0D4"/>
            </a:solidFill>
          </p:spPr>
          <p:txBody>
            <a:bodyPr/>
            <a:lstStyle/>
            <a:p>
              <a:endParaRPr lang="en-IN"/>
            </a:p>
          </p:txBody>
        </p:sp>
        <p:sp>
          <p:nvSpPr>
            <p:cNvPr id="15" name="TextBox 15"/>
            <p:cNvSpPr txBox="1"/>
            <p:nvPr/>
          </p:nvSpPr>
          <p:spPr>
            <a:xfrm>
              <a:off x="0" y="-38100"/>
              <a:ext cx="1600806" cy="1422111"/>
            </a:xfrm>
            <a:prstGeom prst="rect">
              <a:avLst/>
            </a:prstGeom>
          </p:spPr>
          <p:txBody>
            <a:bodyPr lIns="50800" tIns="50800" rIns="50800" bIns="50800" rtlCol="0" anchor="ctr"/>
            <a:lstStyle/>
            <a:p>
              <a:pPr algn="ctr">
                <a:lnSpc>
                  <a:spcPts val="2659"/>
                </a:lnSpc>
              </a:pPr>
              <a:endParaRPr/>
            </a:p>
          </p:txBody>
        </p:sp>
      </p:grpSp>
      <p:sp>
        <p:nvSpPr>
          <p:cNvPr id="16" name="AutoShape 16"/>
          <p:cNvSpPr/>
          <p:nvPr/>
        </p:nvSpPr>
        <p:spPr>
          <a:xfrm>
            <a:off x="11581873" y="4110756"/>
            <a:ext cx="64922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7" name="Freeform 17"/>
          <p:cNvSpPr/>
          <p:nvPr/>
        </p:nvSpPr>
        <p:spPr>
          <a:xfrm>
            <a:off x="153801" y="3599638"/>
            <a:ext cx="11301259" cy="6145060"/>
          </a:xfrm>
          <a:custGeom>
            <a:avLst/>
            <a:gdLst/>
            <a:ahLst/>
            <a:cxnLst/>
            <a:rect l="l" t="t" r="r" b="b"/>
            <a:pathLst>
              <a:path w="11301259" h="6145060">
                <a:moveTo>
                  <a:pt x="0" y="0"/>
                </a:moveTo>
                <a:lnTo>
                  <a:pt x="11301259" y="0"/>
                </a:lnTo>
                <a:lnTo>
                  <a:pt x="11301259" y="6145060"/>
                </a:lnTo>
                <a:lnTo>
                  <a:pt x="0" y="6145060"/>
                </a:lnTo>
                <a:lnTo>
                  <a:pt x="0" y="0"/>
                </a:lnTo>
                <a:close/>
              </a:path>
            </a:pathLst>
          </a:custGeom>
          <a:blipFill>
            <a:blip r:embed="rId9"/>
            <a:stretch>
              <a:fillRect/>
            </a:stretch>
          </a:blipFill>
        </p:spPr>
        <p:txBody>
          <a:bodyPr/>
          <a:lstStyle/>
          <a:p>
            <a:endParaRPr lang="en-IN"/>
          </a:p>
        </p:txBody>
      </p:sp>
      <p:sp>
        <p:nvSpPr>
          <p:cNvPr id="18" name="TextBox 18"/>
          <p:cNvSpPr txBox="1"/>
          <p:nvPr/>
        </p:nvSpPr>
        <p:spPr>
          <a:xfrm>
            <a:off x="11788963" y="5472831"/>
            <a:ext cx="5871128" cy="3012678"/>
          </a:xfrm>
          <a:prstGeom prst="rect">
            <a:avLst/>
          </a:prstGeom>
        </p:spPr>
        <p:txBody>
          <a:bodyPr lIns="0" tIns="0" rIns="0" bIns="0" rtlCol="0" anchor="t">
            <a:spAutoFit/>
          </a:bodyPr>
          <a:lstStyle/>
          <a:p>
            <a:pPr algn="ctr">
              <a:lnSpc>
                <a:spcPts val="4046"/>
              </a:lnSpc>
            </a:pPr>
            <a:endParaRPr dirty="0"/>
          </a:p>
          <a:p>
            <a:pPr algn="ctr">
              <a:lnSpc>
                <a:spcPts val="4046"/>
              </a:lnSpc>
            </a:pPr>
            <a:endParaRPr dirty="0"/>
          </a:p>
          <a:p>
            <a:pPr marL="624090" lvl="1" indent="-312045" algn="ctr">
              <a:lnSpc>
                <a:spcPts val="4046"/>
              </a:lnSpc>
              <a:buFont typeface="Arial"/>
              <a:buChar char="•"/>
            </a:pPr>
            <a:r>
              <a:rPr lang="en-US" sz="2890" dirty="0">
                <a:solidFill>
                  <a:srgbClr val="000000"/>
                </a:solidFill>
                <a:latin typeface="Canva Sans"/>
                <a:ea typeface="Canva Sans"/>
                <a:cs typeface="Canva Sans"/>
                <a:sym typeface="Canva Sans"/>
              </a:rPr>
              <a:t>A wide spread means turnout varies significantly across regions. </a:t>
            </a:r>
          </a:p>
          <a:p>
            <a:pPr algn="ctr">
              <a:lnSpc>
                <a:spcPts val="4046"/>
              </a:lnSpc>
            </a:pPr>
            <a:endParaRPr lang="en-US" sz="2890" dirty="0">
              <a:solidFill>
                <a:srgbClr val="000000"/>
              </a:solidFill>
              <a:latin typeface="Canva Sans"/>
              <a:ea typeface="Canva Sans"/>
              <a:cs typeface="Canva Sans"/>
              <a:sym typeface="Canva Sans"/>
            </a:endParaRPr>
          </a:p>
        </p:txBody>
      </p:sp>
      <p:sp>
        <p:nvSpPr>
          <p:cNvPr id="19" name="TextBox 19"/>
          <p:cNvSpPr txBox="1"/>
          <p:nvPr/>
        </p:nvSpPr>
        <p:spPr>
          <a:xfrm>
            <a:off x="1028700" y="1861919"/>
            <a:ext cx="12283052" cy="828675"/>
          </a:xfrm>
          <a:prstGeom prst="rect">
            <a:avLst/>
          </a:prstGeom>
        </p:spPr>
        <p:txBody>
          <a:bodyPr lIns="0" tIns="0" rIns="0" bIns="0" rtlCol="0" anchor="t">
            <a:spAutoFit/>
          </a:bodyPr>
          <a:lstStyle/>
          <a:p>
            <a:pPr marL="0" lvl="0" indent="0" algn="l">
              <a:lnSpc>
                <a:spcPts val="3374"/>
              </a:lnSpc>
              <a:spcBef>
                <a:spcPct val="0"/>
              </a:spcBef>
            </a:pPr>
            <a:r>
              <a:rPr lang="en-US" sz="2499" spc="149">
                <a:solidFill>
                  <a:srgbClr val="000000"/>
                </a:solidFill>
                <a:latin typeface="DM Sans"/>
                <a:ea typeface="DM Sans"/>
                <a:cs typeface="DM Sans"/>
                <a:sym typeface="DM Sans"/>
              </a:rPr>
              <a:t>Th</a:t>
            </a:r>
            <a:r>
              <a:rPr lang="en-US" sz="2499" u="none" spc="149">
                <a:solidFill>
                  <a:srgbClr val="000000"/>
                </a:solidFill>
                <a:latin typeface="DM Sans"/>
                <a:ea typeface="DM Sans"/>
                <a:cs typeface="DM Sans"/>
                <a:sym typeface="DM Sans"/>
              </a:rPr>
              <a:t>is distribution gives an overview of how actively different constituencies participated.</a:t>
            </a:r>
          </a:p>
        </p:txBody>
      </p:sp>
      <p:sp>
        <p:nvSpPr>
          <p:cNvPr id="20" name="TextBox 20"/>
          <p:cNvSpPr txBox="1"/>
          <p:nvPr/>
        </p:nvSpPr>
        <p:spPr>
          <a:xfrm>
            <a:off x="1028700" y="971550"/>
            <a:ext cx="5038071" cy="481331"/>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Inter"/>
                <a:ea typeface="Inter"/>
                <a:cs typeface="Inter"/>
                <a:sym typeface="Inter"/>
              </a:rPr>
              <a:t>Voter Turnout</a:t>
            </a:r>
          </a:p>
        </p:txBody>
      </p:sp>
      <p:sp>
        <p:nvSpPr>
          <p:cNvPr id="21" name="TextBox 21"/>
          <p:cNvSpPr txBox="1"/>
          <p:nvPr/>
        </p:nvSpPr>
        <p:spPr>
          <a:xfrm>
            <a:off x="12312638" y="2928071"/>
            <a:ext cx="5623744" cy="712469"/>
          </a:xfrm>
          <a:prstGeom prst="rect">
            <a:avLst/>
          </a:prstGeom>
        </p:spPr>
        <p:txBody>
          <a:bodyPr lIns="0" tIns="0" rIns="0" bIns="0" rtlCol="0" anchor="t">
            <a:spAutoFit/>
          </a:bodyPr>
          <a:lstStyle/>
          <a:p>
            <a:pPr algn="ctr">
              <a:lnSpc>
                <a:spcPts val="5880"/>
              </a:lnSpc>
            </a:pPr>
            <a:r>
              <a:rPr lang="en-US" sz="4200" b="1">
                <a:solidFill>
                  <a:srgbClr val="000000"/>
                </a:solidFill>
                <a:latin typeface="Canva Sans Bold"/>
                <a:ea typeface="Canva Sans Bold"/>
                <a:cs typeface="Canva Sans Bold"/>
                <a:sym typeface="Canva Sans Bold"/>
              </a:rPr>
              <a:t>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4232" y="719614"/>
            <a:ext cx="12567520" cy="2151307"/>
            <a:chOff x="0" y="0"/>
            <a:chExt cx="2616087" cy="447822"/>
          </a:xfrm>
        </p:grpSpPr>
        <p:sp>
          <p:nvSpPr>
            <p:cNvPr id="3" name="Freeform 3"/>
            <p:cNvSpPr/>
            <p:nvPr/>
          </p:nvSpPr>
          <p:spPr>
            <a:xfrm>
              <a:off x="0" y="0"/>
              <a:ext cx="2616087" cy="447822"/>
            </a:xfrm>
            <a:custGeom>
              <a:avLst/>
              <a:gdLst/>
              <a:ahLst/>
              <a:cxnLst/>
              <a:rect l="l" t="t" r="r" b="b"/>
              <a:pathLst>
                <a:path w="2616087" h="447822">
                  <a:moveTo>
                    <a:pt x="20945" y="0"/>
                  </a:moveTo>
                  <a:lnTo>
                    <a:pt x="2595142" y="0"/>
                  </a:lnTo>
                  <a:cubicBezTo>
                    <a:pt x="2600697" y="0"/>
                    <a:pt x="2606024" y="2207"/>
                    <a:pt x="2609952" y="6135"/>
                  </a:cubicBezTo>
                  <a:cubicBezTo>
                    <a:pt x="2613880" y="10063"/>
                    <a:pt x="2616087" y="15390"/>
                    <a:pt x="2616087" y="20945"/>
                  </a:cubicBezTo>
                  <a:lnTo>
                    <a:pt x="2616087" y="426877"/>
                  </a:lnTo>
                  <a:cubicBezTo>
                    <a:pt x="2616087" y="432432"/>
                    <a:pt x="2613880" y="437759"/>
                    <a:pt x="2609952" y="441687"/>
                  </a:cubicBezTo>
                  <a:cubicBezTo>
                    <a:pt x="2606024" y="445615"/>
                    <a:pt x="2600697" y="447822"/>
                    <a:pt x="2595142" y="447822"/>
                  </a:cubicBezTo>
                  <a:lnTo>
                    <a:pt x="20945" y="447822"/>
                  </a:lnTo>
                  <a:cubicBezTo>
                    <a:pt x="15390" y="447822"/>
                    <a:pt x="10063" y="445615"/>
                    <a:pt x="6135" y="441687"/>
                  </a:cubicBezTo>
                  <a:cubicBezTo>
                    <a:pt x="2207" y="437759"/>
                    <a:pt x="0" y="432432"/>
                    <a:pt x="0" y="426877"/>
                  </a:cubicBezTo>
                  <a:lnTo>
                    <a:pt x="0" y="20945"/>
                  </a:lnTo>
                  <a:cubicBezTo>
                    <a:pt x="0" y="15390"/>
                    <a:pt x="2207" y="10063"/>
                    <a:pt x="6135" y="6135"/>
                  </a:cubicBezTo>
                  <a:cubicBezTo>
                    <a:pt x="10063" y="2207"/>
                    <a:pt x="15390" y="0"/>
                    <a:pt x="20945" y="0"/>
                  </a:cubicBezTo>
                  <a:close/>
                </a:path>
              </a:pathLst>
            </a:custGeom>
            <a:solidFill>
              <a:srgbClr val="8AB7E2"/>
            </a:solidFill>
            <a:ln w="19050" cap="rnd">
              <a:solidFill>
                <a:srgbClr val="000000"/>
              </a:solidFill>
              <a:prstDash val="solid"/>
              <a:round/>
            </a:ln>
          </p:spPr>
          <p:txBody>
            <a:bodyPr/>
            <a:lstStyle/>
            <a:p>
              <a:endParaRPr lang="en-IN"/>
            </a:p>
          </p:txBody>
        </p:sp>
        <p:sp>
          <p:nvSpPr>
            <p:cNvPr id="4" name="TextBox 4"/>
            <p:cNvSpPr txBox="1"/>
            <p:nvPr/>
          </p:nvSpPr>
          <p:spPr>
            <a:xfrm>
              <a:off x="0" y="-38100"/>
              <a:ext cx="2616087" cy="48592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945532"/>
            <a:ext cx="5038071" cy="649686"/>
            <a:chOff x="0" y="0"/>
            <a:chExt cx="1048738" cy="135240"/>
          </a:xfrm>
        </p:grpSpPr>
        <p:sp>
          <p:nvSpPr>
            <p:cNvPr id="6" name="Freeform 6"/>
            <p:cNvSpPr/>
            <p:nvPr/>
          </p:nvSpPr>
          <p:spPr>
            <a:xfrm>
              <a:off x="0" y="0"/>
              <a:ext cx="1048738" cy="135240"/>
            </a:xfrm>
            <a:custGeom>
              <a:avLst/>
              <a:gdLst/>
              <a:ahLst/>
              <a:cxnLst/>
              <a:rect l="l" t="t" r="r" b="b"/>
              <a:pathLst>
                <a:path w="1048738" h="135240">
                  <a:moveTo>
                    <a:pt x="26124" y="0"/>
                  </a:moveTo>
                  <a:lnTo>
                    <a:pt x="1022614" y="0"/>
                  </a:lnTo>
                  <a:cubicBezTo>
                    <a:pt x="1029542" y="0"/>
                    <a:pt x="1036187" y="2752"/>
                    <a:pt x="1041086" y="7651"/>
                  </a:cubicBezTo>
                  <a:cubicBezTo>
                    <a:pt x="1045985" y="12551"/>
                    <a:pt x="1048738" y="19195"/>
                    <a:pt x="1048738" y="26124"/>
                  </a:cubicBezTo>
                  <a:lnTo>
                    <a:pt x="1048738" y="109117"/>
                  </a:lnTo>
                  <a:cubicBezTo>
                    <a:pt x="1048738" y="116045"/>
                    <a:pt x="1045985" y="122690"/>
                    <a:pt x="1041086" y="127589"/>
                  </a:cubicBezTo>
                  <a:cubicBezTo>
                    <a:pt x="1036187" y="132488"/>
                    <a:pt x="1029542" y="135240"/>
                    <a:pt x="1022614" y="135240"/>
                  </a:cubicBezTo>
                  <a:lnTo>
                    <a:pt x="26124" y="135240"/>
                  </a:lnTo>
                  <a:cubicBezTo>
                    <a:pt x="11696" y="135240"/>
                    <a:pt x="0" y="123544"/>
                    <a:pt x="0" y="109117"/>
                  </a:cubicBezTo>
                  <a:lnTo>
                    <a:pt x="0" y="26124"/>
                  </a:lnTo>
                  <a:cubicBezTo>
                    <a:pt x="0" y="11696"/>
                    <a:pt x="11696" y="0"/>
                    <a:pt x="26124" y="0"/>
                  </a:cubicBezTo>
                  <a:close/>
                </a:path>
              </a:pathLst>
            </a:custGeom>
            <a:solidFill>
              <a:srgbClr val="FFFFFF"/>
            </a:solidFill>
            <a:ln w="19050" cap="sq">
              <a:solidFill>
                <a:srgbClr val="000000"/>
              </a:solidFill>
              <a:prstDash val="solid"/>
              <a:miter/>
            </a:ln>
          </p:spPr>
          <p:txBody>
            <a:bodyPr/>
            <a:lstStyle/>
            <a:p>
              <a:endParaRPr lang="en-IN"/>
            </a:p>
          </p:txBody>
        </p:sp>
        <p:sp>
          <p:nvSpPr>
            <p:cNvPr id="7" name="TextBox 7"/>
            <p:cNvSpPr txBox="1"/>
            <p:nvPr/>
          </p:nvSpPr>
          <p:spPr>
            <a:xfrm>
              <a:off x="0" y="-38100"/>
              <a:ext cx="1048738" cy="17334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10800000">
            <a:off x="15292461" y="-89176"/>
            <a:ext cx="2995539" cy="2334339"/>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9" name="Freeform 9"/>
          <p:cNvSpPr/>
          <p:nvPr/>
        </p:nvSpPr>
        <p:spPr>
          <a:xfrm>
            <a:off x="-25399" y="-92360"/>
            <a:ext cx="2387600" cy="1412560"/>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10" name="Freeform 10"/>
          <p:cNvSpPr/>
          <p:nvPr/>
        </p:nvSpPr>
        <p:spPr>
          <a:xfrm>
            <a:off x="9767049" y="3420880"/>
            <a:ext cx="2423703" cy="1463711"/>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12" name="Freeform 12"/>
          <p:cNvSpPr/>
          <p:nvPr/>
        </p:nvSpPr>
        <p:spPr>
          <a:xfrm>
            <a:off x="13101427" y="3004271"/>
            <a:ext cx="999114" cy="999114"/>
          </a:xfrm>
          <a:custGeom>
            <a:avLst/>
            <a:gdLst/>
            <a:ahLst/>
            <a:cxnLst/>
            <a:rect l="l" t="t" r="r" b="b"/>
            <a:pathLst>
              <a:path w="999114" h="999114">
                <a:moveTo>
                  <a:pt x="0" y="0"/>
                </a:moveTo>
                <a:lnTo>
                  <a:pt x="999114" y="0"/>
                </a:lnTo>
                <a:lnTo>
                  <a:pt x="999114" y="999114"/>
                </a:lnTo>
                <a:lnTo>
                  <a:pt x="0" y="999114"/>
                </a:lnTo>
                <a:lnTo>
                  <a:pt x="0" y="0"/>
                </a:lnTo>
                <a:close/>
              </a:path>
            </a:pathLst>
          </a:custGeom>
          <a:blipFill>
            <a:blip r:embed="rId8"/>
            <a:stretch>
              <a:fillRect/>
            </a:stretch>
          </a:blipFill>
        </p:spPr>
        <p:txBody>
          <a:bodyPr/>
          <a:lstStyle/>
          <a:p>
            <a:endParaRPr lang="en-IN"/>
          </a:p>
        </p:txBody>
      </p:sp>
      <p:grpSp>
        <p:nvGrpSpPr>
          <p:cNvPr id="13" name="Group 13"/>
          <p:cNvGrpSpPr/>
          <p:nvPr/>
        </p:nvGrpSpPr>
        <p:grpSpPr>
          <a:xfrm>
            <a:off x="11788963" y="4580971"/>
            <a:ext cx="6078061" cy="5254915"/>
            <a:chOff x="0" y="0"/>
            <a:chExt cx="1600806" cy="1384011"/>
          </a:xfrm>
        </p:grpSpPr>
        <p:sp>
          <p:nvSpPr>
            <p:cNvPr id="14" name="Freeform 14"/>
            <p:cNvSpPr/>
            <p:nvPr/>
          </p:nvSpPr>
          <p:spPr>
            <a:xfrm>
              <a:off x="0" y="0"/>
              <a:ext cx="1600806" cy="1384011"/>
            </a:xfrm>
            <a:custGeom>
              <a:avLst/>
              <a:gdLst/>
              <a:ahLst/>
              <a:cxnLst/>
              <a:rect l="l" t="t" r="r" b="b"/>
              <a:pathLst>
                <a:path w="1600806" h="1384011">
                  <a:moveTo>
                    <a:pt x="64961" y="0"/>
                  </a:moveTo>
                  <a:lnTo>
                    <a:pt x="1535845" y="0"/>
                  </a:lnTo>
                  <a:cubicBezTo>
                    <a:pt x="1553074" y="0"/>
                    <a:pt x="1569597" y="6844"/>
                    <a:pt x="1581780" y="19027"/>
                  </a:cubicBezTo>
                  <a:cubicBezTo>
                    <a:pt x="1593962" y="31209"/>
                    <a:pt x="1600806" y="47732"/>
                    <a:pt x="1600806" y="64961"/>
                  </a:cubicBezTo>
                  <a:lnTo>
                    <a:pt x="1600806" y="1319049"/>
                  </a:lnTo>
                  <a:cubicBezTo>
                    <a:pt x="1600806" y="1336278"/>
                    <a:pt x="1593962" y="1352801"/>
                    <a:pt x="1581780" y="1364984"/>
                  </a:cubicBezTo>
                  <a:cubicBezTo>
                    <a:pt x="1569597" y="1377167"/>
                    <a:pt x="1553074" y="1384011"/>
                    <a:pt x="1535845" y="1384011"/>
                  </a:cubicBezTo>
                  <a:lnTo>
                    <a:pt x="64961" y="1384011"/>
                  </a:lnTo>
                  <a:cubicBezTo>
                    <a:pt x="47732" y="1384011"/>
                    <a:pt x="31209" y="1377167"/>
                    <a:pt x="19027" y="1364984"/>
                  </a:cubicBezTo>
                  <a:cubicBezTo>
                    <a:pt x="6844" y="1352801"/>
                    <a:pt x="0" y="1336278"/>
                    <a:pt x="0" y="1319049"/>
                  </a:cubicBezTo>
                  <a:lnTo>
                    <a:pt x="0" y="64961"/>
                  </a:lnTo>
                  <a:cubicBezTo>
                    <a:pt x="0" y="47732"/>
                    <a:pt x="6844" y="31209"/>
                    <a:pt x="19027" y="19027"/>
                  </a:cubicBezTo>
                  <a:cubicBezTo>
                    <a:pt x="31209" y="6844"/>
                    <a:pt x="47732" y="0"/>
                    <a:pt x="64961" y="0"/>
                  </a:cubicBezTo>
                  <a:close/>
                </a:path>
              </a:pathLst>
            </a:custGeom>
            <a:solidFill>
              <a:srgbClr val="ACC0D4"/>
            </a:solidFill>
          </p:spPr>
          <p:txBody>
            <a:bodyPr/>
            <a:lstStyle/>
            <a:p>
              <a:endParaRPr lang="en-IN"/>
            </a:p>
          </p:txBody>
        </p:sp>
        <p:sp>
          <p:nvSpPr>
            <p:cNvPr id="15" name="TextBox 15"/>
            <p:cNvSpPr txBox="1"/>
            <p:nvPr/>
          </p:nvSpPr>
          <p:spPr>
            <a:xfrm>
              <a:off x="0" y="-38100"/>
              <a:ext cx="1600806" cy="1422111"/>
            </a:xfrm>
            <a:prstGeom prst="rect">
              <a:avLst/>
            </a:prstGeom>
          </p:spPr>
          <p:txBody>
            <a:bodyPr lIns="50800" tIns="50800" rIns="50800" bIns="50800" rtlCol="0" anchor="ctr"/>
            <a:lstStyle/>
            <a:p>
              <a:pPr algn="ctr">
                <a:lnSpc>
                  <a:spcPts val="2659"/>
                </a:lnSpc>
              </a:pPr>
              <a:endParaRPr/>
            </a:p>
          </p:txBody>
        </p:sp>
      </p:grpSp>
      <p:sp>
        <p:nvSpPr>
          <p:cNvPr id="16" name="AutoShape 16"/>
          <p:cNvSpPr/>
          <p:nvPr/>
        </p:nvSpPr>
        <p:spPr>
          <a:xfrm>
            <a:off x="11432836" y="4105357"/>
            <a:ext cx="64922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7" name="Freeform 17"/>
          <p:cNvSpPr/>
          <p:nvPr/>
        </p:nvSpPr>
        <p:spPr>
          <a:xfrm>
            <a:off x="316697" y="3412640"/>
            <a:ext cx="10892593" cy="6332057"/>
          </a:xfrm>
          <a:custGeom>
            <a:avLst/>
            <a:gdLst/>
            <a:ahLst/>
            <a:cxnLst/>
            <a:rect l="l" t="t" r="r" b="b"/>
            <a:pathLst>
              <a:path w="10892593" h="6332057">
                <a:moveTo>
                  <a:pt x="0" y="0"/>
                </a:moveTo>
                <a:lnTo>
                  <a:pt x="10892594" y="0"/>
                </a:lnTo>
                <a:lnTo>
                  <a:pt x="10892594" y="6332058"/>
                </a:lnTo>
                <a:lnTo>
                  <a:pt x="0" y="6332058"/>
                </a:lnTo>
                <a:lnTo>
                  <a:pt x="0" y="0"/>
                </a:lnTo>
                <a:close/>
              </a:path>
            </a:pathLst>
          </a:custGeom>
          <a:blipFill>
            <a:blip r:embed="rId9"/>
            <a:stretch>
              <a:fillRect t="-8992" r="-327" b="-599"/>
            </a:stretch>
          </a:blipFill>
        </p:spPr>
        <p:txBody>
          <a:bodyPr/>
          <a:lstStyle/>
          <a:p>
            <a:endParaRPr lang="en-IN"/>
          </a:p>
        </p:txBody>
      </p:sp>
      <p:sp>
        <p:nvSpPr>
          <p:cNvPr id="18" name="TextBox 18"/>
          <p:cNvSpPr txBox="1"/>
          <p:nvPr/>
        </p:nvSpPr>
        <p:spPr>
          <a:xfrm>
            <a:off x="11788963" y="5925927"/>
            <a:ext cx="5871128" cy="2507853"/>
          </a:xfrm>
          <a:prstGeom prst="rect">
            <a:avLst/>
          </a:prstGeom>
        </p:spPr>
        <p:txBody>
          <a:bodyPr lIns="0" tIns="0" rIns="0" bIns="0" rtlCol="0" anchor="t">
            <a:spAutoFit/>
          </a:bodyPr>
          <a:lstStyle/>
          <a:p>
            <a:pPr marL="624090" lvl="1" indent="-312045" algn="ctr">
              <a:lnSpc>
                <a:spcPts val="4046"/>
              </a:lnSpc>
              <a:buFont typeface="Arial"/>
              <a:buChar char="•"/>
            </a:pPr>
            <a:r>
              <a:rPr lang="en-US" sz="2890">
                <a:solidFill>
                  <a:srgbClr val="000000"/>
                </a:solidFill>
                <a:latin typeface="Canva Sans"/>
                <a:ea typeface="Canva Sans"/>
                <a:cs typeface="Canva Sans"/>
                <a:sym typeface="Canva Sans"/>
              </a:rPr>
              <a:t>The visualization clearly displays that significant lead held by major national and regional parties.</a:t>
            </a:r>
          </a:p>
          <a:p>
            <a:pPr algn="ctr">
              <a:lnSpc>
                <a:spcPts val="4046"/>
              </a:lnSpc>
            </a:pPr>
            <a:endParaRPr lang="en-US" sz="2890">
              <a:solidFill>
                <a:srgbClr val="000000"/>
              </a:solidFill>
              <a:latin typeface="Canva Sans"/>
              <a:ea typeface="Canva Sans"/>
              <a:cs typeface="Canva Sans"/>
              <a:sym typeface="Canva Sans"/>
            </a:endParaRPr>
          </a:p>
        </p:txBody>
      </p:sp>
      <p:sp>
        <p:nvSpPr>
          <p:cNvPr id="19" name="TextBox 19"/>
          <p:cNvSpPr txBox="1"/>
          <p:nvPr/>
        </p:nvSpPr>
        <p:spPr>
          <a:xfrm>
            <a:off x="1028700" y="1861919"/>
            <a:ext cx="12283052" cy="828675"/>
          </a:xfrm>
          <a:prstGeom prst="rect">
            <a:avLst/>
          </a:prstGeom>
        </p:spPr>
        <p:txBody>
          <a:bodyPr lIns="0" tIns="0" rIns="0" bIns="0" rtlCol="0" anchor="t">
            <a:spAutoFit/>
          </a:bodyPr>
          <a:lstStyle/>
          <a:p>
            <a:pPr marL="0" lvl="0" indent="0" algn="l">
              <a:lnSpc>
                <a:spcPts val="3374"/>
              </a:lnSpc>
              <a:spcBef>
                <a:spcPct val="0"/>
              </a:spcBef>
            </a:pPr>
            <a:r>
              <a:rPr lang="en-US" sz="2499" spc="149">
                <a:solidFill>
                  <a:srgbClr val="000000"/>
                </a:solidFill>
                <a:latin typeface="DM Sans"/>
                <a:ea typeface="DM Sans"/>
                <a:cs typeface="DM Sans"/>
                <a:sym typeface="DM Sans"/>
              </a:rPr>
              <a:t>Th</a:t>
            </a:r>
            <a:r>
              <a:rPr lang="en-US" sz="2499" u="none" spc="149">
                <a:solidFill>
                  <a:srgbClr val="000000"/>
                </a:solidFill>
                <a:latin typeface="DM Sans"/>
                <a:ea typeface="DM Sans"/>
                <a:cs typeface="DM Sans"/>
                <a:sym typeface="DM Sans"/>
              </a:rPr>
              <a:t>is analysis highlights the top 10 political parties based on the total number of EVM votes secured in the 2024 General Elections.</a:t>
            </a:r>
          </a:p>
        </p:txBody>
      </p:sp>
      <p:sp>
        <p:nvSpPr>
          <p:cNvPr id="20" name="TextBox 20"/>
          <p:cNvSpPr txBox="1"/>
          <p:nvPr/>
        </p:nvSpPr>
        <p:spPr>
          <a:xfrm>
            <a:off x="1028700" y="971550"/>
            <a:ext cx="5038071" cy="481331"/>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Inter"/>
                <a:ea typeface="Inter"/>
                <a:cs typeface="Inter"/>
                <a:sym typeface="Inter"/>
              </a:rPr>
              <a:t>Top 10 Performing Parties </a:t>
            </a:r>
          </a:p>
        </p:txBody>
      </p:sp>
      <p:sp>
        <p:nvSpPr>
          <p:cNvPr id="21" name="TextBox 21"/>
          <p:cNvSpPr txBox="1"/>
          <p:nvPr/>
        </p:nvSpPr>
        <p:spPr>
          <a:xfrm>
            <a:off x="12480589" y="3233406"/>
            <a:ext cx="5623744" cy="712469"/>
          </a:xfrm>
          <a:prstGeom prst="rect">
            <a:avLst/>
          </a:prstGeom>
        </p:spPr>
        <p:txBody>
          <a:bodyPr lIns="0" tIns="0" rIns="0" bIns="0" rtlCol="0" anchor="t">
            <a:spAutoFit/>
          </a:bodyPr>
          <a:lstStyle/>
          <a:p>
            <a:pPr algn="ctr">
              <a:lnSpc>
                <a:spcPts val="5880"/>
              </a:lnSpc>
            </a:pPr>
            <a:r>
              <a:rPr lang="en-US" sz="4200" b="1" dirty="0">
                <a:solidFill>
                  <a:srgbClr val="000000"/>
                </a:solidFill>
                <a:latin typeface="Canva Sans Bold"/>
                <a:ea typeface="Canva Sans Bold"/>
                <a:cs typeface="Canva Sans Bold"/>
                <a:sym typeface="Canva Sans Bold"/>
              </a:rPr>
              <a:t>Insights</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34</TotalTime>
  <Words>552</Words>
  <Application>Microsoft Office PowerPoint</Application>
  <PresentationFormat>Custom</PresentationFormat>
  <Paragraphs>78</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Roboto Mono Bold</vt:lpstr>
      <vt:lpstr>Poppins Bold</vt:lpstr>
      <vt:lpstr>Canva Sans Bold</vt:lpstr>
      <vt:lpstr>Arial</vt:lpstr>
      <vt:lpstr>Canva Sans</vt:lpstr>
      <vt:lpstr>Poppins</vt:lpstr>
      <vt:lpstr>DM Sans Bold</vt:lpstr>
      <vt:lpstr>Public Sans</vt:lpstr>
      <vt:lpstr>Tw Cen MT</vt:lpstr>
      <vt:lpstr>DM Sans</vt:lpstr>
      <vt:lpstr>Inter</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Data Analysis</dc:title>
  <cp:lastModifiedBy>Anamika Ghosh</cp:lastModifiedBy>
  <cp:revision>4</cp:revision>
  <dcterms:created xsi:type="dcterms:W3CDTF">2006-08-16T00:00:00Z</dcterms:created>
  <dcterms:modified xsi:type="dcterms:W3CDTF">2025-04-09T01:40:34Z</dcterms:modified>
  <dc:identifier>DAGkE2nRvkU</dc:identifier>
</cp:coreProperties>
</file>