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96" r:id="rId5"/>
    <p:sldId id="297" r:id="rId6"/>
    <p:sldId id="960" r:id="rId7"/>
    <p:sldId id="492" r:id="rId8"/>
    <p:sldId id="258" r:id="rId9"/>
    <p:sldId id="961" r:id="rId10"/>
    <p:sldId id="895" r:id="rId11"/>
    <p:sldId id="894" r:id="rId12"/>
    <p:sldId id="885" r:id="rId13"/>
    <p:sldId id="899" r:id="rId14"/>
    <p:sldId id="959" r:id="rId15"/>
    <p:sldId id="748" r:id="rId16"/>
    <p:sldId id="949" r:id="rId17"/>
    <p:sldId id="886" r:id="rId18"/>
    <p:sldId id="887" r:id="rId19"/>
    <p:sldId id="695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5C"/>
    <a:srgbClr val="F8E08E"/>
    <a:srgbClr val="009CDE"/>
    <a:srgbClr val="3082B4"/>
    <a:srgbClr val="0B318C"/>
    <a:srgbClr val="5B0226"/>
    <a:srgbClr val="800000"/>
    <a:srgbClr val="1C4776"/>
    <a:srgbClr val="FF6E1D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C2CB2-971C-4FDF-AAA5-6BB4A85AB5DB}" v="6" dt="2024-03-15T14:10:08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6374" autoAdjust="0"/>
  </p:normalViewPr>
  <p:slideViewPr>
    <p:cSldViewPr>
      <p:cViewPr varScale="1">
        <p:scale>
          <a:sx n="141" d="100"/>
          <a:sy n="141" d="100"/>
        </p:scale>
        <p:origin x="72" y="38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9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Yifu" userId="753bbf6f-2518-4f64-bb05-4045c720afdc" providerId="ADAL" clId="{444C2CB2-971C-4FDF-AAA5-6BB4A85AB5DB}"/>
    <pc:docChg chg="custSel modSld modMainMaster">
      <pc:chgData name="Li, Yifu" userId="753bbf6f-2518-4f64-bb05-4045c720afdc" providerId="ADAL" clId="{444C2CB2-971C-4FDF-AAA5-6BB4A85AB5DB}" dt="2024-03-15T14:10:28.559" v="50" actId="403"/>
      <pc:docMkLst>
        <pc:docMk/>
      </pc:docMkLst>
      <pc:sldChg chg="addSp delSp modSp mod">
        <pc:chgData name="Li, Yifu" userId="753bbf6f-2518-4f64-bb05-4045c720afdc" providerId="ADAL" clId="{444C2CB2-971C-4FDF-AAA5-6BB4A85AB5DB}" dt="2024-03-15T14:09:59.443" v="47" actId="21"/>
        <pc:sldMkLst>
          <pc:docMk/>
          <pc:sldMk cId="502204817" sldId="297"/>
        </pc:sldMkLst>
        <pc:spChg chg="add del mod">
          <ac:chgData name="Li, Yifu" userId="753bbf6f-2518-4f64-bb05-4045c720afdc" providerId="ADAL" clId="{444C2CB2-971C-4FDF-AAA5-6BB4A85AB5DB}" dt="2024-03-15T14:09:40.976" v="44" actId="478"/>
          <ac:spMkLst>
            <pc:docMk/>
            <pc:sldMk cId="502204817" sldId="297"/>
            <ac:spMk id="4" creationId="{74051ACA-ADEC-8BC8-83DF-FDA0151EA4D7}"/>
          </ac:spMkLst>
        </pc:spChg>
        <pc:spChg chg="add del mod">
          <ac:chgData name="Li, Yifu" userId="753bbf6f-2518-4f64-bb05-4045c720afdc" providerId="ADAL" clId="{444C2CB2-971C-4FDF-AAA5-6BB4A85AB5DB}" dt="2024-03-15T14:09:59.443" v="47" actId="21"/>
          <ac:spMkLst>
            <pc:docMk/>
            <pc:sldMk cId="502204817" sldId="297"/>
            <ac:spMk id="5" creationId="{BA089BBA-1430-11C0-244A-53DBF21AC27D}"/>
          </ac:spMkLst>
        </pc:spChg>
      </pc:sldChg>
      <pc:sldMasterChg chg="addSp delSp modSp mod modSldLayout">
        <pc:chgData name="Li, Yifu" userId="753bbf6f-2518-4f64-bb05-4045c720afdc" providerId="ADAL" clId="{444C2CB2-971C-4FDF-AAA5-6BB4A85AB5DB}" dt="2024-03-15T14:10:28.559" v="50" actId="403"/>
        <pc:sldMasterMkLst>
          <pc:docMk/>
          <pc:sldMasterMk cId="3561410399" sldId="2147483660"/>
        </pc:sldMasterMkLst>
        <pc:spChg chg="del mod">
          <ac:chgData name="Li, Yifu" userId="753bbf6f-2518-4f64-bb05-4045c720afdc" providerId="ADAL" clId="{444C2CB2-971C-4FDF-AAA5-6BB4A85AB5DB}" dt="2024-03-15T14:03:56.109" v="31" actId="478"/>
          <ac:spMkLst>
            <pc:docMk/>
            <pc:sldMasterMk cId="3561410399" sldId="2147483660"/>
            <ac:spMk id="5" creationId="{4A4EFCF0-6CFC-91AA-174D-11FE598FBC83}"/>
          </ac:spMkLst>
        </pc:spChg>
        <pc:spChg chg="add mod">
          <ac:chgData name="Li, Yifu" userId="753bbf6f-2518-4f64-bb05-4045c720afdc" providerId="ADAL" clId="{444C2CB2-971C-4FDF-AAA5-6BB4A85AB5DB}" dt="2024-03-15T14:10:28.559" v="50" actId="403"/>
          <ac:spMkLst>
            <pc:docMk/>
            <pc:sldMasterMk cId="3561410399" sldId="2147483660"/>
            <ac:spMk id="5" creationId="{BA089BBA-1430-11C0-244A-53DBF21AC27D}"/>
          </ac:spMkLst>
        </pc:spChg>
        <pc:spChg chg="del mod">
          <ac:chgData name="Li, Yifu" userId="753bbf6f-2518-4f64-bb05-4045c720afdc" providerId="ADAL" clId="{444C2CB2-971C-4FDF-AAA5-6BB4A85AB5DB}" dt="2024-03-15T14:01:08.640" v="21" actId="478"/>
          <ac:spMkLst>
            <pc:docMk/>
            <pc:sldMasterMk cId="3561410399" sldId="2147483660"/>
            <ac:spMk id="6" creationId="{9D95CA0A-DB29-99BB-53AF-FE24B5185597}"/>
          </ac:spMkLst>
        </pc:spChg>
        <pc:spChg chg="add mod">
          <ac:chgData name="Li, Yifu" userId="753bbf6f-2518-4f64-bb05-4045c720afdc" providerId="ADAL" clId="{444C2CB2-971C-4FDF-AAA5-6BB4A85AB5DB}" dt="2024-03-15T14:04:33.003" v="39" actId="404"/>
          <ac:spMkLst>
            <pc:docMk/>
            <pc:sldMasterMk cId="3561410399" sldId="2147483660"/>
            <ac:spMk id="7" creationId="{2DEBC58F-9EF4-30CC-F509-2BBBA305B13F}"/>
          </ac:spMkLst>
        </pc:spChg>
        <pc:spChg chg="del mod">
          <ac:chgData name="Li, Yifu" userId="753bbf6f-2518-4f64-bb05-4045c720afdc" providerId="ADAL" clId="{444C2CB2-971C-4FDF-AAA5-6BB4A85AB5DB}" dt="2024-03-15T14:00:53.476" v="18" actId="478"/>
          <ac:spMkLst>
            <pc:docMk/>
            <pc:sldMasterMk cId="3561410399" sldId="2147483660"/>
            <ac:spMk id="10" creationId="{0EE9CFBD-0816-7151-0433-F9608623A007}"/>
          </ac:spMkLst>
        </pc:spChg>
        <pc:spChg chg="ord">
          <ac:chgData name="Li, Yifu" userId="753bbf6f-2518-4f64-bb05-4045c720afdc" providerId="ADAL" clId="{444C2CB2-971C-4FDF-AAA5-6BB4A85AB5DB}" dt="2024-03-15T14:04:19.884" v="37" actId="166"/>
          <ac:spMkLst>
            <pc:docMk/>
            <pc:sldMasterMk cId="3561410399" sldId="2147483660"/>
            <ac:spMk id="12" creationId="{39585C16-FEDE-13B1-7060-8FD7B1E484F5}"/>
          </ac:spMkLst>
        </pc:spChg>
        <pc:spChg chg="ord">
          <ac:chgData name="Li, Yifu" userId="753bbf6f-2518-4f64-bb05-4045c720afdc" providerId="ADAL" clId="{444C2CB2-971C-4FDF-AAA5-6BB4A85AB5DB}" dt="2024-03-15T14:04:24.133" v="38" actId="166"/>
          <ac:spMkLst>
            <pc:docMk/>
            <pc:sldMasterMk cId="3561410399" sldId="2147483660"/>
            <ac:spMk id="13" creationId="{B105193B-F779-424B-5BF6-2A52FD23C327}"/>
          </ac:spMkLst>
        </pc:spChg>
        <pc:spChg chg="mod">
          <ac:chgData name="Li, Yifu" userId="753bbf6f-2518-4f64-bb05-4045c720afdc" providerId="ADAL" clId="{444C2CB2-971C-4FDF-AAA5-6BB4A85AB5DB}" dt="2024-03-15T14:02:17.828" v="26" actId="14100"/>
          <ac:spMkLst>
            <pc:docMk/>
            <pc:sldMasterMk cId="3561410399" sldId="2147483660"/>
            <ac:spMk id="16" creationId="{7103008D-4DD1-B218-E6F0-366A33655027}"/>
          </ac:spMkLst>
        </pc:spChg>
        <pc:spChg chg="mod">
          <ac:chgData name="Li, Yifu" userId="753bbf6f-2518-4f64-bb05-4045c720afdc" providerId="ADAL" clId="{444C2CB2-971C-4FDF-AAA5-6BB4A85AB5DB}" dt="2024-03-15T14:02:12.347" v="25" actId="14100"/>
          <ac:spMkLst>
            <pc:docMk/>
            <pc:sldMasterMk cId="3561410399" sldId="2147483660"/>
            <ac:spMk id="17" creationId="{1270A925-36B8-F950-8D44-09730DE57C79}"/>
          </ac:spMkLst>
        </pc:spChg>
        <pc:sldLayoutChg chg="delSp mod">
          <pc:chgData name="Li, Yifu" userId="753bbf6f-2518-4f64-bb05-4045c720afdc" providerId="ADAL" clId="{444C2CB2-971C-4FDF-AAA5-6BB4A85AB5DB}" dt="2024-03-15T13:59:54.729" v="4" actId="478"/>
          <pc:sldLayoutMkLst>
            <pc:docMk/>
            <pc:sldMasterMk cId="3561410399" sldId="2147483660"/>
            <pc:sldLayoutMk cId="1722304807" sldId="2147483662"/>
          </pc:sldLayoutMkLst>
          <pc:spChg chg="del">
            <ac:chgData name="Li, Yifu" userId="753bbf6f-2518-4f64-bb05-4045c720afdc" providerId="ADAL" clId="{444C2CB2-971C-4FDF-AAA5-6BB4A85AB5DB}" dt="2024-03-15T13:59:53.550" v="3" actId="478"/>
            <ac:spMkLst>
              <pc:docMk/>
              <pc:sldMasterMk cId="3561410399" sldId="2147483660"/>
              <pc:sldLayoutMk cId="1722304807" sldId="2147483662"/>
              <ac:spMk id="13" creationId="{AE142AF4-38AE-461E-9693-102FEC43A7E0}"/>
            </ac:spMkLst>
          </pc:spChg>
          <pc:spChg chg="del">
            <ac:chgData name="Li, Yifu" userId="753bbf6f-2518-4f64-bb05-4045c720afdc" providerId="ADAL" clId="{444C2CB2-971C-4FDF-AAA5-6BB4A85AB5DB}" dt="2024-03-15T13:59:54.729" v="4" actId="478"/>
            <ac:spMkLst>
              <pc:docMk/>
              <pc:sldMasterMk cId="3561410399" sldId="2147483660"/>
              <pc:sldLayoutMk cId="1722304807" sldId="2147483662"/>
              <ac:spMk id="14" creationId="{48BEF493-82E1-4653-A524-4F0ED6CB343A}"/>
            </ac:spMkLst>
          </pc:spChg>
        </pc:sldLayoutChg>
        <pc:sldLayoutChg chg="delSp mod">
          <pc:chgData name="Li, Yifu" userId="753bbf6f-2518-4f64-bb05-4045c720afdc" providerId="ADAL" clId="{444C2CB2-971C-4FDF-AAA5-6BB4A85AB5DB}" dt="2024-03-15T14:00:01.957" v="6" actId="478"/>
          <pc:sldLayoutMkLst>
            <pc:docMk/>
            <pc:sldMasterMk cId="3561410399" sldId="2147483660"/>
            <pc:sldLayoutMk cId="4069363292" sldId="2147483664"/>
          </pc:sldLayoutMkLst>
          <pc:spChg chg="del">
            <ac:chgData name="Li, Yifu" userId="753bbf6f-2518-4f64-bb05-4045c720afdc" providerId="ADAL" clId="{444C2CB2-971C-4FDF-AAA5-6BB4A85AB5DB}" dt="2024-03-15T14:00:01.957" v="6" actId="478"/>
            <ac:spMkLst>
              <pc:docMk/>
              <pc:sldMasterMk cId="3561410399" sldId="2147483660"/>
              <pc:sldLayoutMk cId="4069363292" sldId="2147483664"/>
              <ac:spMk id="14" creationId="{5245D602-00FB-4BFC-84A7-5260506198E5}"/>
            </ac:spMkLst>
          </pc:spChg>
          <pc:spChg chg="del">
            <ac:chgData name="Li, Yifu" userId="753bbf6f-2518-4f64-bb05-4045c720afdc" providerId="ADAL" clId="{444C2CB2-971C-4FDF-AAA5-6BB4A85AB5DB}" dt="2024-03-15T14:00:00.578" v="5" actId="478"/>
            <ac:spMkLst>
              <pc:docMk/>
              <pc:sldMasterMk cId="3561410399" sldId="2147483660"/>
              <pc:sldLayoutMk cId="4069363292" sldId="2147483664"/>
              <ac:spMk id="15" creationId="{1056199A-3B98-4F7F-8727-E861718EA547}"/>
            </ac:spMkLst>
          </pc:spChg>
        </pc:sldLayoutChg>
        <pc:sldLayoutChg chg="delSp mod">
          <pc:chgData name="Li, Yifu" userId="753bbf6f-2518-4f64-bb05-4045c720afdc" providerId="ADAL" clId="{444C2CB2-971C-4FDF-AAA5-6BB4A85AB5DB}" dt="2024-03-15T14:00:20.974" v="15" actId="478"/>
          <pc:sldLayoutMkLst>
            <pc:docMk/>
            <pc:sldMasterMk cId="3561410399" sldId="2147483660"/>
            <pc:sldLayoutMk cId="4138446944" sldId="2147483665"/>
          </pc:sldLayoutMkLst>
          <pc:spChg chg="del">
            <ac:chgData name="Li, Yifu" userId="753bbf6f-2518-4f64-bb05-4045c720afdc" providerId="ADAL" clId="{444C2CB2-971C-4FDF-AAA5-6BB4A85AB5DB}" dt="2024-03-15T14:00:20.974" v="15" actId="478"/>
            <ac:spMkLst>
              <pc:docMk/>
              <pc:sldMasterMk cId="3561410399" sldId="2147483660"/>
              <pc:sldLayoutMk cId="4138446944" sldId="2147483665"/>
              <ac:spMk id="13" creationId="{E6E84BB7-E76D-481D-9296-6E3F8E1156A3}"/>
            </ac:spMkLst>
          </pc:spChg>
          <pc:spChg chg="del">
            <ac:chgData name="Li, Yifu" userId="753bbf6f-2518-4f64-bb05-4045c720afdc" providerId="ADAL" clId="{444C2CB2-971C-4FDF-AAA5-6BB4A85AB5DB}" dt="2024-03-15T14:00:19.762" v="14" actId="478"/>
            <ac:spMkLst>
              <pc:docMk/>
              <pc:sldMasterMk cId="3561410399" sldId="2147483660"/>
              <pc:sldLayoutMk cId="4138446944" sldId="2147483665"/>
              <ac:spMk id="14" creationId="{BD6B50C0-1E5D-4F61-B38B-284635D0BE6A}"/>
            </ac:spMkLst>
          </pc:spChg>
        </pc:sldLayoutChg>
        <pc:sldLayoutChg chg="delSp mod">
          <pc:chgData name="Li, Yifu" userId="753bbf6f-2518-4f64-bb05-4045c720afdc" providerId="ADAL" clId="{444C2CB2-971C-4FDF-AAA5-6BB4A85AB5DB}" dt="2024-03-15T13:59:51.538" v="2" actId="478"/>
          <pc:sldLayoutMkLst>
            <pc:docMk/>
            <pc:sldMasterMk cId="3561410399" sldId="2147483660"/>
            <pc:sldLayoutMk cId="1155698712" sldId="2147483666"/>
          </pc:sldLayoutMkLst>
          <pc:spChg chg="del">
            <ac:chgData name="Li, Yifu" userId="753bbf6f-2518-4f64-bb05-4045c720afdc" providerId="ADAL" clId="{444C2CB2-971C-4FDF-AAA5-6BB4A85AB5DB}" dt="2024-03-15T13:59:51.538" v="2" actId="478"/>
            <ac:spMkLst>
              <pc:docMk/>
              <pc:sldMasterMk cId="3561410399" sldId="2147483660"/>
              <pc:sldLayoutMk cId="1155698712" sldId="2147483666"/>
              <ac:spMk id="10" creationId="{30F6D659-7B25-4DF9-A1EC-1700B2034957}"/>
            </ac:spMkLst>
          </pc:spChg>
          <pc:spChg chg="del">
            <ac:chgData name="Li, Yifu" userId="753bbf6f-2518-4f64-bb05-4045c720afdc" providerId="ADAL" clId="{444C2CB2-971C-4FDF-AAA5-6BB4A85AB5DB}" dt="2024-03-15T13:59:42.489" v="1" actId="478"/>
            <ac:spMkLst>
              <pc:docMk/>
              <pc:sldMasterMk cId="3561410399" sldId="2147483660"/>
              <pc:sldLayoutMk cId="1155698712" sldId="2147483666"/>
              <ac:spMk id="11" creationId="{846173D1-EFEF-485F-976F-D1401675E8B9}"/>
            </ac:spMkLst>
          </pc:spChg>
        </pc:sldLayoutChg>
        <pc:sldLayoutChg chg="delSp modSp mod">
          <pc:chgData name="Li, Yifu" userId="753bbf6f-2518-4f64-bb05-4045c720afdc" providerId="ADAL" clId="{444C2CB2-971C-4FDF-AAA5-6BB4A85AB5DB}" dt="2024-03-15T14:00:15.518" v="13" actId="478"/>
          <pc:sldLayoutMkLst>
            <pc:docMk/>
            <pc:sldMasterMk cId="3561410399" sldId="2147483660"/>
            <pc:sldLayoutMk cId="1581286886" sldId="2147483667"/>
          </pc:sldLayoutMkLst>
          <pc:spChg chg="del">
            <ac:chgData name="Li, Yifu" userId="753bbf6f-2518-4f64-bb05-4045c720afdc" providerId="ADAL" clId="{444C2CB2-971C-4FDF-AAA5-6BB4A85AB5DB}" dt="2024-03-15T14:00:15.518" v="13" actId="478"/>
            <ac:spMkLst>
              <pc:docMk/>
              <pc:sldMasterMk cId="3561410399" sldId="2147483660"/>
              <pc:sldLayoutMk cId="1581286886" sldId="2147483667"/>
              <ac:spMk id="8" creationId="{476FBAC1-46CB-4E89-BDBA-FD5A3041FC58}"/>
            </ac:spMkLst>
          </pc:spChg>
          <pc:spChg chg="del mod">
            <ac:chgData name="Li, Yifu" userId="753bbf6f-2518-4f64-bb05-4045c720afdc" providerId="ADAL" clId="{444C2CB2-971C-4FDF-AAA5-6BB4A85AB5DB}" dt="2024-03-15T14:00:14.230" v="12" actId="478"/>
            <ac:spMkLst>
              <pc:docMk/>
              <pc:sldMasterMk cId="3561410399" sldId="2147483660"/>
              <pc:sldLayoutMk cId="1581286886" sldId="2147483667"/>
              <ac:spMk id="9" creationId="{C14AF3D8-9AF9-4C30-9EDB-D0B5A2EB6246}"/>
            </ac:spMkLst>
          </pc:spChg>
        </pc:sldLayoutChg>
        <pc:sldLayoutChg chg="delSp mod">
          <pc:chgData name="Li, Yifu" userId="753bbf6f-2518-4f64-bb05-4045c720afdc" providerId="ADAL" clId="{444C2CB2-971C-4FDF-AAA5-6BB4A85AB5DB}" dt="2024-03-15T14:00:06.393" v="8" actId="478"/>
          <pc:sldLayoutMkLst>
            <pc:docMk/>
            <pc:sldMasterMk cId="3561410399" sldId="2147483660"/>
            <pc:sldLayoutMk cId="1705450608" sldId="2147483668"/>
          </pc:sldLayoutMkLst>
          <pc:spChg chg="del">
            <ac:chgData name="Li, Yifu" userId="753bbf6f-2518-4f64-bb05-4045c720afdc" providerId="ADAL" clId="{444C2CB2-971C-4FDF-AAA5-6BB4A85AB5DB}" dt="2024-03-15T14:00:06.393" v="8" actId="478"/>
            <ac:spMkLst>
              <pc:docMk/>
              <pc:sldMasterMk cId="3561410399" sldId="2147483660"/>
              <pc:sldLayoutMk cId="1705450608" sldId="2147483668"/>
              <ac:spMk id="11" creationId="{635B5B86-560B-4EC9-BD25-CA8BBC24BE5B}"/>
            </ac:spMkLst>
          </pc:spChg>
          <pc:spChg chg="del">
            <ac:chgData name="Li, Yifu" userId="753bbf6f-2518-4f64-bb05-4045c720afdc" providerId="ADAL" clId="{444C2CB2-971C-4FDF-AAA5-6BB4A85AB5DB}" dt="2024-03-15T14:00:04.903" v="7" actId="478"/>
            <ac:spMkLst>
              <pc:docMk/>
              <pc:sldMasterMk cId="3561410399" sldId="2147483660"/>
              <pc:sldLayoutMk cId="1705450608" sldId="2147483668"/>
              <ac:spMk id="12" creationId="{FE2BE80C-C2AB-41BC-96FB-779CD70688F8}"/>
            </ac:spMkLst>
          </pc:spChg>
        </pc:sldLayoutChg>
        <pc:sldLayoutChg chg="delSp mod">
          <pc:chgData name="Li, Yifu" userId="753bbf6f-2518-4f64-bb05-4045c720afdc" providerId="ADAL" clId="{444C2CB2-971C-4FDF-AAA5-6BB4A85AB5DB}" dt="2024-03-15T14:00:10.018" v="10" actId="478"/>
          <pc:sldLayoutMkLst>
            <pc:docMk/>
            <pc:sldMasterMk cId="3561410399" sldId="2147483660"/>
            <pc:sldLayoutMk cId="2602079290" sldId="2147483669"/>
          </pc:sldLayoutMkLst>
          <pc:spChg chg="del">
            <ac:chgData name="Li, Yifu" userId="753bbf6f-2518-4f64-bb05-4045c720afdc" providerId="ADAL" clId="{444C2CB2-971C-4FDF-AAA5-6BB4A85AB5DB}" dt="2024-03-15T14:00:08.609" v="9" actId="478"/>
            <ac:spMkLst>
              <pc:docMk/>
              <pc:sldMasterMk cId="3561410399" sldId="2147483660"/>
              <pc:sldLayoutMk cId="2602079290" sldId="2147483669"/>
              <ac:spMk id="15" creationId="{BCCCEF8A-4353-4E37-A185-E04B46F9F787}"/>
            </ac:spMkLst>
          </pc:spChg>
          <pc:spChg chg="del">
            <ac:chgData name="Li, Yifu" userId="753bbf6f-2518-4f64-bb05-4045c720afdc" providerId="ADAL" clId="{444C2CB2-971C-4FDF-AAA5-6BB4A85AB5DB}" dt="2024-03-15T14:00:10.018" v="10" actId="478"/>
            <ac:spMkLst>
              <pc:docMk/>
              <pc:sldMasterMk cId="3561410399" sldId="2147483660"/>
              <pc:sldLayoutMk cId="2602079290" sldId="2147483669"/>
              <ac:spMk id="16" creationId="{32E65BE9-5A83-4840-ACDD-10362D650A0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48EA4-D407-4699-8F4F-1755B639A7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A5A064-316A-49B5-B387-F1AC0B78DC3D}">
      <dgm:prSet phldrT="[Text]" custT="1"/>
      <dgm:spPr>
        <a:solidFill>
          <a:srgbClr val="FFFFCC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Power flow</a:t>
          </a:r>
        </a:p>
      </dgm:t>
    </dgm:pt>
    <dgm:pt modelId="{9AACACA6-D933-477E-9FDB-53A09F422499}" type="parTrans" cxnId="{63FCAA01-CF35-4043-B93E-3218D710853F}">
      <dgm:prSet/>
      <dgm:spPr/>
      <dgm:t>
        <a:bodyPr/>
        <a:lstStyle/>
        <a:p>
          <a:endParaRPr lang="en-US"/>
        </a:p>
      </dgm:t>
    </dgm:pt>
    <dgm:pt modelId="{39867344-9024-461C-B955-805F6E89C736}" type="sibTrans" cxnId="{63FCAA01-CF35-4043-B93E-3218D710853F}">
      <dgm:prSet/>
      <dgm:spPr/>
      <dgm:t>
        <a:bodyPr/>
        <a:lstStyle/>
        <a:p>
          <a:endParaRPr lang="en-US"/>
        </a:p>
      </dgm:t>
    </dgm:pt>
    <dgm:pt modelId="{EBCE7F2E-068A-43A9-8B45-0B405148BD7C}">
      <dgm:prSet phldrT="[Text]" custT="1"/>
      <dgm:spPr>
        <a:solidFill>
          <a:srgbClr val="FCFA9E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Measurement Noise Addition</a:t>
          </a:r>
        </a:p>
      </dgm:t>
    </dgm:pt>
    <dgm:pt modelId="{E562304B-060B-459D-B7F2-45884FD7E7CA}" type="parTrans" cxnId="{C3B819E3-75C9-4493-910B-55FA275ADD56}">
      <dgm:prSet/>
      <dgm:spPr/>
      <dgm:t>
        <a:bodyPr/>
        <a:lstStyle/>
        <a:p>
          <a:endParaRPr lang="en-US"/>
        </a:p>
      </dgm:t>
    </dgm:pt>
    <dgm:pt modelId="{CDD18018-E172-4C52-8BBB-9EA4D0388490}" type="sibTrans" cxnId="{C3B819E3-75C9-4493-910B-55FA275ADD56}">
      <dgm:prSet/>
      <dgm:spPr/>
      <dgm:t>
        <a:bodyPr/>
        <a:lstStyle/>
        <a:p>
          <a:endParaRPr lang="en-US"/>
        </a:p>
      </dgm:t>
    </dgm:pt>
    <dgm:pt modelId="{904B004B-3BCC-45E1-AA6A-5A96EBB24E67}" type="pres">
      <dgm:prSet presAssocID="{D1048EA4-D407-4699-8F4F-1755B639A72F}" presName="Name0" presStyleCnt="0">
        <dgm:presLayoutVars>
          <dgm:dir/>
          <dgm:animLvl val="lvl"/>
          <dgm:resizeHandles val="exact"/>
        </dgm:presLayoutVars>
      </dgm:prSet>
      <dgm:spPr/>
    </dgm:pt>
    <dgm:pt modelId="{B68B1B32-B097-496E-A545-DB1E46C6D525}" type="pres">
      <dgm:prSet presAssocID="{A5A5A064-316A-49B5-B387-F1AC0B78DC3D}" presName="parTxOnly" presStyleLbl="node1" presStyleIdx="0" presStyleCnt="2" custScaleX="131800">
        <dgm:presLayoutVars>
          <dgm:chMax val="0"/>
          <dgm:chPref val="0"/>
          <dgm:bulletEnabled val="1"/>
        </dgm:presLayoutVars>
      </dgm:prSet>
      <dgm:spPr/>
    </dgm:pt>
    <dgm:pt modelId="{1B52405D-6EFE-436B-BC40-0C78654EA813}" type="pres">
      <dgm:prSet presAssocID="{39867344-9024-461C-B955-805F6E89C736}" presName="parTxOnlySpace" presStyleCnt="0"/>
      <dgm:spPr/>
    </dgm:pt>
    <dgm:pt modelId="{387F3F30-5192-4296-B605-7B939C892A3A}" type="pres">
      <dgm:prSet presAssocID="{EBCE7F2E-068A-43A9-8B45-0B405148BD7C}" presName="parTxOnly" presStyleLbl="node1" presStyleIdx="1" presStyleCnt="2" custScaleX="133813">
        <dgm:presLayoutVars>
          <dgm:chMax val="0"/>
          <dgm:chPref val="0"/>
          <dgm:bulletEnabled val="1"/>
        </dgm:presLayoutVars>
      </dgm:prSet>
      <dgm:spPr/>
    </dgm:pt>
  </dgm:ptLst>
  <dgm:cxnLst>
    <dgm:cxn modelId="{63FCAA01-CF35-4043-B93E-3218D710853F}" srcId="{D1048EA4-D407-4699-8F4F-1755B639A72F}" destId="{A5A5A064-316A-49B5-B387-F1AC0B78DC3D}" srcOrd="0" destOrd="0" parTransId="{9AACACA6-D933-477E-9FDB-53A09F422499}" sibTransId="{39867344-9024-461C-B955-805F6E89C736}"/>
    <dgm:cxn modelId="{86BEDE02-4823-44EF-A6C9-0D05CCA05072}" type="presOf" srcId="{D1048EA4-D407-4699-8F4F-1755B639A72F}" destId="{904B004B-3BCC-45E1-AA6A-5A96EBB24E67}" srcOrd="0" destOrd="0" presId="urn:microsoft.com/office/officeart/2005/8/layout/chevron1"/>
    <dgm:cxn modelId="{8F29A2B2-F460-4E48-B31A-AA89E1344F4C}" type="presOf" srcId="{EBCE7F2E-068A-43A9-8B45-0B405148BD7C}" destId="{387F3F30-5192-4296-B605-7B939C892A3A}" srcOrd="0" destOrd="0" presId="urn:microsoft.com/office/officeart/2005/8/layout/chevron1"/>
    <dgm:cxn modelId="{A58BB0B3-49A3-4CA7-8203-7D778B041758}" type="presOf" srcId="{A5A5A064-316A-49B5-B387-F1AC0B78DC3D}" destId="{B68B1B32-B097-496E-A545-DB1E46C6D525}" srcOrd="0" destOrd="0" presId="urn:microsoft.com/office/officeart/2005/8/layout/chevron1"/>
    <dgm:cxn modelId="{C3B819E3-75C9-4493-910B-55FA275ADD56}" srcId="{D1048EA4-D407-4699-8F4F-1755B639A72F}" destId="{EBCE7F2E-068A-43A9-8B45-0B405148BD7C}" srcOrd="1" destOrd="0" parTransId="{E562304B-060B-459D-B7F2-45884FD7E7CA}" sibTransId="{CDD18018-E172-4C52-8BBB-9EA4D0388490}"/>
    <dgm:cxn modelId="{711208BE-35FD-46C9-96EF-789A227111AA}" type="presParOf" srcId="{904B004B-3BCC-45E1-AA6A-5A96EBB24E67}" destId="{B68B1B32-B097-496E-A545-DB1E46C6D525}" srcOrd="0" destOrd="0" presId="urn:microsoft.com/office/officeart/2005/8/layout/chevron1"/>
    <dgm:cxn modelId="{A99DB5A6-7901-4188-903F-1C5203725792}" type="presParOf" srcId="{904B004B-3BCC-45E1-AA6A-5A96EBB24E67}" destId="{1B52405D-6EFE-436B-BC40-0C78654EA813}" srcOrd="1" destOrd="0" presId="urn:microsoft.com/office/officeart/2005/8/layout/chevron1"/>
    <dgm:cxn modelId="{6E9C21A8-7AD4-4FBB-A292-C8377FB30346}" type="presParOf" srcId="{904B004B-3BCC-45E1-AA6A-5A96EBB24E67}" destId="{387F3F30-5192-4296-B605-7B939C892A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48EA4-D407-4699-8F4F-1755B639A7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A5A064-316A-49B5-B387-F1AC0B78DC3D}">
      <dgm:prSet phldrT="[Text]" custT="1"/>
      <dgm:spPr>
        <a:solidFill>
          <a:srgbClr val="FFFFCC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Power flow</a:t>
          </a:r>
        </a:p>
      </dgm:t>
    </dgm:pt>
    <dgm:pt modelId="{9AACACA6-D933-477E-9FDB-53A09F422499}" type="parTrans" cxnId="{63FCAA01-CF35-4043-B93E-3218D710853F}">
      <dgm:prSet/>
      <dgm:spPr/>
      <dgm:t>
        <a:bodyPr/>
        <a:lstStyle/>
        <a:p>
          <a:endParaRPr lang="en-US"/>
        </a:p>
      </dgm:t>
    </dgm:pt>
    <dgm:pt modelId="{39867344-9024-461C-B955-805F6E89C736}" type="sibTrans" cxnId="{63FCAA01-CF35-4043-B93E-3218D710853F}">
      <dgm:prSet/>
      <dgm:spPr/>
      <dgm:t>
        <a:bodyPr/>
        <a:lstStyle/>
        <a:p>
          <a:endParaRPr lang="en-US"/>
        </a:p>
      </dgm:t>
    </dgm:pt>
    <dgm:pt modelId="{EBCE7F2E-068A-43A9-8B45-0B405148BD7C}">
      <dgm:prSet phldrT="[Text]" custT="1"/>
      <dgm:spPr>
        <a:solidFill>
          <a:srgbClr val="FCFA9E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Measurement Noise Addition</a:t>
          </a:r>
        </a:p>
      </dgm:t>
    </dgm:pt>
    <dgm:pt modelId="{E562304B-060B-459D-B7F2-45884FD7E7CA}" type="parTrans" cxnId="{C3B819E3-75C9-4493-910B-55FA275ADD56}">
      <dgm:prSet/>
      <dgm:spPr/>
      <dgm:t>
        <a:bodyPr/>
        <a:lstStyle/>
        <a:p>
          <a:endParaRPr lang="en-US"/>
        </a:p>
      </dgm:t>
    </dgm:pt>
    <dgm:pt modelId="{CDD18018-E172-4C52-8BBB-9EA4D0388490}" type="sibTrans" cxnId="{C3B819E3-75C9-4493-910B-55FA275ADD56}">
      <dgm:prSet/>
      <dgm:spPr/>
      <dgm:t>
        <a:bodyPr/>
        <a:lstStyle/>
        <a:p>
          <a:endParaRPr lang="en-US"/>
        </a:p>
      </dgm:t>
    </dgm:pt>
    <dgm:pt modelId="{904B004B-3BCC-45E1-AA6A-5A96EBB24E67}" type="pres">
      <dgm:prSet presAssocID="{D1048EA4-D407-4699-8F4F-1755B639A72F}" presName="Name0" presStyleCnt="0">
        <dgm:presLayoutVars>
          <dgm:dir/>
          <dgm:animLvl val="lvl"/>
          <dgm:resizeHandles val="exact"/>
        </dgm:presLayoutVars>
      </dgm:prSet>
      <dgm:spPr/>
    </dgm:pt>
    <dgm:pt modelId="{B68B1B32-B097-496E-A545-DB1E46C6D525}" type="pres">
      <dgm:prSet presAssocID="{A5A5A064-316A-49B5-B387-F1AC0B78DC3D}" presName="parTxOnly" presStyleLbl="node1" presStyleIdx="0" presStyleCnt="2" custScaleX="131800">
        <dgm:presLayoutVars>
          <dgm:chMax val="0"/>
          <dgm:chPref val="0"/>
          <dgm:bulletEnabled val="1"/>
        </dgm:presLayoutVars>
      </dgm:prSet>
      <dgm:spPr/>
    </dgm:pt>
    <dgm:pt modelId="{1B52405D-6EFE-436B-BC40-0C78654EA813}" type="pres">
      <dgm:prSet presAssocID="{39867344-9024-461C-B955-805F6E89C736}" presName="parTxOnlySpace" presStyleCnt="0"/>
      <dgm:spPr/>
    </dgm:pt>
    <dgm:pt modelId="{387F3F30-5192-4296-B605-7B939C892A3A}" type="pres">
      <dgm:prSet presAssocID="{EBCE7F2E-068A-43A9-8B45-0B405148BD7C}" presName="parTxOnly" presStyleLbl="node1" presStyleIdx="1" presStyleCnt="2" custScaleX="133813">
        <dgm:presLayoutVars>
          <dgm:chMax val="0"/>
          <dgm:chPref val="0"/>
          <dgm:bulletEnabled val="1"/>
        </dgm:presLayoutVars>
      </dgm:prSet>
      <dgm:spPr/>
    </dgm:pt>
  </dgm:ptLst>
  <dgm:cxnLst>
    <dgm:cxn modelId="{63FCAA01-CF35-4043-B93E-3218D710853F}" srcId="{D1048EA4-D407-4699-8F4F-1755B639A72F}" destId="{A5A5A064-316A-49B5-B387-F1AC0B78DC3D}" srcOrd="0" destOrd="0" parTransId="{9AACACA6-D933-477E-9FDB-53A09F422499}" sibTransId="{39867344-9024-461C-B955-805F6E89C736}"/>
    <dgm:cxn modelId="{86BEDE02-4823-44EF-A6C9-0D05CCA05072}" type="presOf" srcId="{D1048EA4-D407-4699-8F4F-1755B639A72F}" destId="{904B004B-3BCC-45E1-AA6A-5A96EBB24E67}" srcOrd="0" destOrd="0" presId="urn:microsoft.com/office/officeart/2005/8/layout/chevron1"/>
    <dgm:cxn modelId="{8F29A2B2-F460-4E48-B31A-AA89E1344F4C}" type="presOf" srcId="{EBCE7F2E-068A-43A9-8B45-0B405148BD7C}" destId="{387F3F30-5192-4296-B605-7B939C892A3A}" srcOrd="0" destOrd="0" presId="urn:microsoft.com/office/officeart/2005/8/layout/chevron1"/>
    <dgm:cxn modelId="{A58BB0B3-49A3-4CA7-8203-7D778B041758}" type="presOf" srcId="{A5A5A064-316A-49B5-B387-F1AC0B78DC3D}" destId="{B68B1B32-B097-496E-A545-DB1E46C6D525}" srcOrd="0" destOrd="0" presId="urn:microsoft.com/office/officeart/2005/8/layout/chevron1"/>
    <dgm:cxn modelId="{C3B819E3-75C9-4493-910B-55FA275ADD56}" srcId="{D1048EA4-D407-4699-8F4F-1755B639A72F}" destId="{EBCE7F2E-068A-43A9-8B45-0B405148BD7C}" srcOrd="1" destOrd="0" parTransId="{E562304B-060B-459D-B7F2-45884FD7E7CA}" sibTransId="{CDD18018-E172-4C52-8BBB-9EA4D0388490}"/>
    <dgm:cxn modelId="{711208BE-35FD-46C9-96EF-789A227111AA}" type="presParOf" srcId="{904B004B-3BCC-45E1-AA6A-5A96EBB24E67}" destId="{B68B1B32-B097-496E-A545-DB1E46C6D525}" srcOrd="0" destOrd="0" presId="urn:microsoft.com/office/officeart/2005/8/layout/chevron1"/>
    <dgm:cxn modelId="{A99DB5A6-7901-4188-903F-1C5203725792}" type="presParOf" srcId="{904B004B-3BCC-45E1-AA6A-5A96EBB24E67}" destId="{1B52405D-6EFE-436B-BC40-0C78654EA813}" srcOrd="1" destOrd="0" presId="urn:microsoft.com/office/officeart/2005/8/layout/chevron1"/>
    <dgm:cxn modelId="{6E9C21A8-7AD4-4FBB-A292-C8377FB30346}" type="presParOf" srcId="{904B004B-3BCC-45E1-AA6A-5A96EBB24E67}" destId="{387F3F30-5192-4296-B605-7B939C892A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048EA4-D407-4699-8F4F-1755B639A7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A5A064-316A-49B5-B387-F1AC0B78DC3D}">
      <dgm:prSet phldrT="[Text]" custT="1"/>
      <dgm:spPr>
        <a:solidFill>
          <a:srgbClr val="FFFFCC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Power flow</a:t>
          </a:r>
        </a:p>
      </dgm:t>
    </dgm:pt>
    <dgm:pt modelId="{9AACACA6-D933-477E-9FDB-53A09F422499}" type="parTrans" cxnId="{63FCAA01-CF35-4043-B93E-3218D710853F}">
      <dgm:prSet/>
      <dgm:spPr/>
      <dgm:t>
        <a:bodyPr/>
        <a:lstStyle/>
        <a:p>
          <a:endParaRPr lang="en-US"/>
        </a:p>
      </dgm:t>
    </dgm:pt>
    <dgm:pt modelId="{39867344-9024-461C-B955-805F6E89C736}" type="sibTrans" cxnId="{63FCAA01-CF35-4043-B93E-3218D710853F}">
      <dgm:prSet/>
      <dgm:spPr/>
      <dgm:t>
        <a:bodyPr/>
        <a:lstStyle/>
        <a:p>
          <a:endParaRPr lang="en-US"/>
        </a:p>
      </dgm:t>
    </dgm:pt>
    <dgm:pt modelId="{EBCE7F2E-068A-43A9-8B45-0B405148BD7C}">
      <dgm:prSet phldrT="[Text]" custT="1"/>
      <dgm:spPr>
        <a:solidFill>
          <a:srgbClr val="FCFA9E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Measurement Noise Addition</a:t>
          </a:r>
        </a:p>
      </dgm:t>
    </dgm:pt>
    <dgm:pt modelId="{E562304B-060B-459D-B7F2-45884FD7E7CA}" type="parTrans" cxnId="{C3B819E3-75C9-4493-910B-55FA275ADD56}">
      <dgm:prSet/>
      <dgm:spPr/>
      <dgm:t>
        <a:bodyPr/>
        <a:lstStyle/>
        <a:p>
          <a:endParaRPr lang="en-US"/>
        </a:p>
      </dgm:t>
    </dgm:pt>
    <dgm:pt modelId="{CDD18018-E172-4C52-8BBB-9EA4D0388490}" type="sibTrans" cxnId="{C3B819E3-75C9-4493-910B-55FA275ADD56}">
      <dgm:prSet/>
      <dgm:spPr/>
      <dgm:t>
        <a:bodyPr/>
        <a:lstStyle/>
        <a:p>
          <a:endParaRPr lang="en-US"/>
        </a:p>
      </dgm:t>
    </dgm:pt>
    <dgm:pt modelId="{904B004B-3BCC-45E1-AA6A-5A96EBB24E67}" type="pres">
      <dgm:prSet presAssocID="{D1048EA4-D407-4699-8F4F-1755B639A72F}" presName="Name0" presStyleCnt="0">
        <dgm:presLayoutVars>
          <dgm:dir/>
          <dgm:animLvl val="lvl"/>
          <dgm:resizeHandles val="exact"/>
        </dgm:presLayoutVars>
      </dgm:prSet>
      <dgm:spPr/>
    </dgm:pt>
    <dgm:pt modelId="{B68B1B32-B097-496E-A545-DB1E46C6D525}" type="pres">
      <dgm:prSet presAssocID="{A5A5A064-316A-49B5-B387-F1AC0B78DC3D}" presName="parTxOnly" presStyleLbl="node1" presStyleIdx="0" presStyleCnt="2" custScaleX="131800">
        <dgm:presLayoutVars>
          <dgm:chMax val="0"/>
          <dgm:chPref val="0"/>
          <dgm:bulletEnabled val="1"/>
        </dgm:presLayoutVars>
      </dgm:prSet>
      <dgm:spPr/>
    </dgm:pt>
    <dgm:pt modelId="{1B52405D-6EFE-436B-BC40-0C78654EA813}" type="pres">
      <dgm:prSet presAssocID="{39867344-9024-461C-B955-805F6E89C736}" presName="parTxOnlySpace" presStyleCnt="0"/>
      <dgm:spPr/>
    </dgm:pt>
    <dgm:pt modelId="{387F3F30-5192-4296-B605-7B939C892A3A}" type="pres">
      <dgm:prSet presAssocID="{EBCE7F2E-068A-43A9-8B45-0B405148BD7C}" presName="parTxOnly" presStyleLbl="node1" presStyleIdx="1" presStyleCnt="2" custScaleX="133813">
        <dgm:presLayoutVars>
          <dgm:chMax val="0"/>
          <dgm:chPref val="0"/>
          <dgm:bulletEnabled val="1"/>
        </dgm:presLayoutVars>
      </dgm:prSet>
      <dgm:spPr/>
    </dgm:pt>
  </dgm:ptLst>
  <dgm:cxnLst>
    <dgm:cxn modelId="{63FCAA01-CF35-4043-B93E-3218D710853F}" srcId="{D1048EA4-D407-4699-8F4F-1755B639A72F}" destId="{A5A5A064-316A-49B5-B387-F1AC0B78DC3D}" srcOrd="0" destOrd="0" parTransId="{9AACACA6-D933-477E-9FDB-53A09F422499}" sibTransId="{39867344-9024-461C-B955-805F6E89C736}"/>
    <dgm:cxn modelId="{86BEDE02-4823-44EF-A6C9-0D05CCA05072}" type="presOf" srcId="{D1048EA4-D407-4699-8F4F-1755B639A72F}" destId="{904B004B-3BCC-45E1-AA6A-5A96EBB24E67}" srcOrd="0" destOrd="0" presId="urn:microsoft.com/office/officeart/2005/8/layout/chevron1"/>
    <dgm:cxn modelId="{8F29A2B2-F460-4E48-B31A-AA89E1344F4C}" type="presOf" srcId="{EBCE7F2E-068A-43A9-8B45-0B405148BD7C}" destId="{387F3F30-5192-4296-B605-7B939C892A3A}" srcOrd="0" destOrd="0" presId="urn:microsoft.com/office/officeart/2005/8/layout/chevron1"/>
    <dgm:cxn modelId="{A58BB0B3-49A3-4CA7-8203-7D778B041758}" type="presOf" srcId="{A5A5A064-316A-49B5-B387-F1AC0B78DC3D}" destId="{B68B1B32-B097-496E-A545-DB1E46C6D525}" srcOrd="0" destOrd="0" presId="urn:microsoft.com/office/officeart/2005/8/layout/chevron1"/>
    <dgm:cxn modelId="{C3B819E3-75C9-4493-910B-55FA275ADD56}" srcId="{D1048EA4-D407-4699-8F4F-1755B639A72F}" destId="{EBCE7F2E-068A-43A9-8B45-0B405148BD7C}" srcOrd="1" destOrd="0" parTransId="{E562304B-060B-459D-B7F2-45884FD7E7CA}" sibTransId="{CDD18018-E172-4C52-8BBB-9EA4D0388490}"/>
    <dgm:cxn modelId="{711208BE-35FD-46C9-96EF-789A227111AA}" type="presParOf" srcId="{904B004B-3BCC-45E1-AA6A-5A96EBB24E67}" destId="{B68B1B32-B097-496E-A545-DB1E46C6D525}" srcOrd="0" destOrd="0" presId="urn:microsoft.com/office/officeart/2005/8/layout/chevron1"/>
    <dgm:cxn modelId="{A99DB5A6-7901-4188-903F-1C5203725792}" type="presParOf" srcId="{904B004B-3BCC-45E1-AA6A-5A96EBB24E67}" destId="{1B52405D-6EFE-436B-BC40-0C78654EA813}" srcOrd="1" destOrd="0" presId="urn:microsoft.com/office/officeart/2005/8/layout/chevron1"/>
    <dgm:cxn modelId="{6E9C21A8-7AD4-4FBB-A292-C8377FB30346}" type="presParOf" srcId="{904B004B-3BCC-45E1-AA6A-5A96EBB24E67}" destId="{387F3F30-5192-4296-B605-7B939C892A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048EA4-D407-4699-8F4F-1755B639A7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A5A064-316A-49B5-B387-F1AC0B78DC3D}">
      <dgm:prSet phldrT="[Text]" custT="1"/>
      <dgm:spPr>
        <a:solidFill>
          <a:srgbClr val="FFFFCC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Power flow</a:t>
          </a:r>
        </a:p>
      </dgm:t>
    </dgm:pt>
    <dgm:pt modelId="{9AACACA6-D933-477E-9FDB-53A09F422499}" type="parTrans" cxnId="{63FCAA01-CF35-4043-B93E-3218D710853F}">
      <dgm:prSet/>
      <dgm:spPr/>
      <dgm:t>
        <a:bodyPr/>
        <a:lstStyle/>
        <a:p>
          <a:endParaRPr lang="en-US"/>
        </a:p>
      </dgm:t>
    </dgm:pt>
    <dgm:pt modelId="{39867344-9024-461C-B955-805F6E89C736}" type="sibTrans" cxnId="{63FCAA01-CF35-4043-B93E-3218D710853F}">
      <dgm:prSet/>
      <dgm:spPr/>
      <dgm:t>
        <a:bodyPr/>
        <a:lstStyle/>
        <a:p>
          <a:endParaRPr lang="en-US"/>
        </a:p>
      </dgm:t>
    </dgm:pt>
    <dgm:pt modelId="{EBCE7F2E-068A-43A9-8B45-0B405148BD7C}">
      <dgm:prSet phldrT="[Text]" custT="1"/>
      <dgm:spPr>
        <a:solidFill>
          <a:srgbClr val="FCFA9E"/>
        </a:solidFill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Measurement Noise Addition</a:t>
          </a:r>
        </a:p>
      </dgm:t>
    </dgm:pt>
    <dgm:pt modelId="{E562304B-060B-459D-B7F2-45884FD7E7CA}" type="parTrans" cxnId="{C3B819E3-75C9-4493-910B-55FA275ADD56}">
      <dgm:prSet/>
      <dgm:spPr/>
      <dgm:t>
        <a:bodyPr/>
        <a:lstStyle/>
        <a:p>
          <a:endParaRPr lang="en-US"/>
        </a:p>
      </dgm:t>
    </dgm:pt>
    <dgm:pt modelId="{CDD18018-E172-4C52-8BBB-9EA4D0388490}" type="sibTrans" cxnId="{C3B819E3-75C9-4493-910B-55FA275ADD56}">
      <dgm:prSet/>
      <dgm:spPr/>
      <dgm:t>
        <a:bodyPr/>
        <a:lstStyle/>
        <a:p>
          <a:endParaRPr lang="en-US"/>
        </a:p>
      </dgm:t>
    </dgm:pt>
    <dgm:pt modelId="{904B004B-3BCC-45E1-AA6A-5A96EBB24E67}" type="pres">
      <dgm:prSet presAssocID="{D1048EA4-D407-4699-8F4F-1755B639A72F}" presName="Name0" presStyleCnt="0">
        <dgm:presLayoutVars>
          <dgm:dir/>
          <dgm:animLvl val="lvl"/>
          <dgm:resizeHandles val="exact"/>
        </dgm:presLayoutVars>
      </dgm:prSet>
      <dgm:spPr/>
    </dgm:pt>
    <dgm:pt modelId="{B68B1B32-B097-496E-A545-DB1E46C6D525}" type="pres">
      <dgm:prSet presAssocID="{A5A5A064-316A-49B5-B387-F1AC0B78DC3D}" presName="parTxOnly" presStyleLbl="node1" presStyleIdx="0" presStyleCnt="2" custScaleX="131800">
        <dgm:presLayoutVars>
          <dgm:chMax val="0"/>
          <dgm:chPref val="0"/>
          <dgm:bulletEnabled val="1"/>
        </dgm:presLayoutVars>
      </dgm:prSet>
      <dgm:spPr/>
    </dgm:pt>
    <dgm:pt modelId="{1B52405D-6EFE-436B-BC40-0C78654EA813}" type="pres">
      <dgm:prSet presAssocID="{39867344-9024-461C-B955-805F6E89C736}" presName="parTxOnlySpace" presStyleCnt="0"/>
      <dgm:spPr/>
    </dgm:pt>
    <dgm:pt modelId="{387F3F30-5192-4296-B605-7B939C892A3A}" type="pres">
      <dgm:prSet presAssocID="{EBCE7F2E-068A-43A9-8B45-0B405148BD7C}" presName="parTxOnly" presStyleLbl="node1" presStyleIdx="1" presStyleCnt="2" custScaleX="133813">
        <dgm:presLayoutVars>
          <dgm:chMax val="0"/>
          <dgm:chPref val="0"/>
          <dgm:bulletEnabled val="1"/>
        </dgm:presLayoutVars>
      </dgm:prSet>
      <dgm:spPr/>
    </dgm:pt>
  </dgm:ptLst>
  <dgm:cxnLst>
    <dgm:cxn modelId="{63FCAA01-CF35-4043-B93E-3218D710853F}" srcId="{D1048EA4-D407-4699-8F4F-1755B639A72F}" destId="{A5A5A064-316A-49B5-B387-F1AC0B78DC3D}" srcOrd="0" destOrd="0" parTransId="{9AACACA6-D933-477E-9FDB-53A09F422499}" sibTransId="{39867344-9024-461C-B955-805F6E89C736}"/>
    <dgm:cxn modelId="{86BEDE02-4823-44EF-A6C9-0D05CCA05072}" type="presOf" srcId="{D1048EA4-D407-4699-8F4F-1755B639A72F}" destId="{904B004B-3BCC-45E1-AA6A-5A96EBB24E67}" srcOrd="0" destOrd="0" presId="urn:microsoft.com/office/officeart/2005/8/layout/chevron1"/>
    <dgm:cxn modelId="{8F29A2B2-F460-4E48-B31A-AA89E1344F4C}" type="presOf" srcId="{EBCE7F2E-068A-43A9-8B45-0B405148BD7C}" destId="{387F3F30-5192-4296-B605-7B939C892A3A}" srcOrd="0" destOrd="0" presId="urn:microsoft.com/office/officeart/2005/8/layout/chevron1"/>
    <dgm:cxn modelId="{A58BB0B3-49A3-4CA7-8203-7D778B041758}" type="presOf" srcId="{A5A5A064-316A-49B5-B387-F1AC0B78DC3D}" destId="{B68B1B32-B097-496E-A545-DB1E46C6D525}" srcOrd="0" destOrd="0" presId="urn:microsoft.com/office/officeart/2005/8/layout/chevron1"/>
    <dgm:cxn modelId="{C3B819E3-75C9-4493-910B-55FA275ADD56}" srcId="{D1048EA4-D407-4699-8F4F-1755B639A72F}" destId="{EBCE7F2E-068A-43A9-8B45-0B405148BD7C}" srcOrd="1" destOrd="0" parTransId="{E562304B-060B-459D-B7F2-45884FD7E7CA}" sibTransId="{CDD18018-E172-4C52-8BBB-9EA4D0388490}"/>
    <dgm:cxn modelId="{711208BE-35FD-46C9-96EF-789A227111AA}" type="presParOf" srcId="{904B004B-3BCC-45E1-AA6A-5A96EBB24E67}" destId="{B68B1B32-B097-496E-A545-DB1E46C6D525}" srcOrd="0" destOrd="0" presId="urn:microsoft.com/office/officeart/2005/8/layout/chevron1"/>
    <dgm:cxn modelId="{A99DB5A6-7901-4188-903F-1C5203725792}" type="presParOf" srcId="{904B004B-3BCC-45E1-AA6A-5A96EBB24E67}" destId="{1B52405D-6EFE-436B-BC40-0C78654EA813}" srcOrd="1" destOrd="0" presId="urn:microsoft.com/office/officeart/2005/8/layout/chevron1"/>
    <dgm:cxn modelId="{6E9C21A8-7AD4-4FBB-A292-C8377FB30346}" type="presParOf" srcId="{904B004B-3BCC-45E1-AA6A-5A96EBB24E67}" destId="{387F3F30-5192-4296-B605-7B939C892A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B1B32-B097-496E-A545-DB1E46C6D525}">
      <dsp:nvSpPr>
        <dsp:cNvPr id="0" name=""/>
        <dsp:cNvSpPr/>
      </dsp:nvSpPr>
      <dsp:spPr>
        <a:xfrm>
          <a:off x="181" y="71976"/>
          <a:ext cx="711432" cy="215912"/>
        </a:xfrm>
        <a:prstGeom prst="chevron">
          <a:avLst/>
        </a:prstGeom>
        <a:solidFill>
          <a:srgbClr val="FFFF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Power flow</a:t>
          </a:r>
        </a:p>
      </dsp:txBody>
      <dsp:txXfrm>
        <a:off x="108137" y="71976"/>
        <a:ext cx="495520" cy="215912"/>
      </dsp:txXfrm>
    </dsp:sp>
    <dsp:sp modelId="{387F3F30-5192-4296-B605-7B939C892A3A}">
      <dsp:nvSpPr>
        <dsp:cNvPr id="0" name=""/>
        <dsp:cNvSpPr/>
      </dsp:nvSpPr>
      <dsp:spPr>
        <a:xfrm>
          <a:off x="657636" y="71976"/>
          <a:ext cx="722298" cy="215912"/>
        </a:xfrm>
        <a:prstGeom prst="chevron">
          <a:avLst/>
        </a:prstGeom>
        <a:solidFill>
          <a:srgbClr val="FCF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Measurement Noise Addition</a:t>
          </a:r>
        </a:p>
      </dsp:txBody>
      <dsp:txXfrm>
        <a:off x="765592" y="71976"/>
        <a:ext cx="506386" cy="215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B1B32-B097-496E-A545-DB1E46C6D525}">
      <dsp:nvSpPr>
        <dsp:cNvPr id="0" name=""/>
        <dsp:cNvSpPr/>
      </dsp:nvSpPr>
      <dsp:spPr>
        <a:xfrm>
          <a:off x="242" y="95968"/>
          <a:ext cx="948576" cy="287883"/>
        </a:xfrm>
        <a:prstGeom prst="chevron">
          <a:avLst/>
        </a:prstGeom>
        <a:solidFill>
          <a:srgbClr val="FFFF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Power flow</a:t>
          </a:r>
        </a:p>
      </dsp:txBody>
      <dsp:txXfrm>
        <a:off x="144184" y="95968"/>
        <a:ext cx="660693" cy="287883"/>
      </dsp:txXfrm>
    </dsp:sp>
    <dsp:sp modelId="{387F3F30-5192-4296-B605-7B939C892A3A}">
      <dsp:nvSpPr>
        <dsp:cNvPr id="0" name=""/>
        <dsp:cNvSpPr/>
      </dsp:nvSpPr>
      <dsp:spPr>
        <a:xfrm>
          <a:off x="876847" y="95968"/>
          <a:ext cx="963063" cy="287883"/>
        </a:xfrm>
        <a:prstGeom prst="chevron">
          <a:avLst/>
        </a:prstGeom>
        <a:solidFill>
          <a:srgbClr val="FCF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Measurement Noise Addition</a:t>
          </a:r>
        </a:p>
      </dsp:txBody>
      <dsp:txXfrm>
        <a:off x="1020789" y="95968"/>
        <a:ext cx="675180" cy="287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B1B32-B097-496E-A545-DB1E46C6D525}">
      <dsp:nvSpPr>
        <dsp:cNvPr id="0" name=""/>
        <dsp:cNvSpPr/>
      </dsp:nvSpPr>
      <dsp:spPr>
        <a:xfrm>
          <a:off x="233" y="93474"/>
          <a:ext cx="913332" cy="277187"/>
        </a:xfrm>
        <a:prstGeom prst="chevron">
          <a:avLst/>
        </a:prstGeom>
        <a:solidFill>
          <a:srgbClr val="FFFF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Power flow</a:t>
          </a:r>
        </a:p>
      </dsp:txBody>
      <dsp:txXfrm>
        <a:off x="138827" y="93474"/>
        <a:ext cx="636145" cy="277187"/>
      </dsp:txXfrm>
    </dsp:sp>
    <dsp:sp modelId="{387F3F30-5192-4296-B605-7B939C892A3A}">
      <dsp:nvSpPr>
        <dsp:cNvPr id="0" name=""/>
        <dsp:cNvSpPr/>
      </dsp:nvSpPr>
      <dsp:spPr>
        <a:xfrm>
          <a:off x="844268" y="93474"/>
          <a:ext cx="927281" cy="277187"/>
        </a:xfrm>
        <a:prstGeom prst="chevron">
          <a:avLst/>
        </a:prstGeom>
        <a:solidFill>
          <a:srgbClr val="FCF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Measurement Noise Addition</a:t>
          </a:r>
        </a:p>
      </dsp:txBody>
      <dsp:txXfrm>
        <a:off x="982862" y="93474"/>
        <a:ext cx="650094" cy="27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9DF3-CA10-437B-AFFD-E17637EB7F0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A744-1627-4B77-A28B-27340F87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E4D92-98A6-4BEA-8EF0-9A862FA51869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6DD39-8412-4293-8FCF-ABBFF6426C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3ED49-C8CB-4CF0-881E-6DF31CB4C8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42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27FEF1-6EA2-48C9-8C04-0A4294357233}"/>
              </a:ext>
            </a:extLst>
          </p:cNvPr>
          <p:cNvSpPr/>
          <p:nvPr userDrawn="1"/>
        </p:nvSpPr>
        <p:spPr>
          <a:xfrm>
            <a:off x="0" y="1"/>
            <a:ext cx="9144000" cy="61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938F-E32F-4B51-91AF-CA3F4584C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722" y="285750"/>
            <a:ext cx="8378553" cy="171314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CF297-E7EC-45FC-B2B1-CED443C8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722" y="2159377"/>
            <a:ext cx="8378553" cy="94577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4BEB7-563B-4D38-9948-EB233051F4F0}"/>
              </a:ext>
            </a:extLst>
          </p:cNvPr>
          <p:cNvSpPr/>
          <p:nvPr userDrawn="1"/>
        </p:nvSpPr>
        <p:spPr>
          <a:xfrm>
            <a:off x="0" y="4120841"/>
            <a:ext cx="9144000" cy="61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6DB8E-2BF2-42B5-B875-066567517CF3}"/>
              </a:ext>
            </a:extLst>
          </p:cNvPr>
          <p:cNvSpPr/>
          <p:nvPr userDrawn="1"/>
        </p:nvSpPr>
        <p:spPr>
          <a:xfrm>
            <a:off x="0" y="3345675"/>
            <a:ext cx="9144000" cy="1387624"/>
          </a:xfrm>
          <a:prstGeom prst="rect">
            <a:avLst/>
          </a:prstGeom>
          <a:solidFill>
            <a:srgbClr val="A899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667D4E-6A53-4FC8-9D21-CC7024B4D0A0}"/>
              </a:ext>
            </a:extLst>
          </p:cNvPr>
          <p:cNvSpPr/>
          <p:nvPr userDrawn="1"/>
        </p:nvSpPr>
        <p:spPr>
          <a:xfrm>
            <a:off x="0" y="4678822"/>
            <a:ext cx="9144000" cy="464678"/>
          </a:xfrm>
          <a:prstGeom prst="rect">
            <a:avLst/>
          </a:prstGeom>
          <a:solidFill>
            <a:srgbClr val="00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 4th International Conference on Smart Grid Synchronized Measurements and Analytics (SGSMA 2024)</a:t>
            </a:r>
          </a:p>
          <a:p>
            <a:pPr algn="ctr"/>
            <a:r>
              <a:rPr lang="en-US" sz="1300" dirty="0"/>
              <a:t>May 20-23, 2024, Washington DC, USA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63ED64-5F77-4494-9A25-9659D55F0DA7}"/>
              </a:ext>
            </a:extLst>
          </p:cNvPr>
          <p:cNvGrpSpPr/>
          <p:nvPr userDrawn="1"/>
        </p:nvGrpSpPr>
        <p:grpSpPr>
          <a:xfrm>
            <a:off x="0" y="3202466"/>
            <a:ext cx="9143999" cy="1476356"/>
            <a:chOff x="1" y="2876550"/>
            <a:chExt cx="9143999" cy="1476356"/>
          </a:xfrm>
        </p:grpSpPr>
        <p:pic>
          <p:nvPicPr>
            <p:cNvPr id="5" name="Picture 4" descr="A body of water with trees and buildings in the background&#10;&#10;Description automatically generated">
              <a:extLst>
                <a:ext uri="{FF2B5EF4-FFF2-40B4-BE49-F238E27FC236}">
                  <a16:creationId xmlns:a16="http://schemas.microsoft.com/office/drawing/2014/main" id="{6A9C5967-8401-2B6F-4A5B-3D661DDBDB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6" b="46482"/>
            <a:stretch/>
          </p:blipFill>
          <p:spPr>
            <a:xfrm>
              <a:off x="1" y="2876550"/>
              <a:ext cx="9143999" cy="1476356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E4FFEA-AE98-4A7B-8B05-8B6984F2A4A3}"/>
                </a:ext>
              </a:extLst>
            </p:cNvPr>
            <p:cNvGrpSpPr/>
            <p:nvPr userDrawn="1"/>
          </p:nvGrpSpPr>
          <p:grpSpPr>
            <a:xfrm>
              <a:off x="266414" y="3028950"/>
              <a:ext cx="8581085" cy="1299042"/>
              <a:chOff x="266414" y="3028950"/>
              <a:chExt cx="8581085" cy="1299042"/>
            </a:xfrm>
          </p:grpSpPr>
          <p:pic>
            <p:nvPicPr>
              <p:cNvPr id="22" name="Picture 21" descr="A blue hexagon with white text&#10;&#10;Description automatically generated">
                <a:extLst>
                  <a:ext uri="{FF2B5EF4-FFF2-40B4-BE49-F238E27FC236}">
                    <a16:creationId xmlns:a16="http://schemas.microsoft.com/office/drawing/2014/main" id="{F259ED4A-2029-2045-D42E-BDCAEC50AE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14" y="3028950"/>
                <a:ext cx="1159025" cy="1159025"/>
              </a:xfrm>
              <a:prstGeom prst="rect">
                <a:avLst/>
              </a:prstGeom>
            </p:spPr>
          </p:pic>
          <p:pic>
            <p:nvPicPr>
              <p:cNvPr id="24" name="Picture 23" descr="A logo for a company&#10;&#10;Description automatically generated">
                <a:extLst>
                  <a:ext uri="{FF2B5EF4-FFF2-40B4-BE49-F238E27FC236}">
                    <a16:creationId xmlns:a16="http://schemas.microsoft.com/office/drawing/2014/main" id="{699F4CA6-FC2C-DAC5-430C-21757D22C00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9006" y="3754339"/>
                <a:ext cx="791131" cy="572345"/>
              </a:xfrm>
              <a:prstGeom prst="rect">
                <a:avLst/>
              </a:prstGeom>
            </p:spPr>
          </p:pic>
          <p:pic>
            <p:nvPicPr>
              <p:cNvPr id="26" name="Picture 25" descr="A green and white logo&#10;&#10;Description automatically generated">
                <a:extLst>
                  <a:ext uri="{FF2B5EF4-FFF2-40B4-BE49-F238E27FC236}">
                    <a16:creationId xmlns:a16="http://schemas.microsoft.com/office/drawing/2014/main" id="{AC3BBC7F-3EE9-14D0-42B2-375E58A3D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1450" y="3752508"/>
                <a:ext cx="874364" cy="536365"/>
              </a:xfrm>
              <a:prstGeom prst="rect">
                <a:avLst/>
              </a:prstGeom>
            </p:spPr>
          </p:pic>
          <p:pic>
            <p:nvPicPr>
              <p:cNvPr id="30" name="Picture 29" descr="A green globe with white text&#10;&#10;Description automatically generated">
                <a:extLst>
                  <a:ext uri="{FF2B5EF4-FFF2-40B4-BE49-F238E27FC236}">
                    <a16:creationId xmlns:a16="http://schemas.microsoft.com/office/drawing/2014/main" id="{61C6EC5D-8FE1-3E40-BD6A-7FA14133E67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8013" y="3806625"/>
                <a:ext cx="1216037" cy="521367"/>
              </a:xfrm>
              <a:prstGeom prst="rect">
                <a:avLst/>
              </a:prstGeom>
            </p:spPr>
          </p:pic>
          <p:pic>
            <p:nvPicPr>
              <p:cNvPr id="32" name="Picture 31" descr="A logo for a company&#10;&#10;Description automatically generated">
                <a:extLst>
                  <a:ext uri="{FF2B5EF4-FFF2-40B4-BE49-F238E27FC236}">
                    <a16:creationId xmlns:a16="http://schemas.microsoft.com/office/drawing/2014/main" id="{6B61B54A-C6FA-91D2-DDD1-185E440567E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6247" y="3819665"/>
                <a:ext cx="1468632" cy="495287"/>
              </a:xfrm>
              <a:prstGeom prst="rect">
                <a:avLst/>
              </a:prstGeom>
            </p:spPr>
          </p:pic>
          <p:pic>
            <p:nvPicPr>
              <p:cNvPr id="34" name="Picture 33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A762445C-87CC-66F4-C407-C4122C409A0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1382" y="3806625"/>
                <a:ext cx="1366117" cy="5035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44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9A82A9-0B56-4E46-9471-25EEB0B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11993"/>
            <a:ext cx="7886700" cy="640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69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3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E72D4B-F641-4549-AB84-86C6B265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11993"/>
            <a:ext cx="7886700" cy="5643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30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52550"/>
            <a:ext cx="3886200" cy="31265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0"/>
            <a:ext cx="3886200" cy="31265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7DC839-8DA9-479D-B051-837D8727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11993"/>
            <a:ext cx="7886700" cy="5643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93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1993"/>
            <a:ext cx="7886700" cy="5643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52551"/>
            <a:ext cx="3868340" cy="381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09752"/>
            <a:ext cx="3868340" cy="27431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52551"/>
            <a:ext cx="3887391" cy="3810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9752"/>
            <a:ext cx="3887391" cy="27431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44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38200"/>
            <a:ext cx="2949178" cy="7429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820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7350"/>
            <a:ext cx="2949178" cy="28360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5009" y="838201"/>
            <a:ext cx="4629150" cy="365521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5132CA-FB56-4E37-B1DC-95088BE8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38200"/>
            <a:ext cx="2949178" cy="7429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1EAB11D-05E1-4D89-B2BE-85A37378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7350"/>
            <a:ext cx="2949178" cy="28360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0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2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723721"/>
            <a:ext cx="7886699" cy="552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714"/>
            <a:ext cx="7886700" cy="31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37A72-DAC7-5E2B-89D2-9506B264860B}"/>
              </a:ext>
            </a:extLst>
          </p:cNvPr>
          <p:cNvSpPr/>
          <p:nvPr userDrawn="1"/>
        </p:nvSpPr>
        <p:spPr>
          <a:xfrm>
            <a:off x="1" y="-3358"/>
            <a:ext cx="9143999" cy="595202"/>
          </a:xfrm>
          <a:prstGeom prst="rect">
            <a:avLst/>
          </a:prstGeom>
          <a:solidFill>
            <a:srgbClr val="A89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7103008D-4DD1-B218-E6F0-366A33655027}"/>
              </a:ext>
            </a:extLst>
          </p:cNvPr>
          <p:cNvSpPr/>
          <p:nvPr userDrawn="1"/>
        </p:nvSpPr>
        <p:spPr>
          <a:xfrm>
            <a:off x="0" y="0"/>
            <a:ext cx="1679483" cy="590550"/>
          </a:xfrm>
          <a:prstGeom prst="parallelogram">
            <a:avLst>
              <a:gd name="adj" fmla="val 94559"/>
            </a:avLst>
          </a:prstGeom>
          <a:solidFill>
            <a:srgbClr val="00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0A925-36B8-F950-8D44-09730DE57C79}"/>
              </a:ext>
            </a:extLst>
          </p:cNvPr>
          <p:cNvSpPr/>
          <p:nvPr userDrawn="1"/>
        </p:nvSpPr>
        <p:spPr>
          <a:xfrm>
            <a:off x="-3" y="0"/>
            <a:ext cx="1066803" cy="590549"/>
          </a:xfrm>
          <a:prstGeom prst="rect">
            <a:avLst/>
          </a:prstGeom>
          <a:solidFill>
            <a:srgbClr val="00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139D0E-3A99-BB0A-6F13-5DB65751F4C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81" y="19221"/>
            <a:ext cx="554418" cy="554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BC58F-9EF4-30CC-F509-2BBBA305B13F}"/>
              </a:ext>
            </a:extLst>
          </p:cNvPr>
          <p:cNvSpPr/>
          <p:nvPr userDrawn="1"/>
        </p:nvSpPr>
        <p:spPr>
          <a:xfrm>
            <a:off x="0" y="4788740"/>
            <a:ext cx="8190983" cy="355600"/>
          </a:xfrm>
          <a:prstGeom prst="rect">
            <a:avLst/>
          </a:prstGeom>
          <a:solidFill>
            <a:srgbClr val="00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4th International Conference on Smart Grid Synchronized Measurements and Analytics (SGSMA 2024)</a:t>
            </a:r>
          </a:p>
          <a:p>
            <a:pPr algn="ctr"/>
            <a:r>
              <a:rPr lang="en-US" sz="1200" dirty="0"/>
              <a:t>May 20-23, 2024, Washington DC, USA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9585C16-FEDE-13B1-7060-8FD7B1E484F5}"/>
              </a:ext>
            </a:extLst>
          </p:cNvPr>
          <p:cNvSpPr/>
          <p:nvPr userDrawn="1"/>
        </p:nvSpPr>
        <p:spPr>
          <a:xfrm>
            <a:off x="7776253" y="4642010"/>
            <a:ext cx="1320346" cy="503169"/>
          </a:xfrm>
          <a:prstGeom prst="parallelogram">
            <a:avLst>
              <a:gd name="adj" fmla="val 94559"/>
            </a:avLst>
          </a:prstGeom>
          <a:solidFill>
            <a:srgbClr val="A89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5193B-F779-424B-5BF6-2A52FD23C327}"/>
              </a:ext>
            </a:extLst>
          </p:cNvPr>
          <p:cNvSpPr/>
          <p:nvPr userDrawn="1"/>
        </p:nvSpPr>
        <p:spPr>
          <a:xfrm>
            <a:off x="8305799" y="4640330"/>
            <a:ext cx="838195" cy="503170"/>
          </a:xfrm>
          <a:prstGeom prst="rect">
            <a:avLst/>
          </a:prstGeom>
          <a:solidFill>
            <a:srgbClr val="A89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089BBA-1430-11C0-244A-53DBF21AC27D}"/>
              </a:ext>
            </a:extLst>
          </p:cNvPr>
          <p:cNvSpPr txBox="1">
            <a:spLocks/>
          </p:cNvSpPr>
          <p:nvPr userDrawn="1"/>
        </p:nvSpPr>
        <p:spPr>
          <a:xfrm>
            <a:off x="8544217" y="4757419"/>
            <a:ext cx="599783" cy="374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3DF6-102D-4E6B-B020-C6BC4EDD7F9B}" type="slidenum">
              <a:rPr lang="en-US" sz="1600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14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2" r:id="rId3"/>
    <p:sldLayoutId id="2147483664" r:id="rId4"/>
    <p:sldLayoutId id="2147483665" r:id="rId5"/>
    <p:sldLayoutId id="2147483668" r:id="rId6"/>
    <p:sldLayoutId id="2147483669" r:id="rId7"/>
    <p:sldLayoutId id="214748366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NUL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diagramLayout" Target="../diagrams/layout1.xml"/><Relationship Id="rId17" Type="http://schemas.openxmlformats.org/officeDocument/2006/relationships/diagramLayout" Target="NULL"/><Relationship Id="rId2" Type="http://schemas.openxmlformats.org/officeDocument/2006/relationships/image" Target="../media/image17.png"/><Relationship Id="rId16" Type="http://schemas.openxmlformats.org/officeDocument/2006/relationships/diagramData" Target="NUL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diagramData" Target="../diagrams/data1.xml"/><Relationship Id="rId5" Type="http://schemas.openxmlformats.org/officeDocument/2006/relationships/image" Target="../media/image20.png"/><Relationship Id="rId15" Type="http://schemas.microsoft.com/office/2007/relationships/diagramDrawing" Target="../diagrams/drawing1.xml"/><Relationship Id="rId10" Type="http://schemas.openxmlformats.org/officeDocument/2006/relationships/image" Target="../media/image25.png"/><Relationship Id="rId19" Type="http://schemas.openxmlformats.org/officeDocument/2006/relationships/diagramColors" Target="NULL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diagramDrawing" Target="../diagrams/drawing2.xml"/><Relationship Id="rId18" Type="http://schemas.openxmlformats.org/officeDocument/2006/relationships/diagramQuickStyle" Target="NULL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diagramColors" Target="../diagrams/colors2.xml"/><Relationship Id="rId17" Type="http://schemas.openxmlformats.org/officeDocument/2006/relationships/diagramLayout" Target="NULL"/><Relationship Id="rId2" Type="http://schemas.openxmlformats.org/officeDocument/2006/relationships/image" Target="../media/image26.png"/><Relationship Id="rId16" Type="http://schemas.openxmlformats.org/officeDocument/2006/relationships/diagramData" Target="NUL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9.png"/><Relationship Id="rId10" Type="http://schemas.openxmlformats.org/officeDocument/2006/relationships/diagramLayout" Target="../diagrams/layout2.xml"/><Relationship Id="rId19" Type="http://schemas.openxmlformats.org/officeDocument/2006/relationships/diagramColors" Target="NULL"/><Relationship Id="rId4" Type="http://schemas.openxmlformats.org/officeDocument/2006/relationships/image" Target="../media/image28.png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20.xml"/><Relationship Id="rId3" Type="http://schemas.openxmlformats.org/officeDocument/2006/relationships/image" Target="../media/image34.png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microsoft.com/office/2007/relationships/diagramDrawing" Target="../diagrams/drawing3.xml"/><Relationship Id="rId5" Type="http://schemas.openxmlformats.org/officeDocument/2006/relationships/image" Target="../media/image36.jpeg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3.xml"/><Relationship Id="rId4" Type="http://schemas.openxmlformats.org/officeDocument/2006/relationships/image" Target="../media/image35.png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E769-D8E3-81B2-1357-C18085FE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22" y="285750"/>
            <a:ext cx="8378553" cy="1905000"/>
          </a:xfrm>
        </p:spPr>
        <p:txBody>
          <a:bodyPr>
            <a:noAutofit/>
          </a:bodyPr>
          <a:lstStyle/>
          <a:p>
            <a:r>
              <a:rPr lang="en-US" sz="3500" kern="0" cap="small" dirty="0">
                <a:cs typeface="Times New Roman" panose="02020603050405020304" pitchFamily="18" charset="0"/>
              </a:rPr>
              <a:t>TUTORIAL</a:t>
            </a:r>
            <a:br>
              <a:rPr lang="en-US" sz="3500" kern="0" cap="small" dirty="0">
                <a:cs typeface="Times New Roman" panose="02020603050405020304" pitchFamily="18" charset="0"/>
              </a:rPr>
            </a:br>
            <a:r>
              <a:rPr lang="en-US" sz="3500" kern="0" cap="small" dirty="0">
                <a:solidFill>
                  <a:srgbClr val="C00000"/>
                </a:solidFill>
                <a:cs typeface="Times New Roman" panose="02020603050405020304" pitchFamily="18" charset="0"/>
              </a:rPr>
              <a:t>TIME-SYNCHRONIZED STATE ESTIMATION IN MICRO-PMU UNOBSERVABLE DISTRIBUTION SYSTEMS</a:t>
            </a:r>
            <a:endParaRPr lang="en-US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4D498-56A4-41E0-60AC-A5BF10784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722" y="2495550"/>
            <a:ext cx="8378553" cy="640973"/>
          </a:xfrm>
        </p:spPr>
        <p:txBody>
          <a:bodyPr>
            <a:normAutofit lnSpcReduction="10000"/>
          </a:bodyPr>
          <a:lstStyle/>
          <a:p>
            <a:r>
              <a:rPr lang="en-US" kern="0" dirty="0" err="1">
                <a:cs typeface="Times New Roman" panose="02020603050405020304" pitchFamily="18" charset="0"/>
              </a:rPr>
              <a:t>Anamitra</a:t>
            </a:r>
            <a:r>
              <a:rPr lang="en-US" kern="0" dirty="0">
                <a:cs typeface="Times New Roman" panose="02020603050405020304" pitchFamily="18" charset="0"/>
              </a:rPr>
              <a:t> Pal</a:t>
            </a:r>
          </a:p>
          <a:p>
            <a:r>
              <a:rPr lang="en-US" dirty="0">
                <a:cs typeface="Times New Roman" panose="02020603050405020304" pitchFamily="18" charset="0"/>
              </a:rPr>
              <a:t>May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AE29-69DF-47D0-83CD-71CDCDC0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485884"/>
            <a:ext cx="815791" cy="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2FF7-2F22-2523-3A89-E9D265E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99C25-AA45-A147-9E3D-BC28A17C8C1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D970BC-DD30-43A8-A133-E58216D5DA38}"/>
              </a:ext>
            </a:extLst>
          </p:cNvPr>
          <p:cNvSpPr/>
          <p:nvPr/>
        </p:nvSpPr>
        <p:spPr bwMode="auto">
          <a:xfrm>
            <a:off x="3833812" y="2453611"/>
            <a:ext cx="1371600" cy="10287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DNN Training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376055-03F7-4873-8243-EC9E68E3CC03}"/>
              </a:ext>
            </a:extLst>
          </p:cNvPr>
          <p:cNvCxnSpPr>
            <a:cxnSpLocks/>
            <a:stCxn id="3" idx="1"/>
            <a:endCxn id="31" idx="3"/>
          </p:cNvCxnSpPr>
          <p:nvPr/>
        </p:nvCxnSpPr>
        <p:spPr bwMode="auto">
          <a:xfrm flipH="1" flipV="1">
            <a:off x="3100387" y="1950334"/>
            <a:ext cx="934292" cy="653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5CDC60-0697-417D-AF4E-6D25A3EEB509}"/>
              </a:ext>
            </a:extLst>
          </p:cNvPr>
          <p:cNvCxnSpPr>
            <a:cxnSpLocks/>
            <a:stCxn id="3" idx="2"/>
            <a:endCxn id="39" idx="3"/>
          </p:cNvCxnSpPr>
          <p:nvPr/>
        </p:nvCxnSpPr>
        <p:spPr bwMode="auto">
          <a:xfrm flipH="1">
            <a:off x="2924174" y="2967961"/>
            <a:ext cx="9096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802212-DDEB-4180-85FB-02DE6C41FCA4}"/>
              </a:ext>
            </a:extLst>
          </p:cNvPr>
          <p:cNvCxnSpPr>
            <a:cxnSpLocks/>
            <a:stCxn id="3" idx="3"/>
            <a:endCxn id="44" idx="3"/>
          </p:cNvCxnSpPr>
          <p:nvPr/>
        </p:nvCxnSpPr>
        <p:spPr bwMode="auto">
          <a:xfrm flipH="1">
            <a:off x="3167062" y="3331662"/>
            <a:ext cx="867617" cy="8000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BB79D92-DF7F-4A72-9433-ACE8B2A3447B}"/>
              </a:ext>
            </a:extLst>
          </p:cNvPr>
          <p:cNvSpPr/>
          <p:nvPr/>
        </p:nvSpPr>
        <p:spPr bwMode="auto">
          <a:xfrm>
            <a:off x="1900237" y="1810757"/>
            <a:ext cx="1200150" cy="279153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# of layers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281A2A-47D4-4CED-9FEC-CDBA323FE8EF}"/>
              </a:ext>
            </a:extLst>
          </p:cNvPr>
          <p:cNvSpPr/>
          <p:nvPr/>
        </p:nvSpPr>
        <p:spPr bwMode="auto">
          <a:xfrm>
            <a:off x="1724025" y="2778336"/>
            <a:ext cx="1200150" cy="37925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# of neurons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4FABBA-4D2A-4D2A-BC07-7694476EE9F0}"/>
              </a:ext>
            </a:extLst>
          </p:cNvPr>
          <p:cNvSpPr/>
          <p:nvPr/>
        </p:nvSpPr>
        <p:spPr bwMode="auto">
          <a:xfrm>
            <a:off x="1881187" y="3846012"/>
            <a:ext cx="1285875" cy="57148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Activation function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9EB563-DA30-4FB7-88EF-88D948A5C62F}"/>
              </a:ext>
            </a:extLst>
          </p:cNvPr>
          <p:cNvSpPr/>
          <p:nvPr/>
        </p:nvSpPr>
        <p:spPr bwMode="auto">
          <a:xfrm>
            <a:off x="3886200" y="4188919"/>
            <a:ext cx="1285875" cy="285743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Loss function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B0198F-5ECC-4ED4-A225-29760E1B5CF8}"/>
              </a:ext>
            </a:extLst>
          </p:cNvPr>
          <p:cNvSpPr/>
          <p:nvPr/>
        </p:nvSpPr>
        <p:spPr bwMode="auto">
          <a:xfrm>
            <a:off x="5912643" y="1793210"/>
            <a:ext cx="1285875" cy="285743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Batch size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F6E85C3-EACA-4757-A6DA-2E682175B738}"/>
              </a:ext>
            </a:extLst>
          </p:cNvPr>
          <p:cNvSpPr/>
          <p:nvPr/>
        </p:nvSpPr>
        <p:spPr bwMode="auto">
          <a:xfrm>
            <a:off x="5865018" y="2835809"/>
            <a:ext cx="1285875" cy="285743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Optimizer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E687BE-75BB-4F73-AA84-401A3BCA96B7}"/>
              </a:ext>
            </a:extLst>
          </p:cNvPr>
          <p:cNvCxnSpPr>
            <a:cxnSpLocks/>
            <a:stCxn id="3" idx="4"/>
            <a:endCxn id="48" idx="0"/>
          </p:cNvCxnSpPr>
          <p:nvPr/>
        </p:nvCxnSpPr>
        <p:spPr bwMode="auto">
          <a:xfrm>
            <a:off x="4519612" y="3482311"/>
            <a:ext cx="9525" cy="7066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379DCF-E0E1-4330-9967-B9A5FF38A3CA}"/>
              </a:ext>
            </a:extLst>
          </p:cNvPr>
          <p:cNvCxnSpPr>
            <a:cxnSpLocks/>
            <a:stCxn id="3" idx="5"/>
            <a:endCxn id="65" idx="1"/>
          </p:cNvCxnSpPr>
          <p:nvPr/>
        </p:nvCxnSpPr>
        <p:spPr bwMode="auto">
          <a:xfrm>
            <a:off x="5004546" y="3331661"/>
            <a:ext cx="739029" cy="809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0C9A9E-4226-4006-AA97-C81D69B10DA2}"/>
              </a:ext>
            </a:extLst>
          </p:cNvPr>
          <p:cNvCxnSpPr>
            <a:cxnSpLocks/>
            <a:stCxn id="3" idx="6"/>
            <a:endCxn id="50" idx="1"/>
          </p:cNvCxnSpPr>
          <p:nvPr/>
        </p:nvCxnSpPr>
        <p:spPr bwMode="auto">
          <a:xfrm>
            <a:off x="5205413" y="2967961"/>
            <a:ext cx="659606" cy="10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E443650-4907-4F90-9FD3-A268E6A0120B}"/>
              </a:ext>
            </a:extLst>
          </p:cNvPr>
          <p:cNvSpPr/>
          <p:nvPr/>
        </p:nvSpPr>
        <p:spPr bwMode="auto">
          <a:xfrm>
            <a:off x="5743574" y="3864172"/>
            <a:ext cx="1700213" cy="5533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Learning rate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Reduce on plateau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684D8F-1D0F-4D07-9B63-5BBE77E08AFB}"/>
              </a:ext>
            </a:extLst>
          </p:cNvPr>
          <p:cNvCxnSpPr>
            <a:cxnSpLocks/>
            <a:stCxn id="3" idx="7"/>
            <a:endCxn id="49" idx="1"/>
          </p:cNvCxnSpPr>
          <p:nvPr/>
        </p:nvCxnSpPr>
        <p:spPr bwMode="auto">
          <a:xfrm flipV="1">
            <a:off x="5004546" y="1936082"/>
            <a:ext cx="908098" cy="6681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2D1788-8388-40E2-A576-4398D1CF63C2}"/>
              </a:ext>
            </a:extLst>
          </p:cNvPr>
          <p:cNvSpPr/>
          <p:nvPr/>
        </p:nvSpPr>
        <p:spPr bwMode="auto">
          <a:xfrm>
            <a:off x="3645519" y="1228690"/>
            <a:ext cx="1767236" cy="5533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Dropout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Batch normalization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92A372-FFCE-4BDC-B74F-D50ED70D5236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 bwMode="auto">
          <a:xfrm flipV="1">
            <a:off x="4519612" y="1782014"/>
            <a:ext cx="9525" cy="6715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0CACBCD-C0F0-4D48-AFAE-04FA13B2F078}"/>
              </a:ext>
            </a:extLst>
          </p:cNvPr>
          <p:cNvSpPr txBox="1"/>
          <p:nvPr/>
        </p:nvSpPr>
        <p:spPr>
          <a:xfrm>
            <a:off x="1791565" y="4415891"/>
            <a:ext cx="222885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013" b="1" dirty="0">
                <a:latin typeface="+mj-lt"/>
              </a:rPr>
              <a:t>Grid search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013" b="1" dirty="0">
                <a:latin typeface="+mj-lt"/>
              </a:rPr>
              <a:t>Sensitivity analysis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B39FBC10-6A57-4D7C-B694-7A7B26D247F5}"/>
              </a:ext>
            </a:extLst>
          </p:cNvPr>
          <p:cNvSpPr txBox="1">
            <a:spLocks/>
          </p:cNvSpPr>
          <p:nvPr/>
        </p:nvSpPr>
        <p:spPr>
          <a:xfrm>
            <a:off x="628650" y="69476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DNN Training</a:t>
            </a:r>
          </a:p>
        </p:txBody>
      </p:sp>
    </p:spTree>
    <p:extLst>
      <p:ext uri="{BB962C8B-B14F-4D97-AF65-F5344CB8AC3E}">
        <p14:creationId xmlns:p14="http://schemas.microsoft.com/office/powerpoint/2010/main" val="291116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2FF7-2F22-2523-3A89-E9D265E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99C25-AA45-A147-9E3D-BC28A17C8C1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FC9300DE-8F87-CDFF-E2E1-3E9FAADBA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2838965" cy="327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819DC-AC4D-9633-73F1-A0FCC9111C1F}"/>
              </a:ext>
            </a:extLst>
          </p:cNvPr>
          <p:cNvSpPr txBox="1"/>
          <p:nvPr/>
        </p:nvSpPr>
        <p:spPr>
          <a:xfrm>
            <a:off x="6096000" y="2009894"/>
            <a:ext cx="2133600" cy="11237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+mj-lt"/>
              </a:rPr>
              <a:t>DNN-based DSSE for unbalanced three phase systems with interphase correlations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28DB0D2-1369-4291-9FD0-717F89E26411}"/>
              </a:ext>
            </a:extLst>
          </p:cNvPr>
          <p:cNvSpPr txBox="1">
            <a:spLocks/>
          </p:cNvSpPr>
          <p:nvPr/>
        </p:nvSpPr>
        <p:spPr>
          <a:xfrm>
            <a:off x="629841" y="71199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DNN Training</a:t>
            </a:r>
          </a:p>
        </p:txBody>
      </p:sp>
    </p:spTree>
    <p:extLst>
      <p:ext uri="{BB962C8B-B14F-4D97-AF65-F5344CB8AC3E}">
        <p14:creationId xmlns:p14="http://schemas.microsoft.com/office/powerpoint/2010/main" val="409510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1E71-DFEE-4DED-A10F-1AB36B1B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5FED9B-9EA4-4D81-B2F7-FA6C43D1412E}"/>
              </a:ext>
            </a:extLst>
          </p:cNvPr>
          <p:cNvSpPr/>
          <p:nvPr/>
        </p:nvSpPr>
        <p:spPr>
          <a:xfrm>
            <a:off x="2118431" y="3997037"/>
            <a:ext cx="609600" cy="229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ACF247-1237-4785-B6F4-E865C700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34" y="38239"/>
            <a:ext cx="6440587" cy="29500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High Resolution Load Profiles for Primary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72262-C5B0-4B1B-B48E-3CA04B06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39" y="1108747"/>
            <a:ext cx="1067513" cy="1218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F3A1A-767A-46F2-9260-34B66ECB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28" y="1352291"/>
            <a:ext cx="648350" cy="7310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F6F7E4-A364-4EDB-9661-F9942F407D22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331252" y="1717801"/>
            <a:ext cx="6632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EF7AD9-B3A9-4A93-A703-847D040FDA5A}"/>
              </a:ext>
            </a:extLst>
          </p:cNvPr>
          <p:cNvSpPr txBox="1"/>
          <p:nvPr/>
        </p:nvSpPr>
        <p:spPr>
          <a:xfrm>
            <a:off x="4500185" y="2132869"/>
            <a:ext cx="16370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6-8 loads to each transformer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9D4E9-F482-4685-9442-8045B4ED8541}"/>
              </a:ext>
            </a:extLst>
          </p:cNvPr>
          <p:cNvSpPr txBox="1"/>
          <p:nvPr/>
        </p:nvSpPr>
        <p:spPr>
          <a:xfrm>
            <a:off x="1427921" y="558061"/>
            <a:ext cx="652706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10,000 Monte Carlo runs for different combinations of loads (25 loads are available from Pecan street data)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864AE-5D94-47B2-9603-EFE429551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719" y="2646707"/>
            <a:ext cx="5764563" cy="20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1CF5E-C264-43B6-9354-3E503C56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99C25-AA45-A147-9E3D-BC28A17C8C1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A36E06-448B-4D49-9256-A985BD6283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1323153"/>
            <a:ext cx="4114800" cy="1331586"/>
          </a:xfrm>
          <a:prstGeom prst="rect">
            <a:avLst/>
          </a:prstGeom>
        </p:spPr>
      </p:pic>
      <p:pic>
        <p:nvPicPr>
          <p:cNvPr id="6" name="Picture 5" descr="A blue grid with numbers and a number&#10;&#10;Description automatically generated">
            <a:extLst>
              <a:ext uri="{FF2B5EF4-FFF2-40B4-BE49-F238E27FC236}">
                <a16:creationId xmlns:a16="http://schemas.microsoft.com/office/drawing/2014/main" id="{E430D30F-6148-494E-95FD-20CFF845B8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31" y="976941"/>
            <a:ext cx="2564149" cy="22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B1378-4413-49FE-998D-67B0D5A4A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393" y="1047750"/>
            <a:ext cx="2459727" cy="2139999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68087B-1F07-4E8D-98EB-FB713688E6E5}"/>
              </a:ext>
            </a:extLst>
          </p:cNvPr>
          <p:cNvSpPr txBox="1">
            <a:spLocks/>
          </p:cNvSpPr>
          <p:nvPr/>
        </p:nvSpPr>
        <p:spPr>
          <a:xfrm>
            <a:off x="628650" y="69476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IEEE </a:t>
            </a:r>
            <a:r>
              <a:rPr lang="en-US" sz="3600" dirty="0"/>
              <a:t>34-Node System</a:t>
            </a:r>
          </a:p>
        </p:txBody>
      </p:sp>
      <p:pic>
        <p:nvPicPr>
          <p:cNvPr id="10" name="Picture 9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A471201F-5263-4FB3-9CE5-EB5AD53B277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" y="2718772"/>
            <a:ext cx="4244678" cy="1986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03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6E7BC6-4716-430B-8F8F-A07FA36776FF}"/>
              </a:ext>
            </a:extLst>
          </p:cNvPr>
          <p:cNvSpPr txBox="1"/>
          <p:nvPr/>
        </p:nvSpPr>
        <p:spPr>
          <a:xfrm>
            <a:off x="628650" y="1428750"/>
            <a:ext cx="7334912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cs typeface="Times New Roman" panose="02020603050405020304" pitchFamily="18" charset="0"/>
              </a:rPr>
              <a:t>Historical energy readings can be used to generate instantaneous high speed power injections for scenario generation using KDE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cs typeface="Times New Roman" panose="02020603050405020304" pitchFamily="18" charset="0"/>
              </a:rPr>
              <a:t> µPMU placement ensures acceptable accuracy for DNN-based DSSE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72B5D78-AB46-4925-87CB-45C695796F8E}"/>
              </a:ext>
            </a:extLst>
          </p:cNvPr>
          <p:cNvSpPr txBox="1">
            <a:spLocks/>
          </p:cNvSpPr>
          <p:nvPr/>
        </p:nvSpPr>
        <p:spPr>
          <a:xfrm>
            <a:off x="628650" y="69476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280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6E7BC6-4716-430B-8F8F-A07FA36776FF}"/>
              </a:ext>
            </a:extLst>
          </p:cNvPr>
          <p:cNvSpPr txBox="1"/>
          <p:nvPr/>
        </p:nvSpPr>
        <p:spPr>
          <a:xfrm>
            <a:off x="533400" y="1123950"/>
            <a:ext cx="8458199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125" b="1" dirty="0">
                <a:latin typeface="+mj-lt"/>
              </a:rPr>
              <a:t>Journal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B. Azimian, R. S. Biswas, S. Moshtagh, A. Pal, L. Tong and G. Dasarathy, "State and Topology Estimation for Unobservable Distribution Systems Using Deep Neural Networks," in </a:t>
            </a:r>
            <a:r>
              <a:rPr lang="en-US" sz="1125" i="1" dirty="0">
                <a:latin typeface="+mj-lt"/>
              </a:rPr>
              <a:t>IEEE Transactions on Instrumentation and Measurement</a:t>
            </a:r>
            <a:r>
              <a:rPr lang="en-US" sz="1125" dirty="0">
                <a:latin typeface="+mj-lt"/>
              </a:rPr>
              <a:t>, vol. 71, pp. 1-14.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B. Azimian, S. </a:t>
            </a:r>
            <a:r>
              <a:rPr lang="en-US" sz="1125" dirty="0" err="1">
                <a:latin typeface="+mj-lt"/>
              </a:rPr>
              <a:t>Moshtagh</a:t>
            </a:r>
            <a:r>
              <a:rPr lang="en-US" sz="1125" dirty="0">
                <a:latin typeface="+mj-lt"/>
              </a:rPr>
              <a:t>, A. Pal and S. Ma, "Analytical Verification of Performance of Deep Neural Network Based Time-Synchronized Distribution System State Estimation," in </a:t>
            </a:r>
            <a:r>
              <a:rPr lang="en-US" sz="1125" i="1" dirty="0">
                <a:latin typeface="+mj-lt"/>
              </a:rPr>
              <a:t>Journal of Modern Power Systems and Clean Energy</a:t>
            </a:r>
            <a:r>
              <a:rPr lang="en-US" sz="1125" dirty="0">
                <a:latin typeface="+mj-lt"/>
              </a:rPr>
              <a:t>.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A. C. Varghese, H. Shah, B. Azimian, A. Pal and E. </a:t>
            </a:r>
            <a:r>
              <a:rPr lang="en-US" sz="1125" dirty="0" err="1">
                <a:latin typeface="+mj-lt"/>
              </a:rPr>
              <a:t>Farantatos</a:t>
            </a:r>
            <a:r>
              <a:rPr lang="en-US" sz="1125" dirty="0">
                <a:latin typeface="+mj-lt"/>
              </a:rPr>
              <a:t>, "Deep Neural Network-Based State Estimator for Transmission System Considering Practical Implementation Challenges," in </a:t>
            </a:r>
            <a:r>
              <a:rPr lang="en-US" sz="1125" i="1" dirty="0">
                <a:latin typeface="+mj-lt"/>
              </a:rPr>
              <a:t>Journal of Modern Power Systems and Clean Energy</a:t>
            </a:r>
            <a:r>
              <a:rPr lang="en-US" sz="1125" dirty="0">
                <a:latin typeface="+mj-lt"/>
              </a:rPr>
              <a:t>.	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125" b="1" dirty="0">
                <a:latin typeface="+mj-lt"/>
              </a:rPr>
              <a:t>Conference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R. S. Biswas, B. Azimian and A. Pal, "A Micro-PMU Placement Scheme for Distribution Systems Considering Practical Constraints," </a:t>
            </a:r>
            <a:r>
              <a:rPr lang="en-US" sz="1125" i="1" dirty="0">
                <a:latin typeface="+mj-lt"/>
              </a:rPr>
              <a:t>2020 IEEE Power &amp; Energy Society General Meeting (PESGM)</a:t>
            </a:r>
            <a:r>
              <a:rPr lang="en-US" sz="1125" dirty="0">
                <a:latin typeface="+mj-lt"/>
              </a:rPr>
              <a:t>, Montreal, QC, Canada, 2020, pp. 1-5.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B. Azimian, R. S. Biswas, A. Pal and L. Tong, "Time Synchronized State Estimation for Incompletely Observed Distribution Systems Using Deep Learning Considering Realistic Measurement Noise," </a:t>
            </a:r>
            <a:r>
              <a:rPr lang="en-US" sz="1125" i="1" dirty="0">
                <a:latin typeface="+mj-lt"/>
              </a:rPr>
              <a:t>2021 IEEE Power &amp; Energy Society General Meeting (PESGM)</a:t>
            </a:r>
            <a:r>
              <a:rPr lang="en-US" sz="1125" dirty="0">
                <a:latin typeface="+mj-lt"/>
              </a:rPr>
              <a:t>, Washington, DC, USA, 2021, pp. 1-5.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B. Azimian, A. Pal, B. Abu-Jaradeh, L. Chen and P. Markham, "PMU-Timescale Topology Identification of Sub-station Node-Breaker Models using Deep Learning," </a:t>
            </a:r>
            <a:r>
              <a:rPr lang="en-US" sz="1125" i="1" dirty="0">
                <a:latin typeface="+mj-lt"/>
              </a:rPr>
              <a:t>2023 IEEE Power &amp; Energy Society General Meeting (PESGM)</a:t>
            </a:r>
            <a:r>
              <a:rPr lang="en-US" sz="1125" dirty="0">
                <a:latin typeface="+mj-lt"/>
              </a:rPr>
              <a:t>, Orlando, FL, USA, 2023, pp. 1-5.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</a:rPr>
              <a:t>S. Moshtagh, A. I. Sifat, B. Azimian and A. Pal, "Time-Synchronized State Estimation Using Graph Neural Networks in Presence of Topology Changes," </a:t>
            </a:r>
            <a:r>
              <a:rPr lang="en-US" sz="1125" i="1" dirty="0">
                <a:latin typeface="+mj-lt"/>
              </a:rPr>
              <a:t>2023 North American Power Symposium (NAPS)</a:t>
            </a:r>
            <a:r>
              <a:rPr lang="en-US" sz="1125" dirty="0">
                <a:latin typeface="+mj-lt"/>
              </a:rPr>
              <a:t>, Asheville, NC, USA, 2023, pp. 1-6.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125" b="1" dirty="0">
                <a:latin typeface="+mj-lt"/>
              </a:rPr>
              <a:t>Book Chapter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125" dirty="0">
                <a:latin typeface="+mj-lt"/>
                <a:ea typeface="Times New Roman" panose="02020603050405020304" pitchFamily="18" charset="0"/>
              </a:rPr>
              <a:t>B. Azimian, R. S. Biswas, and A. Pal, “Application of AI and machine learning algorithms in power system state estimation.” in “Cyber-physical power systems: challenges and solutions by AI/ML, big data, blockchain, IoT, and information theory paradigms”, </a:t>
            </a:r>
            <a:r>
              <a:rPr lang="en-US" sz="1125" i="1" dirty="0">
                <a:latin typeface="+mj-lt"/>
                <a:ea typeface="Times New Roman" panose="02020603050405020304" pitchFamily="18" charset="0"/>
              </a:rPr>
              <a:t>Wiley-IEEE Press</a:t>
            </a:r>
            <a:r>
              <a:rPr lang="en-US" sz="1125" dirty="0">
                <a:latin typeface="+mj-lt"/>
                <a:ea typeface="Times New Roman" panose="02020603050405020304" pitchFamily="18" charset="0"/>
              </a:rPr>
              <a:t>, Ch. 23, 2023.</a:t>
            </a:r>
            <a:endParaRPr lang="en-US" sz="1125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9B9A162-C686-46E8-96F4-00A542B9DA54}"/>
              </a:ext>
            </a:extLst>
          </p:cNvPr>
          <p:cNvSpPr txBox="1">
            <a:spLocks/>
          </p:cNvSpPr>
          <p:nvPr/>
        </p:nvSpPr>
        <p:spPr>
          <a:xfrm>
            <a:off x="628650" y="69476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203977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EA51-24FA-4372-98FC-9625E95E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655" y="2160728"/>
            <a:ext cx="2792691" cy="822044"/>
          </a:xfrm>
        </p:spPr>
        <p:txBody>
          <a:bodyPr/>
          <a:lstStyle/>
          <a:p>
            <a:pPr marL="0" indent="0">
              <a:buNone/>
            </a:pPr>
            <a:r>
              <a:rPr lang="en-US" sz="405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1E71-DFEE-4DED-A10F-1AB36B1B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9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5D4ADD-2242-4710-83F4-97F86BC4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14313" indent="-214313" algn="just">
              <a:lnSpc>
                <a:spcPct val="200000"/>
              </a:lnSpc>
            </a:pPr>
            <a:r>
              <a:rPr lang="en-US" sz="2400" dirty="0"/>
              <a:t>Introduction</a:t>
            </a:r>
          </a:p>
          <a:p>
            <a:pPr marL="214313" indent="-214313" algn="just"/>
            <a:r>
              <a:rPr lang="en-US" sz="2400" dirty="0"/>
              <a:t>Bayesian estimation</a:t>
            </a:r>
          </a:p>
          <a:p>
            <a:pPr marL="214313" indent="-214313" algn="just"/>
            <a:r>
              <a:rPr lang="en-US" sz="2400" dirty="0"/>
              <a:t>Sensor placement as a feature selection problem</a:t>
            </a:r>
          </a:p>
          <a:p>
            <a:pPr marL="214313" indent="-214313" algn="just"/>
            <a:r>
              <a:rPr lang="en-US" sz="2400" dirty="0"/>
              <a:t>Deep learning-based distribution system state estimation (DNN-based DSSE)</a:t>
            </a:r>
          </a:p>
          <a:p>
            <a:pPr marL="214313" indent="-214313" algn="just"/>
            <a:r>
              <a:rPr lang="en-US" sz="2400" dirty="0"/>
              <a:t>Data generation – MATLAB-</a:t>
            </a:r>
            <a:r>
              <a:rPr lang="en-US" sz="2400" dirty="0" err="1"/>
              <a:t>OpenDSS</a:t>
            </a:r>
            <a:endParaRPr lang="en-US" sz="2400" dirty="0"/>
          </a:p>
          <a:p>
            <a:pPr marL="214313" indent="-214313" algn="just"/>
            <a:r>
              <a:rPr lang="en-US" sz="2400" dirty="0"/>
              <a:t>DNN training – Python-</a:t>
            </a:r>
            <a:r>
              <a:rPr lang="en-US" sz="2400" dirty="0" err="1"/>
              <a:t>Keras</a:t>
            </a:r>
            <a:endParaRPr lang="en-US" sz="2400" dirty="0"/>
          </a:p>
          <a:p>
            <a:pPr marL="214313" indent="-214313" algn="just"/>
            <a:r>
              <a:rPr lang="en-US" sz="2400" dirty="0"/>
              <a:t>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8C0F-D756-4C79-83C3-CF0A01E0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5D4ADD-2242-4710-83F4-97F86BC4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Why do we need to do DSSE based on µPMU measurements?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System states are varying more frequently due to increasing penetration of distributed energy resources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Why do we need to do </a:t>
            </a:r>
            <a:r>
              <a:rPr lang="el-GR" sz="2400" dirty="0"/>
              <a:t>μ</a:t>
            </a:r>
            <a:r>
              <a:rPr lang="en-US" sz="2400" dirty="0"/>
              <a:t>PMU placement for incompletely observed systems?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It is economically not viable to have complete observability by </a:t>
            </a:r>
            <a:r>
              <a:rPr lang="el-GR" sz="2400" dirty="0"/>
              <a:t>μ</a:t>
            </a:r>
            <a:r>
              <a:rPr lang="en-US" sz="2400" dirty="0"/>
              <a:t>PMUs. DNN-based DSSE is proposed as a strategy to overcome the unobservability problem</a:t>
            </a:r>
          </a:p>
          <a:p>
            <a:pPr algn="just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8C0F-D756-4C79-83C3-CF0A01E0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B009-6A55-4A73-B58C-82D8838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30323" y="4792193"/>
            <a:ext cx="1543050" cy="205383"/>
          </a:xfrm>
        </p:spPr>
        <p:txBody>
          <a:bodyPr/>
          <a:lstStyle/>
          <a:p>
            <a:fld id="{04D61F23-A326-4F04-918D-B577FCE1FC37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8005535-DF84-DBE1-F73D-8E811AC7D803}"/>
                  </a:ext>
                </a:extLst>
              </p:cNvPr>
              <p:cNvSpPr/>
              <p:nvPr/>
            </p:nvSpPr>
            <p:spPr>
              <a:xfrm>
                <a:off x="837378" y="1705624"/>
                <a:ext cx="2285598" cy="796369"/>
              </a:xfrm>
              <a:prstGeom prst="roundRect">
                <a:avLst/>
              </a:prstGeom>
              <a:solidFill>
                <a:srgbClr val="ABCE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b="1" dirty="0">
                    <a:solidFill>
                      <a:schemeClr val="tx1"/>
                    </a:solidFill>
                  </a:rPr>
                  <a:t>Conventional state estimation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975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: measurement vector</a:t>
                </a:r>
              </a:p>
              <a:p>
                <a14:m>
                  <m:oMath xmlns:m="http://schemas.openxmlformats.org/officeDocument/2006/math"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: state vector</a:t>
                </a:r>
              </a:p>
              <a:p>
                <a14:m>
                  <m:oMath xmlns:m="http://schemas.openxmlformats.org/officeDocument/2006/math"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: random noise</a:t>
                </a: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8005535-DF84-DBE1-F73D-8E811AC7D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8" y="1705624"/>
                <a:ext cx="2285598" cy="796369"/>
              </a:xfrm>
              <a:prstGeom prst="roundRect">
                <a:avLst/>
              </a:prstGeom>
              <a:blipFill>
                <a:blip r:embed="rId3"/>
                <a:stretch>
                  <a:fillRect t="-758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4954814-E6EC-0F9B-91F4-8066EE0C56FA}"/>
                  </a:ext>
                </a:extLst>
              </p:cNvPr>
              <p:cNvSpPr/>
              <p:nvPr/>
            </p:nvSpPr>
            <p:spPr>
              <a:xfrm>
                <a:off x="3329440" y="1705623"/>
                <a:ext cx="2285598" cy="796369"/>
              </a:xfrm>
              <a:prstGeom prst="roundRect">
                <a:avLst/>
              </a:prstGeom>
              <a:solidFill>
                <a:srgbClr val="ABCE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b="1" dirty="0">
                    <a:solidFill>
                      <a:schemeClr val="tx1"/>
                    </a:solidFill>
                  </a:rPr>
                  <a:t>Basic requirements for closed form solution</a:t>
                </a:r>
              </a:p>
              <a:p>
                <a:pPr marL="160735" indent="-160735">
                  <a:buFont typeface="Arial" panose="020B0604020202020204" pitchFamily="34" charset="0"/>
                  <a:buChar char="•"/>
                </a:pPr>
                <a:r>
                  <a:rPr lang="en-US" sz="975" dirty="0">
                    <a:solidFill>
                      <a:schemeClr val="tx1"/>
                    </a:solidFill>
                  </a:rPr>
                  <a:t>Physical equations that relate </a:t>
                </a:r>
                <a14:m>
                  <m:oMath xmlns:m="http://schemas.openxmlformats.org/officeDocument/2006/math"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 are known</a:t>
                </a:r>
              </a:p>
              <a:p>
                <a:pPr marL="160735" indent="-16073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975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4954814-E6EC-0F9B-91F4-8066EE0C5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0" y="1705623"/>
                <a:ext cx="2285598" cy="796369"/>
              </a:xfrm>
              <a:prstGeom prst="roundRect">
                <a:avLst/>
              </a:prstGeom>
              <a:blipFill>
                <a:blip r:embed="rId4"/>
                <a:stretch>
                  <a:fillRect t="-758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D1CCD8-8986-A75F-4F57-F5CC2733378D}"/>
                  </a:ext>
                </a:extLst>
              </p:cNvPr>
              <p:cNvSpPr/>
              <p:nvPr/>
            </p:nvSpPr>
            <p:spPr>
              <a:xfrm>
                <a:off x="3173703" y="2684698"/>
                <a:ext cx="1477851" cy="2789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b="1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9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975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 </a:t>
                </a:r>
                <a:r>
                  <a:rPr lang="en-US" sz="975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D1CCD8-8986-A75F-4F57-F5CC27333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03" y="2684698"/>
                <a:ext cx="1477851" cy="278999"/>
              </a:xfrm>
              <a:prstGeom prst="roundRect">
                <a:avLst/>
              </a:prstGeom>
              <a:blipFill>
                <a:blip r:embed="rId5"/>
                <a:stretch>
                  <a:fillRect b="-2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E181C9-1849-EA5D-44EA-9FFB3021846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122977" y="2103808"/>
            <a:ext cx="206464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0FFB5C-13BE-FA89-88F4-70BF2B65C308}"/>
              </a:ext>
            </a:extLst>
          </p:cNvPr>
          <p:cNvSpPr/>
          <p:nvPr/>
        </p:nvSpPr>
        <p:spPr>
          <a:xfrm>
            <a:off x="5869639" y="1702424"/>
            <a:ext cx="1340368" cy="796369"/>
          </a:xfrm>
          <a:prstGeom prst="roundRect">
            <a:avLst/>
          </a:prstGeom>
          <a:solidFill>
            <a:srgbClr val="ABCE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Closed form solution!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64B550-710D-B889-B91F-51037870D2F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5615039" y="2100608"/>
            <a:ext cx="254600" cy="32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52004E8-C2B9-604A-6DB5-4AD6D407B099}"/>
                  </a:ext>
                </a:extLst>
              </p:cNvPr>
              <p:cNvSpPr/>
              <p:nvPr/>
            </p:nvSpPr>
            <p:spPr>
              <a:xfrm>
                <a:off x="3172523" y="3192177"/>
                <a:ext cx="1477851" cy="38493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dirty="0">
                    <a:solidFill>
                      <a:schemeClr val="tx1"/>
                    </a:solidFill>
                  </a:rPr>
                  <a:t>Let us treat </a:t>
                </a:r>
                <a14:m>
                  <m:oMath xmlns:m="http://schemas.openxmlformats.org/officeDocument/2006/math">
                    <m:r>
                      <a:rPr lang="en-US" sz="9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9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75" dirty="0">
                    <a:solidFill>
                      <a:schemeClr val="tx1"/>
                    </a:solidFill>
                  </a:rPr>
                  <a:t> as random variables</a:t>
                </a: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52004E8-C2B9-604A-6DB5-4AD6D407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523" y="3192177"/>
                <a:ext cx="1477851" cy="384936"/>
              </a:xfrm>
              <a:prstGeom prst="roundRect">
                <a:avLst/>
              </a:prstGeom>
              <a:blipFill>
                <a:blip r:embed="rId6"/>
                <a:stretch>
                  <a:fillRect b="-4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6F0C9F-9111-D3BC-5C20-81CF108BD043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3911448" y="2963697"/>
            <a:ext cx="1181" cy="2284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5043B65-B889-451F-8641-24E29D70BA85}"/>
                  </a:ext>
                </a:extLst>
              </p:cNvPr>
              <p:cNvSpPr/>
              <p:nvPr/>
            </p:nvSpPr>
            <p:spPr>
              <a:xfrm>
                <a:off x="784538" y="3806551"/>
                <a:ext cx="2318198" cy="79636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75"/>
                  </a:spcAft>
                </a:pPr>
                <a:r>
                  <a:rPr lang="en-US" sz="1125" b="1" dirty="0">
                    <a:solidFill>
                      <a:schemeClr val="tx1"/>
                    </a:solidFill>
                  </a:rPr>
                  <a:t>Bayesian state estimation problem</a:t>
                </a:r>
              </a:p>
              <a:p>
                <a:r>
                  <a:rPr lang="en-US" sz="975" dirty="0">
                    <a:solidFill>
                      <a:schemeClr val="tx1"/>
                    </a:solidFill>
                  </a:rPr>
                  <a:t>Minimum mean squared estimator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7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97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7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(.)</m:t>
                              </m:r>
                            </m:lim>
                          </m:limLow>
                        </m:fName>
                        <m:e>
                          <m: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7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97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7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975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97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7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97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75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97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97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75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nor/>
                        </m:rPr>
                        <a:rPr lang="en-US" sz="975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75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5043B65-B889-451F-8641-24E29D70B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8" y="3806551"/>
                <a:ext cx="2318198" cy="7963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414E72F-8645-65C1-AF22-F34BB25C6655}"/>
                  </a:ext>
                </a:extLst>
              </p:cNvPr>
              <p:cNvSpPr/>
              <p:nvPr/>
            </p:nvSpPr>
            <p:spPr>
              <a:xfrm>
                <a:off x="3276600" y="3806551"/>
                <a:ext cx="1477851" cy="79636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b="1" dirty="0">
                    <a:solidFill>
                      <a:schemeClr val="tx1"/>
                    </a:solidFill>
                  </a:rPr>
                  <a:t>Basic requirement for closed form solution</a:t>
                </a:r>
              </a:p>
              <a:p>
                <a:pPr algn="ctr"/>
                <a:endParaRPr lang="en-US" sz="975" b="1" dirty="0">
                  <a:solidFill>
                    <a:schemeClr val="tx1"/>
                  </a:solidFill>
                </a:endParaRPr>
              </a:p>
              <a:p>
                <a:pPr marL="160735" indent="-160735">
                  <a:buFont typeface="Arial" panose="020B0604020202020204" pitchFamily="34" charset="0"/>
                  <a:buChar char="•"/>
                </a:pPr>
                <a:r>
                  <a:rPr lang="en-US" sz="975" dirty="0">
                    <a:solidFill>
                      <a:schemeClr val="tx1"/>
                    </a:solidFill>
                  </a:rPr>
                  <a:t>Knowledge of </a:t>
                </a:r>
                <a14:m>
                  <m:oMath xmlns:m="http://schemas.openxmlformats.org/officeDocument/2006/math">
                    <m:r>
                      <a:rPr lang="el-GR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97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75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414E72F-8645-65C1-AF22-F34BB25C6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06551"/>
                <a:ext cx="1477851" cy="796369"/>
              </a:xfrm>
              <a:prstGeom prst="roundRect">
                <a:avLst/>
              </a:prstGeom>
              <a:blipFill>
                <a:blip r:embed="rId8"/>
                <a:stretch>
                  <a:fillRect t="-752" b="-2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2A061A-F783-3FDA-B683-86AF0927F04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102736" y="4204734"/>
            <a:ext cx="17386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B6585E-3405-1C5F-E51A-B903881F8AB1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 flipV="1">
            <a:off x="4754451" y="3759982"/>
            <a:ext cx="471019" cy="444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96060A-BC67-CF8F-D40A-8084DFAF602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754450" y="4204735"/>
            <a:ext cx="471020" cy="15571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EB7B819-B79C-5A6B-5E31-CC4CFDACFA42}"/>
                  </a:ext>
                </a:extLst>
              </p:cNvPr>
              <p:cNvSpPr/>
              <p:nvPr/>
            </p:nvSpPr>
            <p:spPr>
              <a:xfrm>
                <a:off x="5225470" y="3330872"/>
                <a:ext cx="1083818" cy="85821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b="1" dirty="0">
                    <a:solidFill>
                      <a:schemeClr val="tx1"/>
                    </a:solidFill>
                  </a:rPr>
                  <a:t>Is the integration easy?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9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l-GR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975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9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975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EB7B819-B79C-5A6B-5E31-CC4CFDACF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70" y="3330872"/>
                <a:ext cx="1083818" cy="858219"/>
              </a:xfrm>
              <a:prstGeom prst="roundRect">
                <a:avLst/>
              </a:prstGeom>
              <a:blipFill>
                <a:blip r:embed="rId9"/>
                <a:stretch>
                  <a:fillRect l="-31111" t="-15385" b="-95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FB93054-EB18-1046-C291-3AA2AD035BB4}"/>
              </a:ext>
            </a:extLst>
          </p:cNvPr>
          <p:cNvSpPr/>
          <p:nvPr/>
        </p:nvSpPr>
        <p:spPr>
          <a:xfrm rot="19363422">
            <a:off x="4677486" y="3834532"/>
            <a:ext cx="449187" cy="2100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D41A7FB-6003-26B5-8BFB-A27E2D73133C}"/>
              </a:ext>
            </a:extLst>
          </p:cNvPr>
          <p:cNvSpPr/>
          <p:nvPr/>
        </p:nvSpPr>
        <p:spPr>
          <a:xfrm rot="1365174">
            <a:off x="4709451" y="4267384"/>
            <a:ext cx="423796" cy="2100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6D04F6E-5270-CE62-7EF2-664A51039F22}"/>
              </a:ext>
            </a:extLst>
          </p:cNvPr>
          <p:cNvSpPr/>
          <p:nvPr/>
        </p:nvSpPr>
        <p:spPr>
          <a:xfrm>
            <a:off x="6874260" y="4211811"/>
            <a:ext cx="927933" cy="31168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 dirty="0">
                <a:solidFill>
                  <a:schemeClr val="tx1"/>
                </a:solidFill>
              </a:rPr>
              <a:t>Deep learning!</a:t>
            </a:r>
            <a:endParaRPr lang="en-US" sz="975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257F66-7225-3EF8-7FFC-EC189FFE6AF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191422" y="4360448"/>
            <a:ext cx="1682838" cy="720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220966-7929-E140-3DBE-64CD6722BC40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>
            <a:off x="6309288" y="3759982"/>
            <a:ext cx="1028939" cy="4518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8E0B392-2EFA-564D-9E19-1057DBF3695D}"/>
              </a:ext>
            </a:extLst>
          </p:cNvPr>
          <p:cNvSpPr/>
          <p:nvPr/>
        </p:nvSpPr>
        <p:spPr>
          <a:xfrm rot="1632006">
            <a:off x="6421107" y="3909320"/>
            <a:ext cx="423796" cy="2100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1F565F-9276-A19C-A5C6-B9A80B35AAB3}"/>
              </a:ext>
            </a:extLst>
          </p:cNvPr>
          <p:cNvCxnSpPr>
            <a:cxnSpLocks/>
            <a:stCxn id="48" idx="3"/>
            <a:endCxn id="84" idx="1"/>
          </p:cNvCxnSpPr>
          <p:nvPr/>
        </p:nvCxnSpPr>
        <p:spPr>
          <a:xfrm flipV="1">
            <a:off x="6309288" y="3480712"/>
            <a:ext cx="656395" cy="27927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7AE7373-8C5A-E474-625F-A49D5D61C745}"/>
              </a:ext>
            </a:extLst>
          </p:cNvPr>
          <p:cNvSpPr/>
          <p:nvPr/>
        </p:nvSpPr>
        <p:spPr>
          <a:xfrm>
            <a:off x="6965683" y="3232404"/>
            <a:ext cx="807690" cy="49661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 dirty="0">
                <a:solidFill>
                  <a:schemeClr val="tx1"/>
                </a:solidFill>
              </a:rPr>
              <a:t>Closed form solution!</a:t>
            </a:r>
            <a:endParaRPr lang="en-US" sz="975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EA4F6B8-B54B-0CE2-AE23-6D8972034578}"/>
              </a:ext>
            </a:extLst>
          </p:cNvPr>
          <p:cNvSpPr/>
          <p:nvPr/>
        </p:nvSpPr>
        <p:spPr>
          <a:xfrm rot="20226732">
            <a:off x="6305114" y="3432488"/>
            <a:ext cx="536246" cy="2100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CC0FCDB2-287B-44AD-A8BA-C58C8F6DFCA3}"/>
              </a:ext>
            </a:extLst>
          </p:cNvPr>
          <p:cNvSpPr txBox="1">
            <a:spLocks/>
          </p:cNvSpPr>
          <p:nvPr/>
        </p:nvSpPr>
        <p:spPr>
          <a:xfrm>
            <a:off x="629841" y="711993"/>
            <a:ext cx="8209359" cy="858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Bayesian State Estimation</a:t>
            </a:r>
            <a:endParaRPr lang="en-US" sz="3200" kern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0" dirty="0"/>
              <a:t>Estimation in presence of severe rank deficiency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30" grpId="0" animBg="1"/>
      <p:bldP spid="34" grpId="0" animBg="1"/>
      <p:bldP spid="48" grpId="0" animBg="1"/>
      <p:bldP spid="49" grpId="0"/>
      <p:bldP spid="51" grpId="0"/>
      <p:bldP spid="55" grpId="0" animBg="1"/>
      <p:bldP spid="81" grpId="0"/>
      <p:bldP spid="84" grpId="0" animBg="1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E232CA-F649-400F-B466-D9A8A9CBE55C}"/>
              </a:ext>
            </a:extLst>
          </p:cNvPr>
          <p:cNvGrpSpPr/>
          <p:nvPr/>
        </p:nvGrpSpPr>
        <p:grpSpPr>
          <a:xfrm>
            <a:off x="1254763" y="1073418"/>
            <a:ext cx="6509465" cy="3373009"/>
            <a:chOff x="202663" y="753373"/>
            <a:chExt cx="11572383" cy="59964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5CB959-4CA0-4E74-92E6-EC7F4E7A2988}"/>
                </a:ext>
              </a:extLst>
            </p:cNvPr>
            <p:cNvSpPr/>
            <p:nvPr/>
          </p:nvSpPr>
          <p:spPr>
            <a:xfrm>
              <a:off x="294244" y="753373"/>
              <a:ext cx="3308507" cy="5983062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57FAD5-B8B2-4EE7-8C1B-01FB39E17361}"/>
                </a:ext>
              </a:extLst>
            </p:cNvPr>
            <p:cNvSpPr/>
            <p:nvPr/>
          </p:nvSpPr>
          <p:spPr>
            <a:xfrm>
              <a:off x="1008734" y="1205272"/>
              <a:ext cx="2046386" cy="1151597"/>
            </a:xfrm>
            <a:prstGeom prst="roundRect">
              <a:avLst/>
            </a:prstGeom>
            <a:solidFill>
              <a:srgbClr val="FCFA9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Distribution Learning from Load Data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99DC3E4-B590-486D-A44D-CC23B123231F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flipH="1">
              <a:off x="2012544" y="2366106"/>
              <a:ext cx="0" cy="25488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0206614-BBA7-487F-B510-1911E2F91E5E}"/>
                </a:ext>
              </a:extLst>
            </p:cNvPr>
            <p:cNvSpPr/>
            <p:nvPr/>
          </p:nvSpPr>
          <p:spPr>
            <a:xfrm>
              <a:off x="3655799" y="753373"/>
              <a:ext cx="7982555" cy="315095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877368-75E6-4BE2-8C0D-4B9FCDD67D44}"/>
                </a:ext>
              </a:extLst>
            </p:cNvPr>
            <p:cNvSpPr txBox="1"/>
            <p:nvPr/>
          </p:nvSpPr>
          <p:spPr>
            <a:xfrm>
              <a:off x="8579839" y="833297"/>
              <a:ext cx="2708843" cy="42009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788" b="1" dirty="0">
                  <a:solidFill>
                    <a:prstClr val="white"/>
                  </a:solidFill>
                  <a:latin typeface="Arial"/>
                </a:rPr>
                <a:t>Online Implementation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E5C8BC-E00A-4F88-A03F-A4C21892EABE}"/>
                </a:ext>
              </a:extLst>
            </p:cNvPr>
            <p:cNvCxnSpPr>
              <a:cxnSpLocks/>
            </p:cNvCxnSpPr>
            <p:nvPr/>
          </p:nvCxnSpPr>
          <p:spPr>
            <a:xfrm>
              <a:off x="348819" y="1769351"/>
              <a:ext cx="648929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DC66B62-4960-4249-A3E2-F83E586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249" y="1729071"/>
              <a:ext cx="1861513" cy="111408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29661EC-3F5B-4B43-8793-CB6A98D1F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853" y="2163616"/>
              <a:ext cx="1918089" cy="111556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E44E663-B818-46B2-A9FF-B989C2E1E22B}"/>
                </a:ext>
              </a:extLst>
            </p:cNvPr>
            <p:cNvSpPr/>
            <p:nvPr/>
          </p:nvSpPr>
          <p:spPr>
            <a:xfrm>
              <a:off x="8090796" y="1243963"/>
              <a:ext cx="1908068" cy="1139768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844" dirty="0">
                <a:solidFill>
                  <a:prstClr val="black"/>
                </a:solidFill>
                <a:latin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F3E56A-EAA4-4124-B704-73CA74D5AB93}"/>
                    </a:ext>
                  </a:extLst>
                </p:cNvPr>
                <p:cNvSpPr txBox="1"/>
                <p:nvPr/>
              </p:nvSpPr>
              <p:spPr>
                <a:xfrm>
                  <a:off x="5375645" y="1897890"/>
                  <a:ext cx="579074" cy="379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88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675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F3E56A-EAA4-4124-B704-73CA74D5A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645" y="1897890"/>
                  <a:ext cx="579074" cy="3797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C899D5-E9AB-4C86-8C54-DA6F31A5200E}"/>
                </a:ext>
              </a:extLst>
            </p:cNvPr>
            <p:cNvCxnSpPr>
              <a:cxnSpLocks/>
            </p:cNvCxnSpPr>
            <p:nvPr/>
          </p:nvCxnSpPr>
          <p:spPr>
            <a:xfrm>
              <a:off x="8271760" y="2722777"/>
              <a:ext cx="63973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354925-F4EB-4A6B-9E5F-5C2646953785}"/>
                </a:ext>
              </a:extLst>
            </p:cNvPr>
            <p:cNvSpPr txBox="1"/>
            <p:nvPr/>
          </p:nvSpPr>
          <p:spPr>
            <a:xfrm>
              <a:off x="8177119" y="2733510"/>
              <a:ext cx="911134" cy="99012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Topology Estimates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AB0B96-C0BE-40E7-ABA8-0BAFC0B3B696}"/>
                    </a:ext>
                  </a:extLst>
                </p:cNvPr>
                <p:cNvSpPr txBox="1"/>
                <p:nvPr/>
              </p:nvSpPr>
              <p:spPr>
                <a:xfrm>
                  <a:off x="10888210" y="1982854"/>
                  <a:ext cx="414892" cy="379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788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88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788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AB0B96-C0BE-40E7-ABA8-0BAFC0B3B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210" y="1982854"/>
                  <a:ext cx="414892" cy="379707"/>
                </a:xfrm>
                <a:prstGeom prst="rect">
                  <a:avLst/>
                </a:prstGeom>
                <a:blipFill>
                  <a:blip r:embed="rId5"/>
                  <a:stretch>
                    <a:fillRect r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CF809A0-462F-4A79-BD9F-FB8D0C3282CD}"/>
                    </a:ext>
                  </a:extLst>
                </p:cNvPr>
                <p:cNvSpPr txBox="1"/>
                <p:nvPr/>
              </p:nvSpPr>
              <p:spPr>
                <a:xfrm>
                  <a:off x="8279833" y="2332967"/>
                  <a:ext cx="573644" cy="379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788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88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788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88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788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88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CF809A0-462F-4A79-BD9F-FB8D0C328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833" y="2332967"/>
                  <a:ext cx="573644" cy="3797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D38289-641B-444B-87F4-21D9A20A0335}"/>
                    </a:ext>
                  </a:extLst>
                </p:cNvPr>
                <p:cNvSpPr txBox="1"/>
                <p:nvPr/>
              </p:nvSpPr>
              <p:spPr>
                <a:xfrm>
                  <a:off x="486035" y="1391120"/>
                  <a:ext cx="399436" cy="379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88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D38289-641B-444B-87F4-21D9A20A0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35" y="1391120"/>
                  <a:ext cx="399436" cy="3797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7BD064-78E6-4DF8-A27A-3F2A09FA56B4}"/>
                </a:ext>
              </a:extLst>
            </p:cNvPr>
            <p:cNvSpPr txBox="1"/>
            <p:nvPr/>
          </p:nvSpPr>
          <p:spPr>
            <a:xfrm>
              <a:off x="202663" y="1800199"/>
              <a:ext cx="890709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Slow Timescale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4F293D-0149-4596-8708-F9B3D2DDA75D}"/>
                </a:ext>
              </a:extLst>
            </p:cNvPr>
            <p:cNvSpPr txBox="1"/>
            <p:nvPr/>
          </p:nvSpPr>
          <p:spPr>
            <a:xfrm>
              <a:off x="1819102" y="2456743"/>
              <a:ext cx="1485933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Distribution Estimate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279840B-9741-4EB7-AFC8-56B856B76BA4}"/>
                    </a:ext>
                  </a:extLst>
                </p:cNvPr>
                <p:cNvSpPr txBox="1"/>
                <p:nvPr/>
              </p:nvSpPr>
              <p:spPr>
                <a:xfrm>
                  <a:off x="1462951" y="2527803"/>
                  <a:ext cx="648930" cy="379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788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279840B-9741-4EB7-AFC8-56B856B76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951" y="2527803"/>
                  <a:ext cx="648930" cy="3797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F633EF-5743-4743-9869-AD5F5AA37E44}"/>
                </a:ext>
              </a:extLst>
            </p:cNvPr>
            <p:cNvSpPr txBox="1"/>
            <p:nvPr/>
          </p:nvSpPr>
          <p:spPr>
            <a:xfrm>
              <a:off x="3728036" y="1931945"/>
              <a:ext cx="1771028" cy="1203671"/>
            </a:xfrm>
            <a:prstGeom prst="roundRect">
              <a:avLst/>
            </a:prstGeom>
            <a:solidFill>
              <a:srgbClr val="FFCB0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Real-Time PMU/micro-PMU Measurements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ECE2AD-622A-46A2-A26C-199372BE3F8C}"/>
                </a:ext>
              </a:extLst>
            </p:cNvPr>
            <p:cNvSpPr txBox="1"/>
            <p:nvPr/>
          </p:nvSpPr>
          <p:spPr>
            <a:xfrm>
              <a:off x="10632173" y="2345462"/>
              <a:ext cx="1142873" cy="59023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State Estimates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28D86B-C3A3-4B0F-956E-21EB5931C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297" y="2328851"/>
              <a:ext cx="771851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68B101F-5FB8-4685-B217-9C606861D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150" y="2930927"/>
              <a:ext cx="2036452" cy="1493022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E4A74C0-61F5-49C4-90B3-B7F0DB7D6B9A}"/>
                </a:ext>
              </a:extLst>
            </p:cNvPr>
            <p:cNvCxnSpPr>
              <a:cxnSpLocks/>
            </p:cNvCxnSpPr>
            <p:nvPr/>
          </p:nvCxnSpPr>
          <p:spPr>
            <a:xfrm>
              <a:off x="5822274" y="2769517"/>
              <a:ext cx="51507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322B9B-FE62-4442-91A1-FD113834A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464" y="1830644"/>
              <a:ext cx="0" cy="93156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F105FA0-948D-4BF0-AA3D-70EA7C9ED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5900" y="2296424"/>
              <a:ext cx="33856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01D1A98-AE18-442F-81D0-569E3EB0F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464" y="1830643"/>
              <a:ext cx="3060035" cy="64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866F36-11A2-4B6C-8BF8-067F6B05D3E5}"/>
                </a:ext>
              </a:extLst>
            </p:cNvPr>
            <p:cNvSpPr/>
            <p:nvPr/>
          </p:nvSpPr>
          <p:spPr>
            <a:xfrm>
              <a:off x="6467983" y="3278494"/>
              <a:ext cx="1821581" cy="410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  <a:latin typeface="Arial"/>
                </a:rPr>
                <a:t>Trained DNN-TI</a:t>
              </a:r>
              <a:endParaRPr lang="en-US" sz="9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885F1E-DAF8-41B8-97D0-E752E4214753}"/>
                </a:ext>
              </a:extLst>
            </p:cNvPr>
            <p:cNvSpPr/>
            <p:nvPr/>
          </p:nvSpPr>
          <p:spPr>
            <a:xfrm>
              <a:off x="8979264" y="1430797"/>
              <a:ext cx="1912775" cy="410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  <a:latin typeface="Arial"/>
                </a:rPr>
                <a:t>Trained DNN-SE</a:t>
              </a:r>
              <a:endParaRPr lang="en-US" sz="900" b="1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7F61288-DA0C-4501-84D5-1DC995D1AE68}"/>
                </a:ext>
              </a:extLst>
            </p:cNvPr>
            <p:cNvSpPr/>
            <p:nvPr/>
          </p:nvSpPr>
          <p:spPr>
            <a:xfrm rot="5400000">
              <a:off x="6225556" y="1323638"/>
              <a:ext cx="2789989" cy="8035605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7DAAD34-99B0-4422-9929-F649D21A36A8}"/>
                </a:ext>
              </a:extLst>
            </p:cNvPr>
            <p:cNvSpPr/>
            <p:nvPr/>
          </p:nvSpPr>
          <p:spPr>
            <a:xfrm>
              <a:off x="7574629" y="4123159"/>
              <a:ext cx="1627632" cy="1097280"/>
            </a:xfrm>
            <a:prstGeom prst="roundRect">
              <a:avLst/>
            </a:prstGeom>
            <a:solidFill>
              <a:srgbClr val="79DCCC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DNN-TI for Topology Identification (Classification)</a:t>
              </a:r>
              <a:endParaRPr lang="en-US" sz="844" b="1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B10C43-4BE4-4466-BC4F-80A8CD83C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759" y="5814369"/>
              <a:ext cx="50365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F590456-9E63-4AAA-B64C-BCCF65C32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637" y="4882809"/>
              <a:ext cx="0" cy="93156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8C316C-DC97-4421-A080-9F64244FBC39}"/>
                    </a:ext>
                  </a:extLst>
                </p:cNvPr>
                <p:cNvSpPr txBox="1"/>
                <p:nvPr/>
              </p:nvSpPr>
              <p:spPr>
                <a:xfrm>
                  <a:off x="6374854" y="5055573"/>
                  <a:ext cx="633122" cy="379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788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8C316C-DC97-4421-A080-9F64244FB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854" y="5055573"/>
                  <a:ext cx="633122" cy="379707"/>
                </a:xfrm>
                <a:prstGeom prst="rect">
                  <a:avLst/>
                </a:prstGeom>
                <a:blipFill>
                  <a:blip r:embed="rId10"/>
                  <a:stretch>
                    <a:fillRect r="-10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3C61D1-B2AF-4258-91D2-57EF52BB2E0E}"/>
                </a:ext>
              </a:extLst>
            </p:cNvPr>
            <p:cNvSpPr txBox="1"/>
            <p:nvPr/>
          </p:nvSpPr>
          <p:spPr>
            <a:xfrm>
              <a:off x="6347216" y="5384343"/>
              <a:ext cx="784921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Training samples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64FCEEC-B1C1-478E-8F81-4F3131D90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21373" y="5410913"/>
              <a:ext cx="737336" cy="447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81838A5-C887-4F3A-9333-4B58AD4D22AA}"/>
                </a:ext>
              </a:extLst>
            </p:cNvPr>
            <p:cNvSpPr/>
            <p:nvPr/>
          </p:nvSpPr>
          <p:spPr>
            <a:xfrm>
              <a:off x="7568319" y="5509873"/>
              <a:ext cx="1631541" cy="1096878"/>
            </a:xfrm>
            <a:prstGeom prst="roundRect">
              <a:avLst/>
            </a:prstGeom>
            <a:solidFill>
              <a:srgbClr val="79DCCC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DNN-SE for State Estimation (Regression)</a:t>
              </a:r>
              <a:endParaRPr lang="en-US" sz="844" b="1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F7F860E-1F54-4EF3-B5FE-E638E71069E4}"/>
                </a:ext>
              </a:extLst>
            </p:cNvPr>
            <p:cNvCxnSpPr>
              <a:cxnSpLocks/>
            </p:cNvCxnSpPr>
            <p:nvPr/>
          </p:nvCxnSpPr>
          <p:spPr>
            <a:xfrm>
              <a:off x="7069759" y="4882809"/>
              <a:ext cx="50365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60F7028-F60F-4DD1-90A4-CE3E11E54147}"/>
                </a:ext>
              </a:extLst>
            </p:cNvPr>
            <p:cNvCxnSpPr>
              <a:cxnSpLocks/>
            </p:cNvCxnSpPr>
            <p:nvPr/>
          </p:nvCxnSpPr>
          <p:spPr>
            <a:xfrm>
              <a:off x="9188600" y="6059427"/>
              <a:ext cx="749808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AADC89F-B0BD-4F9C-8673-DAFE4AE14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796" y="3309285"/>
              <a:ext cx="0" cy="8253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65D5208-E016-4AE9-BB4B-41B371D8B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259" y="2853908"/>
              <a:ext cx="0" cy="321316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DD8757-796F-48A7-B7E8-FB7EBE3078A5}"/>
                </a:ext>
              </a:extLst>
            </p:cNvPr>
            <p:cNvSpPr/>
            <p:nvPr/>
          </p:nvSpPr>
          <p:spPr>
            <a:xfrm rot="5400000">
              <a:off x="2195403" y="4828908"/>
              <a:ext cx="2789990" cy="1021592"/>
            </a:xfrm>
            <a:prstGeom prst="rect">
              <a:avLst/>
            </a:prstGeom>
            <a:solidFill>
              <a:srgbClr val="FFFFCC"/>
            </a:solidFill>
            <a:ln w="3175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2B3B197-E497-4D39-84E3-84BEF8900A27}"/>
                </a:ext>
              </a:extLst>
            </p:cNvPr>
            <p:cNvSpPr/>
            <p:nvPr/>
          </p:nvSpPr>
          <p:spPr>
            <a:xfrm>
              <a:off x="988416" y="4914927"/>
              <a:ext cx="2048256" cy="1152144"/>
            </a:xfrm>
            <a:prstGeom prst="roundRect">
              <a:avLst/>
            </a:prstGeom>
            <a:solidFill>
              <a:srgbClr val="CEFF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Monte Carlo Sampling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760FB29-088A-431D-A0EB-AFA8049B96AD}"/>
                </a:ext>
              </a:extLst>
            </p:cNvPr>
            <p:cNvSpPr/>
            <p:nvPr/>
          </p:nvSpPr>
          <p:spPr>
            <a:xfrm>
              <a:off x="3762380" y="4956747"/>
              <a:ext cx="2546293" cy="10968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Training Data Generation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E8FC1-95FC-4BE3-98E2-0C28FFCDCBB1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11" y="5505186"/>
              <a:ext cx="69964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4C4CEA-A870-4DFA-A536-A1A42A4FA3BC}"/>
                </a:ext>
              </a:extLst>
            </p:cNvPr>
            <p:cNvSpPr txBox="1"/>
            <p:nvPr/>
          </p:nvSpPr>
          <p:spPr>
            <a:xfrm>
              <a:off x="2948343" y="5262864"/>
              <a:ext cx="784921" cy="9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Injection samples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4" name="Diagram 83">
                  <a:extLst>
                    <a:ext uri="{FF2B5EF4-FFF2-40B4-BE49-F238E27FC236}">
                      <a16:creationId xmlns:a16="http://schemas.microsoft.com/office/drawing/2014/main" id="{AA993602-155A-4922-B364-B26AEBDDEF08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3828126" y="5315910"/>
                <a:ext cx="2453539" cy="63976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1" r:lo="rId12" r:qs="rId13" r:cs="rId14"/>
                </a:graphicData>
              </a:graphic>
            </p:graphicFrame>
          </mc:Choice>
          <mc:Fallback xmlns="">
            <p:graphicFrame>
              <p:nvGraphicFramePr>
                <p:cNvPr id="84" name="Diagram 83">
                  <a:extLst>
                    <a:ext uri="{FF2B5EF4-FFF2-40B4-BE49-F238E27FC236}">
                      <a16:creationId xmlns:a16="http://schemas.microsoft.com/office/drawing/2014/main" id="{AA993602-155A-4922-B364-B26AEBDDEF0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04193395"/>
                    </p:ext>
                  </p:extLst>
                </p:nvPr>
              </p:nvGraphicFramePr>
              <p:xfrm>
                <a:off x="3828126" y="5315910"/>
                <a:ext cx="2453539" cy="63976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6" r:lo="rId17" r:qs="rId18" r:cs="rId19"/>
                </a:graphicData>
              </a:graphic>
            </p:graphicFrame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C08EE1-7F0D-485E-A634-19788C1C9ED1}"/>
                </a:ext>
              </a:extLst>
            </p:cNvPr>
            <p:cNvCxnSpPr>
              <a:cxnSpLocks/>
            </p:cNvCxnSpPr>
            <p:nvPr/>
          </p:nvCxnSpPr>
          <p:spPr>
            <a:xfrm>
              <a:off x="3613737" y="3944709"/>
              <a:ext cx="51079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2182B68-187F-45ED-A67A-A3C545499A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941" y="6734699"/>
              <a:ext cx="914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4CA3E-2A4C-4F78-ADAC-5DA22DE622E4}"/>
                </a:ext>
              </a:extLst>
            </p:cNvPr>
            <p:cNvSpPr txBox="1"/>
            <p:nvPr/>
          </p:nvSpPr>
          <p:spPr>
            <a:xfrm>
              <a:off x="913607" y="6329733"/>
              <a:ext cx="2393671" cy="42009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788" b="1" dirty="0">
                  <a:solidFill>
                    <a:prstClr val="white"/>
                  </a:solidFill>
                  <a:latin typeface="Arial"/>
                </a:rPr>
                <a:t>Offline Learning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C6665E-2C34-405A-AC8A-AA0ED6797F1C}"/>
              </a:ext>
            </a:extLst>
          </p:cNvPr>
          <p:cNvSpPr/>
          <p:nvPr/>
        </p:nvSpPr>
        <p:spPr>
          <a:xfrm>
            <a:off x="3530793" y="3006063"/>
            <a:ext cx="909011" cy="3171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PMU/micro-PMU Placement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6238B9-681B-463E-9C6D-69978F8BF018}"/>
              </a:ext>
            </a:extLst>
          </p:cNvPr>
          <p:cNvCxnSpPr>
            <a:cxnSpLocks/>
          </p:cNvCxnSpPr>
          <p:nvPr/>
        </p:nvCxnSpPr>
        <p:spPr>
          <a:xfrm>
            <a:off x="4439805" y="3186650"/>
            <a:ext cx="28399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86757D-09D3-4249-B9D0-AD517F7A1062}"/>
              </a:ext>
            </a:extLst>
          </p:cNvPr>
          <p:cNvCxnSpPr>
            <a:cxnSpLocks/>
          </p:cNvCxnSpPr>
          <p:nvPr/>
        </p:nvCxnSpPr>
        <p:spPr>
          <a:xfrm flipV="1">
            <a:off x="4726127" y="3086102"/>
            <a:ext cx="0" cy="56578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AA6D41-820F-427D-BBDC-74951C54E577}"/>
              </a:ext>
            </a:extLst>
          </p:cNvPr>
          <p:cNvCxnSpPr>
            <a:cxnSpLocks/>
          </p:cNvCxnSpPr>
          <p:nvPr/>
        </p:nvCxnSpPr>
        <p:spPr>
          <a:xfrm>
            <a:off x="4734505" y="3094780"/>
            <a:ext cx="664969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5BF061-7186-495E-B440-37481DC1E9C4}"/>
              </a:ext>
            </a:extLst>
          </p:cNvPr>
          <p:cNvCxnSpPr>
            <a:cxnSpLocks/>
          </p:cNvCxnSpPr>
          <p:nvPr/>
        </p:nvCxnSpPr>
        <p:spPr>
          <a:xfrm flipV="1">
            <a:off x="4717693" y="4212357"/>
            <a:ext cx="684086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2E11D084-7454-40B6-A8E2-18D44233B636}"/>
              </a:ext>
            </a:extLst>
          </p:cNvPr>
          <p:cNvSpPr/>
          <p:nvPr/>
        </p:nvSpPr>
        <p:spPr>
          <a:xfrm>
            <a:off x="4674551" y="3644507"/>
            <a:ext cx="98936" cy="88746"/>
          </a:xfrm>
          <a:prstGeom prst="arc">
            <a:avLst>
              <a:gd name="adj1" fmla="val 16200000"/>
              <a:gd name="adj2" fmla="val 5400000"/>
            </a:avLst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4C1426-4B63-4F4E-B811-7144521DE4D0}"/>
              </a:ext>
            </a:extLst>
          </p:cNvPr>
          <p:cNvCxnSpPr>
            <a:cxnSpLocks/>
          </p:cNvCxnSpPr>
          <p:nvPr/>
        </p:nvCxnSpPr>
        <p:spPr>
          <a:xfrm flipV="1">
            <a:off x="4724019" y="3729037"/>
            <a:ext cx="2109" cy="488633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E994F7A-4A76-43FB-99ED-D5E2771275A9}"/>
              </a:ext>
            </a:extLst>
          </p:cNvPr>
          <p:cNvCxnSpPr>
            <a:cxnSpLocks/>
          </p:cNvCxnSpPr>
          <p:nvPr/>
        </p:nvCxnSpPr>
        <p:spPr>
          <a:xfrm flipH="1" flipV="1">
            <a:off x="4734505" y="3088071"/>
            <a:ext cx="4824" cy="5495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2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E232CA-F649-400F-B466-D9A8A9CBE55C}"/>
              </a:ext>
            </a:extLst>
          </p:cNvPr>
          <p:cNvGrpSpPr/>
          <p:nvPr/>
        </p:nvGrpSpPr>
        <p:grpSpPr>
          <a:xfrm>
            <a:off x="152400" y="590550"/>
            <a:ext cx="8679287" cy="4487297"/>
            <a:chOff x="202663" y="753373"/>
            <a:chExt cx="11572383" cy="59830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5CB959-4CA0-4E74-92E6-EC7F4E7A2988}"/>
                </a:ext>
              </a:extLst>
            </p:cNvPr>
            <p:cNvSpPr/>
            <p:nvPr/>
          </p:nvSpPr>
          <p:spPr>
            <a:xfrm>
              <a:off x="294244" y="753373"/>
              <a:ext cx="3308507" cy="5983062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013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57FAD5-B8B2-4EE7-8C1B-01FB39E17361}"/>
                </a:ext>
              </a:extLst>
            </p:cNvPr>
            <p:cNvSpPr/>
            <p:nvPr/>
          </p:nvSpPr>
          <p:spPr>
            <a:xfrm>
              <a:off x="1008734" y="1205272"/>
              <a:ext cx="2046386" cy="1151597"/>
            </a:xfrm>
            <a:prstGeom prst="roundRect">
              <a:avLst/>
            </a:prstGeom>
            <a:solidFill>
              <a:srgbClr val="FCFA9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125" dirty="0">
                  <a:solidFill>
                    <a:prstClr val="black"/>
                  </a:solidFill>
                  <a:latin typeface="Arial"/>
                </a:rPr>
                <a:t>Distribution Learning from Load Data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99DC3E4-B590-486D-A44D-CC23B123231F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flipH="1">
              <a:off x="2012544" y="2366106"/>
              <a:ext cx="0" cy="25488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0206614-BBA7-487F-B510-1911E2F91E5E}"/>
                </a:ext>
              </a:extLst>
            </p:cNvPr>
            <p:cNvSpPr/>
            <p:nvPr/>
          </p:nvSpPr>
          <p:spPr>
            <a:xfrm>
              <a:off x="3655799" y="753373"/>
              <a:ext cx="7982555" cy="315095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013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877368-75E6-4BE2-8C0D-4B9FCDD67D44}"/>
                </a:ext>
              </a:extLst>
            </p:cNvPr>
            <p:cNvSpPr txBox="1"/>
            <p:nvPr/>
          </p:nvSpPr>
          <p:spPr>
            <a:xfrm>
              <a:off x="8579838" y="833297"/>
              <a:ext cx="2708843" cy="37457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1050" b="1" dirty="0">
                  <a:solidFill>
                    <a:prstClr val="white"/>
                  </a:solidFill>
                  <a:latin typeface="Arial"/>
                </a:rPr>
                <a:t>Online Implementation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E5C8BC-E00A-4F88-A03F-A4C21892EABE}"/>
                </a:ext>
              </a:extLst>
            </p:cNvPr>
            <p:cNvCxnSpPr>
              <a:cxnSpLocks/>
            </p:cNvCxnSpPr>
            <p:nvPr/>
          </p:nvCxnSpPr>
          <p:spPr>
            <a:xfrm>
              <a:off x="348819" y="1769351"/>
              <a:ext cx="648929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DC66B62-4960-4249-A3E2-F83E586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249" y="1729071"/>
              <a:ext cx="1861513" cy="111408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E44E663-B818-46B2-A9FF-B989C2E1E22B}"/>
                </a:ext>
              </a:extLst>
            </p:cNvPr>
            <p:cNvSpPr/>
            <p:nvPr/>
          </p:nvSpPr>
          <p:spPr>
            <a:xfrm>
              <a:off x="8090796" y="1243963"/>
              <a:ext cx="1908068" cy="1139768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125" dirty="0">
                <a:solidFill>
                  <a:prstClr val="black"/>
                </a:solidFill>
                <a:latin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F3E56A-EAA4-4124-B704-73CA74D5AB93}"/>
                    </a:ext>
                  </a:extLst>
                </p:cNvPr>
                <p:cNvSpPr txBox="1"/>
                <p:nvPr/>
              </p:nvSpPr>
              <p:spPr>
                <a:xfrm>
                  <a:off x="8311346" y="1901906"/>
                  <a:ext cx="57907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9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F3E56A-EAA4-4124-B704-73CA74D5A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46" y="1901906"/>
                  <a:ext cx="579073" cy="3385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AB0B96-C0BE-40E7-ABA8-0BAFC0B3B696}"/>
                    </a:ext>
                  </a:extLst>
                </p:cNvPr>
                <p:cNvSpPr txBox="1"/>
                <p:nvPr/>
              </p:nvSpPr>
              <p:spPr>
                <a:xfrm>
                  <a:off x="10888210" y="1982853"/>
                  <a:ext cx="41489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05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AB0B96-C0BE-40E7-ABA8-0BAFC0B3B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210" y="1982853"/>
                  <a:ext cx="414893" cy="338555"/>
                </a:xfrm>
                <a:prstGeom prst="rect">
                  <a:avLst/>
                </a:prstGeom>
                <a:blipFill>
                  <a:blip r:embed="rId4"/>
                  <a:stretch>
                    <a:fillRect r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D38289-641B-444B-87F4-21D9A20A0335}"/>
                    </a:ext>
                  </a:extLst>
                </p:cNvPr>
                <p:cNvSpPr txBox="1"/>
                <p:nvPr/>
              </p:nvSpPr>
              <p:spPr>
                <a:xfrm>
                  <a:off x="486035" y="1391121"/>
                  <a:ext cx="399436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013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D38289-641B-444B-87F4-21D9A20A0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35" y="1391121"/>
                  <a:ext cx="399436" cy="3385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7BD064-78E6-4DF8-A27A-3F2A09FA56B4}"/>
                </a:ext>
              </a:extLst>
            </p:cNvPr>
            <p:cNvSpPr txBox="1"/>
            <p:nvPr/>
          </p:nvSpPr>
          <p:spPr>
            <a:xfrm>
              <a:off x="202663" y="1800200"/>
              <a:ext cx="8907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900" dirty="0">
                  <a:solidFill>
                    <a:prstClr val="black"/>
                  </a:solidFill>
                  <a:latin typeface="Arial"/>
                </a:rPr>
                <a:t>Slow Timescale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4F293D-0149-4596-8708-F9B3D2DDA75D}"/>
                </a:ext>
              </a:extLst>
            </p:cNvPr>
            <p:cNvSpPr txBox="1"/>
            <p:nvPr/>
          </p:nvSpPr>
          <p:spPr>
            <a:xfrm>
              <a:off x="1819103" y="2456743"/>
              <a:ext cx="14859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900" dirty="0">
                  <a:solidFill>
                    <a:prstClr val="black"/>
                  </a:solidFill>
                  <a:latin typeface="Arial"/>
                </a:rPr>
                <a:t>Distribution Estimate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279840B-9741-4EB7-AFC8-56B856B76BA4}"/>
                    </a:ext>
                  </a:extLst>
                </p:cNvPr>
                <p:cNvSpPr txBox="1"/>
                <p:nvPr/>
              </p:nvSpPr>
              <p:spPr>
                <a:xfrm>
                  <a:off x="1462951" y="2527803"/>
                  <a:ext cx="648929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279840B-9741-4EB7-AFC8-56B856B76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951" y="2527803"/>
                  <a:ext cx="648929" cy="338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F633EF-5743-4743-9869-AD5F5AA37E44}"/>
                </a:ext>
              </a:extLst>
            </p:cNvPr>
            <p:cNvSpPr txBox="1"/>
            <p:nvPr/>
          </p:nvSpPr>
          <p:spPr>
            <a:xfrm>
              <a:off x="6521913" y="1957245"/>
              <a:ext cx="1771028" cy="664012"/>
            </a:xfrm>
            <a:prstGeom prst="roundRect">
              <a:avLst/>
            </a:prstGeom>
            <a:solidFill>
              <a:srgbClr val="FFCB0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1125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Real-Time </a:t>
              </a:r>
              <a:r>
                <a:rPr lang="en-US" sz="1200" dirty="0"/>
                <a:t>µ</a:t>
              </a:r>
              <a:r>
                <a:rPr lang="en-US" sz="1125" dirty="0"/>
                <a:t>PMU </a:t>
              </a:r>
              <a:r>
                <a:rPr lang="en-US" sz="1125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Measurements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ECE2AD-622A-46A2-A26C-199372BE3F8C}"/>
                </a:ext>
              </a:extLst>
            </p:cNvPr>
            <p:cNvSpPr txBox="1"/>
            <p:nvPr/>
          </p:nvSpPr>
          <p:spPr>
            <a:xfrm>
              <a:off x="10632173" y="2345462"/>
              <a:ext cx="1142873" cy="54483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900" dirty="0">
                  <a:solidFill>
                    <a:prstClr val="black"/>
                  </a:solidFill>
                  <a:latin typeface="Arial"/>
                </a:rPr>
                <a:t>State Estimates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28D86B-C3A3-4B0F-956E-21EB5931C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297" y="2328851"/>
              <a:ext cx="771851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68B101F-5FB8-4685-B217-9C606861D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150" y="2930927"/>
              <a:ext cx="2036452" cy="1493022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01D1A98-AE18-442F-81D0-569E3EB0FF3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8292941" y="2286117"/>
              <a:ext cx="633308" cy="313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885F1E-DAF8-41B8-97D0-E752E4214753}"/>
                </a:ext>
              </a:extLst>
            </p:cNvPr>
            <p:cNvSpPr/>
            <p:nvPr/>
          </p:nvSpPr>
          <p:spPr>
            <a:xfrm>
              <a:off x="8979265" y="1430797"/>
              <a:ext cx="18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Arial"/>
                </a:rPr>
                <a:t>Trained DNN-SE</a:t>
              </a:r>
              <a:endParaRPr lang="en-US" sz="1200" b="1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7F61288-DA0C-4501-84D5-1DC995D1AE68}"/>
                </a:ext>
              </a:extLst>
            </p:cNvPr>
            <p:cNvSpPr/>
            <p:nvPr/>
          </p:nvSpPr>
          <p:spPr>
            <a:xfrm rot="5400000">
              <a:off x="8284862" y="2976246"/>
              <a:ext cx="2383289" cy="4323689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013">
                <a:solidFill>
                  <a:prstClr val="white"/>
                </a:solidFill>
                <a:latin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8C316C-DC97-4421-A080-9F64244FBC39}"/>
                    </a:ext>
                  </a:extLst>
                </p:cNvPr>
                <p:cNvSpPr txBox="1"/>
                <p:nvPr/>
              </p:nvSpPr>
              <p:spPr>
                <a:xfrm>
                  <a:off x="8175007" y="4874114"/>
                  <a:ext cx="633121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05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8C316C-DC97-4421-A080-9F64244FB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007" y="4874114"/>
                  <a:ext cx="633121" cy="3385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3C61D1-B2AF-4258-91D2-57EF52BB2E0E}"/>
                </a:ext>
              </a:extLst>
            </p:cNvPr>
            <p:cNvSpPr txBox="1"/>
            <p:nvPr/>
          </p:nvSpPr>
          <p:spPr>
            <a:xfrm>
              <a:off x="7467785" y="5273686"/>
              <a:ext cx="15770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900" dirty="0">
                  <a:solidFill>
                    <a:prstClr val="black"/>
                  </a:solidFill>
                  <a:latin typeface="Arial"/>
                </a:rPr>
                <a:t>Training samples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81838A5-C887-4F3A-9333-4B58AD4D22AA}"/>
                </a:ext>
              </a:extLst>
            </p:cNvPr>
            <p:cNvSpPr/>
            <p:nvPr/>
          </p:nvSpPr>
          <p:spPr>
            <a:xfrm>
              <a:off x="9032818" y="4538911"/>
              <a:ext cx="1631541" cy="1096879"/>
            </a:xfrm>
            <a:prstGeom prst="roundRect">
              <a:avLst/>
            </a:prstGeom>
            <a:solidFill>
              <a:srgbClr val="79DCCC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125" dirty="0">
                  <a:solidFill>
                    <a:prstClr val="black"/>
                  </a:solidFill>
                  <a:latin typeface="Arial"/>
                </a:rPr>
                <a:t>DNN-SE for State Estimation (Regression)</a:t>
              </a:r>
              <a:endParaRPr lang="en-US" sz="1125" b="1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60F7028-F60F-4DD1-90A4-CE3E11E54147}"/>
                </a:ext>
              </a:extLst>
            </p:cNvPr>
            <p:cNvCxnSpPr>
              <a:cxnSpLocks/>
            </p:cNvCxnSpPr>
            <p:nvPr/>
          </p:nvCxnSpPr>
          <p:spPr>
            <a:xfrm>
              <a:off x="9188600" y="6059427"/>
              <a:ext cx="749808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AADC89F-B0BD-4F9C-8673-DAFE4AE14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796" y="3309285"/>
              <a:ext cx="0" cy="8253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65D5208-E016-4AE9-BB4B-41B371D8B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259" y="2853908"/>
              <a:ext cx="0" cy="321316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DD8757-796F-48A7-B7E8-FB7EBE3078A5}"/>
                </a:ext>
              </a:extLst>
            </p:cNvPr>
            <p:cNvSpPr/>
            <p:nvPr/>
          </p:nvSpPr>
          <p:spPr>
            <a:xfrm rot="5400000">
              <a:off x="2195403" y="4828908"/>
              <a:ext cx="2789990" cy="1021592"/>
            </a:xfrm>
            <a:prstGeom prst="rect">
              <a:avLst/>
            </a:prstGeom>
            <a:solidFill>
              <a:srgbClr val="FFFFCC"/>
            </a:solidFill>
            <a:ln w="3175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013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2B3B197-E497-4D39-84E3-84BEF8900A27}"/>
                </a:ext>
              </a:extLst>
            </p:cNvPr>
            <p:cNvSpPr/>
            <p:nvPr/>
          </p:nvSpPr>
          <p:spPr>
            <a:xfrm>
              <a:off x="988416" y="4914927"/>
              <a:ext cx="2048256" cy="1152144"/>
            </a:xfrm>
            <a:prstGeom prst="roundRect">
              <a:avLst/>
            </a:prstGeom>
            <a:solidFill>
              <a:srgbClr val="CEFF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125" dirty="0">
                  <a:solidFill>
                    <a:prstClr val="black"/>
                  </a:solidFill>
                  <a:latin typeface="Arial"/>
                </a:rPr>
                <a:t>Monte Carlo Sampling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760FB29-088A-431D-A0EB-AFA8049B96AD}"/>
                </a:ext>
              </a:extLst>
            </p:cNvPr>
            <p:cNvSpPr/>
            <p:nvPr/>
          </p:nvSpPr>
          <p:spPr>
            <a:xfrm>
              <a:off x="4604174" y="4969245"/>
              <a:ext cx="2546293" cy="10968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342900"/>
              <a:r>
                <a:rPr lang="en-US" sz="1125" dirty="0">
                  <a:solidFill>
                    <a:prstClr val="black"/>
                  </a:solidFill>
                  <a:latin typeface="Arial"/>
                </a:rPr>
                <a:t>Training Data Generation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E8FC1-95FC-4BE3-98E2-0C28FFCDCBB1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11" y="5505186"/>
              <a:ext cx="69964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4C4CEA-A870-4DFA-A536-A1A42A4FA3BC}"/>
                </a:ext>
              </a:extLst>
            </p:cNvPr>
            <p:cNvSpPr txBox="1"/>
            <p:nvPr/>
          </p:nvSpPr>
          <p:spPr>
            <a:xfrm>
              <a:off x="2948344" y="5262863"/>
              <a:ext cx="784921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900" dirty="0">
                  <a:solidFill>
                    <a:prstClr val="black"/>
                  </a:solidFill>
                  <a:latin typeface="Arial"/>
                </a:rPr>
                <a:t>Injection samples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4" name="Diagram 83">
                  <a:extLst>
                    <a:ext uri="{FF2B5EF4-FFF2-40B4-BE49-F238E27FC236}">
                      <a16:creationId xmlns:a16="http://schemas.microsoft.com/office/drawing/2014/main" id="{AA993602-155A-4922-B364-B26AEBDDEF08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3828126" y="5315910"/>
                <a:ext cx="2453539" cy="63976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9" r:lo="rId10" r:qs="rId11" r:cs="rId12"/>
                </a:graphicData>
              </a:graphic>
            </p:graphicFrame>
          </mc:Choice>
          <mc:Fallback xmlns="">
            <p:graphicFrame>
              <p:nvGraphicFramePr>
                <p:cNvPr id="84" name="Diagram 83">
                  <a:extLst>
                    <a:ext uri="{FF2B5EF4-FFF2-40B4-BE49-F238E27FC236}">
                      <a16:creationId xmlns:a16="http://schemas.microsoft.com/office/drawing/2014/main" id="{AA993602-155A-4922-B364-B26AEBDDEF0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04193395"/>
                    </p:ext>
                  </p:extLst>
                </p:nvPr>
              </p:nvGraphicFramePr>
              <p:xfrm>
                <a:off x="3828126" y="5315910"/>
                <a:ext cx="2453539" cy="63976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6" r:lo="rId17" r:qs="rId18" r:cs="rId19"/>
                </a:graphicData>
              </a:graphic>
            </p:graphicFrame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C08EE1-7F0D-485E-A634-19788C1C9ED1}"/>
                </a:ext>
              </a:extLst>
            </p:cNvPr>
            <p:cNvCxnSpPr>
              <a:cxnSpLocks/>
            </p:cNvCxnSpPr>
            <p:nvPr/>
          </p:nvCxnSpPr>
          <p:spPr>
            <a:xfrm>
              <a:off x="3613737" y="3944709"/>
              <a:ext cx="51079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2182B68-187F-45ED-A67A-A3C545499A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941" y="6734699"/>
              <a:ext cx="914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4CA3E-2A4C-4F78-ADAC-5DA22DE622E4}"/>
                </a:ext>
              </a:extLst>
            </p:cNvPr>
            <p:cNvSpPr txBox="1"/>
            <p:nvPr/>
          </p:nvSpPr>
          <p:spPr>
            <a:xfrm>
              <a:off x="913607" y="6329732"/>
              <a:ext cx="2393671" cy="37457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342900"/>
              <a:r>
                <a:rPr lang="en-US" sz="1050" b="1" dirty="0">
                  <a:solidFill>
                    <a:prstClr val="white"/>
                  </a:solidFill>
                  <a:latin typeface="Arial"/>
                </a:rPr>
                <a:t>Offline Learning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C6665E-2C34-405A-AC8A-AA0ED6797F1C}"/>
              </a:ext>
            </a:extLst>
          </p:cNvPr>
          <p:cNvSpPr/>
          <p:nvPr/>
        </p:nvSpPr>
        <p:spPr>
          <a:xfrm>
            <a:off x="3675906" y="3199645"/>
            <a:ext cx="1212014" cy="4228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µ</a:t>
            </a:r>
            <a:r>
              <a:rPr lang="en-US" sz="1125" dirty="0">
                <a:solidFill>
                  <a:schemeClr val="tx1"/>
                </a:solidFill>
              </a:rPr>
              <a:t>PMU placement</a:t>
            </a:r>
          </a:p>
        </p:txBody>
      </p:sp>
    </p:spTree>
    <p:extLst>
      <p:ext uri="{BB962C8B-B14F-4D97-AF65-F5344CB8AC3E}">
        <p14:creationId xmlns:p14="http://schemas.microsoft.com/office/powerpoint/2010/main" val="37423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806" y="-279773"/>
            <a:ext cx="6366388" cy="618264"/>
          </a:xfrm>
        </p:spPr>
        <p:txBody>
          <a:bodyPr>
            <a:noAutofit/>
          </a:bodyPr>
          <a:lstStyle/>
          <a:p>
            <a:r>
              <a:rPr lang="en-US" sz="1875" dirty="0"/>
              <a:t>Schematic of the Proposed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3B6B5-FA00-460D-AFC2-27D4FC2E256D}"/>
              </a:ext>
            </a:extLst>
          </p:cNvPr>
          <p:cNvGrpSpPr/>
          <p:nvPr/>
        </p:nvGrpSpPr>
        <p:grpSpPr>
          <a:xfrm>
            <a:off x="1306276" y="577076"/>
            <a:ext cx="6381062" cy="4340612"/>
            <a:chOff x="294243" y="753373"/>
            <a:chExt cx="11344110" cy="59830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863E0D4-510B-4B63-AF52-AAF72930EE6E}"/>
                </a:ext>
              </a:extLst>
            </p:cNvPr>
            <p:cNvSpPr/>
            <p:nvPr/>
          </p:nvSpPr>
          <p:spPr>
            <a:xfrm>
              <a:off x="294243" y="753373"/>
              <a:ext cx="4817996" cy="5983062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7AE08E-2A89-4EE1-B5C0-034D3DF2888E}"/>
                </a:ext>
              </a:extLst>
            </p:cNvPr>
            <p:cNvSpPr/>
            <p:nvPr/>
          </p:nvSpPr>
          <p:spPr>
            <a:xfrm>
              <a:off x="6226354" y="753373"/>
              <a:ext cx="5411999" cy="315095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08FA5D-9AC4-4285-9E8F-19DAD8F27B12}"/>
                </a:ext>
              </a:extLst>
            </p:cNvPr>
            <p:cNvSpPr txBox="1"/>
            <p:nvPr/>
          </p:nvSpPr>
          <p:spPr>
            <a:xfrm>
              <a:off x="8579838" y="833298"/>
              <a:ext cx="2708843" cy="32572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788" b="1" dirty="0">
                  <a:solidFill>
                    <a:prstClr val="white"/>
                  </a:solidFill>
                  <a:latin typeface="Arial"/>
                </a:rPr>
                <a:t>Online Implementation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C07641-6203-4285-B235-87D02849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585" y="1788842"/>
              <a:ext cx="1861513" cy="111408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2EEBBE-5F10-48BE-A7E1-13614C4F72B4}"/>
                </a:ext>
              </a:extLst>
            </p:cNvPr>
            <p:cNvSpPr/>
            <p:nvPr/>
          </p:nvSpPr>
          <p:spPr>
            <a:xfrm>
              <a:off x="8090796" y="1243963"/>
              <a:ext cx="1908068" cy="1139768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844" dirty="0">
                <a:solidFill>
                  <a:prstClr val="black"/>
                </a:solidFill>
                <a:latin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0E9B50-BC56-477B-9C33-640926B02E0E}"/>
                    </a:ext>
                  </a:extLst>
                </p:cNvPr>
                <p:cNvSpPr txBox="1"/>
                <p:nvPr/>
              </p:nvSpPr>
              <p:spPr>
                <a:xfrm>
                  <a:off x="6922746" y="1503817"/>
                  <a:ext cx="724331" cy="294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88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675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0E9B50-BC56-477B-9C33-640926B02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746" y="1503817"/>
                  <a:ext cx="724331" cy="2944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BF0EC1-414E-4F8F-93AA-178AA4E65A4B}"/>
                    </a:ext>
                  </a:extLst>
                </p:cNvPr>
                <p:cNvSpPr txBox="1"/>
                <p:nvPr/>
              </p:nvSpPr>
              <p:spPr>
                <a:xfrm>
                  <a:off x="10686703" y="1996605"/>
                  <a:ext cx="414892" cy="294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788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88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788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BF0EC1-414E-4F8F-93AA-178AA4E65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6703" y="1996605"/>
                  <a:ext cx="414892" cy="294404"/>
                </a:xfrm>
                <a:prstGeom prst="rect">
                  <a:avLst/>
                </a:prstGeom>
                <a:blipFill>
                  <a:blip r:embed="rId4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9C7C06-1588-4E56-9290-2A8CAA710613}"/>
                </a:ext>
              </a:extLst>
            </p:cNvPr>
            <p:cNvSpPr txBox="1"/>
            <p:nvPr/>
          </p:nvSpPr>
          <p:spPr>
            <a:xfrm>
              <a:off x="6480990" y="1877685"/>
              <a:ext cx="1771028" cy="933261"/>
            </a:xfrm>
            <a:prstGeom prst="roundRect">
              <a:avLst/>
            </a:prstGeom>
            <a:solidFill>
              <a:srgbClr val="FFCB0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Real-Time PMU/micro-PMU Measurements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D0DCE8-D406-4D8E-91DB-B4CE2EC5C67F}"/>
                </a:ext>
              </a:extLst>
            </p:cNvPr>
            <p:cNvSpPr txBox="1"/>
            <p:nvPr/>
          </p:nvSpPr>
          <p:spPr>
            <a:xfrm>
              <a:off x="10426648" y="2340177"/>
              <a:ext cx="1142873" cy="45763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State Estimates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BEF9A5-768D-4615-8623-EF8DAD9274E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0557098" y="2345887"/>
              <a:ext cx="836445" cy="46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F718B96-57F1-4CDF-BD01-54624219C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23" y="4172380"/>
              <a:ext cx="1928037" cy="1199557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C4613E-B4F0-413C-91D5-092AA931ECEA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8252017" y="2344316"/>
              <a:ext cx="443568" cy="157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A3316-735B-4B92-B283-8D3C41F2BC91}"/>
                </a:ext>
              </a:extLst>
            </p:cNvPr>
            <p:cNvSpPr/>
            <p:nvPr/>
          </p:nvSpPr>
          <p:spPr>
            <a:xfrm>
              <a:off x="8716990" y="1418643"/>
              <a:ext cx="1912775" cy="3181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prstClr val="black"/>
                  </a:solidFill>
                  <a:latin typeface="Arial"/>
                </a:rPr>
                <a:t>Trained DNN-SE</a:t>
              </a:r>
              <a:endParaRPr lang="en-US" sz="900" b="1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EAAB860-DB1B-494D-9697-395698B932ED}"/>
                </a:ext>
              </a:extLst>
            </p:cNvPr>
            <p:cNvSpPr/>
            <p:nvPr/>
          </p:nvSpPr>
          <p:spPr>
            <a:xfrm rot="5400000">
              <a:off x="7124765" y="2222846"/>
              <a:ext cx="2789989" cy="6237187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0429B9-D07D-4F65-A42D-CE5B88FC5BBE}"/>
                </a:ext>
              </a:extLst>
            </p:cNvPr>
            <p:cNvCxnSpPr>
              <a:cxnSpLocks/>
              <a:stCxn id="49" idx="3"/>
              <a:endCxn id="42" idx="1"/>
            </p:cNvCxnSpPr>
            <p:nvPr/>
          </p:nvCxnSpPr>
          <p:spPr>
            <a:xfrm flipV="1">
              <a:off x="7633326" y="5505187"/>
              <a:ext cx="618691" cy="31184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A579A5-6BB4-4637-9AB2-D659B8DBEAD3}"/>
                    </a:ext>
                  </a:extLst>
                </p:cNvPr>
                <p:cNvSpPr txBox="1"/>
                <p:nvPr/>
              </p:nvSpPr>
              <p:spPr>
                <a:xfrm>
                  <a:off x="7303989" y="5081821"/>
                  <a:ext cx="633122" cy="294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57175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8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788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8A579A5-6BB4-4637-9AB2-D659B8DBE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989" y="5081821"/>
                  <a:ext cx="633122" cy="2944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C850CB-36B8-42A5-903C-379FCF6CBCF0}"/>
                </a:ext>
              </a:extLst>
            </p:cNvPr>
            <p:cNvSpPr txBox="1"/>
            <p:nvPr/>
          </p:nvSpPr>
          <p:spPr>
            <a:xfrm>
              <a:off x="621068" y="1968557"/>
              <a:ext cx="580404" cy="27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No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585387-C42D-47F4-9FCA-16CA35557899}"/>
                </a:ext>
              </a:extLst>
            </p:cNvPr>
            <p:cNvSpPr/>
            <p:nvPr/>
          </p:nvSpPr>
          <p:spPr>
            <a:xfrm>
              <a:off x="8252017" y="4956747"/>
              <a:ext cx="2737496" cy="1096879"/>
            </a:xfrm>
            <a:prstGeom prst="roundRect">
              <a:avLst/>
            </a:prstGeom>
            <a:solidFill>
              <a:srgbClr val="79DCCC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DNN-SE for State Estimation (Regression)</a:t>
              </a:r>
              <a:endParaRPr lang="en-US" sz="844" b="1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1412B1-720D-47AA-81F5-C67C0D3B7D21}"/>
                </a:ext>
              </a:extLst>
            </p:cNvPr>
            <p:cNvCxnSpPr>
              <a:cxnSpLocks/>
              <a:stCxn id="42" idx="0"/>
              <a:endCxn id="13" idx="2"/>
            </p:cNvCxnSpPr>
            <p:nvPr/>
          </p:nvCxnSpPr>
          <p:spPr>
            <a:xfrm flipV="1">
              <a:off x="9620765" y="2902931"/>
              <a:ext cx="5577" cy="205381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68CA7C7-0B05-47B5-9893-B38CB9F2B677}"/>
                </a:ext>
              </a:extLst>
            </p:cNvPr>
            <p:cNvSpPr/>
            <p:nvPr/>
          </p:nvSpPr>
          <p:spPr>
            <a:xfrm>
              <a:off x="559354" y="5661110"/>
              <a:ext cx="1506777" cy="581472"/>
            </a:xfrm>
            <a:prstGeom prst="roundRect">
              <a:avLst/>
            </a:prstGeom>
            <a:solidFill>
              <a:srgbClr val="CEFF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Monte Carlo Sampling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AD090DE-936B-4AA3-A064-CCFD6C7C3318}"/>
                </a:ext>
              </a:extLst>
            </p:cNvPr>
            <p:cNvSpPr/>
            <p:nvPr/>
          </p:nvSpPr>
          <p:spPr>
            <a:xfrm>
              <a:off x="4676179" y="5268594"/>
              <a:ext cx="2957147" cy="10968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Training Data Generation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CEFDB3-3252-44C8-9A89-7D12F579A854}"/>
                </a:ext>
              </a:extLst>
            </p:cNvPr>
            <p:cNvCxnSpPr>
              <a:cxnSpLocks/>
              <a:stCxn id="48" idx="3"/>
              <a:endCxn id="51" idx="2"/>
            </p:cNvCxnSpPr>
            <p:nvPr/>
          </p:nvCxnSpPr>
          <p:spPr>
            <a:xfrm flipV="1">
              <a:off x="2066131" y="5937992"/>
              <a:ext cx="586558" cy="1385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8ECB47-AFCC-4586-B6E7-CBAB5277697B}"/>
                </a:ext>
              </a:extLst>
            </p:cNvPr>
            <p:cNvSpPr txBox="1"/>
            <p:nvPr/>
          </p:nvSpPr>
          <p:spPr>
            <a:xfrm>
              <a:off x="2652689" y="5736653"/>
              <a:ext cx="1904668" cy="40267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load/generation samples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2" name="Diagram 51">
                  <a:extLst>
                    <a:ext uri="{FF2B5EF4-FFF2-40B4-BE49-F238E27FC236}">
                      <a16:creationId xmlns:a16="http://schemas.microsoft.com/office/drawing/2014/main" id="{5EB87118-A77D-4DD8-961B-A7A2E812E9BE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4470710" y="5634334"/>
                <a:ext cx="3149839" cy="63976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Choice>
          <mc:Fallback xmlns="">
            <p:graphicFrame>
              <p:nvGraphicFramePr>
                <p:cNvPr id="52" name="Diagram 51">
                  <a:extLst>
                    <a:ext uri="{FF2B5EF4-FFF2-40B4-BE49-F238E27FC236}">
                      <a16:creationId xmlns:a16="http://schemas.microsoft.com/office/drawing/2014/main" id="{5EB87118-A77D-4DD8-961B-A7A2E812E9B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994314439"/>
                    </p:ext>
                  </p:extLst>
                </p:nvPr>
              </p:nvGraphicFramePr>
              <p:xfrm>
                <a:off x="4470710" y="5634334"/>
                <a:ext cx="3149839" cy="63976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B45F4E-0EA9-4A33-8FEF-499B50F859A4}"/>
                </a:ext>
              </a:extLst>
            </p:cNvPr>
            <p:cNvCxnSpPr>
              <a:cxnSpLocks/>
            </p:cNvCxnSpPr>
            <p:nvPr/>
          </p:nvCxnSpPr>
          <p:spPr>
            <a:xfrm>
              <a:off x="3102941" y="6734699"/>
              <a:ext cx="914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C2B677-60B7-4314-9037-EC5ACD7B6859}"/>
                </a:ext>
              </a:extLst>
            </p:cNvPr>
            <p:cNvSpPr txBox="1"/>
            <p:nvPr/>
          </p:nvSpPr>
          <p:spPr>
            <a:xfrm>
              <a:off x="913607" y="6329732"/>
              <a:ext cx="2393671" cy="32572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788" b="1" dirty="0">
                  <a:solidFill>
                    <a:prstClr val="white"/>
                  </a:solidFill>
                  <a:latin typeface="Arial"/>
                </a:rPr>
                <a:t>Offline Learning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C9AF2E-9525-453B-8F9E-B356B127F884}"/>
                </a:ext>
              </a:extLst>
            </p:cNvPr>
            <p:cNvSpPr/>
            <p:nvPr/>
          </p:nvSpPr>
          <p:spPr>
            <a:xfrm>
              <a:off x="473631" y="3079785"/>
              <a:ext cx="1704619" cy="707128"/>
            </a:xfrm>
            <a:prstGeom prst="roundRect">
              <a:avLst/>
            </a:prstGeom>
            <a:solidFill>
              <a:srgbClr val="FCFA9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844" dirty="0">
                  <a:solidFill>
                    <a:prstClr val="black"/>
                  </a:solidFill>
                  <a:latin typeface="Arial"/>
                </a:rPr>
                <a:t>Distribution Learning from load/generation data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45390F1-99B3-40F8-9703-A08C3DE6B7A1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2680538" y="1464745"/>
              <a:ext cx="20793" cy="36227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F1CA84-C01F-408D-B16E-75626E944CC5}"/>
                </a:ext>
              </a:extLst>
            </p:cNvPr>
            <p:cNvSpPr txBox="1"/>
            <p:nvPr/>
          </p:nvSpPr>
          <p:spPr>
            <a:xfrm>
              <a:off x="4095777" y="1990515"/>
              <a:ext cx="580404" cy="41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Yes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C14B0CB-50E8-4482-B833-6046C58C76C5}"/>
                </a:ext>
              </a:extLst>
            </p:cNvPr>
            <p:cNvCxnSpPr>
              <a:cxnSpLocks/>
              <a:stCxn id="8" idx="2"/>
              <a:endCxn id="28" idx="0"/>
            </p:cNvCxnSpPr>
            <p:nvPr/>
          </p:nvCxnSpPr>
          <p:spPr>
            <a:xfrm flipH="1">
              <a:off x="1304242" y="3786913"/>
              <a:ext cx="21699" cy="3854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7B768CE-25AB-4B30-A836-B7972291AE16}"/>
                </a:ext>
              </a:extLst>
            </p:cNvPr>
            <p:cNvCxnSpPr>
              <a:cxnSpLocks/>
              <a:stCxn id="28" idx="2"/>
              <a:endCxn id="48" idx="0"/>
            </p:cNvCxnSpPr>
            <p:nvPr/>
          </p:nvCxnSpPr>
          <p:spPr>
            <a:xfrm>
              <a:off x="1304242" y="5371937"/>
              <a:ext cx="8501" cy="28917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E532D24-F2C3-4A20-908A-501DFA449BA9}"/>
                </a:ext>
              </a:extLst>
            </p:cNvPr>
            <p:cNvSpPr txBox="1"/>
            <p:nvPr/>
          </p:nvSpPr>
          <p:spPr>
            <a:xfrm>
              <a:off x="1500234" y="5294991"/>
              <a:ext cx="1574592" cy="41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57175"/>
              <a:r>
                <a:rPr lang="en-US" sz="675" dirty="0">
                  <a:solidFill>
                    <a:prstClr val="black"/>
                  </a:solidFill>
                  <a:latin typeface="Arial"/>
                </a:rPr>
                <a:t>Fitted distribution using KDE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F8FA30-736F-4F4D-B2C3-80CA6DBA7BE3}"/>
              </a:ext>
            </a:extLst>
          </p:cNvPr>
          <p:cNvSpPr/>
          <p:nvPr/>
        </p:nvSpPr>
        <p:spPr>
          <a:xfrm>
            <a:off x="4239636" y="3084622"/>
            <a:ext cx="909011" cy="3171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PMU/micro-PMU Placement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03203C-0654-47BD-9E38-E16FB6EE5154}"/>
              </a:ext>
            </a:extLst>
          </p:cNvPr>
          <p:cNvCxnSpPr>
            <a:cxnSpLocks/>
          </p:cNvCxnSpPr>
          <p:nvPr/>
        </p:nvCxnSpPr>
        <p:spPr>
          <a:xfrm>
            <a:off x="5165574" y="3630925"/>
            <a:ext cx="28399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C36D4DBC-9F36-4573-B985-41D87E89D917}"/>
              </a:ext>
            </a:extLst>
          </p:cNvPr>
          <p:cNvSpPr/>
          <p:nvPr/>
        </p:nvSpPr>
        <p:spPr bwMode="auto">
          <a:xfrm>
            <a:off x="1653353" y="661506"/>
            <a:ext cx="1990427" cy="431658"/>
          </a:xfrm>
          <a:prstGeom prst="parallelogram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Slow time scale historical smart meter measurements</a:t>
            </a:r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E0A16539-DF6B-4DC2-BFCC-0B6899619B79}"/>
              </a:ext>
            </a:extLst>
          </p:cNvPr>
          <p:cNvSpPr/>
          <p:nvPr/>
        </p:nvSpPr>
        <p:spPr bwMode="auto">
          <a:xfrm>
            <a:off x="1760338" y="1355991"/>
            <a:ext cx="1799849" cy="55160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Is the number of samples enough?</a:t>
            </a:r>
          </a:p>
        </p:txBody>
      </p:sp>
      <p:pic>
        <p:nvPicPr>
          <p:cNvPr id="1026" name="Picture 2" descr="Database DB icon PNG and SVG Vector Free Download">
            <a:extLst>
              <a:ext uri="{FF2B5EF4-FFF2-40B4-BE49-F238E27FC236}">
                <a16:creationId xmlns:a16="http://schemas.microsoft.com/office/drawing/2014/main" id="{A8980C4C-38BD-4754-AD1D-3C627576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54" y="721179"/>
            <a:ext cx="291199" cy="3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71F391D-C787-4070-9D61-C7DB8D6DE3D8}"/>
              </a:ext>
            </a:extLst>
          </p:cNvPr>
          <p:cNvCxnSpPr>
            <a:cxnSpLocks/>
            <a:stCxn id="95" idx="1"/>
            <a:endCxn id="8" idx="0"/>
          </p:cNvCxnSpPr>
          <p:nvPr/>
        </p:nvCxnSpPr>
        <p:spPr bwMode="auto">
          <a:xfrm rot="10800000" flipH="1" flipV="1">
            <a:off x="1760339" y="1631795"/>
            <a:ext cx="126267" cy="633053"/>
          </a:xfrm>
          <a:prstGeom prst="bentConnector4">
            <a:avLst>
              <a:gd name="adj1" fmla="val -135784"/>
              <a:gd name="adj2" fmla="val 7178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2D6E632-6467-4C14-9049-00832B77A50D}"/>
              </a:ext>
            </a:extLst>
          </p:cNvPr>
          <p:cNvCxnSpPr>
            <a:cxnSpLocks/>
            <a:stCxn id="95" idx="3"/>
            <a:endCxn id="49" idx="1"/>
          </p:cNvCxnSpPr>
          <p:nvPr/>
        </p:nvCxnSpPr>
        <p:spPr bwMode="auto">
          <a:xfrm>
            <a:off x="3560187" y="1631796"/>
            <a:ext cx="210928" cy="26188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181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2" descr="Image result for smart meter">
            <a:extLst>
              <a:ext uri="{FF2B5EF4-FFF2-40B4-BE49-F238E27FC236}">
                <a16:creationId xmlns:a16="http://schemas.microsoft.com/office/drawing/2014/main" id="{C7B4210E-C8B1-440C-9CD6-4A9BCDC4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7731"/>
            <a:ext cx="943961" cy="9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126F1-7AB0-4ABD-AC1F-15CFFEEEC78E}"/>
              </a:ext>
            </a:extLst>
          </p:cNvPr>
          <p:cNvSpPr txBox="1"/>
          <p:nvPr/>
        </p:nvSpPr>
        <p:spPr>
          <a:xfrm>
            <a:off x="487788" y="1438031"/>
            <a:ext cx="1910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2"/>
                </a:solidFill>
                <a:latin typeface="+mj-lt"/>
              </a:rPr>
              <a:t>Smart Meter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1433D-F149-4041-9BF2-193A0BE41671}"/>
              </a:ext>
            </a:extLst>
          </p:cNvPr>
          <p:cNvSpPr txBox="1"/>
          <p:nvPr/>
        </p:nvSpPr>
        <p:spPr>
          <a:xfrm>
            <a:off x="762000" y="2114493"/>
            <a:ext cx="419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+mj-lt"/>
              </a:rPr>
              <a:t>15-minute average power (kw)</a:t>
            </a:r>
          </a:p>
          <a:p>
            <a:pPr algn="ctr"/>
            <a:r>
              <a:rPr lang="en-US" sz="1500" dirty="0">
                <a:solidFill>
                  <a:schemeClr val="tx2"/>
                </a:solidFill>
                <a:latin typeface="+mj-lt"/>
              </a:rPr>
              <a:t>measurements are not available in real-time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12356-74D1-4BF2-BD10-720632B0AC55}"/>
              </a:ext>
            </a:extLst>
          </p:cNvPr>
          <p:cNvSpPr txBox="1"/>
          <p:nvPr/>
        </p:nvSpPr>
        <p:spPr>
          <a:xfrm>
            <a:off x="4809563" y="2114493"/>
            <a:ext cx="336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A401"/>
                </a:solidFill>
                <a:latin typeface="+mj-lt"/>
              </a:rPr>
              <a:t>120 samples/second voltage phasor</a:t>
            </a:r>
          </a:p>
          <a:p>
            <a:pPr algn="ctr"/>
            <a:r>
              <a:rPr lang="en-US" sz="1500" dirty="0">
                <a:solidFill>
                  <a:srgbClr val="00A401"/>
                </a:solidFill>
                <a:latin typeface="+mj-lt"/>
              </a:rPr>
              <a:t>real-time measurements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C74DB-3810-4B7F-9322-F935C880B2B9}"/>
              </a:ext>
            </a:extLst>
          </p:cNvPr>
          <p:cNvSpPr txBox="1"/>
          <p:nvPr/>
        </p:nvSpPr>
        <p:spPr>
          <a:xfrm>
            <a:off x="7040272" y="1418151"/>
            <a:ext cx="1298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A401"/>
                </a:solidFill>
                <a:latin typeface="+mj-lt"/>
              </a:rPr>
              <a:t>µPMU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6E7BC6-4716-430B-8F8F-A07FA36776FF}"/>
              </a:ext>
            </a:extLst>
          </p:cNvPr>
          <p:cNvSpPr txBox="1"/>
          <p:nvPr/>
        </p:nvSpPr>
        <p:spPr>
          <a:xfrm>
            <a:off x="371050" y="2668491"/>
            <a:ext cx="8305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500" dirty="0">
                <a:latin typeface="+mj-lt"/>
              </a:rPr>
              <a:t>Smart meter data is only used to generate sample voltage phasors to train neural network (Offline operation)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500" dirty="0">
                <a:latin typeface="+mj-lt"/>
              </a:rPr>
              <a:t>Real-time µPMU measurements is used in testing stage (Online operation)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F2FA824-969F-43D9-BC90-2B873AD3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52" y="1286601"/>
            <a:ext cx="1298720" cy="92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002D66-B356-4913-86E0-CB086B6B8AF0}"/>
              </a:ext>
            </a:extLst>
          </p:cNvPr>
          <p:cNvSpPr/>
          <p:nvPr/>
        </p:nvSpPr>
        <p:spPr>
          <a:xfrm>
            <a:off x="1912592" y="4139032"/>
            <a:ext cx="2414469" cy="612935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Two-sample Kolmogorov–Smirnov test</a:t>
            </a:r>
            <a:endParaRPr lang="en-US" sz="1013" dirty="0"/>
          </a:p>
          <a:p>
            <a:pPr algn="ctr"/>
            <a:r>
              <a:rPr lang="en-US" sz="1013" dirty="0">
                <a:solidFill>
                  <a:srgbClr val="FF0000"/>
                </a:solidFill>
              </a:rPr>
              <a:t>Shape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E1F8A0-1492-9F1D-2127-7B01C3C2B888}"/>
              </a:ext>
            </a:extLst>
          </p:cNvPr>
          <p:cNvSpPr/>
          <p:nvPr/>
        </p:nvSpPr>
        <p:spPr>
          <a:xfrm>
            <a:off x="4625803" y="4139033"/>
            <a:ext cx="2414469" cy="612934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Mann Whitney U Test</a:t>
            </a:r>
          </a:p>
          <a:p>
            <a:pPr algn="ctr"/>
            <a:endParaRPr lang="en-US" sz="1013" dirty="0"/>
          </a:p>
          <a:p>
            <a:pPr algn="ctr"/>
            <a:r>
              <a:rPr lang="en-US" sz="1013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A3577-08F4-72BD-6C94-1E6D9574569F}"/>
              </a:ext>
            </a:extLst>
          </p:cNvPr>
          <p:cNvSpPr txBox="1"/>
          <p:nvPr/>
        </p:nvSpPr>
        <p:spPr>
          <a:xfrm>
            <a:off x="218650" y="3474702"/>
            <a:ext cx="8305800" cy="61293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Can we use Kernel Density Estimation (KDE) to create high resolution power injection samples from historical smart meter data</a:t>
            </a:r>
          </a:p>
        </p:txBody>
      </p:sp>
      <p:pic>
        <p:nvPicPr>
          <p:cNvPr id="7" name="Picture 2" descr="Question, mark Free Icon of Garden">
            <a:extLst>
              <a:ext uri="{FF2B5EF4-FFF2-40B4-BE49-F238E27FC236}">
                <a16:creationId xmlns:a16="http://schemas.microsoft.com/office/drawing/2014/main" id="{A480E981-C220-1558-46FB-3EA13DC6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6" y="3548832"/>
            <a:ext cx="222962" cy="2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EF3B70C3-5F92-42E9-96A0-D161CACF2836}"/>
              </a:ext>
            </a:extLst>
          </p:cNvPr>
          <p:cNvSpPr txBox="1">
            <a:spLocks/>
          </p:cNvSpPr>
          <p:nvPr/>
        </p:nvSpPr>
        <p:spPr>
          <a:xfrm>
            <a:off x="629841" y="71199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Different Time Resolution</a:t>
            </a:r>
          </a:p>
        </p:txBody>
      </p:sp>
    </p:spTree>
    <p:extLst>
      <p:ext uri="{BB962C8B-B14F-4D97-AF65-F5344CB8AC3E}">
        <p14:creationId xmlns:p14="http://schemas.microsoft.com/office/powerpoint/2010/main" val="9522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355056-B887-479A-8226-ADE3CEBAC670}"/>
              </a:ext>
            </a:extLst>
          </p:cNvPr>
          <p:cNvSpPr/>
          <p:nvPr/>
        </p:nvSpPr>
        <p:spPr>
          <a:xfrm>
            <a:off x="1386033" y="4095634"/>
            <a:ext cx="1279447" cy="39589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DNN based DSSE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204DC-E945-451D-BF4F-3CAF08B63E0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775247" y="4293578"/>
            <a:ext cx="431213" cy="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0373FB-6F1B-43F7-A887-539B53F2AC0A}"/>
              </a:ext>
            </a:extLst>
          </p:cNvPr>
          <p:cNvSpPr/>
          <p:nvPr/>
        </p:nvSpPr>
        <p:spPr>
          <a:xfrm>
            <a:off x="4495800" y="4095633"/>
            <a:ext cx="1279447" cy="39589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9C0CBA-E289-47BA-8FBD-7FD8E20BAC68}"/>
              </a:ext>
            </a:extLst>
          </p:cNvPr>
          <p:cNvSpPr/>
          <p:nvPr/>
        </p:nvSpPr>
        <p:spPr>
          <a:xfrm>
            <a:off x="6206459" y="3984446"/>
            <a:ext cx="1428750" cy="618264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Spearman’s Correlation Coefficient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BBAF39E-62CC-4CFB-A821-EB4AA2E77BEC}"/>
              </a:ext>
            </a:extLst>
          </p:cNvPr>
          <p:cNvSpPr/>
          <p:nvPr/>
        </p:nvSpPr>
        <p:spPr>
          <a:xfrm>
            <a:off x="2923530" y="4095633"/>
            <a:ext cx="1279447" cy="39589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Numerical input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Numerical output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8EFDC7-089D-4F39-B6B6-356D6BF6D2CA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2665480" y="4293579"/>
            <a:ext cx="258050" cy="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01F019-444D-4440-A9F1-B57ABCFC8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0592"/>
              </p:ext>
            </p:extLst>
          </p:nvPr>
        </p:nvGraphicFramePr>
        <p:xfrm>
          <a:off x="2763360" y="1330466"/>
          <a:ext cx="2879233" cy="2515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233">
                  <a:extLst>
                    <a:ext uri="{9D8B030D-6E8A-4147-A177-3AD203B41FA5}">
                      <a16:colId xmlns:a16="http://schemas.microsoft.com/office/drawing/2014/main" val="745588844"/>
                    </a:ext>
                  </a:extLst>
                </a:gridCol>
              </a:tblGrid>
              <a:tr h="2747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 Selection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09269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149541"/>
                  </a:ext>
                </a:extLst>
              </a:tr>
              <a:tr h="27479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Used for DNN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3045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Finds the minimum number of required µPMUs for incompletely observed networks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39044"/>
                  </a:ext>
                </a:extLst>
              </a:tr>
            </a:tbl>
          </a:graphicData>
        </a:graphic>
      </p:graphicFrame>
      <p:pic>
        <p:nvPicPr>
          <p:cNvPr id="1026" name="Picture 2" descr="Feature Selection: Beyond feature importance? - KDnuggets">
            <a:extLst>
              <a:ext uri="{FF2B5EF4-FFF2-40B4-BE49-F238E27FC236}">
                <a16:creationId xmlns:a16="http://schemas.microsoft.com/office/drawing/2014/main" id="{F1CE26F7-FA55-4820-B046-D03ABD41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61" y="1764139"/>
            <a:ext cx="1978097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B24140-D1A7-4EB8-AFC4-3AEC837BE5D7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>
            <a:off x="4202977" y="4293578"/>
            <a:ext cx="29282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A43915-D1D7-4DFC-82A6-CCE9D6D29DDA}"/>
              </a:ext>
            </a:extLst>
          </p:cNvPr>
          <p:cNvSpPr txBox="1"/>
          <p:nvPr/>
        </p:nvSpPr>
        <p:spPr>
          <a:xfrm>
            <a:off x="6016812" y="3728038"/>
            <a:ext cx="1905000" cy="9579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25" b="1" dirty="0">
                <a:highlight>
                  <a:srgbClr val="00B0F0"/>
                </a:highlight>
              </a:rPr>
              <a:t>Integrated µPMU Placement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0E79C54-0128-42AE-ACB6-F8767DBA59A4}"/>
              </a:ext>
            </a:extLst>
          </p:cNvPr>
          <p:cNvSpPr txBox="1">
            <a:spLocks/>
          </p:cNvSpPr>
          <p:nvPr/>
        </p:nvSpPr>
        <p:spPr>
          <a:xfrm>
            <a:off x="629841" y="711993"/>
            <a:ext cx="7886700" cy="56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µPMU Placement for Incompletely Observed Networks</a:t>
            </a:r>
          </a:p>
        </p:txBody>
      </p:sp>
    </p:spTree>
    <p:extLst>
      <p:ext uri="{BB962C8B-B14F-4D97-AF65-F5344CB8AC3E}">
        <p14:creationId xmlns:p14="http://schemas.microsoft.com/office/powerpoint/2010/main" val="32876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nzabar_2017_PPT_Template.potx" id="{E2CBBEA5-2B3E-492C-B9DC-58A41D8E8901}" vid="{D00C5894-C567-4B4C-8217-CDB3102AA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4CF1CF3D2E44C9EBC5F33876394C9" ma:contentTypeVersion="11" ma:contentTypeDescription="Create a new document." ma:contentTypeScope="" ma:versionID="c46da8af879eaf41681614ee9f982a43">
  <xsd:schema xmlns:xsd="http://www.w3.org/2001/XMLSchema" xmlns:xs="http://www.w3.org/2001/XMLSchema" xmlns:p="http://schemas.microsoft.com/office/2006/metadata/properties" xmlns:ns3="53d305c0-d556-4442-a692-6052d30ee605" targetNamespace="http://schemas.microsoft.com/office/2006/metadata/properties" ma:root="true" ma:fieldsID="25bad9a7b9a3ea771f6a7dec3454f02c" ns3:_="">
    <xsd:import namespace="53d305c0-d556-4442-a692-6052d30ee6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305c0-d556-4442-a692-6052d30ee6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52C614-D703-41D2-B445-8E80698E9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3BBF15-0FC9-49C9-BF67-6DE528025F88}">
  <ds:schemaRefs>
    <ds:schemaRef ds:uri="53d305c0-d556-4442-a692-6052d30ee605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38F574C-6017-4BDB-863A-89C7A80844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d305c0-d556-4442-a692-6052d30ee6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Jenzabar_2017_PPT_Template</Template>
  <TotalTime>31652</TotalTime>
  <Words>698</Words>
  <Application>Microsoft Office PowerPoint</Application>
  <PresentationFormat>On-screen Show (16:9)</PresentationFormat>
  <Paragraphs>191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Custom Design</vt:lpstr>
      <vt:lpstr>TUTORIAL TIME-SYNCHRONIZED STATE ESTIMATION IN MICRO-PMU UNOBSERVABLE DISTRIBUTION SYSTEMS</vt:lpstr>
      <vt:lpstr>Content</vt:lpstr>
      <vt:lpstr>Introduction</vt:lpstr>
      <vt:lpstr>PowerPoint Presentation</vt:lpstr>
      <vt:lpstr>PowerPoint Presentation</vt:lpstr>
      <vt:lpstr>PowerPoint Presentation</vt:lpstr>
      <vt:lpstr>Schematic of the Proposed Method</vt:lpstr>
      <vt:lpstr>PowerPoint Presentation</vt:lpstr>
      <vt:lpstr>PowerPoint Presentation</vt:lpstr>
      <vt:lpstr>PowerPoint Presentation</vt:lpstr>
      <vt:lpstr>PowerPoint Presentation</vt:lpstr>
      <vt:lpstr>Creating High Resolution Load Profiles for Primary Network</vt:lpstr>
      <vt:lpstr>PowerPoint Presentation</vt:lpstr>
      <vt:lpstr>PowerPoint Presentation</vt:lpstr>
      <vt:lpstr>PowerPoint Presentation</vt:lpstr>
      <vt:lpstr>PowerPoint Presentation</vt:lpstr>
    </vt:vector>
  </TitlesOfParts>
  <Company>Jenzabar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Leuzzi, Dana</dc:creator>
  <cp:lastModifiedBy>Behrouz Azimian (Student)</cp:lastModifiedBy>
  <cp:revision>376</cp:revision>
  <dcterms:created xsi:type="dcterms:W3CDTF">2017-03-16T17:35:46Z</dcterms:created>
  <dcterms:modified xsi:type="dcterms:W3CDTF">2024-05-07T02:10:00Z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0x01010090E4CF1CF3D2E44C9EBC5F33876394C9</vt:lpwstr>
  </property>
</Properties>
</file>