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6" r:id="rId10"/>
    <p:sldId id="305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315" r:id="rId44"/>
    <p:sldId id="299" r:id="rId45"/>
    <p:sldId id="300" r:id="rId46"/>
    <p:sldId id="316" r:id="rId47"/>
    <p:sldId id="31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mitra22/IBM-Data-Science-Professional-Certificate/blob/main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mitra22/IBM-Data-Science-Professional-Certificate/blob/main/jupyter-labs-eda-dataviz%20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mitra22/IBM-Data-Science-Professional-Certificate/blob/main/eda-sql-coursera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mitra22/IBM-Data-Science-Professional-Certificate/blob/main/lab_jupyter_launch_site_location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mitra22/IBM-Data-Science-Professional-Certificate/blob/main/spacex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mitra22/IBM-Data-Science-Professional-Certificate/blob/main/SpaceX_Machine%20Learning%20Prediction_Part_5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namitra22/IBM-Data-Science-Professional-Certific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light-falcon-9-spacex-landing-124569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hyperlink" Target="https://github.com/Anamitra22/IBM-Data-Science-Professional-Certificate/blob/main/jupyter-labs-spacex-data-collection-api.ipynb" TargetMode="Externa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hyperlink" Target="https://github.com/Anamitra22/IBM-Data-Science-Professional-Certificate/blob/main/webscraping.ipynb" TargetMode="Externa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Science Capstone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ANAMITRA MAITI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8F55-7CED-42DF-A015-D631E18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BB9A-5650-45C2-A996-436E21CC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lang="en-US" sz="18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lang="en-US"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lang="en-US"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lang="en-US"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lang="en-US"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lang="en-US"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lang="en-US" sz="18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lang="en-US"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lang="en-US" sz="18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lang="en-US"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otherwise. </a:t>
            </a: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lang="en-US"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lang="en-US"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lang="en-US"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lang="en-US"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lang="en-US"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lang="en-US" sz="1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lang="en-US"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None </a:t>
            </a:r>
            <a:r>
              <a:rPr lang="en-US" sz="1800" dirty="0" err="1">
                <a:solidFill>
                  <a:srgbClr val="404040"/>
                </a:solidFill>
                <a:latin typeface="Carlito"/>
                <a:cs typeface="Carlito"/>
              </a:rPr>
              <a:t>None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,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lang="en-US" sz="18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lang="en-IN" dirty="0"/>
          </a:p>
          <a:p>
            <a:r>
              <a:rPr lang="en-IN" dirty="0" err="1"/>
              <a:t>Github</a:t>
            </a:r>
            <a:r>
              <a:rPr lang="en-IN" dirty="0"/>
              <a:t> url:</a:t>
            </a:r>
            <a:r>
              <a:rPr lang="en-IN" dirty="0">
                <a:hlinkClick r:id="rId2"/>
              </a:rPr>
              <a:t>IBM-Data-Science-Professional-Certificate/Data </a:t>
            </a:r>
            <a:r>
              <a:rPr lang="en-IN" dirty="0" err="1">
                <a:hlinkClick r:id="rId2"/>
              </a:rPr>
              <a:t>wrangling.ipynb</a:t>
            </a:r>
            <a:r>
              <a:rPr lang="en-IN" dirty="0">
                <a:hlinkClick r:id="rId2"/>
              </a:rPr>
              <a:t> at main · Anamitra22/IBM-Data-Science-Professional-Certificate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83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C960-40FC-40BF-A2FB-1A03000D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670" dirty="0"/>
              <a:t>EDA  </a:t>
            </a:r>
            <a:r>
              <a:rPr lang="en-IN" spc="-45" dirty="0"/>
              <a:t>with </a:t>
            </a:r>
            <a:r>
              <a:rPr lang="en-IN" spc="-340" dirty="0"/>
              <a:t>Data</a:t>
            </a:r>
            <a:r>
              <a:rPr lang="en-IN" spc="-650" dirty="0"/>
              <a:t> </a:t>
            </a:r>
            <a:r>
              <a:rPr lang="en-IN" spc="-270" dirty="0"/>
              <a:t>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C639-B558-4241-BC52-4DEA9A16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lang="en-US" sz="18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lang="en-US"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lang="en-US" sz="18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lang="en-US" sz="18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lang="en-US" sz="18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lang="en-US" sz="18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lang="en-US"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lang="en-US" sz="1800" dirty="0">
              <a:latin typeface="Carlito"/>
              <a:cs typeface="Carlito"/>
            </a:endParaRPr>
          </a:p>
          <a:p>
            <a:pPr marL="0" marR="5080" indent="0">
              <a:lnSpc>
                <a:spcPct val="100000"/>
              </a:lnSpc>
              <a:spcBef>
                <a:spcPts val="1105"/>
              </a:spcBef>
              <a:buNone/>
            </a:pPr>
            <a:r>
              <a:rPr lang="en-US" sz="18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lang="en-US"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url:</a:t>
            </a:r>
            <a:r>
              <a:rPr lang="en-IN" dirty="0">
                <a:hlinkClick r:id="rId2"/>
              </a:rPr>
              <a:t> IBM-Data-Science-Professional-Certificate/</a:t>
            </a:r>
            <a:r>
              <a:rPr lang="en-IN" dirty="0" err="1">
                <a:hlinkClick r:id="rId2"/>
              </a:rPr>
              <a:t>jupyter</a:t>
            </a:r>
            <a:r>
              <a:rPr lang="en-IN" dirty="0">
                <a:hlinkClick r:id="rId2"/>
              </a:rPr>
              <a:t>-labs-</a:t>
            </a:r>
            <a:r>
              <a:rPr lang="en-IN" dirty="0" err="1">
                <a:hlinkClick r:id="rId2"/>
              </a:rPr>
              <a:t>eda</a:t>
            </a:r>
            <a:r>
              <a:rPr lang="en-IN" dirty="0">
                <a:hlinkClick r:id="rId2"/>
              </a:rPr>
              <a:t>-</a:t>
            </a:r>
            <a:r>
              <a:rPr lang="en-IN" dirty="0" err="1">
                <a:hlinkClick r:id="rId2"/>
              </a:rPr>
              <a:t>dataviz</a:t>
            </a:r>
            <a:r>
              <a:rPr lang="en-IN" dirty="0">
                <a:hlinkClick r:id="rId2"/>
              </a:rPr>
              <a:t> .</a:t>
            </a:r>
            <a:r>
              <a:rPr lang="en-IN" dirty="0" err="1">
                <a:hlinkClick r:id="rId2"/>
              </a:rPr>
              <a:t>ipynb</a:t>
            </a:r>
            <a:r>
              <a:rPr lang="en-IN" dirty="0">
                <a:hlinkClick r:id="rId2"/>
              </a:rPr>
              <a:t> at main · Anamitra22/IBM-Data-Science-Professional-Certificate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35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A256-90AF-4697-92D5-057258A4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2CFB4-195C-49FA-96F6-1D2F2E55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80"/>
              </a:spcBef>
              <a:buNone/>
            </a:pP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lang="en-IN" sz="18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lang="en-IN" sz="18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lang="en-IN" sz="18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1175"/>
              </a:spcBef>
              <a:buNone/>
            </a:pP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lang="en-IN" sz="1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lang="en-IN" sz="1800" dirty="0">
              <a:latin typeface="Carlito"/>
              <a:cs typeface="Carlito"/>
            </a:endParaRPr>
          </a:p>
          <a:p>
            <a:pPr marL="0" indent="0">
              <a:lnSpc>
                <a:spcPct val="100000"/>
              </a:lnSpc>
              <a:spcBef>
                <a:spcPts val="1560"/>
              </a:spcBef>
              <a:buNone/>
            </a:pP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IN" sz="18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lang="en-IN" sz="1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lang="en-IN" sz="1800" dirty="0">
              <a:latin typeface="Carlito"/>
              <a:cs typeface="Carlito"/>
            </a:endParaRPr>
          </a:p>
          <a:p>
            <a:pPr marL="0" marR="434975" indent="0">
              <a:lnSpc>
                <a:spcPts val="2200"/>
              </a:lnSpc>
              <a:spcBef>
                <a:spcPts val="1440"/>
              </a:spcBef>
              <a:buNone/>
            </a:pP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lang="en-IN" sz="18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IN" sz="1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lang="en-IN" sz="18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lang="en-IN"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18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lang="en-IN"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N" sz="2400" dirty="0">
              <a:latin typeface="Carlito"/>
              <a:cs typeface="Carlito"/>
            </a:endParaRPr>
          </a:p>
          <a:p>
            <a:pPr marL="0" marR="5080" indent="0">
              <a:lnSpc>
                <a:spcPct val="149000"/>
              </a:lnSpc>
              <a:buNone/>
            </a:pPr>
            <a:r>
              <a:rPr lang="en-IN"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lang="en-IN"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</a:p>
          <a:p>
            <a:pPr marL="0" marR="5080" indent="0">
              <a:lnSpc>
                <a:spcPct val="149000"/>
              </a:lnSpc>
              <a:buNone/>
            </a:pPr>
            <a:r>
              <a:rPr lang="en-IN" dirty="0">
                <a:hlinkClick r:id="rId2"/>
              </a:rPr>
              <a:t>IBM-Data-Science-Professional-Certificate/</a:t>
            </a:r>
            <a:r>
              <a:rPr lang="en-IN" dirty="0" err="1">
                <a:hlinkClick r:id="rId2"/>
              </a:rPr>
              <a:t>eda-sql-coursera.ipynb</a:t>
            </a:r>
            <a:r>
              <a:rPr lang="en-IN" dirty="0">
                <a:hlinkClick r:id="rId2"/>
              </a:rPr>
              <a:t> at main · Anamitra22/IBM-Data-Science-Professional-Certificate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68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B55D-6658-42BA-A728-7481F366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45" dirty="0"/>
              <a:t>Build </a:t>
            </a:r>
            <a:r>
              <a:rPr lang="en-US" spc="-315" dirty="0"/>
              <a:t>an </a:t>
            </a:r>
            <a:r>
              <a:rPr lang="en-US" spc="-190" dirty="0"/>
              <a:t>interactive </a:t>
            </a:r>
            <a:r>
              <a:rPr lang="en-US" spc="-295" dirty="0"/>
              <a:t>map </a:t>
            </a:r>
            <a:r>
              <a:rPr lang="en-US" spc="-45" dirty="0"/>
              <a:t>with</a:t>
            </a:r>
            <a:r>
              <a:rPr lang="en-US" spc="-780" dirty="0"/>
              <a:t> </a:t>
            </a:r>
            <a:r>
              <a:rPr lang="en-US" spc="-270" dirty="0"/>
              <a:t>Folium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024D-70F4-4E90-9B29-CA987652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lang="en-US" sz="18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lang="en-US" sz="1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lang="en-US" sz="18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lang="en-US" sz="18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lang="en-US" sz="18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1800" dirty="0">
              <a:latin typeface="Carlito"/>
              <a:cs typeface="Carlito"/>
            </a:endParaRPr>
          </a:p>
          <a:p>
            <a:r>
              <a:rPr lang="en-IN" dirty="0">
                <a:hlinkClick r:id="rId2"/>
              </a:rPr>
              <a:t>IBM-Data-Science-Professional-Certificate/</a:t>
            </a:r>
            <a:r>
              <a:rPr lang="en-IN" dirty="0" err="1">
                <a:hlinkClick r:id="rId2"/>
              </a:rPr>
              <a:t>lab_jupyter_launch_site_location.ipynb</a:t>
            </a:r>
            <a:r>
              <a:rPr lang="en-IN" dirty="0">
                <a:hlinkClick r:id="rId2"/>
              </a:rPr>
              <a:t> at main · Anamitra22/IBM-Data-Science-Professional-Certificate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6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914A-EAD1-4010-A1B0-A662C34B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45" dirty="0"/>
              <a:t>Build </a:t>
            </a:r>
            <a:r>
              <a:rPr lang="en-US" spc="-415" dirty="0"/>
              <a:t>a </a:t>
            </a:r>
            <a:r>
              <a:rPr lang="en-US" spc="-340" dirty="0"/>
              <a:t>Dashboard </a:t>
            </a:r>
            <a:r>
              <a:rPr lang="en-US" spc="-45" dirty="0"/>
              <a:t>with </a:t>
            </a:r>
            <a:r>
              <a:rPr lang="en-US" spc="-210" dirty="0" err="1"/>
              <a:t>Plotly</a:t>
            </a:r>
            <a:r>
              <a:rPr lang="en-US" spc="-800" dirty="0"/>
              <a:t> </a:t>
            </a:r>
            <a:r>
              <a:rPr lang="en-US" spc="-450" dirty="0"/>
              <a:t>Dash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E13A-76FB-4C27-8F8A-CB2961561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2392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lang="en-US" sz="18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lang="en-US" sz="18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lang="en-US" sz="18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lang="en-US" sz="18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lang="en-US" sz="18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lang="en-US"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lang="en-US" sz="18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lang="en-US" sz="18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lang="en-US" sz="18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lang="en-US" sz="18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lang="en-US" sz="18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lang="en-US" sz="18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lang="en-US" sz="1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18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</a:p>
          <a:p>
            <a:pPr marL="12700">
              <a:lnSpc>
                <a:spcPts val="2350"/>
              </a:lnSpc>
            </a:pPr>
            <a:r>
              <a:rPr lang="en-IN" u="sng" dirty="0" err="1"/>
              <a:t>Github</a:t>
            </a:r>
            <a:r>
              <a:rPr lang="en-IN" u="sng" dirty="0"/>
              <a:t> url:</a:t>
            </a:r>
            <a:r>
              <a:rPr lang="en-IN" dirty="0">
                <a:hlinkClick r:id="rId2"/>
              </a:rPr>
              <a:t>IBM-Data-Science-Professional-Certificate/spacex_app.py at main · Anamitra22/IBM-Data-Science-Professional-Certificate (github.com)</a:t>
            </a:r>
            <a:endParaRPr lang="en-IN" u="sng" dirty="0"/>
          </a:p>
          <a:p>
            <a:pPr marL="12700">
              <a:lnSpc>
                <a:spcPts val="2350"/>
              </a:lnSpc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43608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BF3B-CB21-4AE9-84A2-3F0984E5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spc="-250" dirty="0"/>
              <a:t>Predictive </a:t>
            </a:r>
            <a:r>
              <a:rPr lang="en-IN" sz="4400" spc="-355" dirty="0"/>
              <a:t>analysis</a:t>
            </a:r>
            <a:r>
              <a:rPr lang="en-IN" sz="4400" spc="-555" dirty="0"/>
              <a:t> </a:t>
            </a:r>
            <a:r>
              <a:rPr lang="en-IN" sz="4400" spc="-280" dirty="0"/>
              <a:t>(Classification)</a:t>
            </a:r>
            <a:br>
              <a:rPr lang="en-IN" sz="1600" spc="-280" dirty="0"/>
            </a:br>
            <a:r>
              <a:rPr lang="en-IN" sz="1600" dirty="0">
                <a:hlinkClick r:id="rId2"/>
              </a:rPr>
              <a:t>IBM-Data-Science-Professional-Certificate/</a:t>
            </a:r>
            <a:r>
              <a:rPr lang="en-IN" sz="1600" dirty="0" err="1">
                <a:hlinkClick r:id="rId2"/>
              </a:rPr>
              <a:t>SpaceX_Machine</a:t>
            </a:r>
            <a:r>
              <a:rPr lang="en-IN" sz="1600" dirty="0">
                <a:hlinkClick r:id="rId2"/>
              </a:rPr>
              <a:t> Learning Prediction_Part_5.ipynb at main · Anamitra22/IBM-Data-Science-Professional-Certificate (github.com)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C427-4F5E-4EA8-9345-DE581BF5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pSp>
        <p:nvGrpSpPr>
          <p:cNvPr id="46" name="object 5">
            <a:extLst>
              <a:ext uri="{FF2B5EF4-FFF2-40B4-BE49-F238E27FC236}">
                <a16:creationId xmlns:a16="http://schemas.microsoft.com/office/drawing/2014/main" id="{DFB13C89-7421-455F-996D-9B0A0120F26A}"/>
              </a:ext>
            </a:extLst>
          </p:cNvPr>
          <p:cNvGrpSpPr/>
          <p:nvPr/>
        </p:nvGrpSpPr>
        <p:grpSpPr>
          <a:xfrm>
            <a:off x="2503398" y="2108201"/>
            <a:ext cx="2316415" cy="1660804"/>
            <a:chOff x="3822191" y="1933955"/>
            <a:chExt cx="1938655" cy="1728470"/>
          </a:xfrm>
        </p:grpSpPr>
        <p:sp>
          <p:nvSpPr>
            <p:cNvPr id="47" name="object 6">
              <a:extLst>
                <a:ext uri="{FF2B5EF4-FFF2-40B4-BE49-F238E27FC236}">
                  <a16:creationId xmlns:a16="http://schemas.microsoft.com/office/drawing/2014/main" id="{91C7FF1E-44D3-4822-8F3E-A73D84A8847A}"/>
                </a:ext>
              </a:extLst>
            </p:cNvPr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7">
              <a:extLst>
                <a:ext uri="{FF2B5EF4-FFF2-40B4-BE49-F238E27FC236}">
                  <a16:creationId xmlns:a16="http://schemas.microsoft.com/office/drawing/2014/main" id="{A0F01B91-7627-43ED-BEB8-27420EDDDA44}"/>
                </a:ext>
              </a:extLst>
            </p:cNvPr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8">
              <a:extLst>
                <a:ext uri="{FF2B5EF4-FFF2-40B4-BE49-F238E27FC236}">
                  <a16:creationId xmlns:a16="http://schemas.microsoft.com/office/drawing/2014/main" id="{7FAADB99-8004-4F06-B145-07DCB6849FD3}"/>
                </a:ext>
              </a:extLst>
            </p:cNvPr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9">
            <a:extLst>
              <a:ext uri="{FF2B5EF4-FFF2-40B4-BE49-F238E27FC236}">
                <a16:creationId xmlns:a16="http://schemas.microsoft.com/office/drawing/2014/main" id="{B540F6A3-2133-4D63-9D8D-73675EB8457D}"/>
              </a:ext>
            </a:extLst>
          </p:cNvPr>
          <p:cNvSpPr txBox="1"/>
          <p:nvPr/>
        </p:nvSpPr>
        <p:spPr>
          <a:xfrm>
            <a:off x="2752065" y="2337702"/>
            <a:ext cx="1874073" cy="273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5B40AB1C-48D0-48D1-AB7D-AB15928D4849}"/>
              </a:ext>
            </a:extLst>
          </p:cNvPr>
          <p:cNvSpPr txBox="1"/>
          <p:nvPr/>
        </p:nvSpPr>
        <p:spPr>
          <a:xfrm>
            <a:off x="2641227" y="2573922"/>
            <a:ext cx="2058445" cy="273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2" name="object 11">
            <a:extLst>
              <a:ext uri="{FF2B5EF4-FFF2-40B4-BE49-F238E27FC236}">
                <a16:creationId xmlns:a16="http://schemas.microsoft.com/office/drawing/2014/main" id="{626A3AD3-883A-44BC-8F62-C42E1BC44D12}"/>
              </a:ext>
            </a:extLst>
          </p:cNvPr>
          <p:cNvGrpSpPr/>
          <p:nvPr/>
        </p:nvGrpSpPr>
        <p:grpSpPr>
          <a:xfrm>
            <a:off x="2503398" y="3549954"/>
            <a:ext cx="2316415" cy="1662024"/>
            <a:chOff x="3822191" y="3375659"/>
            <a:chExt cx="1938655" cy="1729739"/>
          </a:xfrm>
        </p:grpSpPr>
        <p:sp>
          <p:nvSpPr>
            <p:cNvPr id="53" name="object 12">
              <a:extLst>
                <a:ext uri="{FF2B5EF4-FFF2-40B4-BE49-F238E27FC236}">
                  <a16:creationId xmlns:a16="http://schemas.microsoft.com/office/drawing/2014/main" id="{8E6F6189-5871-41BC-846E-773870437DBF}"/>
                </a:ext>
              </a:extLst>
            </p:cNvPr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3">
              <a:extLst>
                <a:ext uri="{FF2B5EF4-FFF2-40B4-BE49-F238E27FC236}">
                  <a16:creationId xmlns:a16="http://schemas.microsoft.com/office/drawing/2014/main" id="{D837DEF3-4BAA-4539-976D-0C073855AC94}"/>
                </a:ext>
              </a:extLst>
            </p:cNvPr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2D5506AE-ABD7-4F3C-BD6B-52EAB87B0421}"/>
                </a:ext>
              </a:extLst>
            </p:cNvPr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15">
            <a:extLst>
              <a:ext uri="{FF2B5EF4-FFF2-40B4-BE49-F238E27FC236}">
                <a16:creationId xmlns:a16="http://schemas.microsoft.com/office/drawing/2014/main" id="{20E57BCC-9DC6-41ED-BA79-B8CFBE67E06A}"/>
              </a:ext>
            </a:extLst>
          </p:cNvPr>
          <p:cNvSpPr txBox="1"/>
          <p:nvPr/>
        </p:nvSpPr>
        <p:spPr>
          <a:xfrm>
            <a:off x="2772797" y="3662057"/>
            <a:ext cx="1821720" cy="273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C3E85A00-1E77-403A-B81D-4ADB0ED2DF36}"/>
              </a:ext>
            </a:extLst>
          </p:cNvPr>
          <p:cNvSpPr txBox="1"/>
          <p:nvPr/>
        </p:nvSpPr>
        <p:spPr>
          <a:xfrm>
            <a:off x="2954298" y="3898024"/>
            <a:ext cx="1531125" cy="273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4D1B3025-5C72-4C26-83B0-E32998A263C5}"/>
              </a:ext>
            </a:extLst>
          </p:cNvPr>
          <p:cNvSpPr txBox="1"/>
          <p:nvPr/>
        </p:nvSpPr>
        <p:spPr>
          <a:xfrm>
            <a:off x="2890226" y="4135768"/>
            <a:ext cx="1634313" cy="273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9" name="object 18">
            <a:extLst>
              <a:ext uri="{FF2B5EF4-FFF2-40B4-BE49-F238E27FC236}">
                <a16:creationId xmlns:a16="http://schemas.microsoft.com/office/drawing/2014/main" id="{5B52CBC3-46EA-4473-9019-2982C3E12F40}"/>
              </a:ext>
            </a:extLst>
          </p:cNvPr>
          <p:cNvGrpSpPr/>
          <p:nvPr/>
        </p:nvGrpSpPr>
        <p:grpSpPr>
          <a:xfrm>
            <a:off x="2450237" y="4971233"/>
            <a:ext cx="3381766" cy="1123270"/>
            <a:chOff x="3822191" y="4818888"/>
            <a:chExt cx="2950845" cy="1169035"/>
          </a:xfrm>
        </p:grpSpPr>
        <p:sp>
          <p:nvSpPr>
            <p:cNvPr id="60" name="object 19">
              <a:extLst>
                <a:ext uri="{FF2B5EF4-FFF2-40B4-BE49-F238E27FC236}">
                  <a16:creationId xmlns:a16="http://schemas.microsoft.com/office/drawing/2014/main" id="{BDA7C6B9-9C25-4367-9566-D81221B00DB5}"/>
                </a:ext>
              </a:extLst>
            </p:cNvPr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0">
              <a:extLst>
                <a:ext uri="{FF2B5EF4-FFF2-40B4-BE49-F238E27FC236}">
                  <a16:creationId xmlns:a16="http://schemas.microsoft.com/office/drawing/2014/main" id="{17C72BF0-4C87-4F3F-ADA8-26F7A3F1DC4B}"/>
                </a:ext>
              </a:extLst>
            </p:cNvPr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1">
              <a:extLst>
                <a:ext uri="{FF2B5EF4-FFF2-40B4-BE49-F238E27FC236}">
                  <a16:creationId xmlns:a16="http://schemas.microsoft.com/office/drawing/2014/main" id="{7134F374-E7E5-4CAA-9D6C-4271A8448341}"/>
                </a:ext>
              </a:extLst>
            </p:cNvPr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22">
            <a:extLst>
              <a:ext uri="{FF2B5EF4-FFF2-40B4-BE49-F238E27FC236}">
                <a16:creationId xmlns:a16="http://schemas.microsoft.com/office/drawing/2014/main" id="{A984EE04-F0E2-453F-8317-D0910B11DCA6}"/>
              </a:ext>
            </a:extLst>
          </p:cNvPr>
          <p:cNvSpPr txBox="1"/>
          <p:nvPr/>
        </p:nvSpPr>
        <p:spPr>
          <a:xfrm>
            <a:off x="2900776" y="5222607"/>
            <a:ext cx="1606999" cy="274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BF596529-6862-48EC-9FAD-04152BB599C3}"/>
              </a:ext>
            </a:extLst>
          </p:cNvPr>
          <p:cNvSpPr txBox="1"/>
          <p:nvPr/>
        </p:nvSpPr>
        <p:spPr>
          <a:xfrm>
            <a:off x="3562725" y="5459489"/>
            <a:ext cx="491660" cy="273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65" name="object 24">
            <a:extLst>
              <a:ext uri="{FF2B5EF4-FFF2-40B4-BE49-F238E27FC236}">
                <a16:creationId xmlns:a16="http://schemas.microsoft.com/office/drawing/2014/main" id="{DDCD35FA-6CE8-446C-8D52-2133A112603D}"/>
              </a:ext>
            </a:extLst>
          </p:cNvPr>
          <p:cNvGrpSpPr/>
          <p:nvPr/>
        </p:nvGrpSpPr>
        <p:grpSpPr>
          <a:xfrm>
            <a:off x="5062195" y="3870054"/>
            <a:ext cx="2316415" cy="2224575"/>
            <a:chOff x="6380988" y="3672840"/>
            <a:chExt cx="1938655" cy="2315210"/>
          </a:xfrm>
        </p:grpSpPr>
        <p:sp>
          <p:nvSpPr>
            <p:cNvPr id="66" name="object 25">
              <a:extLst>
                <a:ext uri="{FF2B5EF4-FFF2-40B4-BE49-F238E27FC236}">
                  <a16:creationId xmlns:a16="http://schemas.microsoft.com/office/drawing/2014/main" id="{F0C8CD0D-6FD5-40A0-AE47-F736750AB2E2}"/>
                </a:ext>
              </a:extLst>
            </p:cNvPr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6">
              <a:extLst>
                <a:ext uri="{FF2B5EF4-FFF2-40B4-BE49-F238E27FC236}">
                  <a16:creationId xmlns:a16="http://schemas.microsoft.com/office/drawing/2014/main" id="{C00E638C-B2F3-4710-B559-50F629B7A230}"/>
                </a:ext>
              </a:extLst>
            </p:cNvPr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7">
              <a:extLst>
                <a:ext uri="{FF2B5EF4-FFF2-40B4-BE49-F238E27FC236}">
                  <a16:creationId xmlns:a16="http://schemas.microsoft.com/office/drawing/2014/main" id="{E8011B09-5245-4B91-995A-8A1DCCD3231B}"/>
                </a:ext>
              </a:extLst>
            </p:cNvPr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28">
            <a:extLst>
              <a:ext uri="{FF2B5EF4-FFF2-40B4-BE49-F238E27FC236}">
                <a16:creationId xmlns:a16="http://schemas.microsoft.com/office/drawing/2014/main" id="{0AD80C87-43C4-4C4E-BDFC-D1BF3F47C13A}"/>
              </a:ext>
            </a:extLst>
          </p:cNvPr>
          <p:cNvSpPr txBox="1"/>
          <p:nvPr/>
        </p:nvSpPr>
        <p:spPr>
          <a:xfrm>
            <a:off x="5557101" y="5104651"/>
            <a:ext cx="1457528" cy="273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70" name="object 29">
            <a:extLst>
              <a:ext uri="{FF2B5EF4-FFF2-40B4-BE49-F238E27FC236}">
                <a16:creationId xmlns:a16="http://schemas.microsoft.com/office/drawing/2014/main" id="{EE7BF7C5-13C1-475C-B8C9-4269B101AF59}"/>
              </a:ext>
            </a:extLst>
          </p:cNvPr>
          <p:cNvSpPr txBox="1"/>
          <p:nvPr/>
        </p:nvSpPr>
        <p:spPr>
          <a:xfrm>
            <a:off x="5207311" y="5344743"/>
            <a:ext cx="2069826" cy="53860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71" name="object 30">
            <a:extLst>
              <a:ext uri="{FF2B5EF4-FFF2-40B4-BE49-F238E27FC236}">
                <a16:creationId xmlns:a16="http://schemas.microsoft.com/office/drawing/2014/main" id="{37389529-2DF8-4D6F-B551-88F23AA82651}"/>
              </a:ext>
            </a:extLst>
          </p:cNvPr>
          <p:cNvGrpSpPr/>
          <p:nvPr/>
        </p:nvGrpSpPr>
        <p:grpSpPr>
          <a:xfrm>
            <a:off x="5062195" y="2426875"/>
            <a:ext cx="2316415" cy="2225795"/>
            <a:chOff x="6380988" y="2229611"/>
            <a:chExt cx="1938655" cy="2316480"/>
          </a:xfrm>
        </p:grpSpPr>
        <p:sp>
          <p:nvSpPr>
            <p:cNvPr id="72" name="object 31">
              <a:extLst>
                <a:ext uri="{FF2B5EF4-FFF2-40B4-BE49-F238E27FC236}">
                  <a16:creationId xmlns:a16="http://schemas.microsoft.com/office/drawing/2014/main" id="{AD4D1E3E-EB4B-4200-B71F-BBBE6D579D22}"/>
                </a:ext>
              </a:extLst>
            </p:cNvPr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32">
              <a:extLst>
                <a:ext uri="{FF2B5EF4-FFF2-40B4-BE49-F238E27FC236}">
                  <a16:creationId xmlns:a16="http://schemas.microsoft.com/office/drawing/2014/main" id="{CE705013-32B8-4E75-83CA-A7136DA9E198}"/>
                </a:ext>
              </a:extLst>
            </p:cNvPr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33">
              <a:extLst>
                <a:ext uri="{FF2B5EF4-FFF2-40B4-BE49-F238E27FC236}">
                  <a16:creationId xmlns:a16="http://schemas.microsoft.com/office/drawing/2014/main" id="{BCC1DCC2-DBB0-4FDB-ABF9-09292819FE47}"/>
                </a:ext>
              </a:extLst>
            </p:cNvPr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34">
            <a:extLst>
              <a:ext uri="{FF2B5EF4-FFF2-40B4-BE49-F238E27FC236}">
                <a16:creationId xmlns:a16="http://schemas.microsoft.com/office/drawing/2014/main" id="{9A929FA6-C0DA-4945-B2E4-BD40943B35E9}"/>
              </a:ext>
            </a:extLst>
          </p:cNvPr>
          <p:cNvSpPr txBox="1"/>
          <p:nvPr/>
        </p:nvSpPr>
        <p:spPr>
          <a:xfrm>
            <a:off x="5294990" y="3543186"/>
            <a:ext cx="1904422" cy="273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76" name="object 35">
            <a:extLst>
              <a:ext uri="{FF2B5EF4-FFF2-40B4-BE49-F238E27FC236}">
                <a16:creationId xmlns:a16="http://schemas.microsoft.com/office/drawing/2014/main" id="{5133E39E-7913-4AA9-8476-8B88F45C4E24}"/>
              </a:ext>
            </a:extLst>
          </p:cNvPr>
          <p:cNvSpPr txBox="1"/>
          <p:nvPr/>
        </p:nvSpPr>
        <p:spPr>
          <a:xfrm>
            <a:off x="5372784" y="3778770"/>
            <a:ext cx="1773161" cy="273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DF9B01C6-C7A9-4DCD-B52E-CE87640F5B84}"/>
              </a:ext>
            </a:extLst>
          </p:cNvPr>
          <p:cNvSpPr txBox="1"/>
          <p:nvPr/>
        </p:nvSpPr>
        <p:spPr>
          <a:xfrm>
            <a:off x="5282590" y="4017150"/>
            <a:ext cx="1915045" cy="273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78" name="object 37">
            <a:extLst>
              <a:ext uri="{FF2B5EF4-FFF2-40B4-BE49-F238E27FC236}">
                <a16:creationId xmlns:a16="http://schemas.microsoft.com/office/drawing/2014/main" id="{70BC0923-EEB7-4FE8-A1D0-5677775574FB}"/>
              </a:ext>
            </a:extLst>
          </p:cNvPr>
          <p:cNvSpPr txBox="1"/>
          <p:nvPr/>
        </p:nvSpPr>
        <p:spPr>
          <a:xfrm>
            <a:off x="5639798" y="4253369"/>
            <a:ext cx="1314886" cy="273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79" name="object 38">
            <a:extLst>
              <a:ext uri="{FF2B5EF4-FFF2-40B4-BE49-F238E27FC236}">
                <a16:creationId xmlns:a16="http://schemas.microsoft.com/office/drawing/2014/main" id="{0E47B375-1CED-4290-9211-EE80AC32AA3E}"/>
              </a:ext>
            </a:extLst>
          </p:cNvPr>
          <p:cNvGrpSpPr/>
          <p:nvPr/>
        </p:nvGrpSpPr>
        <p:grpSpPr>
          <a:xfrm>
            <a:off x="4864963" y="2086300"/>
            <a:ext cx="3525837" cy="1123270"/>
            <a:chOff x="6380988" y="1933955"/>
            <a:chExt cx="2950845" cy="1169035"/>
          </a:xfrm>
        </p:grpSpPr>
        <p:sp>
          <p:nvSpPr>
            <p:cNvPr id="80" name="object 39">
              <a:extLst>
                <a:ext uri="{FF2B5EF4-FFF2-40B4-BE49-F238E27FC236}">
                  <a16:creationId xmlns:a16="http://schemas.microsoft.com/office/drawing/2014/main" id="{AD219ECF-0111-4E59-92BC-EA8F27D606F7}"/>
                </a:ext>
              </a:extLst>
            </p:cNvPr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40">
              <a:extLst>
                <a:ext uri="{FF2B5EF4-FFF2-40B4-BE49-F238E27FC236}">
                  <a16:creationId xmlns:a16="http://schemas.microsoft.com/office/drawing/2014/main" id="{8AC7437E-7EAA-4273-9380-D182EB28F32A}"/>
                </a:ext>
              </a:extLst>
            </p:cNvPr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41">
              <a:extLst>
                <a:ext uri="{FF2B5EF4-FFF2-40B4-BE49-F238E27FC236}">
                  <a16:creationId xmlns:a16="http://schemas.microsoft.com/office/drawing/2014/main" id="{3CB713C8-7273-4341-BDFB-673693E004A2}"/>
                </a:ext>
              </a:extLst>
            </p:cNvPr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42">
            <a:extLst>
              <a:ext uri="{FF2B5EF4-FFF2-40B4-BE49-F238E27FC236}">
                <a16:creationId xmlns:a16="http://schemas.microsoft.com/office/drawing/2014/main" id="{DE377921-B66B-4622-9BFC-4F4BF953D2BB}"/>
              </a:ext>
            </a:extLst>
          </p:cNvPr>
          <p:cNvSpPr txBox="1"/>
          <p:nvPr/>
        </p:nvSpPr>
        <p:spPr>
          <a:xfrm>
            <a:off x="5389275" y="2337702"/>
            <a:ext cx="1739018" cy="273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84" name="object 43">
            <a:extLst>
              <a:ext uri="{FF2B5EF4-FFF2-40B4-BE49-F238E27FC236}">
                <a16:creationId xmlns:a16="http://schemas.microsoft.com/office/drawing/2014/main" id="{7686174D-2C28-4E51-BF1D-CB99FD4A78B5}"/>
              </a:ext>
            </a:extLst>
          </p:cNvPr>
          <p:cNvSpPr txBox="1"/>
          <p:nvPr/>
        </p:nvSpPr>
        <p:spPr>
          <a:xfrm>
            <a:off x="5656034" y="2573922"/>
            <a:ext cx="1280743" cy="273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85" name="object 44">
            <a:extLst>
              <a:ext uri="{FF2B5EF4-FFF2-40B4-BE49-F238E27FC236}">
                <a16:creationId xmlns:a16="http://schemas.microsoft.com/office/drawing/2014/main" id="{B87CD4CD-9544-4756-BFBE-A14046315AC2}"/>
              </a:ext>
            </a:extLst>
          </p:cNvPr>
          <p:cNvGrpSpPr/>
          <p:nvPr/>
        </p:nvGrpSpPr>
        <p:grpSpPr>
          <a:xfrm>
            <a:off x="7619466" y="2108201"/>
            <a:ext cx="2316415" cy="1660804"/>
            <a:chOff x="8938259" y="1933955"/>
            <a:chExt cx="1938655" cy="1728470"/>
          </a:xfrm>
        </p:grpSpPr>
        <p:sp>
          <p:nvSpPr>
            <p:cNvPr id="86" name="object 45">
              <a:extLst>
                <a:ext uri="{FF2B5EF4-FFF2-40B4-BE49-F238E27FC236}">
                  <a16:creationId xmlns:a16="http://schemas.microsoft.com/office/drawing/2014/main" id="{9F336D3C-FD45-4663-B8A7-9DF2E3752210}"/>
                </a:ext>
              </a:extLst>
            </p:cNvPr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46">
              <a:extLst>
                <a:ext uri="{FF2B5EF4-FFF2-40B4-BE49-F238E27FC236}">
                  <a16:creationId xmlns:a16="http://schemas.microsoft.com/office/drawing/2014/main" id="{633E96E6-7C99-4991-982C-757D3B9A5DB8}"/>
                </a:ext>
              </a:extLst>
            </p:cNvPr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47">
              <a:extLst>
                <a:ext uri="{FF2B5EF4-FFF2-40B4-BE49-F238E27FC236}">
                  <a16:creationId xmlns:a16="http://schemas.microsoft.com/office/drawing/2014/main" id="{43FB4E00-4680-488A-B385-8022754D7EF9}"/>
                </a:ext>
              </a:extLst>
            </p:cNvPr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48">
            <a:extLst>
              <a:ext uri="{FF2B5EF4-FFF2-40B4-BE49-F238E27FC236}">
                <a16:creationId xmlns:a16="http://schemas.microsoft.com/office/drawing/2014/main" id="{595A5655-DFA9-4282-967F-5C260F66C4F5}"/>
              </a:ext>
            </a:extLst>
          </p:cNvPr>
          <p:cNvSpPr txBox="1"/>
          <p:nvPr/>
        </p:nvSpPr>
        <p:spPr>
          <a:xfrm>
            <a:off x="7903568" y="2337702"/>
            <a:ext cx="1815651" cy="273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90" name="object 49">
            <a:extLst>
              <a:ext uri="{FF2B5EF4-FFF2-40B4-BE49-F238E27FC236}">
                <a16:creationId xmlns:a16="http://schemas.microsoft.com/office/drawing/2014/main" id="{3C17BAF5-E9C5-4FC3-BC50-A08A268DDADE}"/>
              </a:ext>
            </a:extLst>
          </p:cNvPr>
          <p:cNvSpPr txBox="1"/>
          <p:nvPr/>
        </p:nvSpPr>
        <p:spPr>
          <a:xfrm>
            <a:off x="8123808" y="2573922"/>
            <a:ext cx="1437042" cy="273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91" name="object 50">
            <a:extLst>
              <a:ext uri="{FF2B5EF4-FFF2-40B4-BE49-F238E27FC236}">
                <a16:creationId xmlns:a16="http://schemas.microsoft.com/office/drawing/2014/main" id="{33FF4C54-EFB9-4DB1-AA07-BEC35C28285D}"/>
              </a:ext>
            </a:extLst>
          </p:cNvPr>
          <p:cNvGrpSpPr/>
          <p:nvPr/>
        </p:nvGrpSpPr>
        <p:grpSpPr>
          <a:xfrm>
            <a:off x="7619466" y="3528054"/>
            <a:ext cx="2316415" cy="1124490"/>
            <a:chOff x="8938259" y="3375659"/>
            <a:chExt cx="1938655" cy="1170305"/>
          </a:xfrm>
        </p:grpSpPr>
        <p:sp>
          <p:nvSpPr>
            <p:cNvPr id="92" name="object 51">
              <a:extLst>
                <a:ext uri="{FF2B5EF4-FFF2-40B4-BE49-F238E27FC236}">
                  <a16:creationId xmlns:a16="http://schemas.microsoft.com/office/drawing/2014/main" id="{CB7B41E5-1BEA-4765-83A8-19D13402A1F7}"/>
                </a:ext>
              </a:extLst>
            </p:cNvPr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52">
              <a:extLst>
                <a:ext uri="{FF2B5EF4-FFF2-40B4-BE49-F238E27FC236}">
                  <a16:creationId xmlns:a16="http://schemas.microsoft.com/office/drawing/2014/main" id="{C7739BBF-566A-4A12-96D9-D528EF2CE6BD}"/>
                </a:ext>
              </a:extLst>
            </p:cNvPr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53">
            <a:extLst>
              <a:ext uri="{FF2B5EF4-FFF2-40B4-BE49-F238E27FC236}">
                <a16:creationId xmlns:a16="http://schemas.microsoft.com/office/drawing/2014/main" id="{BE42420D-A0B3-47FC-93B9-4A87FE280328}"/>
              </a:ext>
            </a:extLst>
          </p:cNvPr>
          <p:cNvSpPr txBox="1"/>
          <p:nvPr/>
        </p:nvSpPr>
        <p:spPr>
          <a:xfrm>
            <a:off x="7781229" y="3784167"/>
            <a:ext cx="2042512" cy="53860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437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-90342"/>
            <a:ext cx="51625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765" dirty="0">
                <a:solidFill>
                  <a:schemeClr val="tx1"/>
                </a:solidFill>
              </a:rPr>
              <a:t> </a:t>
            </a:r>
            <a:r>
              <a:rPr sz="3600" spc="-265" dirty="0">
                <a:solidFill>
                  <a:schemeClr val="tx1"/>
                </a:solidFill>
              </a:rPr>
              <a:t>Site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85150"/>
            <a:ext cx="402526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</a:rPr>
              <a:t>Payload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495" dirty="0">
                <a:solidFill>
                  <a:schemeClr val="tx1"/>
                </a:solidFill>
              </a:rPr>
              <a:t> </a:t>
            </a:r>
            <a:r>
              <a:rPr sz="3600" spc="-260" dirty="0">
                <a:solidFill>
                  <a:schemeClr val="tx1"/>
                </a:solidFill>
              </a:rPr>
              <a:t>Site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4B87-6B0E-4850-8AF3-774B5C10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heavy" spc="-190" dirty="0">
                <a:uFill>
                  <a:solidFill>
                    <a:srgbClr val="7D7D7D"/>
                  </a:solidFill>
                </a:uFill>
              </a:rPr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B73C-4B87-4349-BE63-F6F37A473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6058"/>
            <a:ext cx="10058400" cy="3760891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ClrTx/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Executive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Summary</a:t>
            </a:r>
            <a:r>
              <a:rPr lang="en-US"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(3)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Tx/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Introduction</a:t>
            </a:r>
            <a:r>
              <a:rPr lang="en-US" sz="20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(4)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Methodology</a:t>
            </a:r>
            <a:r>
              <a:rPr lang="en-US" sz="20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(6)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Tx/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Results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(16)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Tx/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Conclusion</a:t>
            </a:r>
            <a:r>
              <a:rPr lang="en-US" sz="20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(46)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Tx/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Appendix</a:t>
            </a:r>
            <a:r>
              <a:rPr lang="en-US" sz="2000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(47)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45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-58084"/>
            <a:ext cx="45739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chemeClr val="tx1"/>
                </a:solidFill>
              </a:rPr>
              <a:t>Success </a:t>
            </a:r>
            <a:r>
              <a:rPr sz="3600" spc="-165" dirty="0">
                <a:solidFill>
                  <a:schemeClr val="tx1"/>
                </a:solidFill>
              </a:rPr>
              <a:t>rate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670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95840"/>
            <a:ext cx="49415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760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262210"/>
            <a:ext cx="38042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</a:rPr>
              <a:t>Payload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465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-43098"/>
            <a:ext cx="4927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tx1"/>
                </a:solidFill>
              </a:rPr>
              <a:t>Launch </a:t>
            </a:r>
            <a:r>
              <a:rPr sz="3600" spc="-425" dirty="0">
                <a:solidFill>
                  <a:schemeClr val="tx1"/>
                </a:solidFill>
              </a:rPr>
              <a:t>Success </a:t>
            </a:r>
            <a:r>
              <a:rPr sz="3600" spc="-335" dirty="0">
                <a:solidFill>
                  <a:schemeClr val="tx1"/>
                </a:solidFill>
              </a:rPr>
              <a:t>Yearly</a:t>
            </a:r>
            <a:r>
              <a:rPr sz="3600" spc="-470" dirty="0">
                <a:solidFill>
                  <a:schemeClr val="tx1"/>
                </a:solidFill>
              </a:rPr>
              <a:t> </a:t>
            </a:r>
            <a:r>
              <a:rPr sz="3600" spc="-305" dirty="0">
                <a:solidFill>
                  <a:schemeClr val="tx1"/>
                </a:solidFill>
              </a:rPr>
              <a:t>Trend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38AA-D4FA-4114-A81B-67D8A080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0370-23F9-4982-B753-E05D4388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ClrTx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Collected </a:t>
            </a:r>
            <a:r>
              <a:rPr lang="en-US" sz="2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data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from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public SpaceX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API and </a:t>
            </a:r>
            <a:r>
              <a:rPr lang="en-US"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SpaceX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Wikipedia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page.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Created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labels 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column </a:t>
            </a:r>
            <a:r>
              <a:rPr lang="en-US" sz="2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‘class’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which classifies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successful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landings.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Explored the </a:t>
            </a:r>
            <a:r>
              <a:rPr lang="en-US" sz="2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data </a:t>
            </a:r>
            <a:r>
              <a:rPr lang="en-US"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using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SQL, 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visualization,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folium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maps,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and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dashboards.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Gathered 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relevant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columns 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be </a:t>
            </a:r>
            <a:r>
              <a:rPr lang="en-US"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used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as  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features.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Changed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all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categorical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variables 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binary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using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one hot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encoding. 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Standardized </a:t>
            </a:r>
            <a:r>
              <a:rPr lang="en-US" sz="2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data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and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used </a:t>
            </a:r>
            <a:r>
              <a:rPr lang="en-US" sz="2000" spc="-2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GridSearchCV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find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best </a:t>
            </a:r>
            <a:r>
              <a:rPr lang="en-US" sz="20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parameters </a:t>
            </a:r>
            <a:r>
              <a:rPr lang="en-US" sz="2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for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machine learning  models.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Visualize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accuracy score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of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all</a:t>
            </a:r>
            <a:r>
              <a:rPr lang="en-US" sz="20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models.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Tx/>
              <a:buFont typeface="Arial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ClrTx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Four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machine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learning models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were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produced: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Logistic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Regression,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Support </a:t>
            </a:r>
            <a:r>
              <a:rPr 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Vector 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Machine,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Decision </a:t>
            </a:r>
            <a:r>
              <a:rPr lang="en-US" sz="20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Tree </a:t>
            </a:r>
            <a:r>
              <a:rPr lang="en-US" sz="20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Classifier,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and K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Nearest Neighbors.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All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produced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similar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results 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with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accuracy </a:t>
            </a:r>
            <a:r>
              <a:rPr lang="en-US" sz="20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rate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of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about 83.33%. All models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over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predicted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successful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landings.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More  </a:t>
            </a:r>
            <a:r>
              <a:rPr lang="en-US" sz="2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data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is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needed </a:t>
            </a:r>
            <a:r>
              <a:rPr lang="en-US" sz="20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for </a:t>
            </a:r>
            <a:r>
              <a:rPr lang="en-US" sz="20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better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model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determination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and</a:t>
            </a:r>
            <a:r>
              <a:rPr lang="en-US" sz="2000" spc="204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accuracy.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742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375" y="739231"/>
            <a:ext cx="10058400" cy="14507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lang="en-IN"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</a:t>
            </a:r>
            <a:r>
              <a:rPr lang="en-IN" u="heavy" spc="-380" dirty="0">
                <a:uFill>
                  <a:solidFill>
                    <a:srgbClr val="7D7D7D"/>
                  </a:solidFill>
                </a:uFill>
              </a:rPr>
              <a:t>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2214753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14907" y="2494216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695" y="-1864052"/>
            <a:ext cx="10058400" cy="4249112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br>
              <a:rPr lang="en-IN" u="heavy" spc="-285" dirty="0">
                <a:uFill>
                  <a:solidFill>
                    <a:srgbClr val="7D7D7D"/>
                  </a:solidFill>
                </a:uFill>
              </a:rPr>
            </a:br>
            <a:br>
              <a:rPr lang="en-IN" u="heavy" spc="-285" dirty="0">
                <a:uFill>
                  <a:solidFill>
                    <a:srgbClr val="7D7D7D"/>
                  </a:solidFill>
                </a:uFill>
              </a:rPr>
            </a:b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lang="en-IN" u="heavy" spc="-325" dirty="0">
                <a:uFill>
                  <a:solidFill>
                    <a:srgbClr val="7D7D7D"/>
                  </a:solidFill>
                </a:uFill>
              </a:rPr>
              <a:t>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781" y="1048942"/>
            <a:ext cx="10058400" cy="1450757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938216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D76A-DC25-4071-969B-DF457F89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FEFD-985C-42BB-81EE-85C52A08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" indent="0">
              <a:lnSpc>
                <a:spcPct val="100000"/>
              </a:lnSpc>
              <a:spcBef>
                <a:spcPts val="850"/>
              </a:spcBef>
              <a:buNone/>
              <a:tabLst>
                <a:tab pos="253365" algn="l"/>
                <a:tab pos="254000" algn="l"/>
              </a:tabLst>
            </a:pPr>
            <a:r>
              <a:rPr lang="en-US" sz="2800" u="sng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Background:</a:t>
            </a:r>
          </a:p>
          <a:p>
            <a:pPr marL="367030" indent="-342900">
              <a:lnSpc>
                <a:spcPct val="100000"/>
              </a:lnSpc>
              <a:spcBef>
                <a:spcPts val="850"/>
              </a:spcBef>
              <a:buClrTx/>
              <a:buFont typeface="Arial" panose="020B0604020202020204" pitchFamily="34" charset="0"/>
              <a:buChar char="•"/>
              <a:tabLst>
                <a:tab pos="253365" algn="l"/>
                <a:tab pos="254000" algn="l"/>
              </a:tabLst>
            </a:pP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Commercial </a:t>
            </a:r>
            <a:r>
              <a:rPr lang="en-US"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Space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Age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is</a:t>
            </a:r>
            <a:r>
              <a:rPr lang="en-US" sz="20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Here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pPr marL="367030" indent="-342900">
              <a:lnSpc>
                <a:spcPct val="100000"/>
              </a:lnSpc>
              <a:spcBef>
                <a:spcPts val="705"/>
              </a:spcBef>
              <a:buClrTx/>
              <a:buFont typeface="Arial" panose="020B0604020202020204" pitchFamily="34" charset="0"/>
              <a:buChar char="•"/>
              <a:tabLst>
                <a:tab pos="253365" algn="l"/>
                <a:tab pos="254000" algn="l"/>
              </a:tabLst>
            </a:pP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Space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X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has </a:t>
            </a:r>
            <a:r>
              <a:rPr lang="en-US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best pricing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($62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million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vs.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$165 million</a:t>
            </a:r>
            <a:r>
              <a:rPr lang="en-US" sz="20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USD)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pPr marL="367030" indent="-342900">
              <a:lnSpc>
                <a:spcPct val="100000"/>
              </a:lnSpc>
              <a:spcBef>
                <a:spcPts val="695"/>
              </a:spcBef>
              <a:buClrTx/>
              <a:buFont typeface="Arial" panose="020B0604020202020204" pitchFamily="34" charset="0"/>
              <a:buChar char="•"/>
              <a:tabLst>
                <a:tab pos="253365" algn="l"/>
                <a:tab pos="254000" algn="l"/>
              </a:tabLst>
            </a:pP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Largely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due 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ability 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to recover </a:t>
            </a: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part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of </a:t>
            </a:r>
            <a:r>
              <a:rPr lang="en-US" sz="20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rocket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(Stage</a:t>
            </a:r>
            <a:r>
              <a:rPr lang="en-US" sz="2000" spc="13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1)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pPr marL="367030" indent="-342900">
              <a:lnSpc>
                <a:spcPct val="100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253365" algn="l"/>
                <a:tab pos="254000" algn="l"/>
              </a:tabLst>
            </a:pPr>
            <a:r>
              <a:rPr lang="en-US" sz="20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Space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Y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wants </a:t>
            </a:r>
            <a:r>
              <a:rPr lang="en-US" sz="2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20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compete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with </a:t>
            </a:r>
            <a:r>
              <a:rPr lang="en-US"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Space</a:t>
            </a:r>
            <a:r>
              <a:rPr lang="en-US" sz="20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X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  <a:p>
            <a:r>
              <a:rPr lang="en-IN" sz="2800" u="sng" dirty="0"/>
              <a:t>Problem: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spc="-10" dirty="0">
                <a:solidFill>
                  <a:schemeClr val="tx1"/>
                </a:solidFill>
                <a:latin typeface="Carlito"/>
                <a:cs typeface="Carlito"/>
              </a:rPr>
              <a:t>  </a:t>
            </a:r>
            <a:r>
              <a:rPr lang="en-US" sz="2000" spc="-10" dirty="0">
                <a:solidFill>
                  <a:schemeClr val="tx1"/>
                </a:solidFill>
                <a:latin typeface="Carlito"/>
                <a:cs typeface="Carlito"/>
              </a:rPr>
              <a:t>Space </a:t>
            </a:r>
            <a:r>
              <a:rPr lang="en-US" sz="2000" spc="-5" dirty="0">
                <a:solidFill>
                  <a:schemeClr val="tx1"/>
                </a:solidFill>
                <a:latin typeface="Carlito"/>
                <a:cs typeface="Carlito"/>
              </a:rPr>
              <a:t>Y </a:t>
            </a:r>
            <a:r>
              <a:rPr lang="en-US" sz="2000" spc="-25" dirty="0">
                <a:solidFill>
                  <a:schemeClr val="tx1"/>
                </a:solidFill>
                <a:latin typeface="Carlito"/>
                <a:cs typeface="Carlito"/>
              </a:rPr>
              <a:t>tasks </a:t>
            </a:r>
            <a:r>
              <a:rPr lang="en-US" sz="2000" spc="-5" dirty="0">
                <a:solidFill>
                  <a:schemeClr val="tx1"/>
                </a:solidFill>
                <a:latin typeface="Carlito"/>
                <a:cs typeface="Carlito"/>
              </a:rPr>
              <a:t>us </a:t>
            </a:r>
            <a:r>
              <a:rPr lang="en-US" sz="2000" spc="-30" dirty="0">
                <a:solidFill>
                  <a:schemeClr val="tx1"/>
                </a:solidFill>
                <a:latin typeface="Carlito"/>
                <a:cs typeface="Carlito"/>
              </a:rPr>
              <a:t>to </a:t>
            </a:r>
            <a:r>
              <a:rPr lang="en-US" sz="2000" spc="-25" dirty="0">
                <a:solidFill>
                  <a:schemeClr val="tx1"/>
                </a:solidFill>
                <a:latin typeface="Carlito"/>
                <a:cs typeface="Carlito"/>
              </a:rPr>
              <a:t>train </a:t>
            </a:r>
            <a:r>
              <a:rPr lang="en-US" sz="2000" spc="-5" dirty="0">
                <a:solidFill>
                  <a:schemeClr val="tx1"/>
                </a:solidFill>
                <a:latin typeface="Carlito"/>
                <a:cs typeface="Carlito"/>
              </a:rPr>
              <a:t>a machine learning model </a:t>
            </a:r>
            <a:r>
              <a:rPr lang="en-US" sz="2000" spc="-60" dirty="0">
                <a:solidFill>
                  <a:schemeClr val="tx1"/>
                </a:solidFill>
                <a:latin typeface="Carlito"/>
                <a:cs typeface="Carlito"/>
              </a:rPr>
              <a:t>to  </a:t>
            </a:r>
            <a:r>
              <a:rPr lang="en-US" sz="2000" spc="-20" dirty="0">
                <a:solidFill>
                  <a:schemeClr val="tx1"/>
                </a:solidFill>
                <a:latin typeface="Carlito"/>
                <a:cs typeface="Carlito"/>
              </a:rPr>
              <a:t>predict successful </a:t>
            </a:r>
            <a:r>
              <a:rPr lang="en-US" sz="2000" spc="-25" dirty="0">
                <a:solidFill>
                  <a:schemeClr val="tx1"/>
                </a:solidFill>
                <a:latin typeface="Carlito"/>
                <a:cs typeface="Carlito"/>
              </a:rPr>
              <a:t>Stage </a:t>
            </a:r>
            <a:r>
              <a:rPr lang="en-US" sz="2000" spc="-5" dirty="0">
                <a:solidFill>
                  <a:schemeClr val="tx1"/>
                </a:solidFill>
                <a:latin typeface="Carlito"/>
                <a:cs typeface="Carlito"/>
              </a:rPr>
              <a:t>1</a:t>
            </a:r>
            <a:r>
              <a:rPr lang="en-US" sz="2000" spc="45" dirty="0">
                <a:solidFill>
                  <a:schemeClr val="tx1"/>
                </a:solidFill>
                <a:latin typeface="Carlito"/>
                <a:cs typeface="Carlito"/>
              </a:rPr>
              <a:t>   </a:t>
            </a:r>
            <a:r>
              <a:rPr lang="en-US" sz="2000" spc="-25" dirty="0">
                <a:solidFill>
                  <a:schemeClr val="tx1"/>
                </a:solidFill>
                <a:latin typeface="Carlito"/>
                <a:cs typeface="Carlito"/>
              </a:rPr>
              <a:t>recovery</a:t>
            </a:r>
            <a:endParaRPr lang="en-US" sz="2000" dirty="0">
              <a:solidFill>
                <a:schemeClr val="tx1"/>
              </a:solidFill>
              <a:latin typeface="Carlito"/>
              <a:cs typeface="Carlito"/>
            </a:endParaRPr>
          </a:p>
          <a:p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59699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1451811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6000" spc="-385" dirty="0"/>
              <a:t>Predictive</a:t>
            </a:r>
            <a:r>
              <a:rPr sz="6000" spc="-750" dirty="0"/>
              <a:t> </a:t>
            </a:r>
            <a:r>
              <a:rPr sz="6000" spc="-570" dirty="0"/>
              <a:t>Analysis  </a:t>
            </a:r>
            <a:r>
              <a:rPr sz="6000"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2955" y="278400"/>
            <a:ext cx="40087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tx1"/>
                </a:solidFill>
              </a:rPr>
              <a:t>Classification</a:t>
            </a:r>
            <a:r>
              <a:rPr sz="3600" spc="-340" dirty="0">
                <a:solidFill>
                  <a:schemeClr val="tx1"/>
                </a:solidFill>
              </a:rPr>
              <a:t> </a:t>
            </a:r>
            <a:r>
              <a:rPr sz="3600" spc="-280" dirty="0">
                <a:solidFill>
                  <a:schemeClr val="tx1"/>
                </a:solidFill>
              </a:rPr>
              <a:t>Accuracy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7332" y="1286907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510049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/>
                </a:solidFill>
              </a:rPr>
              <a:t>Confusion</a:t>
            </a:r>
            <a:r>
              <a:rPr sz="3600" spc="-330" dirty="0">
                <a:solidFill>
                  <a:schemeClr val="tx1"/>
                </a:solidFill>
              </a:rPr>
              <a:t> </a:t>
            </a:r>
            <a:r>
              <a:rPr sz="3600" spc="-114" dirty="0">
                <a:solidFill>
                  <a:schemeClr val="tx1"/>
                </a:solidFill>
              </a:rPr>
              <a:t>Matrix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8" y="506095"/>
            <a:ext cx="838523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8" y="1915391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0126" y="581523"/>
            <a:ext cx="555742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pPr marL="38100">
                <a:lnSpc>
                  <a:spcPts val="1100"/>
                </a:lnSpc>
              </a:pPr>
              <a:t>44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60126" y="1923029"/>
            <a:ext cx="8401050" cy="360547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600" dirty="0">
                <a:hlinkClick r:id="rId2"/>
              </a:rPr>
              <a:t>Anamitra22/IBM-Data-Science-Professional-Certificate (github.com)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BE02-12B0-42A5-9650-1257884E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D6D0-1A31-4CDD-B097-A6803360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2066"/>
            <a:ext cx="10425936" cy="45720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 Data collection methodology:</a:t>
            </a:r>
          </a:p>
          <a:p>
            <a:pPr marL="201168" lvl="1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7600" dirty="0">
                <a:solidFill>
                  <a:schemeClr val="bg2">
                    <a:lumMod val="50000"/>
                  </a:schemeClr>
                </a:solidFill>
                <a:latin typeface="Abadi"/>
              </a:rPr>
              <a:t>&gt; Collected the data from </a:t>
            </a:r>
            <a:r>
              <a:rPr lang="en-US" sz="7600" dirty="0" err="1">
                <a:solidFill>
                  <a:schemeClr val="bg2">
                    <a:lumMod val="50000"/>
                  </a:schemeClr>
                </a:solidFill>
                <a:latin typeface="Abadi"/>
              </a:rPr>
              <a:t>SpaceXAPI</a:t>
            </a:r>
            <a:r>
              <a:rPr lang="en-US" sz="7600" dirty="0">
                <a:solidFill>
                  <a:schemeClr val="bg2">
                    <a:lumMod val="50000"/>
                  </a:schemeClr>
                </a:solidFill>
                <a:latin typeface="Abadi"/>
              </a:rPr>
              <a:t> and SpaceX Wikipedia Page </a:t>
            </a:r>
          </a:p>
          <a:p>
            <a:pPr marL="201168" lvl="1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Perform data wrangling</a:t>
            </a:r>
          </a:p>
          <a:p>
            <a:pPr marL="201168" lvl="1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7600" dirty="0">
                <a:solidFill>
                  <a:schemeClr val="bg2">
                    <a:lumMod val="50000"/>
                  </a:schemeClr>
                </a:solidFill>
                <a:latin typeface="Abadi"/>
              </a:rPr>
              <a:t> &gt;  One Hot encoding was applied on the Categorical variables and the missing </a:t>
            </a:r>
            <a:r>
              <a:rPr lang="en-US" sz="7600" dirty="0" err="1">
                <a:solidFill>
                  <a:schemeClr val="bg2">
                    <a:lumMod val="50000"/>
                  </a:schemeClr>
                </a:solidFill>
                <a:latin typeface="Abadi"/>
              </a:rPr>
              <a:t>valus</a:t>
            </a:r>
            <a:r>
              <a:rPr lang="en-US" sz="7600" dirty="0">
                <a:solidFill>
                  <a:schemeClr val="bg2">
                    <a:lumMod val="50000"/>
                  </a:schemeClr>
                </a:solidFill>
                <a:latin typeface="Abadi"/>
              </a:rPr>
              <a:t> was replaces   with the corresponding mean of the columns 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Perform exploratory data analysis (EDA) using visualization and SQL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Perform interactive visual analytics using Folium and </a:t>
            </a:r>
            <a:r>
              <a:rPr lang="en-US" sz="88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Plotly</a:t>
            </a: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 Dash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Perform predictive analysis using classification mode 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badi"/>
              </a:rPr>
              <a:t>   &gt;  Different classification models were made and </a:t>
            </a:r>
            <a:r>
              <a:rPr lang="en-US" sz="7200" dirty="0" err="1">
                <a:solidFill>
                  <a:schemeClr val="bg1">
                    <a:lumMod val="50000"/>
                  </a:schemeClr>
                </a:solidFill>
                <a:latin typeface="Abadi"/>
              </a:rPr>
              <a:t>compared.All</a:t>
            </a:r>
            <a:r>
              <a:rPr lang="en-US" sz="7200" dirty="0">
                <a:solidFill>
                  <a:schemeClr val="bg1">
                    <a:lumMod val="50000"/>
                  </a:schemeClr>
                </a:solidFill>
                <a:latin typeface="Abadi"/>
              </a:rPr>
              <a:t> of them gave the same accuracy of 83%</a:t>
            </a:r>
          </a:p>
          <a:p>
            <a:pPr>
              <a:lnSpc>
                <a:spcPct val="120000"/>
              </a:lnSpc>
              <a:spcBef>
                <a:spcPts val="1400"/>
              </a:spcBef>
            </a:pPr>
            <a:r>
              <a:rPr lang="en-US" sz="88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 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90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316D-E51A-4B33-8396-08B12653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2" y="347473"/>
            <a:ext cx="10058400" cy="1463040"/>
          </a:xfrm>
        </p:spPr>
        <p:txBody>
          <a:bodyPr/>
          <a:lstStyle/>
          <a:p>
            <a:r>
              <a:rPr lang="en-IN" dirty="0"/>
              <a:t>Methodology</a:t>
            </a:r>
            <a:br>
              <a:rPr lang="en-IN" dirty="0"/>
            </a:br>
            <a:r>
              <a:rPr lang="en-IN" sz="1600" dirty="0"/>
              <a:t>SECTION1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38843-5F3A-4F50-B093-681D53687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9848" y="2176272"/>
            <a:ext cx="10058400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1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D040-E842-4236-A53A-5FC3D657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1214-2A40-4A9B-B87F-F87399F80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240" y="2108201"/>
            <a:ext cx="10058400" cy="3760891"/>
          </a:xfrm>
        </p:spPr>
        <p:txBody>
          <a:bodyPr>
            <a:normAutofit fontScale="25000" lnSpcReduction="20000"/>
          </a:bodyPr>
          <a:lstStyle/>
          <a:p>
            <a:pPr marL="0" marR="42545" indent="0">
              <a:lnSpc>
                <a:spcPts val="2210"/>
              </a:lnSpc>
              <a:spcBef>
                <a:spcPts val="335"/>
              </a:spcBef>
              <a:buNone/>
            </a:pPr>
            <a:r>
              <a:rPr lang="en-IN"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7200" spc="-2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Data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collection 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process </a:t>
            </a:r>
            <a:r>
              <a:rPr lang="en-IN" sz="7200" spc="-2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involved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a </a:t>
            </a:r>
            <a:r>
              <a:rPr lang="en-IN" sz="7200" spc="-1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combination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of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API 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requests from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Space X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public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API and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web  scraping </a:t>
            </a:r>
            <a:r>
              <a:rPr lang="en-IN" sz="7200" spc="-2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data 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from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a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table in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Space </a:t>
            </a:r>
            <a:r>
              <a:rPr lang="en-IN" sz="7200" spc="-7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X’s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Wikipedia</a:t>
            </a:r>
            <a:r>
              <a:rPr lang="en-IN" sz="7200" spc="-1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 </a:t>
            </a:r>
            <a:r>
              <a:rPr lang="en-IN" sz="7200" spc="-4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entry.</a:t>
            </a:r>
            <a:endParaRPr lang="en-IN" sz="7200" dirty="0">
              <a:latin typeface="Carlito"/>
              <a:cs typeface="Calibri Light" panose="020F0302020204030204" pitchFamily="34" charset="0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The 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next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slide will show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the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flowchart of </a:t>
            </a:r>
            <a:r>
              <a:rPr lang="en-IN" sz="7200" spc="-2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data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collection 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from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API and the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one 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after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will show 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the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flowchart of </a:t>
            </a:r>
            <a:r>
              <a:rPr lang="en-IN" sz="7200" spc="-2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data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collection 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from</a:t>
            </a:r>
            <a:r>
              <a:rPr lang="en-IN" sz="7200" spc="-11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 </a:t>
            </a:r>
            <a:r>
              <a:rPr lang="en-IN" sz="7200" spc="-10" dirty="0" err="1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webscraping</a:t>
            </a:r>
            <a:r>
              <a:rPr lang="en-IN" sz="7200" spc="-1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.</a:t>
            </a:r>
            <a:endParaRPr lang="en-IN" sz="7200" dirty="0">
              <a:latin typeface="Carlito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N" sz="72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libri Light" panose="020F0302020204030204" pitchFamily="34" charset="0"/>
              </a:rPr>
              <a:t>Space X API </a:t>
            </a:r>
            <a:r>
              <a:rPr lang="en-IN" sz="72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libri Light" panose="020F0302020204030204" pitchFamily="34" charset="0"/>
              </a:rPr>
              <a:t>Data</a:t>
            </a:r>
            <a:r>
              <a:rPr lang="en-IN" sz="72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libri Light" panose="020F0302020204030204" pitchFamily="34" charset="0"/>
              </a:rPr>
              <a:t> </a:t>
            </a:r>
            <a:r>
              <a:rPr lang="en-IN" sz="72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libri Light" panose="020F0302020204030204" pitchFamily="34" charset="0"/>
              </a:rPr>
              <a:t>Columns:</a:t>
            </a:r>
            <a:endParaRPr lang="en-IN" sz="7200" dirty="0">
              <a:latin typeface="Carlito"/>
              <a:cs typeface="Calibri Light" panose="020F0302020204030204" pitchFamily="3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lang="en-IN" sz="7200" spc="-30" dirty="0" err="1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FlightNumber</a:t>
            </a:r>
            <a:r>
              <a:rPr lang="en-IN" sz="7200" spc="-3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, 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Date, </a:t>
            </a:r>
            <a:r>
              <a:rPr lang="en-IN" sz="7200" spc="-25" dirty="0" err="1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BoosterVersion</a:t>
            </a:r>
            <a:r>
              <a:rPr lang="en-IN" sz="7200" spc="-2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, </a:t>
            </a:r>
            <a:r>
              <a:rPr lang="en-IN" sz="7200" spc="-20" dirty="0" err="1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PayloadMass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,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Orbit, </a:t>
            </a:r>
            <a:r>
              <a:rPr lang="en-IN" sz="7200" spc="-5" dirty="0" err="1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LaunchSite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, </a:t>
            </a:r>
            <a:r>
              <a:rPr lang="en-IN" sz="7200" spc="-1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Outcome,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Flights,</a:t>
            </a:r>
            <a:r>
              <a:rPr lang="en-IN" sz="7200" spc="5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 </a:t>
            </a:r>
            <a:r>
              <a:rPr lang="en-IN" sz="7200" dirty="0" err="1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GridFins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,</a:t>
            </a:r>
            <a:endParaRPr lang="en-IN" sz="7200" dirty="0">
              <a:latin typeface="Carlito"/>
              <a:cs typeface="Calibri Light" panose="020F0302020204030204" pitchFamily="34" charset="0"/>
            </a:endParaRPr>
          </a:p>
          <a:p>
            <a:pPr marL="12700">
              <a:lnSpc>
                <a:spcPts val="2300"/>
              </a:lnSpc>
            </a:pP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Reused, Legs, </a:t>
            </a:r>
            <a:r>
              <a:rPr lang="en-IN" sz="7200" spc="-10" dirty="0" err="1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LandingPad</a:t>
            </a:r>
            <a:r>
              <a:rPr lang="en-IN" sz="7200" spc="-1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,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Block, </a:t>
            </a:r>
            <a:r>
              <a:rPr lang="en-IN" sz="7200" spc="-10" dirty="0" err="1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ReusedCount</a:t>
            </a:r>
            <a:r>
              <a:rPr lang="en-IN" sz="7200" spc="-1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,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Serial, Longitude,</a:t>
            </a:r>
            <a:r>
              <a:rPr lang="en-IN" sz="7200" spc="-229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Latitude</a:t>
            </a:r>
            <a:endParaRPr lang="en-IN" sz="7200" dirty="0">
              <a:latin typeface="Carlito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lang="en-IN" sz="72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libri Light" panose="020F0302020204030204" pitchFamily="34" charset="0"/>
              </a:rPr>
              <a:t>Wikipedia </a:t>
            </a:r>
            <a:r>
              <a:rPr lang="en-IN" sz="7200" u="heavy" spc="-2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libri Light" panose="020F0302020204030204" pitchFamily="34" charset="0"/>
              </a:rPr>
              <a:t>Webscrape</a:t>
            </a:r>
            <a:r>
              <a:rPr lang="en-IN" sz="72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libri Light" panose="020F0302020204030204" pitchFamily="34" charset="0"/>
              </a:rPr>
              <a:t> Data</a:t>
            </a:r>
            <a:r>
              <a:rPr lang="en-IN" sz="72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libri Light" panose="020F0302020204030204" pitchFamily="34" charset="0"/>
              </a:rPr>
              <a:t> </a:t>
            </a:r>
            <a:r>
              <a:rPr lang="en-IN" sz="72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libri Light" panose="020F0302020204030204" pitchFamily="34" charset="0"/>
              </a:rPr>
              <a:t>Columns:</a:t>
            </a:r>
            <a:endParaRPr lang="en-IN" sz="7200" dirty="0">
              <a:latin typeface="Carlito"/>
              <a:cs typeface="Calibri Light" panose="020F0302020204030204" pitchFamily="34" charset="0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lang="en-IN" sz="7200" spc="-1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Flight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No.,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Launch 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site, </a:t>
            </a:r>
            <a:r>
              <a:rPr lang="en-IN" sz="7200" spc="-2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Payload, </a:t>
            </a:r>
            <a:r>
              <a:rPr lang="en-IN" sz="7200" spc="-20" dirty="0" err="1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PayloadMass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,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Orbit, </a:t>
            </a:r>
            <a:r>
              <a:rPr lang="en-IN" sz="7200" spc="-6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Customer,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Launch </a:t>
            </a:r>
            <a:r>
              <a:rPr lang="en-IN" sz="7200" spc="-1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outcome, </a:t>
            </a:r>
            <a:r>
              <a:rPr lang="en-IN" sz="7200" spc="-4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Version  </a:t>
            </a:r>
            <a:r>
              <a:rPr lang="en-IN" sz="7200" spc="-6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Booster,   </a:t>
            </a: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Booster </a:t>
            </a:r>
            <a:r>
              <a:rPr lang="en-IN" sz="720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landing, </a:t>
            </a:r>
            <a:r>
              <a:rPr lang="en-IN" sz="7200" spc="-2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Date,</a:t>
            </a:r>
            <a:r>
              <a:rPr lang="en-IN" sz="7200" spc="40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 </a:t>
            </a:r>
            <a:r>
              <a:rPr lang="en-IN" sz="7200" spc="-5" dirty="0">
                <a:solidFill>
                  <a:srgbClr val="404040"/>
                </a:solidFill>
                <a:latin typeface="Carlito"/>
                <a:cs typeface="Calibri Light" panose="020F0302020204030204" pitchFamily="34" charset="0"/>
              </a:rPr>
              <a:t>Time</a:t>
            </a:r>
            <a:endParaRPr lang="en-IN" sz="7200" dirty="0">
              <a:latin typeface="Carlito"/>
              <a:cs typeface="Calibri Light" panose="020F03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33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3442-1A95-4457-853C-556E5B15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Collection SpaceX API</a:t>
            </a:r>
            <a:br>
              <a:rPr lang="en-IN" dirty="0"/>
            </a:br>
            <a:r>
              <a:rPr lang="en-IN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IBM-Data-Science-Professional-Certificate/</a:t>
            </a:r>
            <a:r>
              <a:rPr lang="en-IN" sz="16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</a:t>
            </a:r>
            <a:r>
              <a:rPr lang="en-IN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-labs-</a:t>
            </a:r>
            <a:r>
              <a:rPr lang="en-IN" sz="16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spacex</a:t>
            </a:r>
            <a:r>
              <a:rPr lang="en-IN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-data-collection-</a:t>
            </a:r>
            <a:r>
              <a:rPr lang="en-IN" sz="16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api.ipynb</a:t>
            </a:r>
            <a:r>
              <a:rPr lang="en-IN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 main · Anamitra22/IBM-Data-Science-Professional-Certificate (github.com)</a:t>
            </a: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A8F1-DD25-4707-81FB-9D9899CF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0240"/>
            <a:ext cx="10058400" cy="409729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D4BD9847-9DC7-4A25-A7C7-FD08146EF7C2}"/>
              </a:ext>
            </a:extLst>
          </p:cNvPr>
          <p:cNvSpPr/>
          <p:nvPr/>
        </p:nvSpPr>
        <p:spPr>
          <a:xfrm>
            <a:off x="2807800" y="2508725"/>
            <a:ext cx="237744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7">
            <a:extLst>
              <a:ext uri="{FF2B5EF4-FFF2-40B4-BE49-F238E27FC236}">
                <a16:creationId xmlns:a16="http://schemas.microsoft.com/office/drawing/2014/main" id="{B43D29DF-5910-46AE-8289-0FEA3BC2EA46}"/>
              </a:ext>
            </a:extLst>
          </p:cNvPr>
          <p:cNvGrpSpPr/>
          <p:nvPr/>
        </p:nvGrpSpPr>
        <p:grpSpPr>
          <a:xfrm>
            <a:off x="2527383" y="2232882"/>
            <a:ext cx="1851660" cy="1607820"/>
            <a:chOff x="4782311" y="1478280"/>
            <a:chExt cx="1851660" cy="1607820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13FC5F51-E173-47BE-956E-33B4328C7CB8}"/>
                </a:ext>
              </a:extLst>
            </p:cNvPr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F7C3B021-98F4-4EC3-9B4C-EBB06475402D}"/>
                </a:ext>
              </a:extLst>
            </p:cNvPr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60BDD921-C664-4EE9-9AEF-74A9F2FA9640}"/>
                </a:ext>
              </a:extLst>
            </p:cNvPr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598CA4CB-7120-4B86-BE38-58D6546EA7C1}"/>
                </a:ext>
              </a:extLst>
            </p:cNvPr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D4856EC4-8753-4A30-9BE3-81F7B1A53552}"/>
              </a:ext>
            </a:extLst>
          </p:cNvPr>
          <p:cNvSpPr txBox="1"/>
          <p:nvPr/>
        </p:nvSpPr>
        <p:spPr>
          <a:xfrm>
            <a:off x="2760937" y="2520663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9A55B4FE-DF8E-4A61-AF1C-BA2548D1AFD7}"/>
              </a:ext>
            </a:extLst>
          </p:cNvPr>
          <p:cNvGrpSpPr/>
          <p:nvPr/>
        </p:nvGrpSpPr>
        <p:grpSpPr>
          <a:xfrm>
            <a:off x="2527383" y="3561809"/>
            <a:ext cx="1851660" cy="1666239"/>
            <a:chOff x="4782311" y="2807207"/>
            <a:chExt cx="1851660" cy="1666239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24571B97-7DE6-4D42-912E-76943CE6821A}"/>
                </a:ext>
              </a:extLst>
            </p:cNvPr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EDBE6E4B-1A18-4163-A362-695E81EA27A0}"/>
                </a:ext>
              </a:extLst>
            </p:cNvPr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62DA0F70-2C4F-4F10-806C-D95A2C9DF1A1}"/>
                </a:ext>
              </a:extLst>
            </p:cNvPr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1446EAC5-D10A-4E54-BC51-1EF8558986D4}"/>
                </a:ext>
              </a:extLst>
            </p:cNvPr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D609B2B7-0196-4FFE-AB72-5FCDC58CA4C9}"/>
                </a:ext>
              </a:extLst>
            </p:cNvPr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9">
            <a:extLst>
              <a:ext uri="{FF2B5EF4-FFF2-40B4-BE49-F238E27FC236}">
                <a16:creationId xmlns:a16="http://schemas.microsoft.com/office/drawing/2014/main" id="{BA2AEC81-E46B-436F-A6EC-412AA3584EA3}"/>
              </a:ext>
            </a:extLst>
          </p:cNvPr>
          <p:cNvSpPr txBox="1"/>
          <p:nvPr/>
        </p:nvSpPr>
        <p:spPr>
          <a:xfrm>
            <a:off x="2760937" y="3641185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6" name="object 20">
            <a:extLst>
              <a:ext uri="{FF2B5EF4-FFF2-40B4-BE49-F238E27FC236}">
                <a16:creationId xmlns:a16="http://schemas.microsoft.com/office/drawing/2014/main" id="{5A0A49C2-E9F0-47A2-ABF5-040A72936C13}"/>
              </a:ext>
            </a:extLst>
          </p:cNvPr>
          <p:cNvGrpSpPr/>
          <p:nvPr/>
        </p:nvGrpSpPr>
        <p:grpSpPr>
          <a:xfrm>
            <a:off x="2527383" y="4892261"/>
            <a:ext cx="2790825" cy="1141730"/>
            <a:chOff x="4782311" y="4137659"/>
            <a:chExt cx="2790825" cy="1141730"/>
          </a:xfrm>
        </p:grpSpPr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5E07C254-11CC-4AF8-B965-F22FAE640CD3}"/>
                </a:ext>
              </a:extLst>
            </p:cNvPr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E9E981B7-624C-4834-BB0F-2FB9EABF2284}"/>
                </a:ext>
              </a:extLst>
            </p:cNvPr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A2F7B4EE-ABA1-4BB7-B543-89F87C03A868}"/>
                </a:ext>
              </a:extLst>
            </p:cNvPr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4DED53EA-AB3A-4619-9755-713E20847A85}"/>
                </a:ext>
              </a:extLst>
            </p:cNvPr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E4A0B64-1BDF-44A8-B823-31C7025F715F}"/>
                </a:ext>
              </a:extLst>
            </p:cNvPr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6">
            <a:extLst>
              <a:ext uri="{FF2B5EF4-FFF2-40B4-BE49-F238E27FC236}">
                <a16:creationId xmlns:a16="http://schemas.microsoft.com/office/drawing/2014/main" id="{D5E72C5E-8D71-47F6-BEF4-9C91EAF07660}"/>
              </a:ext>
            </a:extLst>
          </p:cNvPr>
          <p:cNvSpPr txBox="1"/>
          <p:nvPr/>
        </p:nvSpPr>
        <p:spPr>
          <a:xfrm>
            <a:off x="2722837" y="5075522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3" name="object 27">
            <a:extLst>
              <a:ext uri="{FF2B5EF4-FFF2-40B4-BE49-F238E27FC236}">
                <a16:creationId xmlns:a16="http://schemas.microsoft.com/office/drawing/2014/main" id="{ECD071FD-0CE5-4708-82DF-63CA7AF6329C}"/>
              </a:ext>
            </a:extLst>
          </p:cNvPr>
          <p:cNvGrpSpPr/>
          <p:nvPr/>
        </p:nvGrpSpPr>
        <p:grpSpPr>
          <a:xfrm>
            <a:off x="4885012" y="3828509"/>
            <a:ext cx="1859280" cy="2205355"/>
            <a:chOff x="7139940" y="3073907"/>
            <a:chExt cx="1859280" cy="2205355"/>
          </a:xfrm>
        </p:grpSpPr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8B925DBC-514E-4D33-81E8-266755345B4F}"/>
                </a:ext>
              </a:extLst>
            </p:cNvPr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DE7FDC75-124B-402A-9566-46A6040794AC}"/>
                </a:ext>
              </a:extLst>
            </p:cNvPr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0FDF19C-0C94-4EC6-A564-D688AEDAD034}"/>
                </a:ext>
              </a:extLst>
            </p:cNvPr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C6003BB-5F31-4D8C-BCDF-196269309DA4}"/>
                </a:ext>
              </a:extLst>
            </p:cNvPr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77C75702-19EE-42D0-96E6-A04FABB9238E}"/>
                </a:ext>
              </a:extLst>
            </p:cNvPr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3">
            <a:extLst>
              <a:ext uri="{FF2B5EF4-FFF2-40B4-BE49-F238E27FC236}">
                <a16:creationId xmlns:a16="http://schemas.microsoft.com/office/drawing/2014/main" id="{076F83E8-C760-43A3-B8F8-C199CB854498}"/>
              </a:ext>
            </a:extLst>
          </p:cNvPr>
          <p:cNvSpPr txBox="1"/>
          <p:nvPr/>
        </p:nvSpPr>
        <p:spPr>
          <a:xfrm>
            <a:off x="5045793" y="5180044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0" name="object 34">
            <a:extLst>
              <a:ext uri="{FF2B5EF4-FFF2-40B4-BE49-F238E27FC236}">
                <a16:creationId xmlns:a16="http://schemas.microsoft.com/office/drawing/2014/main" id="{9AF0459F-25A1-4E2C-8856-92964D67136F}"/>
              </a:ext>
            </a:extLst>
          </p:cNvPr>
          <p:cNvGrpSpPr/>
          <p:nvPr/>
        </p:nvGrpSpPr>
        <p:grpSpPr>
          <a:xfrm>
            <a:off x="4885012" y="2499581"/>
            <a:ext cx="1868805" cy="2205355"/>
            <a:chOff x="7139940" y="1744979"/>
            <a:chExt cx="1868805" cy="2205355"/>
          </a:xfrm>
        </p:grpSpPr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1B2AF3CD-0EA6-4309-9F00-4C322E1CA99E}"/>
                </a:ext>
              </a:extLst>
            </p:cNvPr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5EA34505-0AD6-41CA-A465-1B8640187111}"/>
                </a:ext>
              </a:extLst>
            </p:cNvPr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590FC5B5-CA55-4E2B-8730-32DD1F127872}"/>
                </a:ext>
              </a:extLst>
            </p:cNvPr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8">
              <a:extLst>
                <a:ext uri="{FF2B5EF4-FFF2-40B4-BE49-F238E27FC236}">
                  <a16:creationId xmlns:a16="http://schemas.microsoft.com/office/drawing/2014/main" id="{DAAC53C5-FAA7-46AA-A493-4E2D05F18D1E}"/>
                </a:ext>
              </a:extLst>
            </p:cNvPr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9">
              <a:extLst>
                <a:ext uri="{FF2B5EF4-FFF2-40B4-BE49-F238E27FC236}">
                  <a16:creationId xmlns:a16="http://schemas.microsoft.com/office/drawing/2014/main" id="{A6F17CAD-45DF-48F1-9148-C46A13FD23C2}"/>
                </a:ext>
              </a:extLst>
            </p:cNvPr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0">
            <a:extLst>
              <a:ext uri="{FF2B5EF4-FFF2-40B4-BE49-F238E27FC236}">
                <a16:creationId xmlns:a16="http://schemas.microsoft.com/office/drawing/2014/main" id="{A7710D2F-1C02-4C07-A755-DA39863190D6}"/>
              </a:ext>
            </a:extLst>
          </p:cNvPr>
          <p:cNvSpPr txBox="1"/>
          <p:nvPr/>
        </p:nvSpPr>
        <p:spPr>
          <a:xfrm>
            <a:off x="5036650" y="3850607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7" name="object 41">
            <a:extLst>
              <a:ext uri="{FF2B5EF4-FFF2-40B4-BE49-F238E27FC236}">
                <a16:creationId xmlns:a16="http://schemas.microsoft.com/office/drawing/2014/main" id="{CAB0642A-A3E5-4F07-9854-4EC2664AE1BC}"/>
              </a:ext>
            </a:extLst>
          </p:cNvPr>
          <p:cNvGrpSpPr/>
          <p:nvPr/>
        </p:nvGrpSpPr>
        <p:grpSpPr>
          <a:xfrm>
            <a:off x="4885012" y="2232882"/>
            <a:ext cx="2790825" cy="1143000"/>
            <a:chOff x="7139940" y="1478280"/>
            <a:chExt cx="2790825" cy="1143000"/>
          </a:xfrm>
        </p:grpSpPr>
        <p:sp>
          <p:nvSpPr>
            <p:cNvPr id="48" name="object 42">
              <a:extLst>
                <a:ext uri="{FF2B5EF4-FFF2-40B4-BE49-F238E27FC236}">
                  <a16:creationId xmlns:a16="http://schemas.microsoft.com/office/drawing/2014/main" id="{10CE973B-B15E-43B3-A25E-9A3BCF6CDECA}"/>
                </a:ext>
              </a:extLst>
            </p:cNvPr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3">
              <a:extLst>
                <a:ext uri="{FF2B5EF4-FFF2-40B4-BE49-F238E27FC236}">
                  <a16:creationId xmlns:a16="http://schemas.microsoft.com/office/drawing/2014/main" id="{4CC62237-7AFC-4E27-A34C-06C8F41847A5}"/>
                </a:ext>
              </a:extLst>
            </p:cNvPr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4">
              <a:extLst>
                <a:ext uri="{FF2B5EF4-FFF2-40B4-BE49-F238E27FC236}">
                  <a16:creationId xmlns:a16="http://schemas.microsoft.com/office/drawing/2014/main" id="{13A29235-029C-4E93-88D7-20D5B3E869B8}"/>
                </a:ext>
              </a:extLst>
            </p:cNvPr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5">
              <a:extLst>
                <a:ext uri="{FF2B5EF4-FFF2-40B4-BE49-F238E27FC236}">
                  <a16:creationId xmlns:a16="http://schemas.microsoft.com/office/drawing/2014/main" id="{66F65440-7933-41B1-92D0-A5A92989B447}"/>
                </a:ext>
              </a:extLst>
            </p:cNvPr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6">
              <a:extLst>
                <a:ext uri="{FF2B5EF4-FFF2-40B4-BE49-F238E27FC236}">
                  <a16:creationId xmlns:a16="http://schemas.microsoft.com/office/drawing/2014/main" id="{97E9B948-5A44-4DD6-AEF2-C7345607EE78}"/>
                </a:ext>
              </a:extLst>
            </p:cNvPr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47">
            <a:extLst>
              <a:ext uri="{FF2B5EF4-FFF2-40B4-BE49-F238E27FC236}">
                <a16:creationId xmlns:a16="http://schemas.microsoft.com/office/drawing/2014/main" id="{F74F8D7C-5DDE-436F-88BA-111013CEBA60}"/>
              </a:ext>
            </a:extLst>
          </p:cNvPr>
          <p:cNvSpPr txBox="1">
            <a:spLocks/>
          </p:cNvSpPr>
          <p:nvPr/>
        </p:nvSpPr>
        <p:spPr>
          <a:xfrm>
            <a:off x="5099133" y="2415507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lang="en-US"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lang="en-US"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lang="en-US"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lang="en-US"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lang="en-US"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lang="en-US"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lang="en-US" sz="1500" dirty="0">
              <a:latin typeface="Carlito"/>
              <a:cs typeface="Carlito"/>
            </a:endParaRPr>
          </a:p>
        </p:txBody>
      </p:sp>
      <p:grpSp>
        <p:nvGrpSpPr>
          <p:cNvPr id="54" name="object 48">
            <a:extLst>
              <a:ext uri="{FF2B5EF4-FFF2-40B4-BE49-F238E27FC236}">
                <a16:creationId xmlns:a16="http://schemas.microsoft.com/office/drawing/2014/main" id="{97426220-99B3-4B07-9EFF-1E9BE7678C13}"/>
              </a:ext>
            </a:extLst>
          </p:cNvPr>
          <p:cNvGrpSpPr/>
          <p:nvPr/>
        </p:nvGrpSpPr>
        <p:grpSpPr>
          <a:xfrm>
            <a:off x="7241115" y="2232882"/>
            <a:ext cx="1894839" cy="1143000"/>
            <a:chOff x="9496043" y="1478280"/>
            <a:chExt cx="1894839" cy="1143000"/>
          </a:xfrm>
        </p:grpSpPr>
        <p:sp>
          <p:nvSpPr>
            <p:cNvPr id="55" name="object 49">
              <a:extLst>
                <a:ext uri="{FF2B5EF4-FFF2-40B4-BE49-F238E27FC236}">
                  <a16:creationId xmlns:a16="http://schemas.microsoft.com/office/drawing/2014/main" id="{3534A9A8-64F0-45A0-99D8-3134A84934F9}"/>
                </a:ext>
              </a:extLst>
            </p:cNvPr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0">
              <a:extLst>
                <a:ext uri="{FF2B5EF4-FFF2-40B4-BE49-F238E27FC236}">
                  <a16:creationId xmlns:a16="http://schemas.microsoft.com/office/drawing/2014/main" id="{C989DA6D-8822-43C2-BA40-B5B49159B1AA}"/>
                </a:ext>
              </a:extLst>
            </p:cNvPr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1">
              <a:extLst>
                <a:ext uri="{FF2B5EF4-FFF2-40B4-BE49-F238E27FC236}">
                  <a16:creationId xmlns:a16="http://schemas.microsoft.com/office/drawing/2014/main" id="{1A5903CE-97FD-4835-AF7B-BAB2EE561281}"/>
                </a:ext>
              </a:extLst>
            </p:cNvPr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2">
            <a:extLst>
              <a:ext uri="{FF2B5EF4-FFF2-40B4-BE49-F238E27FC236}">
                <a16:creationId xmlns:a16="http://schemas.microsoft.com/office/drawing/2014/main" id="{6C22459E-18E9-4ECE-B89F-2CAE4ACF1EA2}"/>
              </a:ext>
            </a:extLst>
          </p:cNvPr>
          <p:cNvSpPr txBox="1"/>
          <p:nvPr/>
        </p:nvSpPr>
        <p:spPr>
          <a:xfrm>
            <a:off x="7385388" y="2415507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9566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2D08-18EB-4988-8A41-7A65C55B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22" y="212466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Data Collection Scraping</a:t>
            </a:r>
            <a:br>
              <a:rPr lang="en-IN" dirty="0"/>
            </a:br>
            <a:r>
              <a:rPr lang="en-IN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IBM-Data-Science-Professional-Certificate/</a:t>
            </a:r>
            <a:r>
              <a:rPr lang="en-IN" sz="16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webscraping.ipynb</a:t>
            </a:r>
            <a:r>
              <a:rPr lang="en-IN" sz="1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at main · Anamitra22/IBM-Data-Science-Professional-Certificate (github.com)</a:t>
            </a: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9B65-5381-48C9-B5F6-ECEBF4D3E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790" y="1871539"/>
            <a:ext cx="10058400" cy="429028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1" name="object 6">
            <a:extLst>
              <a:ext uri="{FF2B5EF4-FFF2-40B4-BE49-F238E27FC236}">
                <a16:creationId xmlns:a16="http://schemas.microsoft.com/office/drawing/2014/main" id="{1776CDCB-328C-485F-8EEF-2E1F0F800209}"/>
              </a:ext>
            </a:extLst>
          </p:cNvPr>
          <p:cNvSpPr/>
          <p:nvPr/>
        </p:nvSpPr>
        <p:spPr>
          <a:xfrm>
            <a:off x="2807800" y="2508725"/>
            <a:ext cx="237744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2" name="object 7">
            <a:extLst>
              <a:ext uri="{FF2B5EF4-FFF2-40B4-BE49-F238E27FC236}">
                <a16:creationId xmlns:a16="http://schemas.microsoft.com/office/drawing/2014/main" id="{D248780B-2650-4CA9-B7A7-1E6713268D20}"/>
              </a:ext>
            </a:extLst>
          </p:cNvPr>
          <p:cNvGrpSpPr/>
          <p:nvPr/>
        </p:nvGrpSpPr>
        <p:grpSpPr>
          <a:xfrm>
            <a:off x="2527383" y="2232882"/>
            <a:ext cx="1851660" cy="1607820"/>
            <a:chOff x="4782311" y="1478280"/>
            <a:chExt cx="1851660" cy="1607820"/>
          </a:xfrm>
        </p:grpSpPr>
        <p:sp>
          <p:nvSpPr>
            <p:cNvPr id="113" name="object 8">
              <a:extLst>
                <a:ext uri="{FF2B5EF4-FFF2-40B4-BE49-F238E27FC236}">
                  <a16:creationId xmlns:a16="http://schemas.microsoft.com/office/drawing/2014/main" id="{8A4BDD36-71ED-4FCA-91E8-95D1B77F09B5}"/>
                </a:ext>
              </a:extLst>
            </p:cNvPr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9">
              <a:extLst>
                <a:ext uri="{FF2B5EF4-FFF2-40B4-BE49-F238E27FC236}">
                  <a16:creationId xmlns:a16="http://schemas.microsoft.com/office/drawing/2014/main" id="{58CA89C0-1572-4E1D-963B-6E4B433CFB42}"/>
                </a:ext>
              </a:extLst>
            </p:cNvPr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0">
              <a:extLst>
                <a:ext uri="{FF2B5EF4-FFF2-40B4-BE49-F238E27FC236}">
                  <a16:creationId xmlns:a16="http://schemas.microsoft.com/office/drawing/2014/main" id="{D0725642-EF1F-4B71-8613-0617C0B00621}"/>
                </a:ext>
              </a:extLst>
            </p:cNvPr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">
              <a:extLst>
                <a:ext uri="{FF2B5EF4-FFF2-40B4-BE49-F238E27FC236}">
                  <a16:creationId xmlns:a16="http://schemas.microsoft.com/office/drawing/2014/main" id="{DA672823-57B2-44A7-9D66-D2A6867BDE1A}"/>
                </a:ext>
              </a:extLst>
            </p:cNvPr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7" name="object 12">
            <a:extLst>
              <a:ext uri="{FF2B5EF4-FFF2-40B4-BE49-F238E27FC236}">
                <a16:creationId xmlns:a16="http://schemas.microsoft.com/office/drawing/2014/main" id="{84FC0D01-48D1-43E6-934A-831C569C39ED}"/>
              </a:ext>
            </a:extLst>
          </p:cNvPr>
          <p:cNvSpPr txBox="1"/>
          <p:nvPr/>
        </p:nvSpPr>
        <p:spPr>
          <a:xfrm>
            <a:off x="2742912" y="2289704"/>
            <a:ext cx="1327150" cy="124200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lang="en-IN" sz="16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lang="en-IN" sz="16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6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lang="en-IN" sz="1600" dirty="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lang="en-IN" sz="16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lang="en-IN" sz="1600" dirty="0">
              <a:latin typeface="Carlito"/>
              <a:cs typeface="Carlito"/>
            </a:endParaRPr>
          </a:p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endParaRPr sz="1500" dirty="0">
              <a:latin typeface="Carlito"/>
              <a:cs typeface="Carlito"/>
            </a:endParaRPr>
          </a:p>
        </p:txBody>
      </p:sp>
      <p:grpSp>
        <p:nvGrpSpPr>
          <p:cNvPr id="118" name="object 13">
            <a:extLst>
              <a:ext uri="{FF2B5EF4-FFF2-40B4-BE49-F238E27FC236}">
                <a16:creationId xmlns:a16="http://schemas.microsoft.com/office/drawing/2014/main" id="{3224ECAF-D6A9-46F8-BDEE-4B9E4BA6D308}"/>
              </a:ext>
            </a:extLst>
          </p:cNvPr>
          <p:cNvGrpSpPr/>
          <p:nvPr/>
        </p:nvGrpSpPr>
        <p:grpSpPr>
          <a:xfrm>
            <a:off x="2527383" y="3561809"/>
            <a:ext cx="1851660" cy="1666239"/>
            <a:chOff x="4782311" y="2807207"/>
            <a:chExt cx="1851660" cy="1666239"/>
          </a:xfrm>
        </p:grpSpPr>
        <p:sp>
          <p:nvSpPr>
            <p:cNvPr id="119" name="object 14">
              <a:extLst>
                <a:ext uri="{FF2B5EF4-FFF2-40B4-BE49-F238E27FC236}">
                  <a16:creationId xmlns:a16="http://schemas.microsoft.com/office/drawing/2014/main" id="{3FA34220-3CA0-409C-B228-3E8F6E5BD870}"/>
                </a:ext>
              </a:extLst>
            </p:cNvPr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5">
              <a:extLst>
                <a:ext uri="{FF2B5EF4-FFF2-40B4-BE49-F238E27FC236}">
                  <a16:creationId xmlns:a16="http://schemas.microsoft.com/office/drawing/2014/main" id="{EEBD6CD2-1B77-4214-A9B7-1AC22C81EBA4}"/>
                </a:ext>
              </a:extLst>
            </p:cNvPr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6">
              <a:extLst>
                <a:ext uri="{FF2B5EF4-FFF2-40B4-BE49-F238E27FC236}">
                  <a16:creationId xmlns:a16="http://schemas.microsoft.com/office/drawing/2014/main" id="{2E2DFB6F-6231-4AAF-8EA1-ED29B5A53E53}"/>
                </a:ext>
              </a:extLst>
            </p:cNvPr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7">
              <a:extLst>
                <a:ext uri="{FF2B5EF4-FFF2-40B4-BE49-F238E27FC236}">
                  <a16:creationId xmlns:a16="http://schemas.microsoft.com/office/drawing/2014/main" id="{C2FA971E-4E09-448A-A1CA-B37970F200AC}"/>
                </a:ext>
              </a:extLst>
            </p:cNvPr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8">
              <a:extLst>
                <a:ext uri="{FF2B5EF4-FFF2-40B4-BE49-F238E27FC236}">
                  <a16:creationId xmlns:a16="http://schemas.microsoft.com/office/drawing/2014/main" id="{BEC71FDC-1D25-4E2F-BB2E-A9AD057E89E0}"/>
                </a:ext>
              </a:extLst>
            </p:cNvPr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5" name="object 20">
            <a:extLst>
              <a:ext uri="{FF2B5EF4-FFF2-40B4-BE49-F238E27FC236}">
                <a16:creationId xmlns:a16="http://schemas.microsoft.com/office/drawing/2014/main" id="{423C7E87-C091-4646-B4BF-B10318198A9C}"/>
              </a:ext>
            </a:extLst>
          </p:cNvPr>
          <p:cNvGrpSpPr/>
          <p:nvPr/>
        </p:nvGrpSpPr>
        <p:grpSpPr>
          <a:xfrm>
            <a:off x="2527383" y="4892261"/>
            <a:ext cx="2790825" cy="1141730"/>
            <a:chOff x="4782311" y="4137659"/>
            <a:chExt cx="2790825" cy="1141730"/>
          </a:xfrm>
        </p:grpSpPr>
        <p:sp>
          <p:nvSpPr>
            <p:cNvPr id="126" name="object 21">
              <a:extLst>
                <a:ext uri="{FF2B5EF4-FFF2-40B4-BE49-F238E27FC236}">
                  <a16:creationId xmlns:a16="http://schemas.microsoft.com/office/drawing/2014/main" id="{8DEE2943-011C-468A-ACF4-0B9D421B2F55}"/>
                </a:ext>
              </a:extLst>
            </p:cNvPr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22">
              <a:extLst>
                <a:ext uri="{FF2B5EF4-FFF2-40B4-BE49-F238E27FC236}">
                  <a16:creationId xmlns:a16="http://schemas.microsoft.com/office/drawing/2014/main" id="{E94EFD86-A358-4B11-AB4E-529416C75AC8}"/>
                </a:ext>
              </a:extLst>
            </p:cNvPr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23">
              <a:extLst>
                <a:ext uri="{FF2B5EF4-FFF2-40B4-BE49-F238E27FC236}">
                  <a16:creationId xmlns:a16="http://schemas.microsoft.com/office/drawing/2014/main" id="{A9771124-AA33-44EE-9677-975085580E89}"/>
                </a:ext>
              </a:extLst>
            </p:cNvPr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24">
              <a:extLst>
                <a:ext uri="{FF2B5EF4-FFF2-40B4-BE49-F238E27FC236}">
                  <a16:creationId xmlns:a16="http://schemas.microsoft.com/office/drawing/2014/main" id="{8404E035-D8CD-4722-BF32-171F072E0C16}"/>
                </a:ext>
              </a:extLst>
            </p:cNvPr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25">
              <a:extLst>
                <a:ext uri="{FF2B5EF4-FFF2-40B4-BE49-F238E27FC236}">
                  <a16:creationId xmlns:a16="http://schemas.microsoft.com/office/drawing/2014/main" id="{7FFF83AD-1EAD-4568-B24B-F794AAFD89EF}"/>
                </a:ext>
              </a:extLst>
            </p:cNvPr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26">
            <a:extLst>
              <a:ext uri="{FF2B5EF4-FFF2-40B4-BE49-F238E27FC236}">
                <a16:creationId xmlns:a16="http://schemas.microsoft.com/office/drawing/2014/main" id="{274FAA39-E5E4-4BEC-B333-FA7126D976AD}"/>
              </a:ext>
            </a:extLst>
          </p:cNvPr>
          <p:cNvSpPr txBox="1"/>
          <p:nvPr/>
        </p:nvSpPr>
        <p:spPr>
          <a:xfrm>
            <a:off x="2722837" y="5075522"/>
            <a:ext cx="1403985" cy="72532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lang="en-US" sz="16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6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lang="en-US" sz="16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lang="en-US"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6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lang="en-US" sz="1600" dirty="0">
              <a:latin typeface="Carlito"/>
              <a:cs typeface="Carlito"/>
            </a:endParaRPr>
          </a:p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endParaRPr sz="1500" dirty="0">
              <a:latin typeface="Carlito"/>
              <a:cs typeface="Carlito"/>
            </a:endParaRPr>
          </a:p>
        </p:txBody>
      </p:sp>
      <p:grpSp>
        <p:nvGrpSpPr>
          <p:cNvPr id="132" name="object 27">
            <a:extLst>
              <a:ext uri="{FF2B5EF4-FFF2-40B4-BE49-F238E27FC236}">
                <a16:creationId xmlns:a16="http://schemas.microsoft.com/office/drawing/2014/main" id="{D273803B-C09D-4549-AD3E-F12BD825B5A0}"/>
              </a:ext>
            </a:extLst>
          </p:cNvPr>
          <p:cNvGrpSpPr/>
          <p:nvPr/>
        </p:nvGrpSpPr>
        <p:grpSpPr>
          <a:xfrm>
            <a:off x="4885012" y="3828509"/>
            <a:ext cx="1859280" cy="2205355"/>
            <a:chOff x="7139940" y="3073907"/>
            <a:chExt cx="1859280" cy="2205355"/>
          </a:xfrm>
        </p:grpSpPr>
        <p:sp>
          <p:nvSpPr>
            <p:cNvPr id="133" name="object 28">
              <a:extLst>
                <a:ext uri="{FF2B5EF4-FFF2-40B4-BE49-F238E27FC236}">
                  <a16:creationId xmlns:a16="http://schemas.microsoft.com/office/drawing/2014/main" id="{C4F4F7A7-317F-4B60-8FAF-5A4E07BC79B7}"/>
                </a:ext>
              </a:extLst>
            </p:cNvPr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29">
              <a:extLst>
                <a:ext uri="{FF2B5EF4-FFF2-40B4-BE49-F238E27FC236}">
                  <a16:creationId xmlns:a16="http://schemas.microsoft.com/office/drawing/2014/main" id="{0DE7B592-44D2-4CEC-BB96-0A5627DA17A9}"/>
                </a:ext>
              </a:extLst>
            </p:cNvPr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30">
              <a:extLst>
                <a:ext uri="{FF2B5EF4-FFF2-40B4-BE49-F238E27FC236}">
                  <a16:creationId xmlns:a16="http://schemas.microsoft.com/office/drawing/2014/main" id="{C267AB30-474F-4425-B323-8ECDA19838AA}"/>
                </a:ext>
              </a:extLst>
            </p:cNvPr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31">
              <a:extLst>
                <a:ext uri="{FF2B5EF4-FFF2-40B4-BE49-F238E27FC236}">
                  <a16:creationId xmlns:a16="http://schemas.microsoft.com/office/drawing/2014/main" id="{AFB519A1-BDE2-418B-87CE-413F916072D0}"/>
                </a:ext>
              </a:extLst>
            </p:cNvPr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32">
              <a:extLst>
                <a:ext uri="{FF2B5EF4-FFF2-40B4-BE49-F238E27FC236}">
                  <a16:creationId xmlns:a16="http://schemas.microsoft.com/office/drawing/2014/main" id="{CB79A98F-738A-4056-96FE-C9832047F8FB}"/>
                </a:ext>
              </a:extLst>
            </p:cNvPr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33">
            <a:extLst>
              <a:ext uri="{FF2B5EF4-FFF2-40B4-BE49-F238E27FC236}">
                <a16:creationId xmlns:a16="http://schemas.microsoft.com/office/drawing/2014/main" id="{C346728C-54F2-4720-8FD9-373F2968A10D}"/>
              </a:ext>
            </a:extLst>
          </p:cNvPr>
          <p:cNvSpPr txBox="1"/>
          <p:nvPr/>
        </p:nvSpPr>
        <p:spPr>
          <a:xfrm>
            <a:off x="5045793" y="5180044"/>
            <a:ext cx="1483995" cy="48538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lang="en-IN" sz="16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lang="en-IN" sz="16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6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lang="en-IN" sz="1600" dirty="0">
              <a:latin typeface="Carlito"/>
              <a:cs typeface="Carlito"/>
            </a:endParaRPr>
          </a:p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endParaRPr sz="1500" dirty="0">
              <a:latin typeface="Carlito"/>
              <a:cs typeface="Carlito"/>
            </a:endParaRPr>
          </a:p>
        </p:txBody>
      </p:sp>
      <p:grpSp>
        <p:nvGrpSpPr>
          <p:cNvPr id="139" name="object 34">
            <a:extLst>
              <a:ext uri="{FF2B5EF4-FFF2-40B4-BE49-F238E27FC236}">
                <a16:creationId xmlns:a16="http://schemas.microsoft.com/office/drawing/2014/main" id="{7A127A65-8F49-412E-8BBD-B7EAC133F0CB}"/>
              </a:ext>
            </a:extLst>
          </p:cNvPr>
          <p:cNvGrpSpPr/>
          <p:nvPr/>
        </p:nvGrpSpPr>
        <p:grpSpPr>
          <a:xfrm>
            <a:off x="4906348" y="2472912"/>
            <a:ext cx="1868423" cy="2205228"/>
            <a:chOff x="7139940" y="1744979"/>
            <a:chExt cx="1868423" cy="2205228"/>
          </a:xfrm>
        </p:grpSpPr>
        <p:sp>
          <p:nvSpPr>
            <p:cNvPr id="140" name="object 35">
              <a:extLst>
                <a:ext uri="{FF2B5EF4-FFF2-40B4-BE49-F238E27FC236}">
                  <a16:creationId xmlns:a16="http://schemas.microsoft.com/office/drawing/2014/main" id="{5C08A999-A6E3-41DC-943B-29909802FF1E}"/>
                </a:ext>
              </a:extLst>
            </p:cNvPr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36">
              <a:extLst>
                <a:ext uri="{FF2B5EF4-FFF2-40B4-BE49-F238E27FC236}">
                  <a16:creationId xmlns:a16="http://schemas.microsoft.com/office/drawing/2014/main" id="{F2B40EB7-BCD5-4A63-83BA-7C959725CB1D}"/>
                </a:ext>
              </a:extLst>
            </p:cNvPr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37">
              <a:extLst>
                <a:ext uri="{FF2B5EF4-FFF2-40B4-BE49-F238E27FC236}">
                  <a16:creationId xmlns:a16="http://schemas.microsoft.com/office/drawing/2014/main" id="{0303DF33-730E-4EE5-971F-B7F0B2CC2A64}"/>
                </a:ext>
              </a:extLst>
            </p:cNvPr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38">
              <a:extLst>
                <a:ext uri="{FF2B5EF4-FFF2-40B4-BE49-F238E27FC236}">
                  <a16:creationId xmlns:a16="http://schemas.microsoft.com/office/drawing/2014/main" id="{1580A579-0336-44CD-A5ED-8848612419D0}"/>
                </a:ext>
              </a:extLst>
            </p:cNvPr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39">
              <a:extLst>
                <a:ext uri="{FF2B5EF4-FFF2-40B4-BE49-F238E27FC236}">
                  <a16:creationId xmlns:a16="http://schemas.microsoft.com/office/drawing/2014/main" id="{4BDFDC49-F199-426E-9059-39EFDA629EC0}"/>
                </a:ext>
              </a:extLst>
            </p:cNvPr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en-IN" dirty="0"/>
            </a:p>
          </p:txBody>
        </p:sp>
      </p:grpSp>
      <p:sp>
        <p:nvSpPr>
          <p:cNvPr id="145" name="object 40">
            <a:extLst>
              <a:ext uri="{FF2B5EF4-FFF2-40B4-BE49-F238E27FC236}">
                <a16:creationId xmlns:a16="http://schemas.microsoft.com/office/drawing/2014/main" id="{92738311-63C5-44BB-81FB-D7799C73A88D}"/>
              </a:ext>
            </a:extLst>
          </p:cNvPr>
          <p:cNvSpPr txBox="1"/>
          <p:nvPr/>
        </p:nvSpPr>
        <p:spPr>
          <a:xfrm>
            <a:off x="4906348" y="3569585"/>
            <a:ext cx="1793748" cy="110094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lang="en-US" sz="1600" spc="-45" dirty="0">
                <a:solidFill>
                  <a:srgbClr val="FFFFFF"/>
                </a:solidFill>
                <a:latin typeface="Carlito"/>
                <a:cs typeface="Carlito"/>
              </a:rPr>
              <a:t>      Iterate</a:t>
            </a:r>
            <a:r>
              <a:rPr lang="en-US" sz="16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16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lang="en-US" sz="16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lang="en-US" sz="16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lang="en-US" sz="16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lang="en-US" sz="16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lang="en-US" sz="1600" dirty="0">
              <a:latin typeface="Carlito"/>
              <a:cs typeface="Carlito"/>
            </a:endParaRPr>
          </a:p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endParaRPr lang="en-IN" sz="1500" dirty="0">
              <a:latin typeface="Carlito"/>
              <a:cs typeface="Carlito"/>
            </a:endParaRPr>
          </a:p>
        </p:txBody>
      </p:sp>
      <p:grpSp>
        <p:nvGrpSpPr>
          <p:cNvPr id="146" name="object 41">
            <a:extLst>
              <a:ext uri="{FF2B5EF4-FFF2-40B4-BE49-F238E27FC236}">
                <a16:creationId xmlns:a16="http://schemas.microsoft.com/office/drawing/2014/main" id="{E7881E2F-8661-447B-8EC6-FC0E82762F72}"/>
              </a:ext>
            </a:extLst>
          </p:cNvPr>
          <p:cNvGrpSpPr/>
          <p:nvPr/>
        </p:nvGrpSpPr>
        <p:grpSpPr>
          <a:xfrm>
            <a:off x="4906348" y="2073213"/>
            <a:ext cx="1851659" cy="1143000"/>
            <a:chOff x="7139940" y="1478280"/>
            <a:chExt cx="1851659" cy="1143000"/>
          </a:xfrm>
        </p:grpSpPr>
        <p:sp>
          <p:nvSpPr>
            <p:cNvPr id="149" name="object 44">
              <a:extLst>
                <a:ext uri="{FF2B5EF4-FFF2-40B4-BE49-F238E27FC236}">
                  <a16:creationId xmlns:a16="http://schemas.microsoft.com/office/drawing/2014/main" id="{C442ED61-72CB-4B7B-86D1-55238320F193}"/>
                </a:ext>
              </a:extLst>
            </p:cNvPr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0" name="object 45">
              <a:extLst>
                <a:ext uri="{FF2B5EF4-FFF2-40B4-BE49-F238E27FC236}">
                  <a16:creationId xmlns:a16="http://schemas.microsoft.com/office/drawing/2014/main" id="{897FB017-5504-4BED-BE23-D8BCB74EC2DD}"/>
                </a:ext>
              </a:extLst>
            </p:cNvPr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1" name="object 46">
              <a:extLst>
                <a:ext uri="{FF2B5EF4-FFF2-40B4-BE49-F238E27FC236}">
                  <a16:creationId xmlns:a16="http://schemas.microsoft.com/office/drawing/2014/main" id="{C2F5A0B6-3A21-4A84-869C-DB3BCD021988}"/>
                </a:ext>
              </a:extLst>
            </p:cNvPr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2" name="object 47">
            <a:extLst>
              <a:ext uri="{FF2B5EF4-FFF2-40B4-BE49-F238E27FC236}">
                <a16:creationId xmlns:a16="http://schemas.microsoft.com/office/drawing/2014/main" id="{1BC8C01C-9A27-4B91-B6F6-BF86F3B93B3C}"/>
              </a:ext>
            </a:extLst>
          </p:cNvPr>
          <p:cNvSpPr txBox="1">
            <a:spLocks/>
          </p:cNvSpPr>
          <p:nvPr/>
        </p:nvSpPr>
        <p:spPr>
          <a:xfrm>
            <a:off x="5099133" y="2360202"/>
            <a:ext cx="1373505" cy="728405"/>
          </a:xfrm>
          <a:prstGeom prst="rect">
            <a:avLst/>
          </a:prstGeom>
        </p:spPr>
        <p:txBody>
          <a:bodyPr vert="horz" wrap="square" lIns="0" tIns="3556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lang="en-IN" sz="16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lang="en-IN" sz="16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lang="en-IN" sz="16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6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lang="en-IN" sz="1600" spc="-30" dirty="0" err="1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lang="en-IN" sz="1600" dirty="0">
              <a:latin typeface="Carlito"/>
              <a:cs typeface="Carlito"/>
            </a:endParaRPr>
          </a:p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endParaRPr lang="en-US" sz="1500" dirty="0">
              <a:latin typeface="Carlito"/>
              <a:cs typeface="Carlito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0D76BE-B049-4F9D-8370-1E1EA48C321B}"/>
              </a:ext>
            </a:extLst>
          </p:cNvPr>
          <p:cNvSpPr txBox="1"/>
          <p:nvPr/>
        </p:nvSpPr>
        <p:spPr>
          <a:xfrm>
            <a:off x="2634063" y="3659535"/>
            <a:ext cx="1677923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lang="en-IN" sz="1800" spc="-15" dirty="0" err="1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lang="en-IN" sz="18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lang="en-IN" sz="18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IN" sz="18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lang="en-IN"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551975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{4EC469B9-1823-4C2F-A4EE-E55EF4F922FB}tf22712842_win32</Template>
  <TotalTime>492</TotalTime>
  <Words>2616</Words>
  <Application>Microsoft Office PowerPoint</Application>
  <PresentationFormat>Widescreen</PresentationFormat>
  <Paragraphs>253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Abadi</vt:lpstr>
      <vt:lpstr>-apple-system</vt:lpstr>
      <vt:lpstr>Arial</vt:lpstr>
      <vt:lpstr>Bahnschrift Condensed</vt:lpstr>
      <vt:lpstr>Bookman Old Style</vt:lpstr>
      <vt:lpstr>Calibri</vt:lpstr>
      <vt:lpstr>Carlito</vt:lpstr>
      <vt:lpstr>Franklin Gothic Book</vt:lpstr>
      <vt:lpstr>1_RetrospectVTI</vt:lpstr>
      <vt:lpstr>Data Science Capstone Project</vt:lpstr>
      <vt:lpstr>Outline</vt:lpstr>
      <vt:lpstr>Executive Summary</vt:lpstr>
      <vt:lpstr>Introduction</vt:lpstr>
      <vt:lpstr>Methodology</vt:lpstr>
      <vt:lpstr>Methodology SECTION1</vt:lpstr>
      <vt:lpstr>Data Collection</vt:lpstr>
      <vt:lpstr>Data Collection SpaceX API IBM-Data-Science-Professional-Certificate/jupyter-labs-spacex-data-collection-api.ipynb at main · Anamitra22/IBM-Data-Science-Professional-Certificate (github.com)</vt:lpstr>
      <vt:lpstr>Data Collection Scraping IBM-Data-Science-Professional-Certificate/webscraping.ipynb at main · Anamitra22/IBM-Data-Science-Professional-Certificate (github.com)</vt:lpstr>
      <vt:lpstr>Data Wrangling</vt:lpstr>
      <vt:lpstr>EDA  with Data Visualization</vt:lpstr>
      <vt:lpstr>EDA with SQL</vt:lpstr>
      <vt:lpstr>Build an interactive map with Folium</vt:lpstr>
      <vt:lpstr>Build a Dashboard with Plotly Dash</vt:lpstr>
      <vt:lpstr>Predictive analysis (Classification) IBM-Data-Science-Professional-Certificate/SpaceX_Machine Learning Prediction_Part_5.ipynb at main · Anamitra22/IBM-Data-Science-Professional-Certificate (github.com)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Total Number of Each Mission Outcome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Build a Dashboard with  Plotly Dash</vt:lpstr>
      <vt:lpstr>Successful Launches Across Launch Sites </vt:lpstr>
      <vt:lpstr>  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</dc:title>
  <dc:creator>Anamitra Maiti</dc:creator>
  <cp:lastModifiedBy>Anamitra Maiti</cp:lastModifiedBy>
  <cp:revision>7</cp:revision>
  <dcterms:created xsi:type="dcterms:W3CDTF">2021-10-31T06:25:55Z</dcterms:created>
  <dcterms:modified xsi:type="dcterms:W3CDTF">2021-10-31T15:30:45Z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