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dirty="0"/>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747A82FE-1790-48FD-A21D-52C5AD0C8931}" type="datetimeFigureOut">
              <a:rPr lang="en-IN" smtClean="0"/>
              <a:t>04-10-2023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dirty="0"/>
          </a:p>
        </p:txBody>
      </p:sp>
      <p:sp>
        <p:nvSpPr>
          <p:cNvPr id="6" name="Slide Number Placeholder 5"/>
          <p:cNvSpPr>
            <a:spLocks noGrp="1"/>
          </p:cNvSpPr>
          <p:nvPr>
            <p:ph type="sldNum" sz="quarter" idx="12"/>
          </p:nvPr>
        </p:nvSpPr>
        <p:spPr>
          <a:xfrm>
            <a:off x="8077200" y="1430866"/>
            <a:ext cx="2743200" cy="365125"/>
          </a:xfrm>
        </p:spPr>
        <p:txBody>
          <a:bodyPr/>
          <a:lstStyle/>
          <a:p>
            <a:fld id="{0E211950-7AE7-47C5-82F3-E01220A68272}" type="slidenum">
              <a:rPr lang="en-IN" smtClean="0"/>
              <a:t>‹#›</a:t>
            </a:fld>
            <a:endParaRPr lang="en-IN"/>
          </a:p>
        </p:txBody>
      </p:sp>
    </p:spTree>
    <p:extLst>
      <p:ext uri="{BB962C8B-B14F-4D97-AF65-F5344CB8AC3E}">
        <p14:creationId xmlns:p14="http://schemas.microsoft.com/office/powerpoint/2010/main" val="3364374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A82FE-1790-48FD-A21D-52C5AD0C8931}"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211950-7AE7-47C5-82F3-E01220A68272}" type="slidenum">
              <a:rPr lang="en-IN" smtClean="0"/>
              <a:t>‹#›</a:t>
            </a:fld>
            <a:endParaRPr lang="en-IN"/>
          </a:p>
        </p:txBody>
      </p:sp>
    </p:spTree>
    <p:extLst>
      <p:ext uri="{BB962C8B-B14F-4D97-AF65-F5344CB8AC3E}">
        <p14:creationId xmlns:p14="http://schemas.microsoft.com/office/powerpoint/2010/main" val="93133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47A82FE-1790-48FD-A21D-52C5AD0C8931}" type="datetimeFigureOut">
              <a:rPr lang="en-IN" smtClean="0"/>
              <a:t>04-10-2023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E211950-7AE7-47C5-82F3-E01220A68272}" type="slidenum">
              <a:rPr lang="en-IN" smtClean="0"/>
              <a:t>‹#›</a:t>
            </a:fld>
            <a:endParaRPr lang="en-IN"/>
          </a:p>
        </p:txBody>
      </p:sp>
    </p:spTree>
    <p:extLst>
      <p:ext uri="{BB962C8B-B14F-4D97-AF65-F5344CB8AC3E}">
        <p14:creationId xmlns:p14="http://schemas.microsoft.com/office/powerpoint/2010/main" val="3588938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47A82FE-1790-48FD-A21D-52C5AD0C8931}" type="datetimeFigureOut">
              <a:rPr lang="en-IN" smtClean="0"/>
              <a:t>04-10-2023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E211950-7AE7-47C5-82F3-E01220A68272}"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63337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47A82FE-1790-48FD-A21D-52C5AD0C8931}" type="datetimeFigureOut">
              <a:rPr lang="en-IN" smtClean="0"/>
              <a:t>04-10-2023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E211950-7AE7-47C5-82F3-E01220A68272}" type="slidenum">
              <a:rPr lang="en-IN" smtClean="0"/>
              <a:t>‹#›</a:t>
            </a:fld>
            <a:endParaRPr lang="en-IN"/>
          </a:p>
        </p:txBody>
      </p:sp>
    </p:spTree>
    <p:extLst>
      <p:ext uri="{BB962C8B-B14F-4D97-AF65-F5344CB8AC3E}">
        <p14:creationId xmlns:p14="http://schemas.microsoft.com/office/powerpoint/2010/main" val="1194581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7A82FE-1790-48FD-A21D-52C5AD0C8931}"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211950-7AE7-47C5-82F3-E01220A68272}" type="slidenum">
              <a:rPr lang="en-IN" smtClean="0"/>
              <a:t>‹#›</a:t>
            </a:fld>
            <a:endParaRPr lang="en-IN"/>
          </a:p>
        </p:txBody>
      </p:sp>
    </p:spTree>
    <p:extLst>
      <p:ext uri="{BB962C8B-B14F-4D97-AF65-F5344CB8AC3E}">
        <p14:creationId xmlns:p14="http://schemas.microsoft.com/office/powerpoint/2010/main" val="1787265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7A82FE-1790-48FD-A21D-52C5AD0C8931}"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211950-7AE7-47C5-82F3-E01220A68272}" type="slidenum">
              <a:rPr lang="en-IN" smtClean="0"/>
              <a:t>‹#›</a:t>
            </a:fld>
            <a:endParaRPr lang="en-IN"/>
          </a:p>
        </p:txBody>
      </p:sp>
    </p:spTree>
    <p:extLst>
      <p:ext uri="{BB962C8B-B14F-4D97-AF65-F5344CB8AC3E}">
        <p14:creationId xmlns:p14="http://schemas.microsoft.com/office/powerpoint/2010/main" val="3953719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A82FE-1790-48FD-A21D-52C5AD0C8931}"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211950-7AE7-47C5-82F3-E01220A68272}" type="slidenum">
              <a:rPr lang="en-IN" smtClean="0"/>
              <a:t>‹#›</a:t>
            </a:fld>
            <a:endParaRPr lang="en-IN"/>
          </a:p>
        </p:txBody>
      </p:sp>
    </p:spTree>
    <p:extLst>
      <p:ext uri="{BB962C8B-B14F-4D97-AF65-F5344CB8AC3E}">
        <p14:creationId xmlns:p14="http://schemas.microsoft.com/office/powerpoint/2010/main" val="2436411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47A82FE-1790-48FD-A21D-52C5AD0C8931}" type="datetimeFigureOut">
              <a:rPr lang="en-IN" smtClean="0"/>
              <a:t>04-10-2023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E211950-7AE7-47C5-82F3-E01220A68272}" type="slidenum">
              <a:rPr lang="en-IN" smtClean="0"/>
              <a:t>‹#›</a:t>
            </a:fld>
            <a:endParaRPr lang="en-IN"/>
          </a:p>
        </p:txBody>
      </p:sp>
    </p:spTree>
    <p:extLst>
      <p:ext uri="{BB962C8B-B14F-4D97-AF65-F5344CB8AC3E}">
        <p14:creationId xmlns:p14="http://schemas.microsoft.com/office/powerpoint/2010/main" val="153988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A82FE-1790-48FD-A21D-52C5AD0C8931}"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211950-7AE7-47C5-82F3-E01220A68272}" type="slidenum">
              <a:rPr lang="en-IN" smtClean="0"/>
              <a:t>‹#›</a:t>
            </a:fld>
            <a:endParaRPr lang="en-IN"/>
          </a:p>
        </p:txBody>
      </p:sp>
    </p:spTree>
    <p:extLst>
      <p:ext uri="{BB962C8B-B14F-4D97-AF65-F5344CB8AC3E}">
        <p14:creationId xmlns:p14="http://schemas.microsoft.com/office/powerpoint/2010/main" val="857341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47A82FE-1790-48FD-A21D-52C5AD0C8931}" type="datetimeFigureOut">
              <a:rPr lang="en-IN" smtClean="0"/>
              <a:t>04-10-2023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E211950-7AE7-47C5-82F3-E01220A68272}" type="slidenum">
              <a:rPr lang="en-IN" smtClean="0"/>
              <a:t>‹#›</a:t>
            </a:fld>
            <a:endParaRPr lang="en-IN"/>
          </a:p>
        </p:txBody>
      </p:sp>
    </p:spTree>
    <p:extLst>
      <p:ext uri="{BB962C8B-B14F-4D97-AF65-F5344CB8AC3E}">
        <p14:creationId xmlns:p14="http://schemas.microsoft.com/office/powerpoint/2010/main" val="94824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7A82FE-1790-48FD-A21D-52C5AD0C8931}"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211950-7AE7-47C5-82F3-E01220A68272}" type="slidenum">
              <a:rPr lang="en-IN" smtClean="0"/>
              <a:t>‹#›</a:t>
            </a:fld>
            <a:endParaRPr lang="en-IN"/>
          </a:p>
        </p:txBody>
      </p:sp>
    </p:spTree>
    <p:extLst>
      <p:ext uri="{BB962C8B-B14F-4D97-AF65-F5344CB8AC3E}">
        <p14:creationId xmlns:p14="http://schemas.microsoft.com/office/powerpoint/2010/main" val="249122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7A82FE-1790-48FD-A21D-52C5AD0C8931}"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211950-7AE7-47C5-82F3-E01220A68272}" type="slidenum">
              <a:rPr lang="en-IN" smtClean="0"/>
              <a:t>‹#›</a:t>
            </a:fld>
            <a:endParaRPr lang="en-IN"/>
          </a:p>
        </p:txBody>
      </p:sp>
    </p:spTree>
    <p:extLst>
      <p:ext uri="{BB962C8B-B14F-4D97-AF65-F5344CB8AC3E}">
        <p14:creationId xmlns:p14="http://schemas.microsoft.com/office/powerpoint/2010/main" val="337068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7A82FE-1790-48FD-A21D-52C5AD0C8931}"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211950-7AE7-47C5-82F3-E01220A68272}" type="slidenum">
              <a:rPr lang="en-IN" smtClean="0"/>
              <a:t>‹#›</a:t>
            </a:fld>
            <a:endParaRPr lang="en-IN"/>
          </a:p>
        </p:txBody>
      </p:sp>
    </p:spTree>
    <p:extLst>
      <p:ext uri="{BB962C8B-B14F-4D97-AF65-F5344CB8AC3E}">
        <p14:creationId xmlns:p14="http://schemas.microsoft.com/office/powerpoint/2010/main" val="1394288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A82FE-1790-48FD-A21D-52C5AD0C8931}"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211950-7AE7-47C5-82F3-E01220A68272}" type="slidenum">
              <a:rPr lang="en-IN" smtClean="0"/>
              <a:t>‹#›</a:t>
            </a:fld>
            <a:endParaRPr lang="en-IN"/>
          </a:p>
        </p:txBody>
      </p:sp>
    </p:spTree>
    <p:extLst>
      <p:ext uri="{BB962C8B-B14F-4D97-AF65-F5344CB8AC3E}">
        <p14:creationId xmlns:p14="http://schemas.microsoft.com/office/powerpoint/2010/main" val="88519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A82FE-1790-48FD-A21D-52C5AD0C8931}"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211950-7AE7-47C5-82F3-E01220A68272}" type="slidenum">
              <a:rPr lang="en-IN" smtClean="0"/>
              <a:t>‹#›</a:t>
            </a:fld>
            <a:endParaRPr lang="en-IN"/>
          </a:p>
        </p:txBody>
      </p:sp>
    </p:spTree>
    <p:extLst>
      <p:ext uri="{BB962C8B-B14F-4D97-AF65-F5344CB8AC3E}">
        <p14:creationId xmlns:p14="http://schemas.microsoft.com/office/powerpoint/2010/main" val="395524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A82FE-1790-48FD-A21D-52C5AD0C8931}"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211950-7AE7-47C5-82F3-E01220A68272}" type="slidenum">
              <a:rPr lang="en-IN" smtClean="0"/>
              <a:t>‹#›</a:t>
            </a:fld>
            <a:endParaRPr lang="en-IN"/>
          </a:p>
        </p:txBody>
      </p:sp>
    </p:spTree>
    <p:extLst>
      <p:ext uri="{BB962C8B-B14F-4D97-AF65-F5344CB8AC3E}">
        <p14:creationId xmlns:p14="http://schemas.microsoft.com/office/powerpoint/2010/main" val="1420234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7A82FE-1790-48FD-A21D-52C5AD0C8931}" type="datetimeFigureOut">
              <a:rPr lang="en-IN" smtClean="0"/>
              <a:t>04-10-2023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E211950-7AE7-47C5-82F3-E01220A68272}" type="slidenum">
              <a:rPr lang="en-IN" smtClean="0"/>
              <a:t>‹#›</a:t>
            </a:fld>
            <a:endParaRPr lang="en-IN"/>
          </a:p>
        </p:txBody>
      </p:sp>
    </p:spTree>
    <p:extLst>
      <p:ext uri="{BB962C8B-B14F-4D97-AF65-F5344CB8AC3E}">
        <p14:creationId xmlns:p14="http://schemas.microsoft.com/office/powerpoint/2010/main" val="8672560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8571-CDF1-8C82-49DB-53CB909D4C5E}"/>
              </a:ext>
            </a:extLst>
          </p:cNvPr>
          <p:cNvSpPr>
            <a:spLocks noGrp="1"/>
          </p:cNvSpPr>
          <p:nvPr>
            <p:ph type="ctrTitle"/>
          </p:nvPr>
        </p:nvSpPr>
        <p:spPr>
          <a:xfrm>
            <a:off x="1371600" y="1392858"/>
            <a:ext cx="9448800" cy="1825096"/>
          </a:xfrm>
        </p:spPr>
        <p:txBody>
          <a:bodyPr/>
          <a:lstStyle/>
          <a:p>
            <a:r>
              <a:rPr lang="en-IN" dirty="0"/>
              <a:t>SUICIDE rate </a:t>
            </a:r>
            <a:r>
              <a:rPr lang="en-IN" dirty="0" err="1"/>
              <a:t>ANALySIS</a:t>
            </a:r>
            <a:r>
              <a:rPr lang="en-IN" dirty="0"/>
              <a:t> of INDIA</a:t>
            </a:r>
          </a:p>
        </p:txBody>
      </p:sp>
    </p:spTree>
    <p:extLst>
      <p:ext uri="{BB962C8B-B14F-4D97-AF65-F5344CB8AC3E}">
        <p14:creationId xmlns:p14="http://schemas.microsoft.com/office/powerpoint/2010/main" val="125040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46DF-C3DF-A5B2-B326-40E691863044}"/>
              </a:ext>
            </a:extLst>
          </p:cNvPr>
          <p:cNvSpPr>
            <a:spLocks noGrp="1"/>
          </p:cNvSpPr>
          <p:nvPr>
            <p:ph type="title"/>
          </p:nvPr>
        </p:nvSpPr>
        <p:spPr>
          <a:xfrm>
            <a:off x="685800" y="764373"/>
            <a:ext cx="10820400" cy="1293028"/>
          </a:xfrm>
        </p:spPr>
        <p:txBody>
          <a:bodyPr/>
          <a:lstStyle/>
          <a:p>
            <a:pPr algn="l"/>
            <a:r>
              <a:rPr lang="en-IN" dirty="0"/>
              <a:t>OBJECTIVE OF THE PROJECT</a:t>
            </a:r>
          </a:p>
        </p:txBody>
      </p:sp>
      <p:sp>
        <p:nvSpPr>
          <p:cNvPr id="3" name="Content Placeholder 2">
            <a:extLst>
              <a:ext uri="{FF2B5EF4-FFF2-40B4-BE49-F238E27FC236}">
                <a16:creationId xmlns:a16="http://schemas.microsoft.com/office/drawing/2014/main" id="{79828D8C-76DB-89CA-D102-31CB6292C5D8}"/>
              </a:ext>
            </a:extLst>
          </p:cNvPr>
          <p:cNvSpPr>
            <a:spLocks noGrp="1"/>
          </p:cNvSpPr>
          <p:nvPr>
            <p:ph idx="1"/>
          </p:nvPr>
        </p:nvSpPr>
        <p:spPr/>
        <p:txBody>
          <a:bodyPr/>
          <a:lstStyle/>
          <a:p>
            <a:r>
              <a:rPr lang="en-US" b="1" i="0" dirty="0">
                <a:effectLst/>
                <a:latin typeface="Söhne"/>
              </a:rPr>
              <a:t>Prevention:</a:t>
            </a:r>
            <a:r>
              <a:rPr lang="en-US" b="0" i="0" dirty="0">
                <a:solidFill>
                  <a:srgbClr val="D1D5DB"/>
                </a:solidFill>
                <a:effectLst/>
                <a:latin typeface="Söhne"/>
              </a:rPr>
              <a:t> One of the primary objectives is to identify risk factors and potential causes of suicide so that prevention strategies can be developed and implemented. Analyzing suicide rates can help identify high-risk groups and areas, allowing for targeted interventions and support.</a:t>
            </a:r>
          </a:p>
          <a:p>
            <a:r>
              <a:rPr lang="en-US" b="1" i="0" dirty="0">
                <a:effectLst/>
                <a:latin typeface="Söhne"/>
              </a:rPr>
              <a:t>Identifying Risk Factors:</a:t>
            </a:r>
            <a:r>
              <a:rPr lang="en-US" b="0" i="0" dirty="0">
                <a:solidFill>
                  <a:srgbClr val="D1D5DB"/>
                </a:solidFill>
                <a:effectLst/>
                <a:latin typeface="Söhne"/>
              </a:rPr>
              <a:t> By analyzing suicide rates alongside various risk factors, such as mental health conditions, substance abuse, access to lethal means, and social determinants of health, researchers can gain insights into the complex interplay of factors contributing to suicide.</a:t>
            </a:r>
          </a:p>
          <a:p>
            <a:r>
              <a:rPr lang="en-US" b="1" i="0" dirty="0">
                <a:effectLst/>
                <a:latin typeface="Söhne"/>
              </a:rPr>
              <a:t>Raising Awareness:</a:t>
            </a:r>
            <a:r>
              <a:rPr lang="en-US" b="0" i="0" dirty="0">
                <a:solidFill>
                  <a:srgbClr val="D1D5DB"/>
                </a:solidFill>
                <a:effectLst/>
                <a:latin typeface="Söhne"/>
              </a:rPr>
              <a:t> Publicizing suicide rate data can raise awareness about the importance of mental health and suicide prevention. It can also help reduce stigma surrounding mental health issues, making it more acceptable for individuals to seek help.</a:t>
            </a:r>
            <a:endParaRPr lang="en-IN" dirty="0"/>
          </a:p>
        </p:txBody>
      </p:sp>
    </p:spTree>
    <p:extLst>
      <p:ext uri="{BB962C8B-B14F-4D97-AF65-F5344CB8AC3E}">
        <p14:creationId xmlns:p14="http://schemas.microsoft.com/office/powerpoint/2010/main" val="3764516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DECC-F114-6296-C17A-251A7AEED35C}"/>
              </a:ext>
            </a:extLst>
          </p:cNvPr>
          <p:cNvSpPr>
            <a:spLocks noGrp="1"/>
          </p:cNvSpPr>
          <p:nvPr>
            <p:ph type="title"/>
          </p:nvPr>
        </p:nvSpPr>
        <p:spPr>
          <a:xfrm>
            <a:off x="685800" y="764373"/>
            <a:ext cx="10820400" cy="1293028"/>
          </a:xfrm>
        </p:spPr>
        <p:txBody>
          <a:bodyPr/>
          <a:lstStyle/>
          <a:p>
            <a:pPr algn="l"/>
            <a:r>
              <a:rPr lang="en-IN" dirty="0"/>
              <a:t>DATA SOURCE</a:t>
            </a:r>
          </a:p>
        </p:txBody>
      </p:sp>
      <p:sp>
        <p:nvSpPr>
          <p:cNvPr id="3" name="Content Placeholder 2">
            <a:extLst>
              <a:ext uri="{FF2B5EF4-FFF2-40B4-BE49-F238E27FC236}">
                <a16:creationId xmlns:a16="http://schemas.microsoft.com/office/drawing/2014/main" id="{B653D4A4-4966-936E-088D-64663CE1BBD0}"/>
              </a:ext>
            </a:extLst>
          </p:cNvPr>
          <p:cNvSpPr>
            <a:spLocks noGrp="1"/>
          </p:cNvSpPr>
          <p:nvPr>
            <p:ph idx="1"/>
          </p:nvPr>
        </p:nvSpPr>
        <p:spPr/>
        <p:txBody>
          <a:bodyPr/>
          <a:lstStyle/>
          <a:p>
            <a:r>
              <a:rPr lang="en-US" b="1" i="0" dirty="0">
                <a:effectLst/>
                <a:latin typeface="Söhne"/>
              </a:rPr>
              <a:t>National Health Agencies:</a:t>
            </a:r>
            <a:r>
              <a:rPr lang="en-US" b="0" i="0" dirty="0">
                <a:solidFill>
                  <a:srgbClr val="D1D5DB"/>
                </a:solidFill>
                <a:effectLst/>
                <a:latin typeface="Söhne"/>
              </a:rPr>
              <a:t> National health agencies or ministries of health often collect and compile data on suicide rates. These agencies may rely on vital statistics data, hospital records, and other sources to create comprehensive reports. </a:t>
            </a:r>
            <a:r>
              <a:rPr lang="en-US" b="0" i="0" dirty="0" err="1">
                <a:solidFill>
                  <a:srgbClr val="D1D5DB"/>
                </a:solidFill>
                <a:effectLst/>
                <a:latin typeface="Söhne"/>
              </a:rPr>
              <a:t>Eg</a:t>
            </a:r>
            <a:r>
              <a:rPr lang="en-US" b="0" i="0" dirty="0">
                <a:solidFill>
                  <a:srgbClr val="D1D5DB"/>
                </a:solidFill>
                <a:effectLst/>
                <a:latin typeface="Söhne"/>
              </a:rPr>
              <a:t>-National Library of Medicine</a:t>
            </a:r>
          </a:p>
          <a:p>
            <a:r>
              <a:rPr lang="en-US" b="1" i="0" dirty="0">
                <a:effectLst/>
                <a:latin typeface="Söhne"/>
              </a:rPr>
              <a:t>Surveys and Research Studies:</a:t>
            </a:r>
            <a:r>
              <a:rPr lang="en-US" b="0" i="0" dirty="0">
                <a:solidFill>
                  <a:srgbClr val="D1D5DB"/>
                </a:solidFill>
                <a:effectLst/>
                <a:latin typeface="Söhne"/>
              </a:rPr>
              <a:t> Epidemiological surveys and research studies can be conducted to gather data on suicide rates and related factors. Large-scale surveys, such as national health surveys, may include questions about mental health and suicidal behaviors.</a:t>
            </a:r>
            <a:r>
              <a:rPr lang="en-IN" b="0" i="0" dirty="0" err="1">
                <a:solidFill>
                  <a:srgbClr val="D1D5DB"/>
                </a:solidFill>
                <a:effectLst/>
                <a:latin typeface="Söhne"/>
              </a:rPr>
              <a:t>Eg</a:t>
            </a:r>
            <a:r>
              <a:rPr lang="en-IN" b="0" i="0" dirty="0">
                <a:solidFill>
                  <a:srgbClr val="D1D5DB"/>
                </a:solidFill>
                <a:effectLst/>
                <a:latin typeface="Söhne"/>
              </a:rPr>
              <a:t>-https://www.surveyofindia.gov.in/</a:t>
            </a:r>
          </a:p>
          <a:p>
            <a:r>
              <a:rPr lang="en-US" b="1" i="0" dirty="0">
                <a:effectLst/>
                <a:latin typeface="Söhne"/>
              </a:rPr>
              <a:t>Online Data and News Reports:</a:t>
            </a:r>
            <a:r>
              <a:rPr lang="en-US" b="0" i="0" dirty="0">
                <a:solidFill>
                  <a:srgbClr val="D1D5DB"/>
                </a:solidFill>
                <a:effectLst/>
                <a:latin typeface="Söhne"/>
              </a:rPr>
              <a:t> Some suicide prevention organizations monitor online discussions for signs of suicidal ideation and behavior. This data can provide early warning signs and insights into online communities where suicide is discussed.</a:t>
            </a:r>
            <a:endParaRPr lang="en-US" dirty="0">
              <a:solidFill>
                <a:srgbClr val="D1D5DB"/>
              </a:solidFill>
              <a:latin typeface="Söhne"/>
            </a:endParaRPr>
          </a:p>
        </p:txBody>
      </p:sp>
    </p:spTree>
    <p:extLst>
      <p:ext uri="{BB962C8B-B14F-4D97-AF65-F5344CB8AC3E}">
        <p14:creationId xmlns:p14="http://schemas.microsoft.com/office/powerpoint/2010/main" val="257950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D2B5-201F-8A15-4F72-598B39A74E96}"/>
              </a:ext>
            </a:extLst>
          </p:cNvPr>
          <p:cNvSpPr>
            <a:spLocks noGrp="1"/>
          </p:cNvSpPr>
          <p:nvPr>
            <p:ph type="title"/>
          </p:nvPr>
        </p:nvSpPr>
        <p:spPr>
          <a:xfrm>
            <a:off x="685800" y="764373"/>
            <a:ext cx="10820400" cy="1293028"/>
          </a:xfrm>
        </p:spPr>
        <p:txBody>
          <a:bodyPr/>
          <a:lstStyle/>
          <a:p>
            <a:pPr algn="l"/>
            <a:r>
              <a:rPr lang="en-IN" dirty="0"/>
              <a:t>METHODOLOGY</a:t>
            </a:r>
          </a:p>
        </p:txBody>
      </p:sp>
      <p:pic>
        <p:nvPicPr>
          <p:cNvPr id="9" name="Content Placeholder 8">
            <a:extLst>
              <a:ext uri="{FF2B5EF4-FFF2-40B4-BE49-F238E27FC236}">
                <a16:creationId xmlns:a16="http://schemas.microsoft.com/office/drawing/2014/main" id="{3E71CCB0-7323-2350-510D-E9A1CF5F4E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397967"/>
            <a:ext cx="10223500" cy="2920482"/>
          </a:xfrm>
        </p:spPr>
      </p:pic>
    </p:spTree>
    <p:extLst>
      <p:ext uri="{BB962C8B-B14F-4D97-AF65-F5344CB8AC3E}">
        <p14:creationId xmlns:p14="http://schemas.microsoft.com/office/powerpoint/2010/main" val="255328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5092D-9446-4233-035A-74BDF5D48BD2}"/>
              </a:ext>
            </a:extLst>
          </p:cNvPr>
          <p:cNvSpPr>
            <a:spLocks noGrp="1"/>
          </p:cNvSpPr>
          <p:nvPr>
            <p:ph type="title"/>
          </p:nvPr>
        </p:nvSpPr>
        <p:spPr>
          <a:xfrm>
            <a:off x="685800" y="764373"/>
            <a:ext cx="10820400" cy="1293028"/>
          </a:xfrm>
        </p:spPr>
        <p:txBody>
          <a:bodyPr/>
          <a:lstStyle/>
          <a:p>
            <a:pPr algn="l"/>
            <a:r>
              <a:rPr lang="en-IN" dirty="0"/>
              <a:t>ANALYSIS AND RESULTS</a:t>
            </a:r>
          </a:p>
        </p:txBody>
      </p:sp>
      <p:pic>
        <p:nvPicPr>
          <p:cNvPr id="5" name="Content Placeholder 4">
            <a:extLst>
              <a:ext uri="{FF2B5EF4-FFF2-40B4-BE49-F238E27FC236}">
                <a16:creationId xmlns:a16="http://schemas.microsoft.com/office/drawing/2014/main" id="{E0C49EFA-63D1-AC75-BDA3-976AB9715306}"/>
              </a:ext>
            </a:extLst>
          </p:cNvPr>
          <p:cNvPicPr>
            <a:picLocks noGrp="1" noChangeAspect="1"/>
          </p:cNvPicPr>
          <p:nvPr>
            <p:ph idx="1"/>
          </p:nvPr>
        </p:nvPicPr>
        <p:blipFill>
          <a:blip r:embed="rId2"/>
          <a:stretch>
            <a:fillRect/>
          </a:stretch>
        </p:blipFill>
        <p:spPr>
          <a:xfrm>
            <a:off x="685800" y="2160038"/>
            <a:ext cx="5677678" cy="3456991"/>
          </a:xfrm>
        </p:spPr>
      </p:pic>
      <p:pic>
        <p:nvPicPr>
          <p:cNvPr id="7" name="Picture 6">
            <a:extLst>
              <a:ext uri="{FF2B5EF4-FFF2-40B4-BE49-F238E27FC236}">
                <a16:creationId xmlns:a16="http://schemas.microsoft.com/office/drawing/2014/main" id="{FC8E98CC-4FDD-1C83-2D83-01CDE955B85E}"/>
              </a:ext>
            </a:extLst>
          </p:cNvPr>
          <p:cNvPicPr>
            <a:picLocks noChangeAspect="1"/>
          </p:cNvPicPr>
          <p:nvPr/>
        </p:nvPicPr>
        <p:blipFill>
          <a:blip r:embed="rId3"/>
          <a:stretch>
            <a:fillRect/>
          </a:stretch>
        </p:blipFill>
        <p:spPr>
          <a:xfrm>
            <a:off x="6512767" y="2160039"/>
            <a:ext cx="5197151" cy="3456990"/>
          </a:xfrm>
          <a:prstGeom prst="rect">
            <a:avLst/>
          </a:prstGeom>
        </p:spPr>
      </p:pic>
    </p:spTree>
    <p:extLst>
      <p:ext uri="{BB962C8B-B14F-4D97-AF65-F5344CB8AC3E}">
        <p14:creationId xmlns:p14="http://schemas.microsoft.com/office/powerpoint/2010/main" val="81632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4379-F84F-72B4-1378-DBFD42A92932}"/>
              </a:ext>
            </a:extLst>
          </p:cNvPr>
          <p:cNvSpPr>
            <a:spLocks noGrp="1"/>
          </p:cNvSpPr>
          <p:nvPr>
            <p:ph type="title"/>
          </p:nvPr>
        </p:nvSpPr>
        <p:spPr>
          <a:xfrm>
            <a:off x="685800" y="391149"/>
            <a:ext cx="10820400" cy="999112"/>
          </a:xfrm>
        </p:spPr>
        <p:txBody>
          <a:bodyPr/>
          <a:lstStyle/>
          <a:p>
            <a:pPr algn="l"/>
            <a:r>
              <a:rPr lang="en-IN" dirty="0"/>
              <a:t>INTERPRETATION</a:t>
            </a:r>
          </a:p>
        </p:txBody>
      </p:sp>
      <p:sp>
        <p:nvSpPr>
          <p:cNvPr id="3" name="Content Placeholder 2">
            <a:extLst>
              <a:ext uri="{FF2B5EF4-FFF2-40B4-BE49-F238E27FC236}">
                <a16:creationId xmlns:a16="http://schemas.microsoft.com/office/drawing/2014/main" id="{1E182AAA-6749-96E0-E1CD-5BF5383001A1}"/>
              </a:ext>
            </a:extLst>
          </p:cNvPr>
          <p:cNvSpPr>
            <a:spLocks noGrp="1"/>
          </p:cNvSpPr>
          <p:nvPr>
            <p:ph idx="1"/>
          </p:nvPr>
        </p:nvSpPr>
        <p:spPr>
          <a:xfrm>
            <a:off x="685800" y="1390261"/>
            <a:ext cx="10820400" cy="4861249"/>
          </a:xfrm>
        </p:spPr>
        <p:txBody>
          <a:bodyPr>
            <a:normAutofit/>
          </a:bodyPr>
          <a:lstStyle/>
          <a:p>
            <a:r>
              <a:rPr lang="en-IN" dirty="0"/>
              <a:t>The most common causes of suicide:</a:t>
            </a:r>
          </a:p>
          <a:p>
            <a:pPr lvl="3"/>
            <a:r>
              <a:rPr lang="en-IN" dirty="0"/>
              <a:t>Family problems</a:t>
            </a:r>
          </a:p>
          <a:p>
            <a:pPr lvl="3"/>
            <a:r>
              <a:rPr lang="en-IN" dirty="0"/>
              <a:t>Mental illness and other health issues</a:t>
            </a:r>
          </a:p>
          <a:p>
            <a:pPr lvl="3"/>
            <a:r>
              <a:rPr lang="en-IN" dirty="0"/>
              <a:t>Economic conditions</a:t>
            </a:r>
          </a:p>
          <a:p>
            <a:r>
              <a:rPr lang="en-IN" dirty="0"/>
              <a:t>The most common professions of people who commit suicide are:</a:t>
            </a:r>
          </a:p>
          <a:p>
            <a:pPr lvl="3"/>
            <a:r>
              <a:rPr lang="en-IN" dirty="0"/>
              <a:t>Housewife</a:t>
            </a:r>
          </a:p>
          <a:p>
            <a:pPr lvl="3"/>
            <a:r>
              <a:rPr lang="en-IN" dirty="0"/>
              <a:t>Farmers</a:t>
            </a:r>
          </a:p>
          <a:p>
            <a:pPr lvl="3"/>
            <a:r>
              <a:rPr lang="en-IN" dirty="0"/>
              <a:t>Students</a:t>
            </a:r>
          </a:p>
          <a:p>
            <a:r>
              <a:rPr lang="en-IN" dirty="0"/>
              <a:t>The most common methods of committing suicide are:</a:t>
            </a:r>
          </a:p>
          <a:p>
            <a:pPr lvl="3"/>
            <a:r>
              <a:rPr lang="en-IN" dirty="0"/>
              <a:t>By hanging </a:t>
            </a:r>
          </a:p>
          <a:p>
            <a:pPr lvl="3"/>
            <a:r>
              <a:rPr lang="en-IN" dirty="0"/>
              <a:t>By consuming Insecticides and Poison</a:t>
            </a:r>
          </a:p>
          <a:p>
            <a:pPr lvl="3"/>
            <a:r>
              <a:rPr lang="en-IN" dirty="0"/>
              <a:t>By Drowning</a:t>
            </a:r>
          </a:p>
          <a:p>
            <a:r>
              <a:rPr lang="en-IN" dirty="0"/>
              <a:t>It has also been observed that males commit more suicides than females and the age group of 15-30 are more suicidal.</a:t>
            </a:r>
          </a:p>
          <a:p>
            <a:pPr lvl="3"/>
            <a:endParaRPr lang="en-IN" dirty="0"/>
          </a:p>
          <a:p>
            <a:pPr lvl="3"/>
            <a:endParaRPr lang="en-IN" dirty="0"/>
          </a:p>
        </p:txBody>
      </p:sp>
    </p:spTree>
    <p:extLst>
      <p:ext uri="{BB962C8B-B14F-4D97-AF65-F5344CB8AC3E}">
        <p14:creationId xmlns:p14="http://schemas.microsoft.com/office/powerpoint/2010/main" val="336705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C84C-EFC7-3128-8384-1EA97BF2AAFE}"/>
              </a:ext>
            </a:extLst>
          </p:cNvPr>
          <p:cNvSpPr>
            <a:spLocks noGrp="1"/>
          </p:cNvSpPr>
          <p:nvPr>
            <p:ph type="title"/>
          </p:nvPr>
        </p:nvSpPr>
        <p:spPr>
          <a:xfrm>
            <a:off x="685800" y="457201"/>
            <a:ext cx="10820400" cy="1184988"/>
          </a:xfrm>
        </p:spPr>
        <p:txBody>
          <a:bodyPr/>
          <a:lstStyle/>
          <a:p>
            <a:pPr algn="l"/>
            <a:r>
              <a:rPr lang="en-IN" b="0" i="0" dirty="0">
                <a:effectLst/>
              </a:rPr>
              <a:t>conclusions</a:t>
            </a:r>
            <a:endParaRPr lang="en-IN" dirty="0"/>
          </a:p>
        </p:txBody>
      </p:sp>
      <p:sp>
        <p:nvSpPr>
          <p:cNvPr id="3" name="Content Placeholder 2">
            <a:extLst>
              <a:ext uri="{FF2B5EF4-FFF2-40B4-BE49-F238E27FC236}">
                <a16:creationId xmlns:a16="http://schemas.microsoft.com/office/drawing/2014/main" id="{E44F59F4-650B-7CE1-63CA-4D7C0C529687}"/>
              </a:ext>
            </a:extLst>
          </p:cNvPr>
          <p:cNvSpPr>
            <a:spLocks noGrp="1"/>
          </p:cNvSpPr>
          <p:nvPr>
            <p:ph idx="1"/>
          </p:nvPr>
        </p:nvSpPr>
        <p:spPr>
          <a:xfrm>
            <a:off x="685800" y="1576873"/>
            <a:ext cx="10820400" cy="4641813"/>
          </a:xfrm>
        </p:spPr>
        <p:txBody>
          <a:bodyPr>
            <a:normAutofit lnSpcReduction="10000"/>
          </a:bodyPr>
          <a:lstStyle/>
          <a:p>
            <a:pPr algn="l"/>
            <a:r>
              <a:rPr lang="en-US" i="0" dirty="0">
                <a:solidFill>
                  <a:srgbClr val="D1D5DB"/>
                </a:solidFill>
                <a:effectLst/>
                <a:latin typeface="+mj-lt"/>
              </a:rPr>
              <a:t>Financial Counseling and Debt Management:</a:t>
            </a:r>
          </a:p>
          <a:p>
            <a:pPr lvl="2"/>
            <a:r>
              <a:rPr lang="en-US" i="0" dirty="0">
                <a:solidFill>
                  <a:srgbClr val="D1D5DB"/>
                </a:solidFill>
                <a:effectLst/>
                <a:latin typeface="+mj-lt"/>
              </a:rPr>
              <a:t>Offer financial counseling and education to help farmers manage debt and financial stress.</a:t>
            </a:r>
          </a:p>
          <a:p>
            <a:pPr lvl="2"/>
            <a:r>
              <a:rPr lang="en-US" i="0" dirty="0">
                <a:solidFill>
                  <a:srgbClr val="D1D5DB"/>
                </a:solidFill>
                <a:effectLst/>
                <a:latin typeface="+mj-lt"/>
              </a:rPr>
              <a:t>Develop programs that provide guidance on budgeting, debt reduction, and financial planning.</a:t>
            </a:r>
          </a:p>
          <a:p>
            <a:pPr algn="l"/>
            <a:r>
              <a:rPr lang="en-US" i="0" dirty="0">
                <a:solidFill>
                  <a:srgbClr val="D1D5DB"/>
                </a:solidFill>
                <a:effectLst/>
                <a:latin typeface="+mj-lt"/>
              </a:rPr>
              <a:t>Reducing Access to Lethal Means:</a:t>
            </a:r>
          </a:p>
          <a:p>
            <a:pPr lvl="2"/>
            <a:r>
              <a:rPr lang="en-US" i="0" dirty="0">
                <a:solidFill>
                  <a:srgbClr val="D1D5DB"/>
                </a:solidFill>
                <a:effectLst/>
                <a:latin typeface="+mj-lt"/>
              </a:rPr>
              <a:t>Implementing measures to restrict access to lethal means of suicide, such as firearms or certain medications.</a:t>
            </a:r>
          </a:p>
          <a:p>
            <a:pPr lvl="2"/>
            <a:r>
              <a:rPr lang="en-US" i="0" dirty="0">
                <a:solidFill>
                  <a:srgbClr val="D1D5DB"/>
                </a:solidFill>
                <a:effectLst/>
                <a:latin typeface="+mj-lt"/>
              </a:rPr>
              <a:t>Promoting responsible storage and handling of firearms.</a:t>
            </a:r>
          </a:p>
          <a:p>
            <a:pPr algn="l"/>
            <a:r>
              <a:rPr lang="en-US" i="0" dirty="0">
                <a:solidFill>
                  <a:srgbClr val="D1D5DB"/>
                </a:solidFill>
                <a:effectLst/>
                <a:latin typeface="+mj-lt"/>
              </a:rPr>
              <a:t>Mental Health Promotion:</a:t>
            </a:r>
          </a:p>
          <a:p>
            <a:pPr lvl="2"/>
            <a:r>
              <a:rPr lang="en-US" i="0" dirty="0">
                <a:solidFill>
                  <a:srgbClr val="D1D5DB"/>
                </a:solidFill>
                <a:effectLst/>
                <a:latin typeface="+mj-lt"/>
              </a:rPr>
              <a:t>Promoting mental health awareness and destigmatizing mental illness through public education campaigns.</a:t>
            </a:r>
          </a:p>
          <a:p>
            <a:pPr lvl="2"/>
            <a:r>
              <a:rPr lang="en-US" i="0" dirty="0">
                <a:solidFill>
                  <a:srgbClr val="D1D5DB"/>
                </a:solidFill>
                <a:effectLst/>
                <a:latin typeface="+mj-lt"/>
              </a:rPr>
              <a:t>Encouraging open discussions about mental health in schools, workplaces, and communities.</a:t>
            </a:r>
          </a:p>
          <a:p>
            <a:pPr lvl="2"/>
            <a:r>
              <a:rPr lang="en-US" i="0" dirty="0">
                <a:solidFill>
                  <a:srgbClr val="D1D5DB"/>
                </a:solidFill>
                <a:effectLst/>
                <a:latin typeface="+mj-lt"/>
              </a:rPr>
              <a:t>Reducing barriers to mental healthcare, such as cost or availability.</a:t>
            </a:r>
          </a:p>
          <a:p>
            <a:pPr lvl="2"/>
            <a:endParaRPr lang="en-US" i="0" dirty="0">
              <a:solidFill>
                <a:srgbClr val="D1D5DB"/>
              </a:solidFill>
              <a:effectLst/>
              <a:latin typeface="+mj-lt"/>
            </a:endParaRPr>
          </a:p>
          <a:p>
            <a:pPr marL="914400" lvl="2" indent="0">
              <a:buNone/>
            </a:pPr>
            <a:endParaRPr lang="en-US" b="0" i="0" dirty="0">
              <a:solidFill>
                <a:srgbClr val="D1D5DB"/>
              </a:solidFill>
              <a:effectLst/>
              <a:latin typeface="+mj-lt"/>
            </a:endParaRPr>
          </a:p>
          <a:p>
            <a:pPr lvl="2"/>
            <a:endParaRPr lang="en-IN" b="0" i="0" dirty="0">
              <a:solidFill>
                <a:srgbClr val="D1D5DB"/>
              </a:solidFill>
              <a:effectLst/>
              <a:latin typeface="Söhne"/>
            </a:endParaRPr>
          </a:p>
        </p:txBody>
      </p:sp>
    </p:spTree>
    <p:extLst>
      <p:ext uri="{BB962C8B-B14F-4D97-AF65-F5344CB8AC3E}">
        <p14:creationId xmlns:p14="http://schemas.microsoft.com/office/powerpoint/2010/main" val="293852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D13AAC-9617-79BB-C096-09ADE1FDB996}"/>
              </a:ext>
            </a:extLst>
          </p:cNvPr>
          <p:cNvSpPr>
            <a:spLocks noGrp="1"/>
          </p:cNvSpPr>
          <p:nvPr>
            <p:ph idx="1"/>
          </p:nvPr>
        </p:nvSpPr>
        <p:spPr>
          <a:xfrm>
            <a:off x="583163" y="2565918"/>
            <a:ext cx="10820400" cy="2719705"/>
          </a:xfrm>
        </p:spPr>
        <p:txBody>
          <a:bodyPr>
            <a:normAutofit/>
          </a:bodyPr>
          <a:lstStyle/>
          <a:p>
            <a:pPr marL="0" indent="0" algn="ctr">
              <a:buNone/>
            </a:pPr>
            <a:r>
              <a:rPr lang="en-IN" sz="9600" dirty="0"/>
              <a:t>THANK YOU!</a:t>
            </a:r>
          </a:p>
        </p:txBody>
      </p:sp>
    </p:spTree>
    <p:extLst>
      <p:ext uri="{BB962C8B-B14F-4D97-AF65-F5344CB8AC3E}">
        <p14:creationId xmlns:p14="http://schemas.microsoft.com/office/powerpoint/2010/main" val="31362874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TM03457515[[fn=View]]</Template>
  <TotalTime>78</TotalTime>
  <Words>468</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Söhne</vt:lpstr>
      <vt:lpstr>Vapor Trail</vt:lpstr>
      <vt:lpstr>SUICIDE rate ANALySIS of INDIA</vt:lpstr>
      <vt:lpstr>OBJECTIVE OF THE PROJECT</vt:lpstr>
      <vt:lpstr>DATA SOURCE</vt:lpstr>
      <vt:lpstr>METHODOLOGY</vt:lpstr>
      <vt:lpstr>ANALYSIS AND RESULTS</vt:lpstr>
      <vt:lpstr>INTERPRETATION</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rate ANALySIS of INDIA</dc:title>
  <dc:creator>Anamitra Maiti</dc:creator>
  <cp:lastModifiedBy>Anamitra Maiti</cp:lastModifiedBy>
  <cp:revision>3</cp:revision>
  <dcterms:created xsi:type="dcterms:W3CDTF">2023-10-03T17:39:02Z</dcterms:created>
  <dcterms:modified xsi:type="dcterms:W3CDTF">2023-10-04T12:43:53Z</dcterms:modified>
</cp:coreProperties>
</file>