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69" r:id="rId8"/>
    <p:sldId id="265" r:id="rId9"/>
    <p:sldId id="272" r:id="rId10"/>
    <p:sldId id="273" r:id="rId11"/>
    <p:sldId id="270" r:id="rId12"/>
    <p:sldId id="274" r:id="rId13"/>
    <p:sldId id="260" r:id="rId14"/>
    <p:sldId id="261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78" d="100"/>
          <a:sy n="78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5467" y="3878786"/>
            <a:ext cx="4941771" cy="1122202"/>
          </a:xfrm>
        </p:spPr>
        <p:txBody>
          <a:bodyPr/>
          <a:lstStyle/>
          <a:p>
            <a:r>
              <a:rPr lang="en-US" dirty="0"/>
              <a:t>Neural network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5579" y="5133413"/>
            <a:ext cx="4226010" cy="1122202"/>
          </a:xfrm>
        </p:spPr>
        <p:txBody>
          <a:bodyPr>
            <a:normAutofit fontScale="92500"/>
          </a:bodyPr>
          <a:lstStyle/>
          <a:p>
            <a:r>
              <a:rPr lang="en-ID" dirty="0"/>
              <a:t>Attila </a:t>
            </a:r>
            <a:r>
              <a:rPr lang="en-ID" dirty="0" err="1"/>
              <a:t>Elang</a:t>
            </a:r>
            <a:r>
              <a:rPr lang="en-ID" dirty="0"/>
              <a:t> Perkasa 		(G.231.21.0140)</a:t>
            </a:r>
            <a:r>
              <a:rPr lang="en-US" dirty="0"/>
              <a:t> </a:t>
            </a:r>
            <a:r>
              <a:rPr lang="en-US" dirty="0" err="1"/>
              <a:t>Mahardika</a:t>
            </a:r>
            <a:r>
              <a:rPr lang="en-US" dirty="0"/>
              <a:t> </a:t>
            </a:r>
            <a:r>
              <a:rPr lang="en-US" dirty="0" err="1"/>
              <a:t>surya</a:t>
            </a:r>
            <a:r>
              <a:rPr lang="en-US" dirty="0"/>
              <a:t> Kusuma 	(G.231.21.0141) </a:t>
            </a:r>
            <a:r>
              <a:rPr lang="en-US" dirty="0" err="1"/>
              <a:t>Khoirul</a:t>
            </a:r>
            <a:r>
              <a:rPr lang="en-US" dirty="0"/>
              <a:t> </a:t>
            </a:r>
            <a:r>
              <a:rPr lang="en-US" dirty="0" err="1"/>
              <a:t>Anam</a:t>
            </a:r>
            <a:r>
              <a:rPr lang="en-US" dirty="0"/>
              <a:t> 		(G.231.21.0144) </a:t>
            </a:r>
            <a:r>
              <a:rPr lang="en-US" dirty="0" err="1"/>
              <a:t>Diky</a:t>
            </a:r>
            <a:r>
              <a:rPr lang="en-US" dirty="0"/>
              <a:t> </a:t>
            </a:r>
            <a:r>
              <a:rPr lang="en-US" dirty="0" err="1"/>
              <a:t>Andrianto</a:t>
            </a:r>
            <a:r>
              <a:rPr lang="en-US" dirty="0"/>
              <a:t> 		(G.231.21.0151) </a:t>
            </a:r>
            <a:r>
              <a:rPr lang="en-ID" dirty="0"/>
              <a:t>Arya Jonathan </a:t>
            </a:r>
            <a:r>
              <a:rPr lang="en-ID" dirty="0" err="1"/>
              <a:t>Trijadi</a:t>
            </a:r>
            <a:r>
              <a:rPr lang="en-ID" dirty="0"/>
              <a:t> 		(G.231.21.0161)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Menyatukan</a:t>
            </a:r>
            <a:r>
              <a:rPr lang="en-US" dirty="0"/>
              <a:t> neuron </a:t>
            </a:r>
            <a:r>
              <a:rPr lang="en-US" dirty="0" err="1"/>
              <a:t>menjadi</a:t>
            </a:r>
            <a:r>
              <a:rPr lang="en-US" dirty="0"/>
              <a:t> neural network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Neural Network Machine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0E1F05A-007C-06C7-9349-EC1D8EC7A6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5270" y="2523046"/>
            <a:ext cx="4441459" cy="20188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31A9A2-0718-A867-D774-D1ED911F8ABA}"/>
              </a:ext>
            </a:extLst>
          </p:cNvPr>
          <p:cNvSpPr txBox="1"/>
          <p:nvPr/>
        </p:nvSpPr>
        <p:spPr>
          <a:xfrm>
            <a:off x="4785140" y="4357224"/>
            <a:ext cx="26217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Jaringan</a:t>
            </a:r>
            <a:r>
              <a:rPr lang="en-US" dirty="0"/>
              <a:t> ini </a:t>
            </a:r>
            <a:r>
              <a:rPr lang="en-US" dirty="0" err="1"/>
              <a:t>mempunyai</a:t>
            </a:r>
            <a:r>
              <a:rPr lang="en-US" dirty="0"/>
              <a:t> 2 input, </a:t>
            </a:r>
            <a:r>
              <a:rPr lang="en-US" i="1" dirty="0"/>
              <a:t>hidden layer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2 neurons &amp;</a:t>
            </a:r>
            <a:r>
              <a:rPr lang="en-US" i="1" dirty="0"/>
              <a:t>h</a:t>
            </a:r>
            <a:r>
              <a:rPr lang="en-US" i="1" baseline="-25000" dirty="0"/>
              <a:t>1</a:t>
            </a:r>
            <a:r>
              <a:rPr lang="en-US" i="1" dirty="0"/>
              <a:t> dan h</a:t>
            </a:r>
            <a:r>
              <a:rPr lang="en-US" i="1" baseline="-25000" dirty="0"/>
              <a:t>2 </a:t>
            </a:r>
            <a:r>
              <a:rPr lang="en-US" i="1" dirty="0"/>
              <a:t> dan </a:t>
            </a:r>
            <a:r>
              <a:rPr lang="en-US" i="1" dirty="0" err="1"/>
              <a:t>sebuah</a:t>
            </a:r>
            <a:r>
              <a:rPr lang="en-US" i="1" dirty="0"/>
              <a:t> output layer </a:t>
            </a:r>
            <a:r>
              <a:rPr lang="en-US" i="1" dirty="0" err="1"/>
              <a:t>dengan</a:t>
            </a:r>
            <a:r>
              <a:rPr lang="en-US" i="1" dirty="0"/>
              <a:t> 1 neuron (o</a:t>
            </a:r>
            <a:r>
              <a:rPr lang="en-US" i="1" baseline="-25000" dirty="0"/>
              <a:t>1</a:t>
            </a:r>
            <a:r>
              <a:rPr lang="en-US" i="1" dirty="0"/>
              <a:t>). 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7C1D0-9827-735F-8C61-E7852D1622DF}"/>
              </a:ext>
            </a:extLst>
          </p:cNvPr>
          <p:cNvSpPr txBox="1"/>
          <p:nvPr/>
        </p:nvSpPr>
        <p:spPr>
          <a:xfrm>
            <a:off x="7699840" y="4315736"/>
            <a:ext cx="1311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i="1" dirty="0">
                <a:solidFill>
                  <a:srgbClr val="222222"/>
                </a:solidFill>
                <a:effectLst/>
                <a:latin typeface="KaTeX_Math"/>
              </a:rPr>
              <a:t>h</a:t>
            </a:r>
            <a:r>
              <a:rPr lang="pt-BR" b="0" i="0" dirty="0">
                <a:solidFill>
                  <a:srgbClr val="222222"/>
                </a:solidFill>
                <a:effectLst/>
                <a:latin typeface="KaTeX_Main"/>
              </a:rPr>
              <a:t>1​=</a:t>
            </a:r>
            <a:r>
              <a:rPr lang="pt-BR" i="1" dirty="0">
                <a:solidFill>
                  <a:srgbClr val="222222"/>
                </a:solidFill>
                <a:latin typeface="KaTeX_Math"/>
              </a:rPr>
              <a:t>h2</a:t>
            </a:r>
            <a:endParaRPr lang="pt-BR" b="0" i="0" dirty="0">
              <a:solidFill>
                <a:srgbClr val="222222"/>
              </a:solidFill>
              <a:effectLst/>
              <a:latin typeface="KaTeX_Main"/>
            </a:endParaRPr>
          </a:p>
          <a:p>
            <a:r>
              <a:rPr lang="pt-BR" b="0" i="1" dirty="0">
                <a:solidFill>
                  <a:srgbClr val="222222"/>
                </a:solidFill>
                <a:effectLst/>
                <a:latin typeface="KaTeX_Math"/>
              </a:rPr>
              <a:t>h</a:t>
            </a:r>
            <a:r>
              <a:rPr lang="pt-BR" b="0" i="0" dirty="0">
                <a:solidFill>
                  <a:srgbClr val="222222"/>
                </a:solidFill>
                <a:effectLst/>
                <a:latin typeface="KaTeX_Main"/>
              </a:rPr>
              <a:t>2​​=</a:t>
            </a:r>
            <a:r>
              <a:rPr lang="pt-BR" b="0" i="1" dirty="0">
                <a:solidFill>
                  <a:srgbClr val="222222"/>
                </a:solidFill>
                <a:effectLst/>
                <a:latin typeface="KaTeX_Math"/>
              </a:rPr>
              <a:t>f</a:t>
            </a:r>
            <a:r>
              <a:rPr lang="pt-BR" b="0" i="0" dirty="0">
                <a:solidFill>
                  <a:srgbClr val="222222"/>
                </a:solidFill>
                <a:effectLst/>
                <a:latin typeface="KaTeX_Main"/>
              </a:rPr>
              <a:t>(</a:t>
            </a:r>
            <a:r>
              <a:rPr lang="pt-BR" b="0" i="1" dirty="0">
                <a:solidFill>
                  <a:srgbClr val="222222"/>
                </a:solidFill>
                <a:effectLst/>
                <a:latin typeface="KaTeX_Math"/>
              </a:rPr>
              <a:t>w</a:t>
            </a:r>
            <a:r>
              <a:rPr lang="pt-BR" b="0" i="0" dirty="0">
                <a:solidFill>
                  <a:srgbClr val="222222"/>
                </a:solidFill>
                <a:effectLst/>
                <a:latin typeface="KaTeX_Main"/>
              </a:rPr>
              <a:t>⋅</a:t>
            </a:r>
            <a:r>
              <a:rPr lang="pt-BR" b="0" i="1" dirty="0">
                <a:solidFill>
                  <a:srgbClr val="222222"/>
                </a:solidFill>
                <a:effectLst/>
                <a:latin typeface="KaTeX_Math"/>
              </a:rPr>
              <a:t>x</a:t>
            </a:r>
            <a:r>
              <a:rPr lang="pt-BR" b="0" i="0" dirty="0">
                <a:solidFill>
                  <a:srgbClr val="222222"/>
                </a:solidFill>
                <a:effectLst/>
                <a:latin typeface="KaTeX_Main"/>
              </a:rPr>
              <a:t>+</a:t>
            </a:r>
            <a:r>
              <a:rPr lang="pt-BR" b="0" i="1" dirty="0">
                <a:solidFill>
                  <a:srgbClr val="222222"/>
                </a:solidFill>
                <a:effectLst/>
                <a:latin typeface="KaTeX_Math"/>
              </a:rPr>
              <a:t>b</a:t>
            </a:r>
            <a:r>
              <a:rPr lang="pt-BR" b="0" i="0" dirty="0">
                <a:solidFill>
                  <a:srgbClr val="222222"/>
                </a:solidFill>
                <a:effectLst/>
                <a:latin typeface="KaTeX_Main"/>
              </a:rPr>
              <a:t>)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DE4288-C6B7-A560-63A3-B06F67D40E28}"/>
              </a:ext>
            </a:extLst>
          </p:cNvPr>
          <p:cNvSpPr txBox="1"/>
          <p:nvPr/>
        </p:nvSpPr>
        <p:spPr>
          <a:xfrm>
            <a:off x="7699840" y="4962067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in"/>
              </a:rPr>
              <a:t>o1​​=f(w⋅[h1​,h2​]+b</a:t>
            </a:r>
            <a:endParaRPr lang="en-ID" i="1" dirty="0">
              <a:solidFill>
                <a:schemeClr val="tx1">
                  <a:lumMod val="95000"/>
                  <a:lumOff val="5000"/>
                </a:schemeClr>
              </a:solidFill>
              <a:latin typeface="KaTeX_Main"/>
            </a:endParaRP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python neural network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Neural Network Machine Learning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A2B437-3DFD-1CE3-FC86-05626FCCB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21" y="1484235"/>
            <a:ext cx="5124558" cy="462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Neural Network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3282044" cy="2519363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 err="1"/>
              <a:t>Aplikasi</a:t>
            </a:r>
            <a:r>
              <a:rPr lang="en-US" dirty="0"/>
              <a:t> Neural Network Daily</a:t>
            </a:r>
          </a:p>
          <a:p>
            <a:r>
              <a:rPr lang="en-US" dirty="0"/>
              <a:t>Building Blocks : Neuron</a:t>
            </a:r>
          </a:p>
          <a:p>
            <a:r>
              <a:rPr lang="en-US" dirty="0"/>
              <a:t>Combining Neuron into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Neural Network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 lnSpcReduction="10000"/>
          </a:bodyPr>
          <a:lstStyle/>
          <a:p>
            <a:pPr algn="just"/>
            <a:r>
              <a:rPr lang="en-ID" dirty="0" err="1"/>
              <a:t>Jaringan</a:t>
            </a:r>
            <a:r>
              <a:rPr lang="en-ID" dirty="0"/>
              <a:t> neural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kecerdasan</a:t>
            </a:r>
            <a:r>
              <a:rPr lang="en-ID" dirty="0"/>
              <a:t> </a:t>
            </a:r>
            <a:r>
              <a:rPr lang="en-ID" dirty="0" err="1"/>
              <a:t>buatan</a:t>
            </a:r>
            <a:r>
              <a:rPr lang="en-ID" dirty="0"/>
              <a:t> yang </a:t>
            </a:r>
            <a:r>
              <a:rPr lang="en-ID" dirty="0" err="1"/>
              <a:t>mengajarkan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yang </a:t>
            </a:r>
            <a:r>
              <a:rPr lang="en-ID" dirty="0" err="1"/>
              <a:t>terinspirasi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otak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. </a:t>
            </a:r>
            <a:r>
              <a:rPr lang="en-ID" dirty="0" err="1"/>
              <a:t>Jaringan</a:t>
            </a:r>
            <a:r>
              <a:rPr lang="en-ID" dirty="0"/>
              <a:t> neural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proses machine learning, yang </a:t>
            </a:r>
            <a:r>
              <a:rPr lang="en-ID" dirty="0" err="1"/>
              <a:t>disebut</a:t>
            </a:r>
            <a:r>
              <a:rPr lang="en-ID" dirty="0"/>
              <a:t> deep learning, yang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neuron yang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terhubung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berlapis</a:t>
            </a:r>
            <a:r>
              <a:rPr lang="en-ID" dirty="0"/>
              <a:t> yang </a:t>
            </a:r>
            <a:r>
              <a:rPr lang="en-ID" dirty="0" err="1"/>
              <a:t>menyerupai</a:t>
            </a:r>
            <a:r>
              <a:rPr lang="en-ID" dirty="0"/>
              <a:t> </a:t>
            </a:r>
            <a:r>
              <a:rPr lang="en-ID" dirty="0" err="1"/>
              <a:t>otak</a:t>
            </a:r>
            <a:r>
              <a:rPr lang="en-ID" dirty="0"/>
              <a:t> </a:t>
            </a:r>
            <a:r>
              <a:rPr lang="en-ID" dirty="0" err="1"/>
              <a:t>manusia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Neural Network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23B7AB26-BA22-A7AE-8F46-29EB3FC86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Aplikasi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neural network daily</a:t>
            </a:r>
          </a:p>
        </p:txBody>
      </p:sp>
      <p:sp>
        <p:nvSpPr>
          <p:cNvPr id="18" name="SmartArt Placeholder 2">
            <a:extLst>
              <a:ext uri="{FF2B5EF4-FFF2-40B4-BE49-F238E27FC236}">
                <a16:creationId xmlns:a16="http://schemas.microsoft.com/office/drawing/2014/main" id="{A3C9E2E1-9DFB-497B-6210-EC02CF5D130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550695"/>
            <a:ext cx="10515600" cy="3305593"/>
          </a:xfrm>
        </p:spPr>
        <p:txBody>
          <a:bodyPr/>
          <a:lstStyle/>
          <a:p>
            <a:r>
              <a:rPr lang="en-ID" b="1" i="0" dirty="0" err="1">
                <a:solidFill>
                  <a:srgbClr val="333333"/>
                </a:solidFill>
                <a:effectLst/>
                <a:latin typeface="AmazonEmber"/>
              </a:rPr>
              <a:t>Penglihatan</a:t>
            </a:r>
            <a:r>
              <a:rPr lang="en-ID" b="1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AmazonEmber"/>
              </a:rPr>
              <a:t>komputer</a:t>
            </a:r>
            <a:endParaRPr lang="en-ID" i="0" dirty="0">
              <a:solidFill>
                <a:srgbClr val="333333"/>
              </a:solidFill>
              <a:effectLst/>
              <a:latin typeface="AmazonEmber"/>
            </a:endParaRPr>
          </a:p>
          <a:p>
            <a:r>
              <a:rPr lang="en-ID" b="1" i="0" dirty="0" err="1">
                <a:solidFill>
                  <a:srgbClr val="333333"/>
                </a:solidFill>
                <a:effectLst/>
                <a:latin typeface="AmazonEmber"/>
              </a:rPr>
              <a:t>Pengenalan</a:t>
            </a:r>
            <a:r>
              <a:rPr lang="en-ID" b="1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AmazonEmber"/>
              </a:rPr>
              <a:t>suara</a:t>
            </a:r>
            <a:endParaRPr lang="en-ID" b="1" i="0" dirty="0">
              <a:solidFill>
                <a:srgbClr val="333333"/>
              </a:solidFill>
              <a:effectLst/>
              <a:latin typeface="AmazonEmber"/>
            </a:endParaRPr>
          </a:p>
          <a:p>
            <a:r>
              <a:rPr lang="en-ID" b="1" i="0" dirty="0" err="1">
                <a:solidFill>
                  <a:srgbClr val="333333"/>
                </a:solidFill>
                <a:effectLst/>
                <a:latin typeface="AmazonEmber"/>
              </a:rPr>
              <a:t>Pemrosesan</a:t>
            </a:r>
            <a:r>
              <a:rPr lang="en-ID" b="1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AmazonEmber"/>
              </a:rPr>
              <a:t>bahasa</a:t>
            </a:r>
            <a:r>
              <a:rPr lang="en-ID" b="1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AmazonEmber"/>
              </a:rPr>
              <a:t>alami</a:t>
            </a:r>
            <a:endParaRPr lang="en-ID" b="1" i="0" dirty="0">
              <a:solidFill>
                <a:srgbClr val="333333"/>
              </a:solidFill>
              <a:effectLst/>
              <a:latin typeface="AmazonEmber"/>
            </a:endParaRPr>
          </a:p>
          <a:p>
            <a:r>
              <a:rPr lang="en-ID" b="1" i="0" dirty="0" err="1">
                <a:solidFill>
                  <a:srgbClr val="333333"/>
                </a:solidFill>
                <a:effectLst/>
                <a:latin typeface="AmazonEmber"/>
              </a:rPr>
              <a:t>Mesin</a:t>
            </a:r>
            <a:r>
              <a:rPr lang="en-ID" b="1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AmazonEmber"/>
              </a:rPr>
              <a:t>rekomendasi</a:t>
            </a:r>
            <a:endParaRPr lang="en-ID" b="1" i="0" dirty="0">
              <a:solidFill>
                <a:srgbClr val="333333"/>
              </a:solidFill>
              <a:effectLst/>
              <a:latin typeface="AmazonEmber"/>
            </a:endParaRPr>
          </a:p>
          <a:p>
            <a:endParaRPr lang="en-ID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r>
              <a:rPr lang="en-US" dirty="0"/>
              <a:t>Neural Network Machine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anchor="b">
            <a:normAutofit/>
          </a:bodyPr>
          <a:lstStyle/>
          <a:p>
            <a:r>
              <a:rPr lang="en-ID" sz="2400" dirty="0"/>
              <a:t>Building Blocks: Neurons</a:t>
            </a:r>
            <a:endParaRPr lang="en-US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anchor="ctr">
            <a:normAutofit/>
          </a:bodyPr>
          <a:lstStyle/>
          <a:p>
            <a:r>
              <a:rPr lang="en-US" dirty="0"/>
              <a:t>Neural Network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Neural Network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2F6F73A-6795-1948-185F-9C98A17CC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500" y="2109788"/>
            <a:ext cx="5715000" cy="3333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C52C1D-FEB5-E904-75F5-0D90F8F82C31}"/>
              </a:ext>
            </a:extLst>
          </p:cNvPr>
          <p:cNvSpPr txBox="1"/>
          <p:nvPr/>
        </p:nvSpPr>
        <p:spPr>
          <a:xfrm>
            <a:off x="6076950" y="2819436"/>
            <a:ext cx="287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highlight>
                  <a:srgbClr val="FF0000"/>
                </a:highlight>
                <a:latin typeface="+mj-lt"/>
              </a:rPr>
              <a:t>x</a:t>
            </a:r>
            <a:r>
              <a:rPr lang="en-ID" baseline="-25000" dirty="0">
                <a:highlight>
                  <a:srgbClr val="FF0000"/>
                </a:highlight>
                <a:latin typeface="+mj-lt"/>
              </a:rPr>
              <a:t>1</a:t>
            </a:r>
            <a:r>
              <a:rPr lang="en-ID" dirty="0">
                <a:highlight>
                  <a:srgbClr val="FF0000"/>
                </a:highlight>
                <a:latin typeface="+mj-lt"/>
              </a:rPr>
              <a:t> = x</a:t>
            </a:r>
            <a:r>
              <a:rPr lang="en-ID" baseline="-25000" dirty="0">
                <a:highlight>
                  <a:srgbClr val="FF0000"/>
                </a:highlight>
                <a:latin typeface="+mj-lt"/>
              </a:rPr>
              <a:t>1</a:t>
            </a:r>
            <a:r>
              <a:rPr lang="en-ID" dirty="0">
                <a:highlight>
                  <a:srgbClr val="FF0000"/>
                </a:highlight>
                <a:latin typeface="+mj-lt"/>
              </a:rPr>
              <a:t>*w</a:t>
            </a:r>
            <a:r>
              <a:rPr lang="en-ID" baseline="-25000" dirty="0">
                <a:highlight>
                  <a:srgbClr val="FF0000"/>
                </a:highlight>
                <a:latin typeface="+mj-lt"/>
              </a:rPr>
              <a:t>1</a:t>
            </a:r>
            <a:r>
              <a:rPr lang="en-ID" dirty="0">
                <a:highlight>
                  <a:srgbClr val="FF0000"/>
                </a:highlight>
                <a:latin typeface="+mj-lt"/>
              </a:rPr>
              <a:t> </a:t>
            </a:r>
          </a:p>
          <a:p>
            <a:r>
              <a:rPr lang="en-ID" dirty="0">
                <a:highlight>
                  <a:srgbClr val="FF0000"/>
                </a:highlight>
              </a:rPr>
              <a:t>x</a:t>
            </a:r>
            <a:r>
              <a:rPr lang="en-ID" baseline="-25000" dirty="0">
                <a:highlight>
                  <a:srgbClr val="FF0000"/>
                </a:highlight>
              </a:rPr>
              <a:t>2</a:t>
            </a:r>
            <a:r>
              <a:rPr lang="en-ID" dirty="0">
                <a:highlight>
                  <a:srgbClr val="FF0000"/>
                </a:highlight>
              </a:rPr>
              <a:t> = x</a:t>
            </a:r>
            <a:r>
              <a:rPr lang="en-ID" baseline="-25000" dirty="0">
                <a:highlight>
                  <a:srgbClr val="FF0000"/>
                </a:highlight>
              </a:rPr>
              <a:t>2</a:t>
            </a:r>
            <a:r>
              <a:rPr lang="en-ID" dirty="0">
                <a:highlight>
                  <a:srgbClr val="FF0000"/>
                </a:highlight>
              </a:rPr>
              <a:t>*w</a:t>
            </a:r>
            <a:r>
              <a:rPr lang="en-ID" baseline="-25000" dirty="0">
                <a:highlight>
                  <a:srgbClr val="FF0000"/>
                </a:highlight>
              </a:rPr>
              <a:t>2</a:t>
            </a:r>
            <a:endParaRPr lang="en-ID" dirty="0">
              <a:highlight>
                <a:srgbClr val="FF00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F11E0-E6DD-77E0-27FF-934BC1675CD4}"/>
              </a:ext>
            </a:extLst>
          </p:cNvPr>
          <p:cNvSpPr txBox="1"/>
          <p:nvPr/>
        </p:nvSpPr>
        <p:spPr>
          <a:xfrm>
            <a:off x="6076950" y="3468837"/>
            <a:ext cx="40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8000"/>
                </a:highlight>
                <a:latin typeface="+mj-lt"/>
              </a:rPr>
              <a:t>(x</a:t>
            </a:r>
            <a:r>
              <a:rPr lang="en-US" baseline="-25000" dirty="0">
                <a:highlight>
                  <a:srgbClr val="008000"/>
                </a:highlight>
                <a:latin typeface="+mj-lt"/>
              </a:rPr>
              <a:t>1</a:t>
            </a:r>
            <a:r>
              <a:rPr lang="en-US" dirty="0">
                <a:highlight>
                  <a:srgbClr val="008000"/>
                </a:highlight>
                <a:latin typeface="+mj-lt"/>
              </a:rPr>
              <a:t>*w</a:t>
            </a:r>
            <a:r>
              <a:rPr lang="en-US" baseline="-25000" dirty="0">
                <a:highlight>
                  <a:srgbClr val="008000"/>
                </a:highlight>
                <a:latin typeface="+mj-lt"/>
              </a:rPr>
              <a:t>1</a:t>
            </a:r>
            <a:r>
              <a:rPr lang="en-US" dirty="0">
                <a:highlight>
                  <a:srgbClr val="008000"/>
                </a:highlight>
                <a:latin typeface="+mj-lt"/>
              </a:rPr>
              <a:t>) + (x</a:t>
            </a:r>
            <a:r>
              <a:rPr lang="en-US" baseline="-25000" dirty="0">
                <a:highlight>
                  <a:srgbClr val="008000"/>
                </a:highlight>
                <a:latin typeface="+mj-lt"/>
              </a:rPr>
              <a:t>2</a:t>
            </a:r>
            <a:r>
              <a:rPr lang="en-US" dirty="0">
                <a:highlight>
                  <a:srgbClr val="008000"/>
                </a:highlight>
                <a:latin typeface="+mj-lt"/>
              </a:rPr>
              <a:t>*w</a:t>
            </a:r>
            <a:r>
              <a:rPr lang="en-US" baseline="-25000" dirty="0">
                <a:highlight>
                  <a:srgbClr val="008000"/>
                </a:highlight>
                <a:latin typeface="+mj-lt"/>
              </a:rPr>
              <a:t>2</a:t>
            </a:r>
            <a:r>
              <a:rPr lang="en-US" dirty="0">
                <a:highlight>
                  <a:srgbClr val="008000"/>
                </a:highlight>
                <a:latin typeface="+mj-lt"/>
              </a:rPr>
              <a:t>) + b</a:t>
            </a:r>
            <a:endParaRPr lang="en-ID" dirty="0">
              <a:highlight>
                <a:srgbClr val="0080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DE2A6-462A-0D39-9A5F-AE74095AE974}"/>
              </a:ext>
            </a:extLst>
          </p:cNvPr>
          <p:cNvSpPr txBox="1"/>
          <p:nvPr/>
        </p:nvSpPr>
        <p:spPr>
          <a:xfrm>
            <a:off x="6073140" y="383000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+mj-lt"/>
              </a:rPr>
              <a:t>y= </a:t>
            </a:r>
            <a:r>
              <a:rPr lang="en-ID" b="0" i="1" dirty="0">
                <a:effectLst/>
                <a:highlight>
                  <a:srgbClr val="FFFF00"/>
                </a:highlight>
                <a:latin typeface="+mj-lt"/>
              </a:rPr>
              <a:t>f</a:t>
            </a:r>
            <a:r>
              <a:rPr lang="en-US" dirty="0">
                <a:highlight>
                  <a:srgbClr val="FFFF00"/>
                </a:highlight>
                <a:latin typeface="+mj-lt"/>
              </a:rPr>
              <a:t>(x</a:t>
            </a:r>
            <a:r>
              <a:rPr lang="en-US" baseline="-25000" dirty="0">
                <a:highlight>
                  <a:srgbClr val="FFFF00"/>
                </a:highlight>
                <a:latin typeface="+mj-lt"/>
              </a:rPr>
              <a:t>1</a:t>
            </a:r>
            <a:r>
              <a:rPr lang="en-US" dirty="0">
                <a:highlight>
                  <a:srgbClr val="FFFF00"/>
                </a:highlight>
                <a:latin typeface="+mj-lt"/>
              </a:rPr>
              <a:t>*w</a:t>
            </a:r>
            <a:r>
              <a:rPr lang="en-US" baseline="-25000" dirty="0">
                <a:highlight>
                  <a:srgbClr val="FFFF00"/>
                </a:highlight>
                <a:latin typeface="+mj-lt"/>
              </a:rPr>
              <a:t>1</a:t>
            </a:r>
            <a:r>
              <a:rPr lang="en-US" dirty="0">
                <a:highlight>
                  <a:srgbClr val="FFFF00"/>
                </a:highlight>
                <a:latin typeface="+mj-lt"/>
              </a:rPr>
              <a:t> + x</a:t>
            </a:r>
            <a:r>
              <a:rPr lang="en-US" baseline="-25000" dirty="0">
                <a:highlight>
                  <a:srgbClr val="FFFF00"/>
                </a:highlight>
                <a:latin typeface="+mj-lt"/>
              </a:rPr>
              <a:t>2</a:t>
            </a:r>
            <a:r>
              <a:rPr lang="en-US" dirty="0">
                <a:highlight>
                  <a:srgbClr val="FFFF00"/>
                </a:highlight>
                <a:latin typeface="+mj-lt"/>
              </a:rPr>
              <a:t>*w</a:t>
            </a:r>
            <a:r>
              <a:rPr lang="en-US" baseline="-25000" dirty="0">
                <a:highlight>
                  <a:srgbClr val="FFFF00"/>
                </a:highlight>
                <a:latin typeface="+mj-lt"/>
              </a:rPr>
              <a:t>2</a:t>
            </a:r>
            <a:r>
              <a:rPr lang="en-US" dirty="0">
                <a:highlight>
                  <a:srgbClr val="FFFF00"/>
                </a:highlight>
                <a:latin typeface="+mj-lt"/>
              </a:rPr>
              <a:t> + b)</a:t>
            </a:r>
            <a:endParaRPr lang="en-ID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8313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0.00024 C -0.00807 0.00093 -0.0056 0.00093 -0.01589 0.00163 C -0.01797 0.00163 -0.01992 0.00186 -0.02201 0.00186 L -0.09492 0.00232 L -0.1125 0.00301 L -0.13073 0.00371 L -0.13854 0.00417 C -0.1431 0.0044 -0.14753 0.00487 -0.15208 0.00487 L -0.16654 0.00533 C -0.18815 0.00788 -0.17383 0.00672 -0.21719 0.00556 C -0.22135 0.00556 -0.22539 0.00556 -0.22956 0.00533 L -0.24883 0.00487 L -0.25586 0.00463 C -0.2625 0.00417 -0.25729 0.00417 -0.2625 0.00417 " pathEditMode="relative" rAng="0" ptsTypes="AAAAAAAAAA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ID" dirty="0" err="1"/>
              <a:t>Fungsi</a:t>
            </a:r>
            <a:r>
              <a:rPr lang="en-ID" dirty="0"/>
              <a:t> sigmoid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Neural Network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924175"/>
            <a:ext cx="2895600" cy="2519363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8" name="Picture 7" descr="A graph with a blue line&#10;&#10;Description automatically generated">
            <a:extLst>
              <a:ext uri="{FF2B5EF4-FFF2-40B4-BE49-F238E27FC236}">
                <a16:creationId xmlns:a16="http://schemas.microsoft.com/office/drawing/2014/main" id="{70BB52C1-9078-05B8-04FC-A53E9BCE2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330" y="1763417"/>
            <a:ext cx="4189339" cy="2794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135DE3-EA80-2F18-3B00-D99F346F1466}"/>
              </a:ext>
            </a:extLst>
          </p:cNvPr>
          <p:cNvSpPr txBox="1"/>
          <p:nvPr/>
        </p:nvSpPr>
        <p:spPr>
          <a:xfrm>
            <a:off x="1105393" y="4797207"/>
            <a:ext cx="998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Fungsi</a:t>
            </a:r>
            <a:r>
              <a:rPr lang="en-US" dirty="0"/>
              <a:t> Sigmoid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range output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(0,1), </a:t>
            </a:r>
            <a:r>
              <a:rPr lang="en-US" dirty="0" err="1"/>
              <a:t>seperti</a:t>
            </a:r>
            <a:r>
              <a:rPr lang="en-US" dirty="0"/>
              <a:t> (-</a:t>
            </a:r>
            <a:r>
              <a:rPr lang="en-ID" b="0" i="0" dirty="0">
                <a:solidFill>
                  <a:srgbClr val="222222"/>
                </a:solidFill>
                <a:effectLst/>
                <a:latin typeface="KaTeX_Main"/>
              </a:rPr>
              <a:t>∞,+∞)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KaTeX_Main"/>
              </a:rPr>
              <a:t>angka</a:t>
            </a:r>
            <a:r>
              <a:rPr lang="en-ID" b="0" i="0" dirty="0">
                <a:solidFill>
                  <a:srgbClr val="222222"/>
                </a:solidFill>
                <a:effectLst/>
                <a:latin typeface="KaTeX_Main"/>
              </a:rPr>
              <a:t> negative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KaTeX_Main"/>
              </a:rPr>
              <a:t>besar</a:t>
            </a:r>
            <a:r>
              <a:rPr lang="en-ID" b="0" i="0" dirty="0">
                <a:solidFill>
                  <a:srgbClr val="222222"/>
                </a:solidFill>
                <a:effectLst/>
                <a:latin typeface="KaTeX_Main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KaTeX_Main"/>
              </a:rPr>
              <a:t>menjadi</a:t>
            </a:r>
            <a:r>
              <a:rPr lang="en-ID" b="0" i="0" dirty="0">
                <a:solidFill>
                  <a:srgbClr val="222222"/>
                </a:solidFill>
                <a:effectLst/>
                <a:latin typeface="KaTeX_Main"/>
              </a:rPr>
              <a:t> ~0 dan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KaTeX_Main"/>
              </a:rPr>
              <a:t>angka</a:t>
            </a:r>
            <a:r>
              <a:rPr lang="en-ID" b="0" i="0" dirty="0">
                <a:solidFill>
                  <a:srgbClr val="222222"/>
                </a:solidFill>
                <a:effectLst/>
                <a:latin typeface="KaTeX_Main"/>
              </a:rPr>
              <a:t> positive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KaTeX_Main"/>
              </a:rPr>
              <a:t>besar</a:t>
            </a:r>
            <a:r>
              <a:rPr lang="en-ID" b="0" i="0" dirty="0">
                <a:solidFill>
                  <a:srgbClr val="222222"/>
                </a:solidFill>
                <a:effectLst/>
                <a:latin typeface="KaTeX_Main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KaTeX_Main"/>
              </a:rPr>
              <a:t>menjadi</a:t>
            </a:r>
            <a:r>
              <a:rPr lang="en-ID" b="0" i="0" dirty="0">
                <a:solidFill>
                  <a:srgbClr val="222222"/>
                </a:solidFill>
                <a:effectLst/>
                <a:latin typeface="KaTeX_Main"/>
              </a:rPr>
              <a:t> ~1.</a:t>
            </a:r>
          </a:p>
        </p:txBody>
      </p:sp>
    </p:spTree>
    <p:extLst>
      <p:ext uri="{BB962C8B-B14F-4D97-AF65-F5344CB8AC3E}">
        <p14:creationId xmlns:p14="http://schemas.microsoft.com/office/powerpoint/2010/main" val="1416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3947BE0E-F3AB-6CFF-0440-FD0D3201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python</a:t>
            </a:r>
            <a:endParaRPr lang="en-ID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5A693538-7CAF-1E54-F6CC-72B283A47C00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Neural Network Machine Learning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20DA842-A5BB-8367-530B-25FEF336A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023" y="1690688"/>
            <a:ext cx="4505954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anchor="b">
            <a:normAutofit/>
          </a:bodyPr>
          <a:lstStyle/>
          <a:p>
            <a:r>
              <a:rPr lang="en-ID" sz="2400" dirty="0"/>
              <a:t>Combining neuron into neural network</a:t>
            </a:r>
            <a:endParaRPr lang="en-US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anchor="ctr">
            <a:normAutofit/>
          </a:bodyPr>
          <a:lstStyle/>
          <a:p>
            <a:r>
              <a:rPr lang="en-US" dirty="0"/>
              <a:t>Neural Network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5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{41AED890-9F01-499A-8417-A9BAA3748182}tf67328976_win32</Template>
  <TotalTime>314</TotalTime>
  <Words>336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AmazonEmber</vt:lpstr>
      <vt:lpstr>Arial</vt:lpstr>
      <vt:lpstr>Calibri</vt:lpstr>
      <vt:lpstr>KaTeX_Main</vt:lpstr>
      <vt:lpstr>KaTeX_Math</vt:lpstr>
      <vt:lpstr>Tenorite</vt:lpstr>
      <vt:lpstr>Office Theme</vt:lpstr>
      <vt:lpstr>Neural network machine learning</vt:lpstr>
      <vt:lpstr>AGENDA</vt:lpstr>
      <vt:lpstr>INTRODUCTION</vt:lpstr>
      <vt:lpstr>Aplikasi neural network daily</vt:lpstr>
      <vt:lpstr>Building Blocks: Neurons</vt:lpstr>
      <vt:lpstr>PowerPoint Presentation</vt:lpstr>
      <vt:lpstr>Fungsi sigmoid</vt:lpstr>
      <vt:lpstr>Coding python</vt:lpstr>
      <vt:lpstr>Combining neuron into neural network</vt:lpstr>
      <vt:lpstr>Menyatukan neuron menjadi neural network</vt:lpstr>
      <vt:lpstr>Implementasi python neural network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machine learning</dc:title>
  <dc:creator>Attila Elang Perkasa</dc:creator>
  <cp:lastModifiedBy>KHOIRUL ANAM</cp:lastModifiedBy>
  <cp:revision>11</cp:revision>
  <dcterms:created xsi:type="dcterms:W3CDTF">2023-11-19T12:00:49Z</dcterms:created>
  <dcterms:modified xsi:type="dcterms:W3CDTF">2023-11-27T13:54:28Z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