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82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78" autoAdjust="0"/>
  </p:normalViewPr>
  <p:slideViewPr>
    <p:cSldViewPr>
      <p:cViewPr varScale="1">
        <p:scale>
          <a:sx n="122" d="100"/>
          <a:sy n="122" d="100"/>
        </p:scale>
        <p:origin x="190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ko-KR">
              <a:ea typeface="굴림" charset="-127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ko-KR">
              <a:ea typeface="굴림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ko-KR">
              <a:ea typeface="굴림" charset="-127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0821EB8-742C-44F5-BCDD-371CCACF37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DEE42A8-918B-4611-93CE-879877254FF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79F9EE9-FCBA-4B42-822C-3DFDD974E087}" type="slidenum">
              <a:rPr lang="en-US" altLang="ko-KR" sz="1200">
                <a:solidFill>
                  <a:srgbClr val="000000"/>
                </a:solidFill>
                <a:latin typeface="Calibri" pitchFamily="34" charset="0"/>
                <a:ea typeface="굴림" charset="-127"/>
              </a:rPr>
              <a:pPr algn="r"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ko-KR" sz="1200">
              <a:solidFill>
                <a:srgbClr val="000000"/>
              </a:solidFill>
              <a:latin typeface="Calibri" pitchFamily="34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F854D6-A781-40A1-9C5A-12EF224F6B94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3D326CE-60F8-40CC-906D-1DF7747DAC86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24325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116846-BF71-4277-B090-03BB12394682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E70C705-718D-4A85-9F29-528B313929DC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24325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2ED1D2-DEFE-4FAF-B667-4960ABABFB5D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2530FA2-5C42-4AD2-97CC-F2343593ED28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24325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103B2B6-4ECE-4344-8EC1-926357BA6F8A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069978-4D27-4B86-B6D7-C7924C7CE52D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24325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D76281-2029-44AC-8138-4E6DA0EA076E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7409403-7B5C-4AAB-B4B7-B5531AEBAC17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/>
          </p:nvPr>
        </p:nvSpPr>
        <p:spPr>
          <a:xfrm>
            <a:off x="1300163" y="3482975"/>
            <a:ext cx="7000875" cy="3319463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A21B2B9-1BC2-48E0-A206-B359580A41BB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D84AEAC-A2C1-49C0-B039-5CE6A0BB1BE7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/>
          </p:nvPr>
        </p:nvSpPr>
        <p:spPr>
          <a:xfrm>
            <a:off x="1300163" y="3482975"/>
            <a:ext cx="7000875" cy="3319463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FAA866-0F6B-4EB2-9534-113853591491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A9F85F-8CEF-453B-B6F2-62F5897DAB95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/>
          </p:nvPr>
        </p:nvSpPr>
        <p:spPr>
          <a:xfrm>
            <a:off x="1300163" y="3482975"/>
            <a:ext cx="7000875" cy="3319463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CA78B1-6392-43D5-97C2-4CF85A5D16E9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A12AC2A-5631-4D37-B926-32CC20ED8506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/>
          </p:nvPr>
        </p:nvSpPr>
        <p:spPr>
          <a:xfrm>
            <a:off x="1300163" y="3482975"/>
            <a:ext cx="7000875" cy="3319463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9BF802-ACF6-468C-AA57-38B29D167090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434B5C-271F-48C6-8730-3E60DF96109F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/>
          </p:nvPr>
        </p:nvSpPr>
        <p:spPr>
          <a:xfrm>
            <a:off x="1300163" y="3482975"/>
            <a:ext cx="7000875" cy="3319463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EEFD3D-909B-4B0E-A489-C0D9A8C55C6A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699B2AF-1BEC-4174-AB72-A49369845019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/>
          </p:nvPr>
        </p:nvSpPr>
        <p:spPr>
          <a:xfrm>
            <a:off x="1300163" y="3482975"/>
            <a:ext cx="7000875" cy="3319463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D10C41-0DB2-4916-B4D0-B4B10C2B128B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99687F-7CB0-425D-9F1E-A30DA6C9FFE3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5288D5-B8AA-42F1-9761-C6ABC97E2B49}" type="slidenum">
              <a:rPr lang="en-US" altLang="ko-KR" sz="1200">
                <a:solidFill>
                  <a:srgbClr val="000000"/>
                </a:solidFill>
                <a:ea typeface="굴림" charset="-127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2943225" y="522288"/>
            <a:ext cx="3716338" cy="278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/>
          </p:nvPr>
        </p:nvSpPr>
        <p:spPr>
          <a:xfrm>
            <a:off x="1300163" y="3482975"/>
            <a:ext cx="7000875" cy="3319463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254B26-D2FB-46A0-B6B4-272FA4E0C951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3225" y="522288"/>
            <a:ext cx="3716338" cy="2787650"/>
          </a:xfrm>
          <a:solidFill>
            <a:srgbClr val="FFFFFF"/>
          </a:solidFill>
          <a:ln/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00163" y="3482975"/>
            <a:ext cx="7000875" cy="3309938"/>
          </a:xfrm>
          <a:noFill/>
          <a:ln/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26160D-8B58-4399-B988-923972EB53D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E707E1-1DF4-4A84-A374-566A440ED06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BAC922C-B6F9-4C03-A424-863DA437F35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DF3EFC-34EE-4C92-A3B1-74C454D20F38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72B62E5-4DF2-4DFF-8881-B755D0B62104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407187-3E43-4F6A-A9F3-CC0B6987F5A3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410531-E4D4-49FE-9EDE-A442E41C9B1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8CFB7A-E088-4357-BDF7-58D31A2F4C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6A332-ED48-4EF2-8EE4-6B87ADC80F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E19A4-BB3F-4D93-A37B-A54AEF7A94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799D-C530-4E1E-A864-8A3D5F1858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51AB0A-C924-4CA6-929A-F00BD669E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7133D-541D-4917-AB31-F8F5F4ED2E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2DE0-93D5-4EC1-BC48-DF870AF34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52F9D-3A4B-477D-98F6-CE696A94C0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F970E-0809-4687-AEA5-F97D81F9C9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75DAC8-A2CD-4590-8DF2-5A678E043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76E58-1D97-46FB-BD5A-3EFDBF7C26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100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1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cs typeface="맑은 고딕"/>
              </a:defRPr>
            </a:lvl1pPr>
          </a:lstStyle>
          <a:p>
            <a:pPr>
              <a:defRPr/>
            </a:pPr>
            <a:r>
              <a:rPr lang="en-US" altLang="ko-KR"/>
              <a:t>10/29/09</a:t>
            </a:r>
            <a:endParaRPr lang="en-US" altLang="ko-KR">
              <a:ea typeface="굴림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buFont typeface="Arial" charset="0"/>
              <a:buNone/>
              <a:defRPr kumimoji="0" sz="14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KS091201 MATEMATIKA DISKRIT W.11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pitchFamily="34" charset="0"/>
                <a:ea typeface="굴림" charset="-127"/>
              </a:defRPr>
            </a:lvl1pPr>
          </a:lstStyle>
          <a:p>
            <a:pPr>
              <a:defRPr/>
            </a:pPr>
            <a:fld id="{63040075-5033-4BA7-81B4-1CA101302A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3" r:id="rId2"/>
    <p:sldLayoutId id="2147483801" r:id="rId3"/>
    <p:sldLayoutId id="2147483794" r:id="rId4"/>
    <p:sldLayoutId id="2147483795" r:id="rId5"/>
    <p:sldLayoutId id="2147483796" r:id="rId6"/>
    <p:sldLayoutId id="2147483797" r:id="rId7"/>
    <p:sldLayoutId id="2147483802" r:id="rId8"/>
    <p:sldLayoutId id="2147483803" r:id="rId9"/>
    <p:sldLayoutId id="2147483798" r:id="rId10"/>
    <p:sldLayoutId id="214748379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2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buClr>
                <a:srgbClr val="FFFFFF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2A54B61-3D52-45BB-A504-9076CB78500C}" type="slidenum">
              <a:rPr lang="en-US" altLang="ko-KR"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rPr>
              <a:pPr algn="ctr">
                <a:buClr>
                  <a:srgbClr val="FFFFFF"/>
                </a:buClr>
                <a:buFont typeface="Franklin Gothic Book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ko-KR" sz="1400">
              <a:solidFill>
                <a:srgbClr val="FFFFFF"/>
              </a:solidFill>
              <a:latin typeface="Franklin Gothic Book" pitchFamily="34" charset="0"/>
              <a:ea typeface="굴림" charset="-127"/>
            </a:endParaRP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6670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7200" y="1828800"/>
            <a:ext cx="78486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20000"/>
              </a:lnSpc>
              <a:spcBef>
                <a:spcPts val="55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nb-NO" altLang="ko-KR" sz="1700" b="1" dirty="0">
                <a:solidFill>
                  <a:srgbClr val="000000"/>
                </a:solidFill>
                <a:ea typeface="굴림" charset="-127"/>
              </a:rPr>
              <a:t>KS091201</a:t>
            </a:r>
            <a:r>
              <a:rPr lang="en-US" altLang="ko-KR" sz="17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MATEMATIKA DISKRIT (</a:t>
            </a:r>
            <a:r>
              <a:rPr lang="nb-NO" altLang="ko-KR" sz="1700" b="1" dirty="0">
                <a:solidFill>
                  <a:srgbClr val="000000"/>
                </a:solidFill>
                <a:ea typeface="굴림" charset="-127"/>
              </a:rPr>
              <a:t>DISCRETE MATHEMATICS</a:t>
            </a:r>
            <a:r>
              <a:rPr lang="en-US" altLang="ko-KR" sz="17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 </a:t>
            </a:r>
          </a:p>
          <a:p>
            <a:pPr marL="341313" indent="-341313">
              <a:lnSpc>
                <a:spcPct val="120000"/>
              </a:lnSpc>
              <a:spcBef>
                <a:spcPts val="550"/>
              </a:spcBef>
              <a:buClr>
                <a:srgbClr val="FF0000"/>
              </a:buClr>
              <a:buFont typeface="Perpetua" pitchFamily="18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ko-KR" sz="2200" b="1" dirty="0">
                <a:solidFill>
                  <a:srgbClr val="FF0000"/>
                </a:solidFill>
                <a:latin typeface="Perpetua" pitchFamily="18" charset="0"/>
                <a:ea typeface="굴림" charset="-127"/>
              </a:rPr>
              <a:t>Week 10</a:t>
            </a:r>
          </a:p>
          <a:p>
            <a:pPr marL="341313" indent="-341313" algn="ctr">
              <a:lnSpc>
                <a:spcPct val="120000"/>
              </a:lnSpc>
              <a:spcBef>
                <a:spcPts val="7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ko-KR" sz="2800" dirty="0">
                <a:solidFill>
                  <a:srgbClr val="000000"/>
                </a:solidFill>
                <a:ea typeface="굴림" charset="-127"/>
              </a:rPr>
              <a:t>Number Theory: Integers, Division, Prime Number</a:t>
            </a:r>
          </a:p>
        </p:txBody>
      </p:sp>
      <p:sp>
        <p:nvSpPr>
          <p:cNvPr id="1031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1722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455C7-CF05-3959-CC08-F8BA59A1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Code in C++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FC740C-6069-AA56-A6DB-BFCEF3F318A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6" y="1524000"/>
            <a:ext cx="2956034" cy="45720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10D1E2-6FBA-26B1-3418-1901B73B5205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784725" y="187606"/>
            <a:ext cx="3749675" cy="17935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01CC1-53D8-D65B-6776-D4ABA87D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KS091201 MATEMATIKA DISKRIT W.11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847CF-4A8C-C52E-85BA-912170A0F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71" y="2074424"/>
            <a:ext cx="1776476" cy="45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1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Prime numbers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Def: A positive integer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p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is prime if the only positive factors of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p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are 1 and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p</a:t>
            </a: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If there are other factors, it is composite</a:t>
            </a: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Note that 1 is not prime!</a:t>
            </a:r>
          </a:p>
          <a:p>
            <a:pPr marL="820738" lvl="2" indent="-228600">
              <a:spcBef>
                <a:spcPts val="500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It’s not composite either – it’s in its own class</a:t>
            </a:r>
          </a:p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Def: An integer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is composite if and only if there exists an integer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such that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|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and 1 &lt;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&lt;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36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Fundamental theorem of arithmetic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Every positive integer greater than 1 can be uniquely written as a prime or as the product of two or more primes where the prime factors are written in order of non-decreasing size</a:t>
            </a:r>
          </a:p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40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Examples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100 = 2 * 2 * 5 * 5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182 = 2 * 7 * 13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29820 = 2 * 2 * 3 * 5 * 7 * 71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00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Composite factors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563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55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If </a:t>
            </a:r>
            <a:r>
              <a:rPr lang="en-US" altLang="ko-KR" sz="22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 </a:t>
            </a: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is a composite integer, then </a:t>
            </a:r>
            <a:r>
              <a:rPr lang="en-US" altLang="ko-KR" sz="22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</a:t>
            </a: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has a prime divisor less than or equal to the square root of </a:t>
            </a:r>
            <a:r>
              <a:rPr lang="en-US" altLang="ko-KR" sz="22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</a:t>
            </a:r>
          </a:p>
          <a:p>
            <a:pPr marL="271463" indent="-271463">
              <a:spcBef>
                <a:spcPts val="550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200" i="1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</p:txBody>
      </p:sp>
      <p:sp>
        <p:nvSpPr>
          <p:cNvPr id="2355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Showing a number is prime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Show that 113 is prime</a:t>
            </a:r>
          </a:p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Solution</a:t>
            </a: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The only prime factors less than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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113 = 10.63 are 2, 3, 5, and 7</a:t>
            </a: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Neither of these divide 113 evenly</a:t>
            </a: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Thus, by the fundamental theorem of arithmetic, 113 must be prime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The prime number theorem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556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110000"/>
              </a:lnSpc>
              <a:spcBef>
                <a:spcPts val="62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5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The ratio of the number of primes not exceeding </a:t>
            </a:r>
            <a:r>
              <a:rPr lang="en-US" altLang="ko-KR" sz="25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x</a:t>
            </a:r>
            <a:r>
              <a:rPr lang="en-US" altLang="ko-KR" sz="25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and </a:t>
            </a:r>
            <a:r>
              <a:rPr lang="en-US" altLang="ko-KR" sz="25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x</a:t>
            </a:r>
            <a:r>
              <a:rPr lang="en-US" altLang="ko-KR" sz="25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/ln(</a:t>
            </a:r>
            <a:r>
              <a:rPr lang="en-US" altLang="ko-KR" sz="25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x</a:t>
            </a:r>
            <a:r>
              <a:rPr lang="en-US" altLang="ko-KR" sz="25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 approaches 1 as </a:t>
            </a:r>
            <a:r>
              <a:rPr lang="en-US" altLang="ko-KR" sz="25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x</a:t>
            </a:r>
            <a:r>
              <a:rPr lang="en-US" altLang="ko-KR" sz="25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grows without bound</a:t>
            </a:r>
          </a:p>
          <a:p>
            <a:pPr marL="546100" lvl="1" indent="-228600">
              <a:lnSpc>
                <a:spcPct val="110000"/>
              </a:lnSpc>
              <a:spcBef>
                <a:spcPts val="55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Rephrased: the number of prime numbers less than </a:t>
            </a:r>
            <a:r>
              <a:rPr lang="en-US" altLang="ko-KR" sz="22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x</a:t>
            </a: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is approximately </a:t>
            </a:r>
            <a:r>
              <a:rPr lang="en-US" altLang="ko-KR" sz="22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x</a:t>
            </a: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/ln(</a:t>
            </a:r>
            <a:r>
              <a:rPr lang="en-US" altLang="ko-KR" sz="22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x</a:t>
            </a: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</a:t>
            </a:r>
            <a:r>
              <a:rPr lang="ar-SA" altLang="ko-KR" sz="2200" dirty="0">
                <a:solidFill>
                  <a:srgbClr val="000000"/>
                </a:solidFill>
                <a:latin typeface="Perpetua" pitchFamily="18" charset="0"/>
                <a:cs typeface="Arial" pitchFamily="34" charset="0"/>
              </a:rPr>
              <a:t>‏</a:t>
            </a:r>
            <a:endParaRPr lang="en-US" altLang="ko-KR" sz="22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546100" lvl="1" indent="-228600">
              <a:lnSpc>
                <a:spcPct val="110000"/>
              </a:lnSpc>
              <a:spcBef>
                <a:spcPts val="550"/>
              </a:spcBef>
              <a:buClr>
                <a:srgbClr val="9B2D1F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2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546100" lvl="1" indent="-228600">
              <a:lnSpc>
                <a:spcPct val="110000"/>
              </a:lnSpc>
              <a:spcBef>
                <a:spcPts val="55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When x = 2</a:t>
            </a:r>
            <a:r>
              <a:rPr lang="en-US" altLang="ko-KR" sz="22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512</a:t>
            </a: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# of primes = 2</a:t>
            </a:r>
            <a:r>
              <a:rPr lang="en-US" altLang="ko-KR" sz="22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512</a:t>
            </a:r>
            <a:r>
              <a:rPr lang="en-US" altLang="ko-KR" sz="22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/512 ln(2)</a:t>
            </a:r>
            <a:endParaRPr lang="en-US" altLang="ko-KR" sz="2200" baseline="300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546100" lvl="1" indent="-228600">
              <a:lnSpc>
                <a:spcPct val="110000"/>
              </a:lnSpc>
              <a:spcBef>
                <a:spcPts val="550"/>
              </a:spcBef>
              <a:buClr>
                <a:srgbClr val="9B2D1F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200" baseline="300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</p:txBody>
      </p:sp>
      <p:sp>
        <p:nvSpPr>
          <p:cNvPr id="2662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0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Greatest common divisor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The greatest common divisor of two integers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and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 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is the largest integer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such that    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| a and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| b</a:t>
            </a: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Denoted by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a,b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</a:t>
            </a:r>
            <a:r>
              <a:rPr lang="ar-SA" altLang="ko-KR" sz="2400" dirty="0">
                <a:solidFill>
                  <a:srgbClr val="000000"/>
                </a:solidFill>
                <a:latin typeface="Perpetua" pitchFamily="18" charset="0"/>
                <a:cs typeface="Arial" pitchFamily="34" charset="0"/>
              </a:rPr>
              <a:t>‏</a:t>
            </a:r>
            <a:endParaRPr lang="en-US" altLang="ko-KR" sz="24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4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Examples</a:t>
            </a: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(24, 36) = 12</a:t>
            </a: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(17, 22) = 1</a:t>
            </a: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(100, 17) = 1</a:t>
            </a:r>
          </a:p>
        </p:txBody>
      </p:sp>
      <p:sp>
        <p:nvSpPr>
          <p:cNvPr id="2765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2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55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7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Relative primes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Two numbers are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relatively prime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if they don’t have any common factors (other than 1)</a:t>
            </a:r>
            <a:r>
              <a:rPr lang="ar-SA" altLang="ko-KR" sz="2600" dirty="0">
                <a:solidFill>
                  <a:srgbClr val="000000"/>
                </a:solidFill>
                <a:latin typeface="Perpetua" pitchFamily="18" charset="0"/>
                <a:cs typeface="Arial" pitchFamily="34" charset="0"/>
              </a:rPr>
              <a:t>‏</a:t>
            </a: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Rephrased: 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and 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are relatively prime if </a:t>
            </a:r>
            <a:b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</a:b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a,b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 = 1</a:t>
            </a:r>
          </a:p>
          <a:p>
            <a:pPr marL="546100" lvl="1" indent="-228600"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4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(25, 39) = 1, so 25 and 39 are relatively prime</a:t>
            </a:r>
          </a:p>
        </p:txBody>
      </p:sp>
      <p:sp>
        <p:nvSpPr>
          <p:cNvPr id="2867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8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4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Pairwise relative prime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563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set of integers 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400" i="1" baseline="-25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a</a:t>
            </a:r>
            <a:r>
              <a:rPr lang="en-US" altLang="ko-KR" sz="2400" i="1" baseline="-25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… a</a:t>
            </a:r>
            <a:r>
              <a:rPr lang="en-US" altLang="ko-KR" sz="2400" i="1" baseline="-25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are pairwise relatively prime if, for all pairs of numbers, they are relatively prime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Formally: The integers </a:t>
            </a:r>
            <a:r>
              <a:rPr lang="en-US" altLang="ko-KR" sz="20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000" i="1" baseline="-25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</a:t>
            </a:r>
            <a:r>
              <a:rPr lang="en-US" altLang="ko-KR" sz="20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a</a:t>
            </a:r>
            <a:r>
              <a:rPr lang="en-US" altLang="ko-KR" sz="2000" i="1" baseline="-25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</a:t>
            </a:r>
            <a:r>
              <a:rPr lang="en-US" altLang="ko-KR" sz="20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… a</a:t>
            </a:r>
            <a:r>
              <a:rPr lang="en-US" altLang="ko-KR" sz="2000" i="1" baseline="-25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are pairwise relatively prime if </a:t>
            </a:r>
            <a:r>
              <a:rPr lang="en-US" altLang="ko-KR" sz="20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(</a:t>
            </a:r>
            <a:r>
              <a:rPr lang="en-US" altLang="ko-KR" sz="20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000" i="1" baseline="-25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</a:t>
            </a:r>
            <a:r>
              <a:rPr lang="en-US" altLang="ko-KR" sz="20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</a:t>
            </a:r>
            <a:r>
              <a:rPr lang="en-US" altLang="ko-KR" sz="2000" i="1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000" i="1" baseline="-250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 = 1 whenever 1 ≤ </a:t>
            </a:r>
            <a:r>
              <a:rPr lang="en-US" altLang="ko-KR" sz="2000" i="1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&lt; </a:t>
            </a:r>
            <a:r>
              <a:rPr lang="en-US" altLang="ko-KR" sz="20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≤ </a:t>
            </a:r>
            <a:r>
              <a:rPr lang="en-US" altLang="ko-KR" sz="20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.</a:t>
            </a:r>
          </a:p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4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Example: are 10, 17, and 21 pairwise relatively prime?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(10,17) = 1, </a:t>
            </a:r>
            <a:r>
              <a:rPr lang="en-US" altLang="ko-KR" sz="20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(17, 21) = 1, and </a:t>
            </a:r>
            <a:r>
              <a:rPr lang="en-US" altLang="ko-KR" sz="20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(21, 10) = 1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Thus, they are pairwise relatively prime</a:t>
            </a:r>
          </a:p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Example: are 10, 19, and 24 pairwise relatively prime?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Since </a:t>
            </a:r>
            <a:r>
              <a:rPr lang="en-US" altLang="ko-KR" sz="20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(10,24) ≠ 1, they are not</a:t>
            </a:r>
          </a:p>
        </p:txBody>
      </p:sp>
      <p:sp>
        <p:nvSpPr>
          <p:cNvPr id="2970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More on gcd’s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8610600" cy="563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110000"/>
              </a:lnSpc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Given two numbers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and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rewrite them as:</a:t>
            </a:r>
          </a:p>
          <a:p>
            <a:pPr marL="546100" lvl="1" indent="-228600">
              <a:lnSpc>
                <a:spcPct val="110000"/>
              </a:lnSpc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Example: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(120, 500)</a:t>
            </a:r>
            <a:r>
              <a:rPr lang="ar-SA" altLang="ko-KR" sz="2400" dirty="0">
                <a:solidFill>
                  <a:srgbClr val="000000"/>
                </a:solidFill>
                <a:latin typeface="Perpetua" pitchFamily="18" charset="0"/>
                <a:cs typeface="Arial" pitchFamily="34" charset="0"/>
              </a:rPr>
              <a:t>‏</a:t>
            </a:r>
            <a:endParaRPr lang="en-US" altLang="ko-KR" sz="24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820738" lvl="2" indent="-228600">
              <a:lnSpc>
                <a:spcPct val="110000"/>
              </a:lnSpc>
              <a:spcBef>
                <a:spcPts val="500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120 = 2</a:t>
            </a:r>
            <a:r>
              <a:rPr lang="en-US" altLang="ko-KR" sz="20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*3*5 = 2</a:t>
            </a:r>
            <a:r>
              <a:rPr lang="en-US" altLang="ko-KR" sz="20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*3</a:t>
            </a:r>
            <a:r>
              <a:rPr lang="en-US" altLang="ko-KR" sz="20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*5</a:t>
            </a:r>
            <a:r>
              <a:rPr lang="en-US" altLang="ko-KR" sz="20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</a:t>
            </a:r>
          </a:p>
          <a:p>
            <a:pPr marL="820738" lvl="2" indent="-228600">
              <a:lnSpc>
                <a:spcPct val="110000"/>
              </a:lnSpc>
              <a:spcBef>
                <a:spcPts val="500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500 = 2</a:t>
            </a:r>
            <a:r>
              <a:rPr lang="en-US" altLang="ko-KR" sz="20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*5</a:t>
            </a:r>
            <a:r>
              <a:rPr lang="en-US" altLang="ko-KR" sz="20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= 2</a:t>
            </a:r>
            <a:r>
              <a:rPr lang="en-US" altLang="ko-KR" sz="20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*3</a:t>
            </a:r>
            <a:r>
              <a:rPr lang="en-US" altLang="ko-KR" sz="20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*5</a:t>
            </a:r>
            <a:r>
              <a:rPr lang="en-US" altLang="ko-KR" sz="20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</a:p>
          <a:p>
            <a:pPr marL="271463" indent="-271463">
              <a:lnSpc>
                <a:spcPct val="110000"/>
              </a:lnSpc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lnSpc>
                <a:spcPct val="110000"/>
              </a:lnSpc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Then compute the </a:t>
            </a:r>
            <a:r>
              <a:rPr lang="en-US" altLang="ko-KR" sz="26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by the following formula:</a:t>
            </a:r>
          </a:p>
          <a:p>
            <a:pPr marL="546100" lvl="1" indent="-228600">
              <a:lnSpc>
                <a:spcPct val="110000"/>
              </a:lnSpc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Example: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(120,500) = 2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min(3,2)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min(1,0)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5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min(1,3) 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= 2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5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 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= 20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343400" y="1371600"/>
          <a:ext cx="39497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68480" imgH="241200" progId="Equation.3">
                  <p:embed/>
                </p:oleObj>
              </mc:Choice>
              <mc:Fallback>
                <p:oleObj r:id="rId3" imgW="1968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1600"/>
                        <a:ext cx="39497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362200" y="4316413"/>
          <a:ext cx="47894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87520" imgH="241200" progId="Equation.3">
                  <p:embed/>
                </p:oleObj>
              </mc:Choice>
              <mc:Fallback>
                <p:oleObj r:id="rId5" imgW="23875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16413"/>
                        <a:ext cx="478948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1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63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bIns="91440" anchor="b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outline</a:t>
            </a:r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buClr>
                <a:srgbClr val="FFFFFF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42340B8-8314-4ECC-9CF1-B8ED774A658C}" type="slidenum">
              <a:rPr lang="en-US" altLang="ko-KR"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rPr>
              <a:pPr algn="ctr">
                <a:buClr>
                  <a:srgbClr val="FFFFFF"/>
                </a:buClr>
                <a:buFont typeface="Franklin Gothic Book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altLang="ko-KR" sz="1400">
              <a:solidFill>
                <a:srgbClr val="FFFFFF"/>
              </a:solidFill>
              <a:latin typeface="Franklin Gothic Book" pitchFamily="34" charset="0"/>
              <a:ea typeface="굴림" charset="-127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r>
              <a:rPr lang="en-US" altLang="ko-KR" sz="280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Integer</a:t>
            </a: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r>
              <a:rPr lang="en-US" altLang="ko-KR" sz="280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Division</a:t>
            </a: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r>
              <a:rPr lang="en-US" altLang="ko-KR" sz="280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Primes</a:t>
            </a: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r>
              <a:rPr lang="en-US" altLang="ko-KR" sz="280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 (Great Common Divisor)</a:t>
            </a: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r>
              <a:rPr lang="en-US" altLang="ko-KR" sz="280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LCM (least Common Multiple)</a:t>
            </a: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endParaRPr lang="en-US" altLang="ko-KR" sz="280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endParaRPr lang="en-US" altLang="ko-KR" sz="240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endParaRPr lang="en-US" altLang="ko-KR" sz="240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endParaRPr lang="en-US" altLang="ko-KR" sz="240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endParaRPr lang="en-US" altLang="ko-KR" sz="240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endParaRPr lang="en-US" altLang="ko-KR" sz="240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636588" indent="-457200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</a:pPr>
            <a:endParaRPr lang="en-US" altLang="ko-KR" sz="240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990600" y="60198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Least common multiple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The least common multiple of the positive integers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and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is the smallest positive integer that is divisible by both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and </a:t>
            </a:r>
            <a:r>
              <a:rPr lang="en-US" altLang="ko-KR" sz="26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.</a:t>
            </a:r>
          </a:p>
          <a:p>
            <a:pPr marL="546100" lvl="1" indent="-228600">
              <a:lnSpc>
                <a:spcPct val="90000"/>
              </a:lnSpc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Denoted by lcm (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</a:t>
            </a:r>
            <a:r>
              <a:rPr lang="ar-SA" altLang="ko-KR" sz="2400" dirty="0">
                <a:solidFill>
                  <a:srgbClr val="000000"/>
                </a:solidFill>
                <a:latin typeface="Perpetua" pitchFamily="18" charset="0"/>
                <a:cs typeface="Arial" pitchFamily="34" charset="0"/>
              </a:rPr>
              <a:t>‏</a:t>
            </a:r>
            <a:endParaRPr lang="en-US" altLang="ko-KR" sz="24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546100" lvl="1" indent="-228600">
              <a:lnSpc>
                <a:spcPct val="90000"/>
              </a:lnSpc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</a:t>
            </a:r>
          </a:p>
          <a:p>
            <a:pPr marL="271463" indent="-271463">
              <a:lnSpc>
                <a:spcPct val="90000"/>
              </a:lnSpc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lnSpc>
                <a:spcPct val="90000"/>
              </a:lnSpc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Example: lcm(10, 25) = 50</a:t>
            </a:r>
          </a:p>
          <a:p>
            <a:pPr marL="271463" indent="-271463">
              <a:lnSpc>
                <a:spcPct val="90000"/>
              </a:lnSpc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What is lcm (95256, 432)?</a:t>
            </a:r>
          </a:p>
          <a:p>
            <a:pPr marL="546100" lvl="1" indent="-228600">
              <a:lnSpc>
                <a:spcPct val="90000"/>
              </a:lnSpc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95256 = 2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7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432=2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</a:p>
          <a:p>
            <a:pPr marL="546100" lvl="1" indent="-228600">
              <a:lnSpc>
                <a:spcPct val="90000"/>
              </a:lnSpc>
              <a:spcBef>
                <a:spcPts val="6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lcm (2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7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2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 = 2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max(3,4)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max(5,3)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7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max(2,0)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= 2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7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= 190512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066800" y="2667000"/>
          <a:ext cx="48910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38280" imgH="241200" progId="Equation.3">
                  <p:embed/>
                </p:oleObj>
              </mc:Choice>
              <mc:Fallback>
                <p:oleObj r:id="rId3" imgW="2438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48910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2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4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5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78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04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2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lcm and gcd theorem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Let 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and 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be positive integers.  Then </a:t>
            </a:r>
            <a:b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</a:b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a*b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=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(</a:t>
            </a:r>
            <a:r>
              <a:rPr lang="en-US" altLang="ko-KR" sz="2400" i="1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</a:t>
            </a:r>
            <a:r>
              <a:rPr lang="en-US" altLang="ko-KR" sz="2400" i="1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 * lcm (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</a:t>
            </a:r>
            <a:r>
              <a:rPr lang="en-US" altLang="ko-KR" sz="2400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</a:t>
            </a:r>
            <a:r>
              <a:rPr lang="ar-SA" altLang="ko-KR" sz="2400" dirty="0">
                <a:solidFill>
                  <a:srgbClr val="000000"/>
                </a:solidFill>
                <a:latin typeface="Perpetua" pitchFamily="18" charset="0"/>
                <a:cs typeface="Arial" pitchFamily="34" charset="0"/>
              </a:rPr>
              <a:t>‏</a:t>
            </a:r>
            <a:endParaRPr lang="en-US" altLang="ko-KR" sz="24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4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Example: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(10,25) = 5, lcm (10,25) = 50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10*25 = 5*50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0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lnSpc>
                <a:spcPct val="90000"/>
              </a:lnSpc>
              <a:spcBef>
                <a:spcPts val="6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Example: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gcd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(95256, 432) = 216, lcm (95256, 432) = 190512</a:t>
            </a:r>
          </a:p>
          <a:p>
            <a:pPr marL="546100" lvl="1" indent="-228600">
              <a:lnSpc>
                <a:spcPct val="90000"/>
              </a:lnSpc>
              <a:spcBef>
                <a:spcPts val="500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95256*432 = 216*190512</a:t>
            </a:r>
          </a:p>
        </p:txBody>
      </p:sp>
      <p:sp>
        <p:nvSpPr>
          <p:cNvPr id="3072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7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1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27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86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Example Proof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Prove or disprove that n</a:t>
            </a:r>
            <a:r>
              <a:rPr lang="en-US" altLang="ko-KR" sz="26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- 79n + 1601 is prime, whenever n is a positive integer.</a:t>
            </a:r>
          </a:p>
          <a:p>
            <a:pPr marL="271463" indent="-271463">
              <a:spcBef>
                <a:spcPts val="700"/>
              </a:spcBef>
              <a:buClr>
                <a:srgbClr val="FF0000"/>
              </a:buCl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	(Disprove)</a:t>
            </a:r>
            <a:r>
              <a:rPr lang="ar-SA" altLang="ko-KR" sz="2600" dirty="0">
                <a:solidFill>
                  <a:srgbClr val="000000"/>
                </a:solidFill>
                <a:latin typeface="Perpetua" pitchFamily="18" charset="0"/>
                <a:cs typeface="Arial" pitchFamily="34" charset="0"/>
              </a:rPr>
              <a:t>‏</a:t>
            </a: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700"/>
              </a:spcBef>
              <a:buClr>
                <a:srgbClr val="FF0000"/>
              </a:buCl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	When n = 1601,</a:t>
            </a:r>
          </a:p>
          <a:p>
            <a:pPr marL="271463" indent="-271463">
              <a:spcBef>
                <a:spcPts val="700"/>
              </a:spcBef>
              <a:buClr>
                <a:srgbClr val="FF0000"/>
              </a:buCl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	 n</a:t>
            </a:r>
            <a:r>
              <a:rPr lang="en-US" altLang="ko-KR" sz="26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2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- 79n + 1601 = 1601 (1601 - 79 + 1)</a:t>
            </a:r>
            <a:r>
              <a:rPr lang="ar-SA" altLang="ko-KR" sz="2600" dirty="0">
                <a:solidFill>
                  <a:srgbClr val="000000"/>
                </a:solidFill>
                <a:latin typeface="Perpetua" pitchFamily="18" charset="0"/>
                <a:cs typeface="Arial" pitchFamily="34" charset="0"/>
              </a:rPr>
              <a:t>‏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cs typeface="Arial" pitchFamily="34" charset="0"/>
              </a:rPr>
              <a:t> = 1601 * 1523</a:t>
            </a: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700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</p:txBody>
      </p:sp>
      <p:sp>
        <p:nvSpPr>
          <p:cNvPr id="3174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bIns="91440" anchor="b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Division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Def: a (a</a:t>
            </a:r>
            <a:r>
              <a:rPr lang="en-US" altLang="ko-KR" sz="26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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0) divides b if </a:t>
            </a:r>
            <a:r>
              <a:rPr lang="en-US" altLang="ko-KR" sz="26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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c such that b = ac.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| b: a divides b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 | 7?     3 | 12?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3 | 0?     0 | 3?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Theorem: Let a, b, c be integers. Then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| b, a | c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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 | (b + c).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| b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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 |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bc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 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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integer c.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| b, b | c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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 | c.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| b and b | c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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 | (mb +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nc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) for all integer m, n.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buClr>
                <a:srgbClr val="FFFFFF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ABF8026-DB14-41CC-9CF3-CBEE687618C7}" type="slidenum">
              <a:rPr lang="en-US" altLang="ko-KR"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rPr>
              <a:pPr algn="ctr">
                <a:buClr>
                  <a:srgbClr val="FFFFFF"/>
                </a:buClr>
                <a:buFont typeface="Franklin Gothic Book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altLang="ko-KR" sz="1400">
              <a:solidFill>
                <a:srgbClr val="FFFFFF"/>
              </a:solidFill>
              <a:latin typeface="Franklin Gothic Book" pitchFamily="34" charset="0"/>
              <a:ea typeface="굴림" charset="-127"/>
            </a:endParaRPr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bIns="91440" anchor="b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 dirty="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Division Algorithm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Theorem: Let a be an integer and d a positive integer. Then there exist unique q and r, with </a:t>
            </a:r>
            <a:r>
              <a:rPr lang="en-US" altLang="ko-KR" sz="2600" b="1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0</a:t>
            </a:r>
            <a:r>
              <a:rPr lang="en-US" altLang="ko-KR" sz="2600" b="1" i="1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</a:t>
            </a:r>
            <a:r>
              <a:rPr lang="en-US" altLang="ko-KR" sz="2600" b="1" i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q&lt;</a:t>
            </a:r>
            <a:r>
              <a:rPr lang="id-ID" altLang="ko-KR" sz="2600" b="1" i="1" dirty="0">
                <a:solidFill>
                  <a:srgbClr val="000000"/>
                </a:solidFill>
                <a:latin typeface="Perpetua" pitchFamily="18" charset="0"/>
                <a:ea typeface="DejaVu Sans" charset="0"/>
                <a:cs typeface="DejaVu Sans" charset="0"/>
              </a:rPr>
              <a:t>d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such that a = </a:t>
            </a:r>
            <a:r>
              <a:rPr lang="en-US" altLang="ko-KR" sz="26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dq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+ r.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Definition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q = a </a:t>
            </a:r>
            <a:r>
              <a:rPr lang="en-US" altLang="ko-KR" sz="24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d, quotient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r = a </a:t>
            </a:r>
            <a:r>
              <a:rPr lang="en-US" altLang="ko-KR" sz="24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mod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d, remainder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4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101 = 14 .7  + 3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91 = 15.6 + 1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buClr>
                <a:srgbClr val="FFFFFF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604D968-1F10-4194-AA63-B0F3DA9C2684}" type="slidenum">
              <a:rPr lang="en-US" altLang="ko-KR"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rPr>
              <a:pPr algn="ctr">
                <a:buClr>
                  <a:srgbClr val="FFFFFF"/>
                </a:buClr>
                <a:buFont typeface="Franklin Gothic Book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ko-KR" sz="1400">
              <a:solidFill>
                <a:srgbClr val="FFFFFF"/>
              </a:solidFill>
              <a:latin typeface="Franklin Gothic Book" pitchFamily="34" charset="0"/>
              <a:ea typeface="굴림" charset="-127"/>
            </a:endParaRP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bIns="91440" anchor="b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Modular Arithmetic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Def: a, b: integers, m: positive integer, a is congruent to b modulo m if m | (a - b).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</a:t>
            </a:r>
            <a:r>
              <a:rPr lang="en-US" altLang="ko-KR" sz="26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b mod m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</a:t>
            </a:r>
            <a:r>
              <a:rPr lang="en-US" altLang="ko-KR" sz="26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b (mod m) </a:t>
            </a:r>
            <a:r>
              <a:rPr lang="en-US" altLang="ko-KR" sz="26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iff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a </a:t>
            </a:r>
            <a:r>
              <a:rPr lang="en-US" altLang="ko-KR" sz="26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mod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m = b </a:t>
            </a:r>
            <a:r>
              <a:rPr lang="en-US" altLang="ko-KR" sz="26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mod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m.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17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12 mod 5, 17 </a:t>
            </a:r>
            <a:r>
              <a:rPr lang="en-US" altLang="ko-KR" sz="24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mod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5 = 2, 12 </a:t>
            </a:r>
            <a:r>
              <a:rPr lang="en-US" altLang="ko-KR" sz="24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mod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5 = 2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7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17 mod 10, 7 </a:t>
            </a:r>
            <a:r>
              <a:rPr lang="en-US" altLang="ko-KR" sz="24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mod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10 = 7, 17 </a:t>
            </a:r>
            <a:r>
              <a:rPr lang="en-US" altLang="ko-KR" sz="24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mod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10 = 7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buClr>
                <a:srgbClr val="FFFFFF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26A5EA3-AD48-4D62-8F8E-58C31077122D}" type="slidenum">
              <a:rPr lang="en-US" altLang="ko-KR"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rPr>
              <a:pPr algn="ctr">
                <a:buClr>
                  <a:srgbClr val="FFFFFF"/>
                </a:buClr>
                <a:buFont typeface="Franklin Gothic Book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altLang="ko-KR" sz="1400">
              <a:solidFill>
                <a:srgbClr val="FFFFFF"/>
              </a:solidFill>
              <a:latin typeface="Franklin Gothic Book" pitchFamily="34" charset="0"/>
              <a:ea typeface="굴림" charset="-127"/>
            </a:endParaRPr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bIns="91440" anchor="b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Modular Arithmetic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Theorem: Let m be a positive integer.          a </a:t>
            </a:r>
            <a:r>
              <a:rPr lang="en-US" altLang="ko-KR" sz="26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b mod m </a:t>
            </a:r>
            <a:r>
              <a:rPr lang="en-US" altLang="ko-KR" sz="26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iff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 </a:t>
            </a:r>
            <a:r>
              <a:rPr lang="en-US" altLang="ko-KR" sz="26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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k such that a = b + km.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buClr>
                <a:srgbClr val="FFFFFF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A76C2CE-E7E0-419B-AEF3-AD9E9917BC5F}" type="slidenum">
              <a:rPr lang="en-US" altLang="ko-KR"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rPr>
              <a:pPr algn="ctr">
                <a:buClr>
                  <a:srgbClr val="FFFFFF"/>
                </a:buClr>
                <a:buFont typeface="Franklin Gothic Book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altLang="ko-KR" sz="1400">
              <a:solidFill>
                <a:srgbClr val="FFFFFF"/>
              </a:solidFill>
              <a:latin typeface="Franklin Gothic Book" pitchFamily="34" charset="0"/>
              <a:ea typeface="굴림" charset="-127"/>
            </a:endParaRPr>
          </a:p>
        </p:txBody>
      </p:sp>
      <p:sp>
        <p:nvSpPr>
          <p:cNvPr id="17413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2286000"/>
            <a:ext cx="472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 = 2,</a:t>
            </a:r>
          </a:p>
          <a:p>
            <a:r>
              <a:rPr lang="en-US" sz="3200" dirty="0">
                <a:solidFill>
                  <a:schemeClr val="tx1"/>
                </a:solidFill>
              </a:rPr>
              <a:t>b = 6,</a:t>
            </a:r>
          </a:p>
          <a:p>
            <a:r>
              <a:rPr lang="en-US" sz="3200" dirty="0">
                <a:solidFill>
                  <a:schemeClr val="tx1"/>
                </a:solidFill>
              </a:rPr>
              <a:t>m = 4, 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2 = 6 + </a:t>
            </a:r>
            <a:r>
              <a:rPr lang="en-US" sz="3200" b="1" dirty="0">
                <a:solidFill>
                  <a:schemeClr val="tx1"/>
                </a:solidFill>
              </a:rPr>
              <a:t>k</a:t>
            </a:r>
            <a:r>
              <a:rPr lang="en-US" sz="3200" dirty="0">
                <a:solidFill>
                  <a:schemeClr val="tx1"/>
                </a:solidFill>
              </a:rPr>
              <a:t>.4</a:t>
            </a:r>
          </a:p>
          <a:p>
            <a:r>
              <a:rPr lang="en-US" sz="3200" dirty="0">
                <a:solidFill>
                  <a:schemeClr val="tx1"/>
                </a:solidFill>
              </a:rPr>
              <a:t>2 = 6 + -1.4 -&gt; k=-1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bIns="91440" anchor="b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More…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7724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Theorem: Let m be a positive integer. If a </a:t>
            </a:r>
            <a:r>
              <a:rPr lang="en-US" altLang="ko-KR" sz="26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b mod m and c </a:t>
            </a:r>
            <a:r>
              <a:rPr lang="en-US" altLang="ko-KR" sz="26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d mod m, then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(a + c)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 (b + d) mod m.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ac mod m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=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mod m.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buClr>
                <a:srgbClr val="FFFFFF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5BDBC09-02FE-4285-B419-3F94890077DB}" type="slidenum">
              <a:rPr lang="en-US" altLang="ko-KR"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rPr>
              <a:pPr algn="ctr">
                <a:buClr>
                  <a:srgbClr val="FFFFFF"/>
                </a:buClr>
                <a:buFont typeface="Franklin Gothic Book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altLang="ko-KR" sz="1400">
              <a:solidFill>
                <a:srgbClr val="FFFFFF"/>
              </a:solidFill>
              <a:latin typeface="Franklin Gothic Book" pitchFamily="34" charset="0"/>
              <a:ea typeface="굴림" charset="-127"/>
            </a:endParaRP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429000"/>
            <a:ext cx="708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a=2, b=6, m=4        satisfy with </a:t>
            </a:r>
            <a:r>
              <a:rPr lang="en-US" altLang="ko-KR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</a:t>
            </a:r>
            <a:r>
              <a:rPr lang="en-US" altLang="ko-KR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b mod m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c= 3 , d = 7, m=4    satisfy with </a:t>
            </a:r>
            <a:r>
              <a:rPr lang="en-US" altLang="ko-KR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c </a:t>
            </a:r>
            <a:r>
              <a:rPr lang="en-US" altLang="ko-KR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d mod 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2+3 </a:t>
            </a:r>
            <a:r>
              <a:rPr lang="en-US" altLang="ko-KR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6+7 mod 4</a:t>
            </a:r>
          </a:p>
          <a:p>
            <a:r>
              <a:rPr lang="en-US" dirty="0">
                <a:solidFill>
                  <a:schemeClr val="tx1"/>
                </a:solidFill>
              </a:rPr>
              <a:t>5  mod 4 = 13 mod 4  result: 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2.3 mod 4 = 6.7 mod 4</a:t>
            </a:r>
          </a:p>
          <a:p>
            <a:r>
              <a:rPr lang="en-US" dirty="0">
                <a:solidFill>
                  <a:schemeClr val="tx1"/>
                </a:solidFill>
              </a:rPr>
              <a:t>6  mod 4= 42 mod 4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bIns="91440" anchor="b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>
                <a:solidFill>
                  <a:srgbClr val="696464"/>
                </a:solidFill>
                <a:latin typeface="Franklin Gothic Book" pitchFamily="34" charset="0"/>
                <a:ea typeface="굴림" charset="-127"/>
              </a:rPr>
              <a:t>More…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Prove or Disprove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If ac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bc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(mod m), where a, b, c, m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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Z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      (with m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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2), then a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b (mod m).</a:t>
            </a:r>
          </a:p>
          <a:p>
            <a:pPr marL="1003300" lvl="2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Disprove</a:t>
            </a:r>
          </a:p>
          <a:p>
            <a:pPr marL="1003300" lvl="2" indent="-228600">
              <a:spcBef>
                <a:spcPts val="375"/>
              </a:spcBef>
              <a:buClr>
                <a:srgbClr val="9B2D1F"/>
              </a:buClr>
              <a:buSzPct val="8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= 1, b = 3, c = 2, m = 4</a:t>
            </a: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4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546100" lvl="1" indent="-22860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a, b, c, d, m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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Z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, c, d &gt; 0, m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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2, then              a</a:t>
            </a:r>
            <a:r>
              <a:rPr lang="en-US" altLang="ko-KR" sz="2400" baseline="30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c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b</a:t>
            </a:r>
            <a:r>
              <a:rPr lang="en-US" altLang="ko-KR" sz="2400" baseline="30000" dirty="0" err="1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</a:t>
            </a:r>
            <a:r>
              <a:rPr lang="en-US" altLang="ko-KR" sz="24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mod m.</a:t>
            </a:r>
          </a:p>
          <a:p>
            <a:pPr marL="820738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Disprove</a:t>
            </a:r>
          </a:p>
          <a:p>
            <a:pPr marL="820738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 = 2, b = 5, c = 4, d = 1, m = 3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buClr>
                <a:srgbClr val="FFFFFF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F477619-7EC4-438C-BB36-82680BBB045A}" type="slidenum">
              <a:rPr lang="en-US" altLang="ko-KR"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rPr>
              <a:pPr algn="ctr">
                <a:buClr>
                  <a:srgbClr val="FFFFFF"/>
                </a:buClr>
                <a:buFont typeface="Franklin Gothic Book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altLang="ko-KR" sz="1400">
              <a:solidFill>
                <a:srgbClr val="FFFFFF"/>
              </a:solidFill>
              <a:latin typeface="Franklin Gothic Book" pitchFamily="34" charset="0"/>
              <a:ea typeface="굴림" charset="-127"/>
            </a:endParaRPr>
          </a:p>
        </p:txBody>
      </p:sp>
      <p:sp>
        <p:nvSpPr>
          <p:cNvPr id="1946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Clr>
                <a:srgbClr val="696464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400">
                <a:solidFill>
                  <a:srgbClr val="696464"/>
                </a:solidFill>
                <a:ea typeface="굴림" charset="-127"/>
              </a:rPr>
              <a:t>KS091201 MATEMATIKA DISKRIT W.09.b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bIns="91440" anchor="b"/>
          <a:lstStyle/>
          <a:p>
            <a:pPr>
              <a:buClr>
                <a:srgbClr val="696464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 b="1" dirty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Caesar Cipher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Alphabet to number: a~0, b~1, … , z~26.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Encryption: E</a:t>
            </a:r>
            <a:r>
              <a:rPr lang="en-US" altLang="ko-KR" sz="2600" baseline="-250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K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(x) = (x + K) </a:t>
            </a:r>
            <a:r>
              <a:rPr lang="en-US" altLang="ko-KR" sz="26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mod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26.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Decryption: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	 (x – K) </a:t>
            </a:r>
            <a:r>
              <a:rPr lang="en-US" altLang="ko-KR" sz="2600" b="1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mod</a:t>
            </a: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 26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Caesar used K = 3.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ko-KR" sz="2600" dirty="0">
              <a:solidFill>
                <a:srgbClr val="000000"/>
              </a:solidFill>
              <a:latin typeface="Perpetua" pitchFamily="18" charset="0"/>
              <a:ea typeface="굴림" charset="-127"/>
            </a:endParaRP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Perpetua" pitchFamily="18" charset="0"/>
                <a:ea typeface="굴림" charset="-127"/>
              </a:rPr>
              <a:t>If you don’t know K and you have a secret text, would you be able to find K? How?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buClr>
                <a:srgbClr val="FFFFFF"/>
              </a:buClr>
              <a:buFont typeface="Franklin Gothic Boo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7ED78EA-C470-4ED5-8443-E0E94350B3F9}" type="slidenum">
              <a:rPr lang="en-US" altLang="ko-KR"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rPr>
              <a:pPr algn="ctr">
                <a:buClr>
                  <a:srgbClr val="FFFFFF"/>
                </a:buClr>
                <a:buFont typeface="Franklin Gothic Book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altLang="ko-KR" sz="1400">
              <a:solidFill>
                <a:srgbClr val="FFFFFF"/>
              </a:solidFill>
              <a:latin typeface="Franklin Gothic Book" pitchFamily="34" charset="0"/>
              <a:ea typeface="굴림" charset="-127"/>
            </a:endParaRPr>
          </a:p>
        </p:txBody>
      </p:sp>
      <p:sp>
        <p:nvSpPr>
          <p:cNvPr id="2048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ko-KR">
                <a:latin typeface="Arial" pitchFamily="34" charset="0"/>
                <a:ea typeface="굴림" charset="-127"/>
              </a:rPr>
              <a:t>KS091201 MATEMATIKA DISKRIT W.11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1622</TotalTime>
  <Words>1616</Words>
  <Application>Microsoft Macintosh PowerPoint</Application>
  <PresentationFormat>On-screen Show (4:3)</PresentationFormat>
  <Paragraphs>225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굴림</vt:lpstr>
      <vt:lpstr>Arial</vt:lpstr>
      <vt:lpstr>Calibri</vt:lpstr>
      <vt:lpstr>Franklin Gothic Book</vt:lpstr>
      <vt:lpstr>Monotype Sorts</vt:lpstr>
      <vt:lpstr>Perpetua</vt:lpstr>
      <vt:lpstr>Symbol</vt:lpstr>
      <vt:lpstr>Times New Roman</vt:lpstr>
      <vt:lpstr>Wingdings 2</vt:lpstr>
      <vt:lpstr>Equity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Muhamad Hilmil Muchtar Aditya Pradana</cp:lastModifiedBy>
  <cp:revision>43</cp:revision>
  <dcterms:modified xsi:type="dcterms:W3CDTF">2024-10-28T02:58:37Z</dcterms:modified>
</cp:coreProperties>
</file>