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7" r:id="rId2"/>
    <p:sldId id="336" r:id="rId3"/>
    <p:sldId id="307" r:id="rId4"/>
    <p:sldId id="331" r:id="rId5"/>
    <p:sldId id="332" r:id="rId6"/>
    <p:sldId id="309" r:id="rId7"/>
    <p:sldId id="310" r:id="rId8"/>
    <p:sldId id="311" r:id="rId9"/>
    <p:sldId id="312" r:id="rId10"/>
    <p:sldId id="313" r:id="rId11"/>
    <p:sldId id="314" r:id="rId12"/>
    <p:sldId id="329" r:id="rId13"/>
    <p:sldId id="315" r:id="rId14"/>
    <p:sldId id="316" r:id="rId15"/>
    <p:sldId id="333" r:id="rId16"/>
    <p:sldId id="317" r:id="rId17"/>
    <p:sldId id="318" r:id="rId18"/>
    <p:sldId id="319" r:id="rId19"/>
    <p:sldId id="320" r:id="rId20"/>
    <p:sldId id="330" r:id="rId21"/>
    <p:sldId id="321" r:id="rId22"/>
    <p:sldId id="322" r:id="rId23"/>
    <p:sldId id="335" r:id="rId24"/>
    <p:sldId id="323" r:id="rId25"/>
    <p:sldId id="32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5" autoAdjust="0"/>
    <p:restoredTop sz="94694"/>
  </p:normalViewPr>
  <p:slideViewPr>
    <p:cSldViewPr>
      <p:cViewPr varScale="1">
        <p:scale>
          <a:sx n="107" d="100"/>
          <a:sy n="107" d="100"/>
        </p:scale>
        <p:origin x="178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082DC20-FE01-4E65-9317-52396CE9409D}" type="datetimeFigureOut">
              <a:rPr lang="en-US"/>
              <a:pPr>
                <a:defRPr/>
              </a:pPr>
              <a:t>8/26/2024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5D83053-7B62-4416-86DC-13F9B000A4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7B24C7E3-0779-4050-9197-1761C7C4A446}"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86EA9714-83FA-4BE9-BEC0-761926779E25}" type="slidenum">
              <a:rPr lang="en-US" sz="1200">
                <a:ea typeface="Osaka"/>
                <a:cs typeface="Osaka"/>
              </a:rPr>
              <a:pPr algn="r"/>
              <a:t>16</a:t>
            </a:fld>
            <a:endParaRPr lang="en-US" sz="1200">
              <a:ea typeface="Osaka"/>
              <a:cs typeface="Osaka"/>
            </a:endParaRPr>
          </a:p>
        </p:txBody>
      </p:sp>
      <p:sp>
        <p:nvSpPr>
          <p:cNvPr id="44035"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4036"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4BA37066-C6D5-4FD2-9A1E-2D634DF3E248}" type="slidenum">
              <a:rPr lang="en-US" sz="1200">
                <a:ea typeface="Osaka"/>
                <a:cs typeface="Osaka"/>
              </a:rPr>
              <a:pPr algn="r"/>
              <a:t>17</a:t>
            </a:fld>
            <a:endParaRPr lang="en-US" sz="1200">
              <a:ea typeface="Osaka"/>
              <a:cs typeface="Osaka"/>
            </a:endParaRPr>
          </a:p>
        </p:txBody>
      </p:sp>
      <p:sp>
        <p:nvSpPr>
          <p:cNvPr id="45059"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5060"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0BCB647F-3940-430C-98C9-8BF734A4F010}" type="slidenum">
              <a:rPr lang="en-US" sz="1200">
                <a:ea typeface="Osaka"/>
                <a:cs typeface="Osaka"/>
              </a:rPr>
              <a:pPr algn="r"/>
              <a:t>18</a:t>
            </a:fld>
            <a:endParaRPr lang="en-US" sz="1200">
              <a:ea typeface="Osaka"/>
              <a:cs typeface="Osaka"/>
            </a:endParaRPr>
          </a:p>
        </p:txBody>
      </p:sp>
      <p:sp>
        <p:nvSpPr>
          <p:cNvPr id="46083"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6084"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67E29212-AF33-4D46-B557-884A2078CAAA}" type="slidenum">
              <a:rPr lang="en-US" sz="1200">
                <a:ea typeface="Osaka"/>
                <a:cs typeface="Osaka"/>
              </a:rPr>
              <a:pPr algn="r"/>
              <a:t>19</a:t>
            </a:fld>
            <a:endParaRPr lang="en-US" sz="1200">
              <a:ea typeface="Osaka"/>
              <a:cs typeface="Osaka"/>
            </a:endParaRPr>
          </a:p>
        </p:txBody>
      </p:sp>
      <p:sp>
        <p:nvSpPr>
          <p:cNvPr id="47107"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7108"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C2B7D15F-FE83-4372-B4CE-72C44DF9A4CA}" type="slidenum">
              <a:rPr lang="en-US" sz="1200">
                <a:ea typeface="Osaka"/>
                <a:cs typeface="Osaka"/>
              </a:rPr>
              <a:pPr algn="r"/>
              <a:t>21</a:t>
            </a:fld>
            <a:endParaRPr lang="en-US" sz="1200">
              <a:ea typeface="Osaka"/>
              <a:cs typeface="Osaka"/>
            </a:endParaRPr>
          </a:p>
        </p:txBody>
      </p:sp>
      <p:sp>
        <p:nvSpPr>
          <p:cNvPr id="48131"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8132"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FDD91D67-406B-4A70-AB47-75BCE23F5039}" type="slidenum">
              <a:rPr lang="en-US" sz="1200">
                <a:ea typeface="Osaka"/>
                <a:cs typeface="Osaka"/>
              </a:rPr>
              <a:pPr algn="r"/>
              <a:t>22</a:t>
            </a:fld>
            <a:endParaRPr lang="en-US" sz="1200">
              <a:ea typeface="Osaka"/>
              <a:cs typeface="Osaka"/>
            </a:endParaRPr>
          </a:p>
        </p:txBody>
      </p:sp>
      <p:sp>
        <p:nvSpPr>
          <p:cNvPr id="49155"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9156"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6DB15BD8-F47B-4EA2-BA75-C3FDCB81D361}" type="slidenum">
              <a:rPr lang="en-US" sz="1200">
                <a:ea typeface="Osaka"/>
                <a:cs typeface="Osaka"/>
              </a:rPr>
              <a:pPr algn="r"/>
              <a:t>24</a:t>
            </a:fld>
            <a:endParaRPr lang="en-US" sz="1200">
              <a:ea typeface="Osaka"/>
              <a:cs typeface="Osaka"/>
            </a:endParaRPr>
          </a:p>
        </p:txBody>
      </p:sp>
      <p:sp>
        <p:nvSpPr>
          <p:cNvPr id="50179"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A664B3AF-3A1A-4B6E-BE97-08A87620E533}" type="slidenum">
              <a:rPr lang="en-US" sz="1200">
                <a:ea typeface="Osaka"/>
                <a:cs typeface="Osaka"/>
              </a:rPr>
              <a:pPr algn="r"/>
              <a:t>25</a:t>
            </a:fld>
            <a:endParaRPr lang="en-US" sz="1200">
              <a:ea typeface="Osaka"/>
              <a:cs typeface="Osaka"/>
            </a:endParaRPr>
          </a:p>
        </p:txBody>
      </p:sp>
      <p:sp>
        <p:nvSpPr>
          <p:cNvPr id="52227"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52228"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C4E08F3F-F2F6-4491-9CF0-FAE850562E7D}" type="slidenum">
              <a:rPr lang="en-US" sz="1200">
                <a:ea typeface="Osaka"/>
                <a:cs typeface="Osaka"/>
              </a:rPr>
              <a:pPr algn="r"/>
              <a:t>6</a:t>
            </a:fld>
            <a:endParaRPr lang="en-US" sz="1200">
              <a:ea typeface="Osaka"/>
              <a:cs typeface="Osaka"/>
            </a:endParaRPr>
          </a:p>
        </p:txBody>
      </p:sp>
      <p:sp>
        <p:nvSpPr>
          <p:cNvPr id="35843"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35844"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A17A6521-3F05-4202-9F05-C46D7E083A7E}" type="slidenum">
              <a:rPr lang="en-US" sz="1200">
                <a:ea typeface="Osaka"/>
                <a:cs typeface="Osaka"/>
              </a:rPr>
              <a:pPr algn="r"/>
              <a:t>7</a:t>
            </a:fld>
            <a:endParaRPr lang="en-US" sz="1200">
              <a:ea typeface="Osaka"/>
              <a:cs typeface="Osaka"/>
            </a:endParaRPr>
          </a:p>
        </p:txBody>
      </p:sp>
      <p:sp>
        <p:nvSpPr>
          <p:cNvPr id="36867"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FC3A72C1-AC51-4BFD-BF89-FD2B39781CDC}" type="slidenum">
              <a:rPr lang="en-US" sz="1200">
                <a:ea typeface="Osaka"/>
                <a:cs typeface="Osaka"/>
              </a:rPr>
              <a:pPr algn="r"/>
              <a:t>8</a:t>
            </a:fld>
            <a:endParaRPr lang="en-US" sz="1200">
              <a:ea typeface="Osaka"/>
              <a:cs typeface="Osaka"/>
            </a:endParaRPr>
          </a:p>
        </p:txBody>
      </p:sp>
      <p:sp>
        <p:nvSpPr>
          <p:cNvPr id="37891"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37892"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D33E9B42-739A-4F1F-BA96-5FC17F19490A}" type="slidenum">
              <a:rPr lang="en-US" sz="1200">
                <a:ea typeface="Osaka"/>
                <a:cs typeface="Osaka"/>
              </a:rPr>
              <a:pPr algn="r"/>
              <a:t>9</a:t>
            </a:fld>
            <a:endParaRPr lang="en-US" sz="1200">
              <a:ea typeface="Osaka"/>
              <a:cs typeface="Osaka"/>
            </a:endParaRPr>
          </a:p>
        </p:txBody>
      </p:sp>
      <p:sp>
        <p:nvSpPr>
          <p:cNvPr id="38915"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38916"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5244D674-53BB-41D4-AB50-CAC2C001FDA3}" type="slidenum">
              <a:rPr lang="en-US" sz="1200">
                <a:ea typeface="Osaka"/>
                <a:cs typeface="Osaka"/>
              </a:rPr>
              <a:pPr algn="r"/>
              <a:t>10</a:t>
            </a:fld>
            <a:endParaRPr lang="en-US" sz="1200">
              <a:ea typeface="Osaka"/>
              <a:cs typeface="Osaka"/>
            </a:endParaRPr>
          </a:p>
        </p:txBody>
      </p:sp>
      <p:sp>
        <p:nvSpPr>
          <p:cNvPr id="39939"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39940"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3D7C7CC0-90C1-427C-9448-2B0A86662BAC}" type="slidenum">
              <a:rPr lang="en-US" sz="1200">
                <a:ea typeface="Osaka"/>
                <a:cs typeface="Osaka"/>
              </a:rPr>
              <a:pPr algn="r"/>
              <a:t>11</a:t>
            </a:fld>
            <a:endParaRPr lang="en-US" sz="1200">
              <a:ea typeface="Osaka"/>
              <a:cs typeface="Osaka"/>
            </a:endParaRPr>
          </a:p>
        </p:txBody>
      </p:sp>
      <p:sp>
        <p:nvSpPr>
          <p:cNvPr id="40963"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0964"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25DE528C-BEE8-4A76-8B07-366058F31CB3}" type="slidenum">
              <a:rPr lang="en-US" sz="1200">
                <a:ea typeface="Osaka"/>
                <a:cs typeface="Osaka"/>
              </a:rPr>
              <a:pPr algn="r"/>
              <a:t>13</a:t>
            </a:fld>
            <a:endParaRPr lang="en-US" sz="1200">
              <a:ea typeface="Osaka"/>
              <a:cs typeface="Osaka"/>
            </a:endParaRPr>
          </a:p>
        </p:txBody>
      </p:sp>
      <p:sp>
        <p:nvSpPr>
          <p:cNvPr id="41987"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1988"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57625" y="8709025"/>
            <a:ext cx="3000375" cy="434975"/>
          </a:xfrm>
          <a:prstGeom prst="rect">
            <a:avLst/>
          </a:prstGeom>
          <a:noFill/>
          <a:ln w="9525">
            <a:noFill/>
            <a:miter lim="800000"/>
            <a:headEnd/>
            <a:tailEnd/>
          </a:ln>
        </p:spPr>
        <p:txBody>
          <a:bodyPr anchor="b"/>
          <a:lstStyle/>
          <a:p>
            <a:pPr algn="r"/>
            <a:fld id="{665444A2-59FE-44F6-AE17-F40858AB300B}" type="slidenum">
              <a:rPr lang="en-US" sz="1200">
                <a:ea typeface="Osaka"/>
                <a:cs typeface="Osaka"/>
              </a:rPr>
              <a:pPr algn="r"/>
              <a:t>14</a:t>
            </a:fld>
            <a:endParaRPr lang="en-US" sz="1200">
              <a:ea typeface="Osaka"/>
              <a:cs typeface="Osaka"/>
            </a:endParaRPr>
          </a:p>
        </p:txBody>
      </p:sp>
      <p:sp>
        <p:nvSpPr>
          <p:cNvPr id="43011" name="Rectangle 2"/>
          <p:cNvSpPr>
            <a:spLocks noGrp="1" noRot="1" noChangeAspect="1" noChangeArrowheads="1" noTextEdit="1"/>
          </p:cNvSpPr>
          <p:nvPr>
            <p:ph type="sldImg"/>
          </p:nvPr>
        </p:nvSpPr>
        <p:spPr bwMode="auto">
          <a:xfrm>
            <a:off x="1106488" y="652463"/>
            <a:ext cx="4646612" cy="3484562"/>
          </a:xfrm>
          <a:solidFill>
            <a:srgbClr val="FFFFFF"/>
          </a:solidFill>
          <a:ln>
            <a:solidFill>
              <a:srgbClr val="000000"/>
            </a:solidFill>
            <a:miter lim="800000"/>
            <a:headEnd/>
            <a:tailEnd/>
          </a:ln>
        </p:spPr>
      </p:sp>
      <p:sp>
        <p:nvSpPr>
          <p:cNvPr id="43012" name="Rectangle 3"/>
          <p:cNvSpPr>
            <a:spLocks noGrp="1" noChangeArrowheads="1"/>
          </p:cNvSpPr>
          <p:nvPr>
            <p:ph type="body" idx="1"/>
          </p:nvPr>
        </p:nvSpPr>
        <p:spPr bwMode="auto">
          <a:xfrm>
            <a:off x="928688" y="4354513"/>
            <a:ext cx="5000625" cy="413702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userDrawn="1"/>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4478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447800"/>
            <a:ext cx="381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877AB1D0-BE4E-40C4-9175-F01E66BF92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9" r:id="rId7"/>
    <p:sldLayoutId id="2147483770" r:id="rId8"/>
    <p:sldLayoutId id="2147483764" r:id="rId9"/>
    <p:sldLayoutId id="2147483765" r:id="rId10"/>
    <p:sldLayoutId id="2147483766"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46050" y="6210300"/>
            <a:ext cx="457200" cy="457200"/>
          </a:xfrm>
        </p:spPr>
        <p:txBody>
          <a:bodyPr/>
          <a:lstStyle/>
          <a:p>
            <a:pPr>
              <a:defRPr/>
            </a:pPr>
            <a:fld id="{479D311A-6676-4A51-8749-F828C02BAB09}" type="slidenum">
              <a:rPr lang="en-US"/>
              <a:pPr>
                <a:defRPr/>
              </a:pPr>
              <a:t>1</a:t>
            </a:fld>
            <a:endParaRPr lang="en-US"/>
          </a:p>
        </p:txBody>
      </p:sp>
      <p:pic>
        <p:nvPicPr>
          <p:cNvPr id="1029" name="Picture 5" descr="logo_gif.gif"/>
          <p:cNvPicPr>
            <a:picLocks noChangeAspect="1"/>
          </p:cNvPicPr>
          <p:nvPr/>
        </p:nvPicPr>
        <p:blipFill>
          <a:blip r:embed="rId3"/>
          <a:srcRect/>
          <a:stretch>
            <a:fillRect/>
          </a:stretch>
        </p:blipFill>
        <p:spPr bwMode="auto">
          <a:xfrm>
            <a:off x="0" y="0"/>
            <a:ext cx="2667000" cy="1600200"/>
          </a:xfrm>
          <a:prstGeom prst="rect">
            <a:avLst/>
          </a:prstGeom>
          <a:noFill/>
          <a:ln w="9525">
            <a:noFill/>
            <a:miter lim="800000"/>
            <a:headEnd/>
            <a:tailEnd/>
          </a:ln>
        </p:spPr>
      </p:pic>
      <p:sp>
        <p:nvSpPr>
          <p:cNvPr id="8" name="Rectangle 3"/>
          <p:cNvSpPr txBox="1">
            <a:spLocks noChangeArrowheads="1"/>
          </p:cNvSpPr>
          <p:nvPr/>
        </p:nvSpPr>
        <p:spPr>
          <a:xfrm>
            <a:off x="457200" y="1828800"/>
            <a:ext cx="7848600" cy="1905000"/>
          </a:xfrm>
          <a:prstGeom prst="rect">
            <a:avLst/>
          </a:prstGeom>
        </p:spPr>
        <p:txBody>
          <a:bodyPr>
            <a:normAutofit/>
          </a:bodyPr>
          <a:lstStyle/>
          <a:p>
            <a:pPr marL="342900" indent="-342900">
              <a:lnSpc>
                <a:spcPct val="130000"/>
              </a:lnSpc>
              <a:spcBef>
                <a:spcPct val="20000"/>
              </a:spcBef>
              <a:defRPr/>
            </a:pPr>
            <a:r>
              <a:rPr lang="en-US" sz="2400" dirty="0">
                <a:latin typeface="Perpetua" pitchFamily="18" charset="0"/>
              </a:rPr>
              <a:t>MATEMATIKA DISKRIT (</a:t>
            </a:r>
            <a:r>
              <a:rPr lang="nb-NO" b="1" dirty="0"/>
              <a:t>DISCRETE MATHEMATICS</a:t>
            </a:r>
            <a:r>
              <a:rPr lang="en-US" dirty="0"/>
              <a:t> </a:t>
            </a:r>
            <a:r>
              <a:rPr lang="en-US" sz="2400" dirty="0">
                <a:latin typeface="Perpetua" pitchFamily="18" charset="0"/>
              </a:rPr>
              <a:t>) </a:t>
            </a:r>
          </a:p>
          <a:p>
            <a:pPr marL="342900" indent="-342900">
              <a:lnSpc>
                <a:spcPct val="130000"/>
              </a:lnSpc>
              <a:spcBef>
                <a:spcPct val="20000"/>
              </a:spcBef>
              <a:defRPr/>
            </a:pPr>
            <a:r>
              <a:rPr lang="en-US" sz="4400" dirty="0">
                <a:solidFill>
                  <a:srgbClr val="000000"/>
                </a:solidFill>
                <a:latin typeface="Futura" charset="0"/>
                <a:ea typeface="Osaka" charset="-128"/>
              </a:rPr>
              <a:t>Propositional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bIns="45720" anchor="ctr"/>
          <a:lstStyle/>
          <a:p>
            <a:pPr eaLnBrk="1" hangingPunct="1"/>
            <a:r>
              <a:rPr lang="en-US"/>
              <a:t>Logical operators: And</a:t>
            </a:r>
          </a:p>
        </p:txBody>
      </p:sp>
      <p:sp>
        <p:nvSpPr>
          <p:cNvPr id="14339" name="Rectangle 3"/>
          <p:cNvSpPr>
            <a:spLocks noGrp="1" noChangeArrowheads="1"/>
          </p:cNvSpPr>
          <p:nvPr>
            <p:ph type="body" idx="4294967295"/>
          </p:nvPr>
        </p:nvSpPr>
        <p:spPr/>
        <p:txBody>
          <a:bodyPr/>
          <a:lstStyle/>
          <a:p>
            <a:pPr eaLnBrk="1" hangingPunct="1">
              <a:lnSpc>
                <a:spcPct val="110000"/>
              </a:lnSpc>
            </a:pPr>
            <a:r>
              <a:rPr lang="en-US"/>
              <a:t>An “</a:t>
            </a:r>
            <a:r>
              <a:rPr lang="en-US">
                <a:solidFill>
                  <a:srgbClr val="0000FF"/>
                </a:solidFill>
              </a:rPr>
              <a:t>and</a:t>
            </a:r>
            <a:r>
              <a:rPr lang="en-US"/>
              <a:t>” operation is true if both operands are true</a:t>
            </a:r>
          </a:p>
          <a:p>
            <a:pPr eaLnBrk="1" hangingPunct="1">
              <a:lnSpc>
                <a:spcPct val="110000"/>
              </a:lnSpc>
            </a:pPr>
            <a:r>
              <a:rPr lang="en-US"/>
              <a:t>Symbol: </a:t>
            </a:r>
            <a:r>
              <a:rPr lang="en-US">
                <a:sym typeface="Symbol" pitchFamily="18" charset="2"/>
              </a:rPr>
              <a:t></a:t>
            </a:r>
          </a:p>
          <a:p>
            <a:pPr lvl="1" eaLnBrk="1" hangingPunct="1">
              <a:lnSpc>
                <a:spcPct val="110000"/>
              </a:lnSpc>
            </a:pPr>
            <a:r>
              <a:rPr lang="en-US">
                <a:sym typeface="Symbol" pitchFamily="18" charset="2"/>
              </a:rPr>
              <a:t>It’s like the ‘A’ in And</a:t>
            </a:r>
          </a:p>
          <a:p>
            <a:pPr eaLnBrk="1" hangingPunct="1">
              <a:lnSpc>
                <a:spcPct val="110000"/>
              </a:lnSpc>
            </a:pPr>
            <a:r>
              <a:rPr lang="en-US" i="1">
                <a:sym typeface="Symbol" pitchFamily="18" charset="2"/>
              </a:rPr>
              <a:t>p</a:t>
            </a:r>
            <a:r>
              <a:rPr lang="en-US">
                <a:sym typeface="Symbol" pitchFamily="18" charset="2"/>
              </a:rPr>
              <a:t></a:t>
            </a:r>
            <a:r>
              <a:rPr lang="en-US" i="1">
                <a:sym typeface="Symbol" pitchFamily="18" charset="2"/>
              </a:rPr>
              <a:t>q</a:t>
            </a:r>
            <a:r>
              <a:rPr lang="en-US">
                <a:sym typeface="Symbol" pitchFamily="18" charset="2"/>
              </a:rPr>
              <a:t> = “Today is Friday and </a:t>
            </a:r>
            <a:br>
              <a:rPr lang="en-US">
                <a:sym typeface="Symbol" pitchFamily="18" charset="2"/>
              </a:rPr>
            </a:br>
            <a:r>
              <a:rPr lang="en-US">
                <a:sym typeface="Symbol" pitchFamily="18" charset="2"/>
              </a:rPr>
              <a:t>today is my birthday”</a:t>
            </a:r>
          </a:p>
          <a:p>
            <a:pPr eaLnBrk="1" hangingPunct="1"/>
            <a:endParaRPr lang="en-US"/>
          </a:p>
        </p:txBody>
      </p:sp>
      <p:graphicFrame>
        <p:nvGraphicFramePr>
          <p:cNvPr id="702468" name="Group 4"/>
          <p:cNvGraphicFramePr>
            <a:graphicFrameLocks noGrp="1"/>
          </p:cNvGraphicFramePr>
          <p:nvPr/>
        </p:nvGraphicFramePr>
        <p:xfrm>
          <a:off x="5715000" y="2209800"/>
          <a:ext cx="2895600" cy="2587625"/>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2A4E198E-AD82-437D-94CA-27F6857F5E33}"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bIns="45720" anchor="ctr"/>
          <a:lstStyle/>
          <a:p>
            <a:pPr eaLnBrk="1" hangingPunct="1"/>
            <a:r>
              <a:rPr lang="en-US"/>
              <a:t>Logical operators: Or</a:t>
            </a:r>
          </a:p>
        </p:txBody>
      </p:sp>
      <p:sp>
        <p:nvSpPr>
          <p:cNvPr id="15363" name="Rectangle 3"/>
          <p:cNvSpPr>
            <a:spLocks noGrp="1" noChangeArrowheads="1"/>
          </p:cNvSpPr>
          <p:nvPr>
            <p:ph type="body" idx="4294967295"/>
          </p:nvPr>
        </p:nvSpPr>
        <p:spPr/>
        <p:txBody>
          <a:bodyPr/>
          <a:lstStyle/>
          <a:p>
            <a:pPr eaLnBrk="1" hangingPunct="1">
              <a:lnSpc>
                <a:spcPct val="130000"/>
              </a:lnSpc>
            </a:pPr>
            <a:r>
              <a:rPr lang="en-US" dirty="0"/>
              <a:t>An “</a:t>
            </a:r>
            <a:r>
              <a:rPr lang="en-US" dirty="0">
                <a:solidFill>
                  <a:srgbClr val="0000FF"/>
                </a:solidFill>
              </a:rPr>
              <a:t>or</a:t>
            </a:r>
            <a:r>
              <a:rPr lang="en-US" dirty="0"/>
              <a:t>” operation is true if one of the operand is true</a:t>
            </a:r>
          </a:p>
          <a:p>
            <a:pPr eaLnBrk="1" hangingPunct="1">
              <a:lnSpc>
                <a:spcPct val="130000"/>
              </a:lnSpc>
            </a:pPr>
            <a:r>
              <a:rPr lang="en-US" dirty="0"/>
              <a:t>Symbol: </a:t>
            </a:r>
            <a:r>
              <a:rPr lang="en-US" dirty="0">
                <a:sym typeface="Symbol" pitchFamily="18" charset="2"/>
              </a:rPr>
              <a:t></a:t>
            </a:r>
            <a:endParaRPr lang="en-US" sz="1300" dirty="0">
              <a:sym typeface="Symbol" pitchFamily="18" charset="2"/>
            </a:endParaRPr>
          </a:p>
          <a:p>
            <a:pPr eaLnBrk="1" hangingPunct="1">
              <a:lnSpc>
                <a:spcPct val="130000"/>
              </a:lnSpc>
            </a:pPr>
            <a:r>
              <a:rPr lang="en-US" i="1" dirty="0" err="1">
                <a:sym typeface="Symbol" pitchFamily="18" charset="2"/>
              </a:rPr>
              <a:t>p</a:t>
            </a:r>
            <a:r>
              <a:rPr lang="en-US" dirty="0" err="1">
                <a:sym typeface="Symbol" pitchFamily="18" charset="2"/>
              </a:rPr>
              <a:t></a:t>
            </a:r>
            <a:r>
              <a:rPr lang="en-US" i="1" dirty="0" err="1">
                <a:sym typeface="Symbol" pitchFamily="18" charset="2"/>
              </a:rPr>
              <a:t>q</a:t>
            </a:r>
            <a:r>
              <a:rPr lang="en-US" dirty="0">
                <a:sym typeface="Symbol" pitchFamily="18" charset="2"/>
              </a:rPr>
              <a:t> = “Today is Friday or </a:t>
            </a:r>
            <a:br>
              <a:rPr lang="en-US" dirty="0">
                <a:sym typeface="Symbol" pitchFamily="18" charset="2"/>
              </a:rPr>
            </a:br>
            <a:r>
              <a:rPr lang="en-US" dirty="0">
                <a:sym typeface="Symbol" pitchFamily="18" charset="2"/>
              </a:rPr>
              <a:t>today is my birthday (or </a:t>
            </a:r>
            <a:br>
              <a:rPr lang="en-US" dirty="0">
                <a:sym typeface="Symbol" pitchFamily="18" charset="2"/>
              </a:rPr>
            </a:br>
            <a:r>
              <a:rPr lang="en-US" dirty="0">
                <a:sym typeface="Symbol" pitchFamily="18" charset="2"/>
              </a:rPr>
              <a:t>possibly both)”</a:t>
            </a:r>
          </a:p>
          <a:p>
            <a:pPr eaLnBrk="1" hangingPunct="1"/>
            <a:endParaRPr lang="en-US" dirty="0"/>
          </a:p>
        </p:txBody>
      </p:sp>
      <p:graphicFrame>
        <p:nvGraphicFramePr>
          <p:cNvPr id="704516" name="Group 4"/>
          <p:cNvGraphicFramePr>
            <a:graphicFrameLocks noGrp="1"/>
          </p:cNvGraphicFramePr>
          <p:nvPr/>
        </p:nvGraphicFramePr>
        <p:xfrm>
          <a:off x="5562600" y="2289175"/>
          <a:ext cx="2895600" cy="2587625"/>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59717F4B-F42A-4AB4-9314-20F7743758D8}"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t>Logical operators: XOR</a:t>
            </a:r>
          </a:p>
        </p:txBody>
      </p:sp>
      <p:sp>
        <p:nvSpPr>
          <p:cNvPr id="16387" name="Rectangle 3"/>
          <p:cNvSpPr>
            <a:spLocks noGrp="1" noChangeArrowheads="1"/>
          </p:cNvSpPr>
          <p:nvPr>
            <p:ph type="body" sz="half" idx="1"/>
          </p:nvPr>
        </p:nvSpPr>
        <p:spPr/>
        <p:txBody>
          <a:bodyPr/>
          <a:lstStyle/>
          <a:p>
            <a:r>
              <a:rPr lang="en-US" sz="2200" dirty="0"/>
              <a:t>An “</a:t>
            </a:r>
            <a:r>
              <a:rPr lang="en-US" sz="2200" dirty="0" err="1"/>
              <a:t>xor</a:t>
            </a:r>
            <a:r>
              <a:rPr lang="en-US" sz="2200" dirty="0"/>
              <a:t>” operation is true if either operands are true but not both</a:t>
            </a:r>
          </a:p>
          <a:p>
            <a:r>
              <a:rPr lang="en-US" sz="2200" dirty="0"/>
              <a:t>Symbol: </a:t>
            </a:r>
            <a:r>
              <a:rPr lang="en-US" sz="1800" dirty="0">
                <a:sym typeface="Symbol" pitchFamily="18" charset="2"/>
              </a:rPr>
              <a:t></a:t>
            </a:r>
            <a:endParaRPr lang="en-US" sz="2200" dirty="0">
              <a:sym typeface="Symbol" pitchFamily="18" charset="2"/>
            </a:endParaRPr>
          </a:p>
          <a:p>
            <a:r>
              <a:rPr lang="en-US" sz="2200" i="1" dirty="0">
                <a:sym typeface="Symbol" pitchFamily="18" charset="2"/>
              </a:rPr>
              <a:t>Example: </a:t>
            </a:r>
            <a:r>
              <a:rPr lang="en-US" sz="2400" dirty="0"/>
              <a:t>one of the two horses will win the race, but not both of them</a:t>
            </a:r>
            <a:endParaRPr lang="en-US" sz="2200" dirty="0">
              <a:sym typeface="Symbol" pitchFamily="18" charset="2"/>
            </a:endParaRPr>
          </a:p>
          <a:p>
            <a:pPr eaLnBrk="1" hangingPunct="1"/>
            <a:endParaRPr lang="en-US" sz="2200" dirty="0"/>
          </a:p>
        </p:txBody>
      </p:sp>
      <p:graphicFrame>
        <p:nvGraphicFramePr>
          <p:cNvPr id="704516" name="Group 4"/>
          <p:cNvGraphicFramePr>
            <a:graphicFrameLocks noGrp="1"/>
          </p:cNvGraphicFramePr>
          <p:nvPr>
            <p:ph sz="half" idx="2"/>
          </p:nvPr>
        </p:nvGraphicFramePr>
        <p:xfrm>
          <a:off x="5029200" y="1752600"/>
          <a:ext cx="2895600" cy="2514602"/>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dirty="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 </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rPr>
                        <a:t> </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8442D903-F497-4404-B843-69AEC1C93CC9}"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bIns="45720" anchor="ctr"/>
          <a:lstStyle/>
          <a:p>
            <a:pPr eaLnBrk="1" hangingPunct="1"/>
            <a:r>
              <a:rPr lang="en-US" dirty="0"/>
              <a:t>Logical operators: Conditional -1</a:t>
            </a:r>
          </a:p>
        </p:txBody>
      </p:sp>
      <p:sp>
        <p:nvSpPr>
          <p:cNvPr id="17411" name="Rectangle 3"/>
          <p:cNvSpPr>
            <a:spLocks noGrp="1" noChangeArrowheads="1"/>
          </p:cNvSpPr>
          <p:nvPr>
            <p:ph type="body" idx="4294967295"/>
          </p:nvPr>
        </p:nvSpPr>
        <p:spPr/>
        <p:txBody>
          <a:bodyPr/>
          <a:lstStyle/>
          <a:p>
            <a:pPr eaLnBrk="1" hangingPunct="1"/>
            <a:r>
              <a:rPr lang="en-US" dirty="0"/>
              <a:t>A conditional means “if </a:t>
            </a:r>
            <a:r>
              <a:rPr lang="en-US" i="1" dirty="0"/>
              <a:t>p</a:t>
            </a:r>
            <a:r>
              <a:rPr lang="en-US" dirty="0"/>
              <a:t> then </a:t>
            </a:r>
            <a:r>
              <a:rPr lang="en-US" i="1" dirty="0"/>
              <a:t>q</a:t>
            </a:r>
            <a:r>
              <a:rPr lang="en-US" dirty="0"/>
              <a:t>”</a:t>
            </a:r>
          </a:p>
          <a:p>
            <a:pPr eaLnBrk="1" hangingPunct="1"/>
            <a:r>
              <a:rPr lang="en-US" dirty="0"/>
              <a:t>Symbol: </a:t>
            </a:r>
            <a:r>
              <a:rPr lang="en-US" dirty="0">
                <a:sym typeface="Symbol" pitchFamily="18" charset="2"/>
              </a:rPr>
              <a:t></a:t>
            </a:r>
          </a:p>
          <a:p>
            <a:pPr eaLnBrk="1" hangingPunct="1"/>
            <a:r>
              <a:rPr lang="en-US" i="1" dirty="0" err="1">
                <a:sym typeface="Symbol" pitchFamily="18" charset="2"/>
              </a:rPr>
              <a:t>p</a:t>
            </a:r>
            <a:r>
              <a:rPr lang="en-US" dirty="0" err="1">
                <a:sym typeface="Symbol" pitchFamily="18" charset="2"/>
              </a:rPr>
              <a:t></a:t>
            </a:r>
            <a:r>
              <a:rPr lang="en-US" i="1" dirty="0" err="1">
                <a:sym typeface="Symbol" pitchFamily="18" charset="2"/>
              </a:rPr>
              <a:t>q</a:t>
            </a:r>
            <a:r>
              <a:rPr lang="en-US" dirty="0">
                <a:sym typeface="Symbol" pitchFamily="18" charset="2"/>
              </a:rPr>
              <a:t> = “If today is </a:t>
            </a:r>
            <a:br>
              <a:rPr lang="en-US" dirty="0">
                <a:sym typeface="Symbol" pitchFamily="18" charset="2"/>
              </a:rPr>
            </a:br>
            <a:r>
              <a:rPr lang="en-US" dirty="0">
                <a:sym typeface="Symbol" pitchFamily="18" charset="2"/>
              </a:rPr>
              <a:t>Friday, then today </a:t>
            </a:r>
            <a:br>
              <a:rPr lang="en-US" dirty="0">
                <a:sym typeface="Symbol" pitchFamily="18" charset="2"/>
              </a:rPr>
            </a:br>
            <a:r>
              <a:rPr lang="en-US" dirty="0">
                <a:sym typeface="Symbol" pitchFamily="18" charset="2"/>
              </a:rPr>
              <a:t>will be raining”</a:t>
            </a:r>
          </a:p>
          <a:p>
            <a:pPr eaLnBrk="1" hangingPunct="1"/>
            <a:r>
              <a:rPr lang="en-US" i="1" dirty="0" err="1">
                <a:sym typeface="Symbol" pitchFamily="18" charset="2"/>
              </a:rPr>
              <a:t>p→q</a:t>
            </a:r>
            <a:r>
              <a:rPr lang="en-US" i="1" dirty="0">
                <a:sym typeface="Symbol" pitchFamily="18" charset="2"/>
              </a:rPr>
              <a:t>=¬</a:t>
            </a:r>
            <a:r>
              <a:rPr lang="en-US" i="1" dirty="0" err="1">
                <a:sym typeface="Symbol" pitchFamily="18" charset="2"/>
              </a:rPr>
              <a:t>pq</a:t>
            </a:r>
            <a:endParaRPr lang="en-US" i="1" dirty="0">
              <a:sym typeface="Symbol" pitchFamily="18" charset="2"/>
            </a:endParaRPr>
          </a:p>
          <a:p>
            <a:pPr eaLnBrk="1" hangingPunct="1"/>
            <a:endParaRPr lang="en-US" dirty="0"/>
          </a:p>
        </p:txBody>
      </p:sp>
      <p:sp>
        <p:nvSpPr>
          <p:cNvPr id="710660" name="Line 4"/>
          <p:cNvSpPr>
            <a:spLocks noChangeShapeType="1"/>
          </p:cNvSpPr>
          <p:nvPr/>
        </p:nvSpPr>
        <p:spPr bwMode="auto">
          <a:xfrm flipV="1">
            <a:off x="1295400" y="4191000"/>
            <a:ext cx="0" cy="685800"/>
          </a:xfrm>
          <a:prstGeom prst="line">
            <a:avLst/>
          </a:prstGeom>
          <a:noFill/>
          <a:ln w="25400">
            <a:solidFill>
              <a:srgbClr val="FF0000"/>
            </a:solidFill>
            <a:round/>
            <a:headEnd/>
            <a:tailEnd type="triangle" w="lg" len="lg"/>
          </a:ln>
        </p:spPr>
        <p:txBody>
          <a:bodyPr/>
          <a:lstStyle/>
          <a:p>
            <a:endParaRPr lang="en-US"/>
          </a:p>
        </p:txBody>
      </p:sp>
      <p:sp>
        <p:nvSpPr>
          <p:cNvPr id="710661" name="Line 5"/>
          <p:cNvSpPr>
            <a:spLocks noChangeShapeType="1"/>
          </p:cNvSpPr>
          <p:nvPr/>
        </p:nvSpPr>
        <p:spPr bwMode="auto">
          <a:xfrm flipH="1" flipV="1">
            <a:off x="1828800" y="4191000"/>
            <a:ext cx="762000" cy="685800"/>
          </a:xfrm>
          <a:prstGeom prst="line">
            <a:avLst/>
          </a:prstGeom>
          <a:noFill/>
          <a:ln w="25400">
            <a:solidFill>
              <a:srgbClr val="FF0000"/>
            </a:solidFill>
            <a:round/>
            <a:headEnd/>
            <a:tailEnd type="triangle" w="lg" len="lg"/>
          </a:ln>
        </p:spPr>
        <p:txBody>
          <a:bodyPr/>
          <a:lstStyle/>
          <a:p>
            <a:endParaRPr lang="en-US"/>
          </a:p>
        </p:txBody>
      </p:sp>
      <p:sp>
        <p:nvSpPr>
          <p:cNvPr id="710662" name="Text Box 6"/>
          <p:cNvSpPr txBox="1">
            <a:spLocks noChangeArrowheads="1"/>
          </p:cNvSpPr>
          <p:nvPr/>
        </p:nvSpPr>
        <p:spPr bwMode="auto">
          <a:xfrm>
            <a:off x="152400" y="4876800"/>
            <a:ext cx="1676400" cy="1190625"/>
          </a:xfrm>
          <a:prstGeom prst="rect">
            <a:avLst/>
          </a:prstGeom>
          <a:noFill/>
          <a:ln w="9525">
            <a:noFill/>
            <a:miter lim="800000"/>
            <a:headEnd/>
            <a:tailEnd/>
          </a:ln>
        </p:spPr>
        <p:txBody>
          <a:bodyPr>
            <a:spAutoFit/>
          </a:bodyPr>
          <a:lstStyle/>
          <a:p>
            <a:pPr algn="ctr"/>
            <a:r>
              <a:rPr lang="en-US" b="1" dirty="0">
                <a:solidFill>
                  <a:srgbClr val="FF0000"/>
                </a:solidFill>
                <a:ea typeface="Osaka"/>
                <a:cs typeface="Osaka"/>
              </a:rPr>
              <a:t>the</a:t>
            </a:r>
          </a:p>
          <a:p>
            <a:pPr algn="ctr"/>
            <a:r>
              <a:rPr lang="en-US" b="1" dirty="0">
                <a:solidFill>
                  <a:srgbClr val="FF0000"/>
                </a:solidFill>
                <a:ea typeface="Osaka"/>
                <a:cs typeface="Osaka"/>
              </a:rPr>
              <a:t>Antecedent/ hypothesis/ premise</a:t>
            </a:r>
          </a:p>
        </p:txBody>
      </p:sp>
      <p:sp>
        <p:nvSpPr>
          <p:cNvPr id="710663" name="Text Box 7"/>
          <p:cNvSpPr txBox="1">
            <a:spLocks noChangeArrowheads="1"/>
          </p:cNvSpPr>
          <p:nvPr/>
        </p:nvSpPr>
        <p:spPr bwMode="auto">
          <a:xfrm>
            <a:off x="2190750" y="4876800"/>
            <a:ext cx="1746250" cy="915988"/>
          </a:xfrm>
          <a:prstGeom prst="rect">
            <a:avLst/>
          </a:prstGeom>
          <a:noFill/>
          <a:ln w="9525">
            <a:noFill/>
            <a:miter lim="800000"/>
            <a:headEnd/>
            <a:tailEnd/>
          </a:ln>
        </p:spPr>
        <p:txBody>
          <a:bodyPr wrap="none">
            <a:spAutoFit/>
          </a:bodyPr>
          <a:lstStyle/>
          <a:p>
            <a:pPr algn="ctr"/>
            <a:r>
              <a:rPr lang="en-US" b="1" dirty="0">
                <a:solidFill>
                  <a:srgbClr val="FF0000"/>
                </a:solidFill>
                <a:ea typeface="Osaka"/>
                <a:cs typeface="Osaka"/>
              </a:rPr>
              <a:t>the</a:t>
            </a:r>
          </a:p>
          <a:p>
            <a:pPr algn="ctr"/>
            <a:r>
              <a:rPr lang="en-US" b="1" dirty="0">
                <a:solidFill>
                  <a:srgbClr val="FF0000"/>
                </a:solidFill>
                <a:ea typeface="Osaka"/>
                <a:cs typeface="Osaka"/>
              </a:rPr>
              <a:t>Consequence/</a:t>
            </a:r>
          </a:p>
          <a:p>
            <a:pPr algn="ctr"/>
            <a:r>
              <a:rPr lang="en-US" b="1" dirty="0" err="1">
                <a:solidFill>
                  <a:srgbClr val="FF0000"/>
                </a:solidFill>
                <a:ea typeface="Osaka"/>
                <a:cs typeface="Osaka"/>
              </a:rPr>
              <a:t>conclusin</a:t>
            </a:r>
            <a:endParaRPr lang="en-US" b="1" dirty="0">
              <a:solidFill>
                <a:srgbClr val="FF0000"/>
              </a:solidFill>
              <a:ea typeface="Osaka"/>
              <a:cs typeface="Osaka"/>
            </a:endParaRPr>
          </a:p>
        </p:txBody>
      </p:sp>
      <p:graphicFrame>
        <p:nvGraphicFramePr>
          <p:cNvPr id="710664" name="Group 8"/>
          <p:cNvGraphicFramePr>
            <a:graphicFrameLocks noGrp="1"/>
          </p:cNvGraphicFramePr>
          <p:nvPr/>
        </p:nvGraphicFramePr>
        <p:xfrm>
          <a:off x="5181600" y="2289175"/>
          <a:ext cx="2895600" cy="2587625"/>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294967295"/>
          </p:nvPr>
        </p:nvSpPr>
        <p:spPr>
          <a:xfrm>
            <a:off x="146050" y="6210300"/>
            <a:ext cx="457200" cy="457200"/>
          </a:xfrm>
        </p:spPr>
        <p:txBody>
          <a:bodyPr/>
          <a:lstStyle/>
          <a:p>
            <a:pPr>
              <a:defRPr/>
            </a:pPr>
            <a:fld id="{ECFDB7AF-6498-470A-901B-2125DC890925}"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6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06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06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06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animBg="1"/>
      <p:bldP spid="710661" grpId="0" animBg="1"/>
      <p:bldP spid="7106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bIns="45720" anchor="ctr"/>
          <a:lstStyle/>
          <a:p>
            <a:pPr eaLnBrk="1" hangingPunct="1"/>
            <a:r>
              <a:rPr lang="en-US" dirty="0"/>
              <a:t>Logical operators: Conditional -2</a:t>
            </a:r>
          </a:p>
        </p:txBody>
      </p:sp>
      <p:sp>
        <p:nvSpPr>
          <p:cNvPr id="18435" name="Rectangle 3"/>
          <p:cNvSpPr>
            <a:spLocks noGrp="1" noChangeArrowheads="1"/>
          </p:cNvSpPr>
          <p:nvPr>
            <p:ph type="body" idx="4294967295"/>
          </p:nvPr>
        </p:nvSpPr>
        <p:spPr/>
        <p:txBody>
          <a:bodyPr/>
          <a:lstStyle/>
          <a:p>
            <a:pPr eaLnBrk="1" hangingPunct="1">
              <a:lnSpc>
                <a:spcPct val="110000"/>
              </a:lnSpc>
            </a:pPr>
            <a:r>
              <a:rPr lang="en-US" sz="2200" dirty="0"/>
              <a:t>Let </a:t>
            </a:r>
            <a:r>
              <a:rPr lang="en-US" sz="2200" i="1" dirty="0"/>
              <a:t>p</a:t>
            </a:r>
            <a:r>
              <a:rPr lang="en-US" sz="2200" dirty="0"/>
              <a:t> = “I am elected” and </a:t>
            </a:r>
            <a:r>
              <a:rPr lang="en-US" sz="2200" i="1" dirty="0"/>
              <a:t>q</a:t>
            </a:r>
            <a:r>
              <a:rPr lang="en-US" sz="2200" dirty="0"/>
              <a:t> = “I will free educational fee”</a:t>
            </a:r>
          </a:p>
          <a:p>
            <a:pPr eaLnBrk="1" hangingPunct="1">
              <a:lnSpc>
                <a:spcPct val="110000"/>
              </a:lnSpc>
            </a:pPr>
            <a:r>
              <a:rPr lang="en-US" sz="2200" dirty="0"/>
              <a:t>I state: </a:t>
            </a:r>
            <a:r>
              <a:rPr lang="en-US" sz="2200" i="1" dirty="0"/>
              <a:t>p </a:t>
            </a:r>
            <a:r>
              <a:rPr lang="en-US" sz="2200" dirty="0">
                <a:sym typeface="Symbol" pitchFamily="18" charset="2"/>
              </a:rPr>
              <a:t> </a:t>
            </a:r>
            <a:r>
              <a:rPr lang="en-US" sz="2200" i="1" dirty="0">
                <a:sym typeface="Symbol" pitchFamily="18" charset="2"/>
              </a:rPr>
              <a:t>q</a:t>
            </a:r>
            <a:r>
              <a:rPr lang="en-US" sz="2200" dirty="0">
                <a:sym typeface="Symbol" pitchFamily="18" charset="2"/>
              </a:rPr>
              <a:t> = “If I am elected, then I </a:t>
            </a:r>
            <a:br>
              <a:rPr lang="en-US" sz="2200" dirty="0">
                <a:sym typeface="Symbol" pitchFamily="18" charset="2"/>
              </a:rPr>
            </a:br>
            <a:r>
              <a:rPr lang="en-US" sz="2200" dirty="0">
                <a:sym typeface="Symbol" pitchFamily="18" charset="2"/>
              </a:rPr>
              <a:t> </a:t>
            </a:r>
            <a:r>
              <a:rPr lang="en-US" sz="2200" dirty="0"/>
              <a:t>will free educational fee</a:t>
            </a:r>
            <a:r>
              <a:rPr lang="en-US" sz="2200" dirty="0">
                <a:sym typeface="Symbol" pitchFamily="18" charset="2"/>
              </a:rPr>
              <a:t>”</a:t>
            </a:r>
          </a:p>
          <a:p>
            <a:pPr eaLnBrk="1" hangingPunct="1">
              <a:lnSpc>
                <a:spcPct val="110000"/>
              </a:lnSpc>
            </a:pPr>
            <a:endParaRPr lang="en-US" sz="2200" dirty="0">
              <a:sym typeface="Symbol" pitchFamily="18" charset="2"/>
            </a:endParaRPr>
          </a:p>
          <a:p>
            <a:pPr eaLnBrk="1" hangingPunct="1">
              <a:lnSpc>
                <a:spcPct val="110000"/>
              </a:lnSpc>
            </a:pPr>
            <a:r>
              <a:rPr lang="en-US" sz="2200" dirty="0">
                <a:sym typeface="Symbol" pitchFamily="18" charset="2"/>
              </a:rPr>
              <a:t>Consider all </a:t>
            </a:r>
            <a:br>
              <a:rPr lang="en-US" sz="2200" dirty="0">
                <a:sym typeface="Symbol" pitchFamily="18" charset="2"/>
              </a:rPr>
            </a:br>
            <a:r>
              <a:rPr lang="en-US" sz="2200" dirty="0">
                <a:sym typeface="Symbol" pitchFamily="18" charset="2"/>
              </a:rPr>
              <a:t>possibilities</a:t>
            </a:r>
          </a:p>
          <a:p>
            <a:pPr eaLnBrk="1" hangingPunct="1">
              <a:lnSpc>
                <a:spcPct val="110000"/>
              </a:lnSpc>
            </a:pPr>
            <a:r>
              <a:rPr lang="en-US" sz="2200" dirty="0">
                <a:sym typeface="Symbol" pitchFamily="18" charset="2"/>
              </a:rPr>
              <a:t>Note that if </a:t>
            </a:r>
            <a:r>
              <a:rPr lang="en-US" sz="2200" i="1" dirty="0">
                <a:sym typeface="Symbol" pitchFamily="18" charset="2"/>
              </a:rPr>
              <a:t>p</a:t>
            </a:r>
            <a:r>
              <a:rPr lang="en-US" sz="2200" dirty="0">
                <a:sym typeface="Symbol" pitchFamily="18" charset="2"/>
              </a:rPr>
              <a:t> is false, then </a:t>
            </a:r>
            <a:br>
              <a:rPr lang="en-US" sz="2200" dirty="0">
                <a:sym typeface="Symbol" pitchFamily="18" charset="2"/>
              </a:rPr>
            </a:br>
            <a:r>
              <a:rPr lang="en-US" sz="2200" dirty="0">
                <a:sym typeface="Symbol" pitchFamily="18" charset="2"/>
              </a:rPr>
              <a:t>the conditional is true regardless of whether </a:t>
            </a:r>
            <a:r>
              <a:rPr lang="en-US" sz="2200" i="1" dirty="0">
                <a:sym typeface="Symbol" pitchFamily="18" charset="2"/>
              </a:rPr>
              <a:t>q</a:t>
            </a:r>
            <a:r>
              <a:rPr lang="en-US" sz="2200" dirty="0">
                <a:sym typeface="Symbol" pitchFamily="18" charset="2"/>
              </a:rPr>
              <a:t> is true or false</a:t>
            </a:r>
            <a:endParaRPr lang="en-US" sz="2200" i="1" dirty="0"/>
          </a:p>
          <a:p>
            <a:pPr eaLnBrk="1" hangingPunct="1"/>
            <a:endParaRPr lang="en-US" sz="2200" dirty="0"/>
          </a:p>
        </p:txBody>
      </p:sp>
      <p:graphicFrame>
        <p:nvGraphicFramePr>
          <p:cNvPr id="712708" name="Group 4"/>
          <p:cNvGraphicFramePr>
            <a:graphicFrameLocks noGrp="1"/>
          </p:cNvGraphicFramePr>
          <p:nvPr/>
        </p:nvGraphicFramePr>
        <p:xfrm>
          <a:off x="6019800" y="1828800"/>
          <a:ext cx="2895600" cy="2587625"/>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dirty="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dirty="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rgbClr val="0000FF"/>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F95E134F-AAA0-4CCC-A03B-DAD106B5C59C}"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4400" y="274638"/>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chemeClr val="tx2"/>
                </a:solidFill>
                <a:effectLst/>
                <a:uLnTx/>
                <a:uFillTx/>
                <a:latin typeface="+mj-lt"/>
                <a:ea typeface="+mj-ea"/>
                <a:cs typeface="+mj-cs"/>
              </a:rPr>
              <a:t>Logical operators: Conditional -3</a:t>
            </a:r>
          </a:p>
        </p:txBody>
      </p:sp>
      <p:sp>
        <p:nvSpPr>
          <p:cNvPr id="4" name="TextBox 3"/>
          <p:cNvSpPr txBox="1"/>
          <p:nvPr/>
        </p:nvSpPr>
        <p:spPr>
          <a:xfrm>
            <a:off x="381000" y="1600200"/>
            <a:ext cx="8153400" cy="1477328"/>
          </a:xfrm>
          <a:prstGeom prst="rect">
            <a:avLst/>
          </a:prstGeom>
          <a:noFill/>
        </p:spPr>
        <p:txBody>
          <a:bodyPr wrap="square" rtlCol="0">
            <a:spAutoFit/>
          </a:bodyPr>
          <a:lstStyle/>
          <a:p>
            <a:r>
              <a:rPr lang="en-US" dirty="0"/>
              <a:t>Let </a:t>
            </a:r>
            <a:r>
              <a:rPr lang="en-US" i="1" dirty="0"/>
              <a:t>p</a:t>
            </a:r>
            <a:r>
              <a:rPr lang="en-US" dirty="0"/>
              <a:t> = “You get 100% on the final exam” and </a:t>
            </a:r>
            <a:r>
              <a:rPr lang="en-US" i="1" dirty="0"/>
              <a:t>q</a:t>
            </a:r>
            <a:r>
              <a:rPr lang="en-US" dirty="0"/>
              <a:t> = “You will get an A”</a:t>
            </a:r>
          </a:p>
          <a:p>
            <a:endParaRPr lang="en-US" dirty="0"/>
          </a:p>
          <a:p>
            <a:r>
              <a:rPr lang="en-US" dirty="0"/>
              <a:t>I state: </a:t>
            </a:r>
            <a:r>
              <a:rPr lang="en-US" i="1" dirty="0"/>
              <a:t>p </a:t>
            </a:r>
            <a:r>
              <a:rPr lang="en-US" dirty="0">
                <a:sym typeface="Symbol" pitchFamily="18" charset="2"/>
              </a:rPr>
              <a:t> </a:t>
            </a:r>
            <a:r>
              <a:rPr lang="en-US" i="1" dirty="0">
                <a:sym typeface="Symbol" pitchFamily="18" charset="2"/>
              </a:rPr>
              <a:t>q</a:t>
            </a:r>
            <a:r>
              <a:rPr lang="en-US" dirty="0">
                <a:sym typeface="Symbol" pitchFamily="18" charset="2"/>
              </a:rPr>
              <a:t> = “If you get 100% on the final, then you will get an </a:t>
            </a:r>
            <a:r>
              <a:rPr lang="en-US">
                <a:sym typeface="Symbol" pitchFamily="18" charset="2"/>
              </a:rPr>
              <a:t>A”</a:t>
            </a:r>
            <a:endParaRPr lang="en-US" dirty="0">
              <a:sym typeface="Symbol" pitchFamily="18" charset="2"/>
            </a:endParaRPr>
          </a:p>
          <a:p>
            <a:endParaRPr lang="en-US" dirty="0"/>
          </a:p>
          <a:p>
            <a:endParaRPr lang="en-US" dirty="0"/>
          </a:p>
        </p:txBody>
      </p:sp>
      <p:graphicFrame>
        <p:nvGraphicFramePr>
          <p:cNvPr id="5" name="Group 4"/>
          <p:cNvGraphicFramePr>
            <a:graphicFrameLocks noGrp="1"/>
          </p:cNvGraphicFramePr>
          <p:nvPr/>
        </p:nvGraphicFramePr>
        <p:xfrm>
          <a:off x="2514600" y="3505200"/>
          <a:ext cx="2895600" cy="2587625"/>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dirty="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dirty="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FF0000"/>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rgbClr val="0000FF"/>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rgbClr val="0000FF"/>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dirty="0">
                          <a:ln>
                            <a:noFill/>
                          </a:ln>
                          <a:solidFill>
                            <a:srgbClr val="0000FF"/>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bIns="45720" anchor="ctr"/>
          <a:lstStyle/>
          <a:p>
            <a:pPr eaLnBrk="1" hangingPunct="1"/>
            <a:r>
              <a:rPr lang="en-US"/>
              <a:t>Logical operators: Conditional 3</a:t>
            </a:r>
          </a:p>
        </p:txBody>
      </p:sp>
      <p:sp>
        <p:nvSpPr>
          <p:cNvPr id="19459" name="Rectangle 3"/>
          <p:cNvSpPr>
            <a:spLocks noGrp="1" noChangeArrowheads="1"/>
          </p:cNvSpPr>
          <p:nvPr>
            <p:ph type="body" idx="4294967295"/>
          </p:nvPr>
        </p:nvSpPr>
        <p:spPr/>
        <p:txBody>
          <a:bodyPr/>
          <a:lstStyle/>
          <a:p>
            <a:pPr eaLnBrk="1" hangingPunct="1">
              <a:lnSpc>
                <a:spcPct val="80000"/>
              </a:lnSpc>
            </a:pPr>
            <a:r>
              <a:rPr lang="en-US" sz="2200"/>
              <a:t>Alternate ways of stating a conditional:</a:t>
            </a:r>
          </a:p>
          <a:p>
            <a:pPr lvl="1" eaLnBrk="1" hangingPunct="1">
              <a:lnSpc>
                <a:spcPct val="80000"/>
              </a:lnSpc>
            </a:pPr>
            <a:r>
              <a:rPr lang="en-US" sz="2000"/>
              <a:t>if </a:t>
            </a:r>
            <a:r>
              <a:rPr lang="en-US" sz="2000" i="1"/>
              <a:t>p</a:t>
            </a:r>
            <a:r>
              <a:rPr lang="en-US" sz="2000"/>
              <a:t>, then </a:t>
            </a:r>
            <a:r>
              <a:rPr lang="en-US" sz="2000" i="1"/>
              <a:t>q</a:t>
            </a:r>
          </a:p>
          <a:p>
            <a:pPr lvl="1" eaLnBrk="1" hangingPunct="1">
              <a:lnSpc>
                <a:spcPct val="80000"/>
              </a:lnSpc>
            </a:pPr>
            <a:r>
              <a:rPr lang="en-US" sz="2000" i="1"/>
              <a:t>p</a:t>
            </a:r>
            <a:r>
              <a:rPr lang="en-US" sz="2000"/>
              <a:t> implies </a:t>
            </a:r>
            <a:r>
              <a:rPr lang="en-US" sz="2000" i="1"/>
              <a:t>q</a:t>
            </a:r>
          </a:p>
          <a:p>
            <a:pPr lvl="1" eaLnBrk="1" hangingPunct="1">
              <a:lnSpc>
                <a:spcPct val="80000"/>
              </a:lnSpc>
            </a:pPr>
            <a:r>
              <a:rPr lang="en-US" sz="2000"/>
              <a:t>If </a:t>
            </a:r>
            <a:r>
              <a:rPr lang="en-US" sz="2000" i="1"/>
              <a:t>p</a:t>
            </a:r>
            <a:r>
              <a:rPr lang="en-US" sz="2000"/>
              <a:t>, </a:t>
            </a:r>
            <a:r>
              <a:rPr lang="en-US" sz="2000" i="1"/>
              <a:t>q</a:t>
            </a:r>
          </a:p>
          <a:p>
            <a:pPr lvl="1" eaLnBrk="1" hangingPunct="1">
              <a:lnSpc>
                <a:spcPct val="80000"/>
              </a:lnSpc>
            </a:pPr>
            <a:r>
              <a:rPr lang="en-US" sz="2000" i="1"/>
              <a:t>p</a:t>
            </a:r>
            <a:r>
              <a:rPr lang="en-US" sz="2000"/>
              <a:t> only if </a:t>
            </a:r>
            <a:r>
              <a:rPr lang="en-US" sz="2000" i="1"/>
              <a:t>q</a:t>
            </a:r>
          </a:p>
          <a:p>
            <a:pPr lvl="1" eaLnBrk="1" hangingPunct="1">
              <a:lnSpc>
                <a:spcPct val="80000"/>
              </a:lnSpc>
            </a:pPr>
            <a:r>
              <a:rPr lang="en-US" sz="2000" i="1"/>
              <a:t>p</a:t>
            </a:r>
            <a:r>
              <a:rPr lang="en-US" sz="2000"/>
              <a:t> is sufficient for </a:t>
            </a:r>
            <a:r>
              <a:rPr lang="en-US" sz="2000" i="1"/>
              <a:t>q</a:t>
            </a:r>
          </a:p>
          <a:p>
            <a:pPr lvl="1" eaLnBrk="1" hangingPunct="1">
              <a:lnSpc>
                <a:spcPct val="80000"/>
              </a:lnSpc>
            </a:pPr>
            <a:r>
              <a:rPr lang="en-US" sz="2000" i="1"/>
              <a:t>q</a:t>
            </a:r>
            <a:r>
              <a:rPr lang="en-US" sz="2000"/>
              <a:t> is necessary for </a:t>
            </a:r>
            <a:r>
              <a:rPr lang="en-US" sz="2000" i="1"/>
              <a:t>p</a:t>
            </a:r>
          </a:p>
          <a:p>
            <a:pPr lvl="1" eaLnBrk="1" hangingPunct="1">
              <a:lnSpc>
                <a:spcPct val="80000"/>
              </a:lnSpc>
            </a:pPr>
            <a:r>
              <a:rPr lang="en-US" sz="2000" i="1"/>
              <a:t>q</a:t>
            </a:r>
            <a:r>
              <a:rPr lang="en-US" sz="2000"/>
              <a:t> if </a:t>
            </a:r>
            <a:r>
              <a:rPr lang="en-US" sz="2000" i="1"/>
              <a:t>p</a:t>
            </a:r>
          </a:p>
          <a:p>
            <a:pPr lvl="1" eaLnBrk="1" hangingPunct="1">
              <a:lnSpc>
                <a:spcPct val="80000"/>
              </a:lnSpc>
            </a:pPr>
            <a:r>
              <a:rPr lang="en-US" sz="2000" i="1"/>
              <a:t>q</a:t>
            </a:r>
            <a:r>
              <a:rPr lang="en-US" sz="2000"/>
              <a:t> when </a:t>
            </a:r>
            <a:r>
              <a:rPr lang="en-US" sz="2000" i="1"/>
              <a:t>p</a:t>
            </a:r>
          </a:p>
          <a:p>
            <a:pPr lvl="1" eaLnBrk="1" hangingPunct="1">
              <a:lnSpc>
                <a:spcPct val="80000"/>
              </a:lnSpc>
            </a:pPr>
            <a:r>
              <a:rPr lang="en-US" sz="2000"/>
              <a:t>A necessary condition for </a:t>
            </a:r>
            <a:r>
              <a:rPr lang="en-US" sz="2000" i="1"/>
              <a:t>p </a:t>
            </a:r>
            <a:r>
              <a:rPr lang="en-US" sz="2000"/>
              <a:t>is q</a:t>
            </a:r>
          </a:p>
          <a:p>
            <a:pPr lvl="1" eaLnBrk="1" hangingPunct="1">
              <a:lnSpc>
                <a:spcPct val="80000"/>
              </a:lnSpc>
            </a:pPr>
            <a:r>
              <a:rPr lang="en-US" sz="2000"/>
              <a:t>A sufficient condition for </a:t>
            </a:r>
            <a:r>
              <a:rPr lang="en-US" sz="2000" i="1"/>
              <a:t>q </a:t>
            </a:r>
            <a:r>
              <a:rPr lang="en-US" sz="2000"/>
              <a:t>is </a:t>
            </a:r>
            <a:r>
              <a:rPr lang="en-US" sz="2000" i="1"/>
              <a:t>p</a:t>
            </a:r>
            <a:endParaRPr lang="en-US" sz="2000"/>
          </a:p>
          <a:p>
            <a:pPr lvl="1" eaLnBrk="1" hangingPunct="1">
              <a:lnSpc>
                <a:spcPct val="80000"/>
              </a:lnSpc>
            </a:pPr>
            <a:r>
              <a:rPr lang="en-US" sz="2000" i="1"/>
              <a:t>q</a:t>
            </a:r>
            <a:r>
              <a:rPr lang="en-US" sz="2000"/>
              <a:t> unless </a:t>
            </a:r>
            <a:r>
              <a:rPr lang="en-US" sz="2000">
                <a:sym typeface="Symbol" pitchFamily="18" charset="2"/>
              </a:rPr>
              <a:t></a:t>
            </a:r>
            <a:r>
              <a:rPr lang="en-US" sz="2000"/>
              <a:t> </a:t>
            </a:r>
            <a:r>
              <a:rPr lang="en-US" sz="2000" i="1"/>
              <a:t>p</a:t>
            </a:r>
          </a:p>
          <a:p>
            <a:pPr lvl="1" eaLnBrk="1" hangingPunct="1">
              <a:lnSpc>
                <a:spcPct val="80000"/>
              </a:lnSpc>
            </a:pPr>
            <a:r>
              <a:rPr lang="en-US" sz="2000" i="1"/>
              <a:t>q</a:t>
            </a:r>
            <a:r>
              <a:rPr lang="en-US" sz="2000"/>
              <a:t> whenever </a:t>
            </a:r>
            <a:r>
              <a:rPr lang="en-US" sz="2000" i="1"/>
              <a:t>p</a:t>
            </a:r>
          </a:p>
          <a:p>
            <a:pPr lvl="1" eaLnBrk="1" hangingPunct="1">
              <a:lnSpc>
                <a:spcPct val="80000"/>
              </a:lnSpc>
            </a:pPr>
            <a:r>
              <a:rPr lang="en-US" sz="2000" i="1"/>
              <a:t>q</a:t>
            </a:r>
            <a:r>
              <a:rPr lang="en-US" sz="2000"/>
              <a:t> follows from </a:t>
            </a:r>
            <a:r>
              <a:rPr lang="en-US" sz="2000" i="1"/>
              <a:t>p</a:t>
            </a:r>
          </a:p>
          <a:p>
            <a:pPr lvl="1" eaLnBrk="1" hangingPunct="1">
              <a:lnSpc>
                <a:spcPct val="80000"/>
              </a:lnSpc>
            </a:pPr>
            <a:endParaRPr lang="en-US" sz="2000" i="1"/>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040F508B-987D-4A06-85DE-53A9F6609B72}"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bIns="45720" anchor="ctr"/>
          <a:lstStyle/>
          <a:p>
            <a:pPr eaLnBrk="1" hangingPunct="1"/>
            <a:r>
              <a:rPr lang="en-US"/>
              <a:t>Logical operators: Conditional 4</a:t>
            </a:r>
          </a:p>
        </p:txBody>
      </p:sp>
      <p:graphicFrame>
        <p:nvGraphicFramePr>
          <p:cNvPr id="716878" name="Group 78"/>
          <p:cNvGraphicFramePr>
            <a:graphicFrameLocks noGrp="1"/>
          </p:cNvGraphicFramePr>
          <p:nvPr/>
        </p:nvGraphicFramePr>
        <p:xfrm>
          <a:off x="482600" y="2000250"/>
          <a:ext cx="8356600" cy="2408238"/>
        </p:xfrm>
        <a:graphic>
          <a:graphicData uri="http://schemas.openxmlformats.org/drawingml/2006/table">
            <a:tbl>
              <a:tblPr/>
              <a:tblGrid>
                <a:gridCol w="371475">
                  <a:extLst>
                    <a:ext uri="{9D8B030D-6E8A-4147-A177-3AD203B41FA5}">
                      <a16:colId xmlns:a16="http://schemas.microsoft.com/office/drawing/2014/main" val="20000"/>
                    </a:ext>
                  </a:extLst>
                </a:gridCol>
                <a:gridCol w="422275">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4525">
                  <a:extLst>
                    <a:ext uri="{9D8B030D-6E8A-4147-A177-3AD203B41FA5}">
                      <a16:colId xmlns:a16="http://schemas.microsoft.com/office/drawing/2014/main" val="20003"/>
                    </a:ext>
                  </a:extLst>
                </a:gridCol>
                <a:gridCol w="1690688">
                  <a:extLst>
                    <a:ext uri="{9D8B030D-6E8A-4147-A177-3AD203B41FA5}">
                      <a16:colId xmlns:a16="http://schemas.microsoft.com/office/drawing/2014/main" val="20004"/>
                    </a:ext>
                  </a:extLst>
                </a:gridCol>
                <a:gridCol w="1408112">
                  <a:extLst>
                    <a:ext uri="{9D8B030D-6E8A-4147-A177-3AD203B41FA5}">
                      <a16:colId xmlns:a16="http://schemas.microsoft.com/office/drawing/2014/main" val="20005"/>
                    </a:ext>
                  </a:extLst>
                </a:gridCol>
                <a:gridCol w="1308100">
                  <a:extLst>
                    <a:ext uri="{9D8B030D-6E8A-4147-A177-3AD203B41FA5}">
                      <a16:colId xmlns:a16="http://schemas.microsoft.com/office/drawing/2014/main" val="20006"/>
                    </a:ext>
                  </a:extLst>
                </a:gridCol>
                <a:gridCol w="1866900">
                  <a:extLst>
                    <a:ext uri="{9D8B030D-6E8A-4147-A177-3AD203B41FA5}">
                      <a16:colId xmlns:a16="http://schemas.microsoft.com/office/drawing/2014/main" val="20007"/>
                    </a:ext>
                  </a:extLst>
                </a:gridCol>
              </a:tblGrid>
              <a:tr h="341313">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2000" b="0" i="0" u="none" strike="noStrike" cap="none" normalizeH="0" baseline="0" dirty="0">
                        <a:ln>
                          <a:noFill/>
                        </a:ln>
                        <a:solidFill>
                          <a:schemeClr val="tx1"/>
                        </a:solidFill>
                        <a:effectLst/>
                        <a:latin typeface="Perpetua" pitchFamily="18" charset="0"/>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2000" b="0" i="0" u="none" strike="noStrike" cap="none" normalizeH="0" baseline="0">
                        <a:ln>
                          <a:noFill/>
                        </a:ln>
                        <a:solidFill>
                          <a:schemeClr val="tx1"/>
                        </a:solidFill>
                        <a:effectLst/>
                        <a:latin typeface="Perpet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2000" b="0" i="0" u="none" strike="noStrike" cap="none" normalizeH="0" baseline="0">
                        <a:ln>
                          <a:noFill/>
                        </a:ln>
                        <a:solidFill>
                          <a:schemeClr val="tx1"/>
                        </a:solidFill>
                        <a:effectLst/>
                        <a:latin typeface="Perpetua"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2000" b="0" i="0" u="none" strike="noStrike" cap="none" normalizeH="0" baseline="0">
                        <a:ln>
                          <a:noFill/>
                        </a:ln>
                        <a:solidFill>
                          <a:schemeClr val="tx1"/>
                        </a:solidFill>
                        <a:effectLst/>
                        <a:latin typeface="Perpetua"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sym typeface="Symbol" pitchFamily="18" charset="2"/>
                        </a:rPr>
                        <a:t>Conditional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sym typeface="Symbol" pitchFamily="18" charset="2"/>
                        </a:rPr>
                        <a:t>Inverse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Converse</a:t>
                      </a:r>
                      <a:endParaRPr kumimoji="0" lang="en-US" sz="1800" b="0" i="0" u="none" strike="noStrike" cap="none" normalizeH="0" baseline="0">
                        <a:ln>
                          <a:noFill/>
                        </a:ln>
                        <a:solidFill>
                          <a:schemeClr val="tx1"/>
                        </a:solidFill>
                        <a:effectLst/>
                        <a:latin typeface="Perpetua"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sym typeface="Symbol" pitchFamily="18" charset="2"/>
                        </a:rPr>
                        <a:t>Contrapositive</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1" u="none" strike="noStrike" cap="none" normalizeH="0" baseline="0">
                          <a:ln>
                            <a:noFill/>
                          </a:ln>
                          <a:solidFill>
                            <a:schemeClr val="tx1"/>
                          </a:solidFill>
                          <a:effectLst/>
                          <a:latin typeface="Perpetua" pitchFamily="18" charset="0"/>
                        </a:rPr>
                        <a:t>p</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1" u="none" strike="noStrike" cap="none" normalizeH="0" baseline="0" dirty="0">
                          <a:ln>
                            <a:noFill/>
                          </a:ln>
                          <a:solidFill>
                            <a:schemeClr val="tx1"/>
                          </a:solidFill>
                          <a:effectLst/>
                          <a:latin typeface="Perpetua" pitchFamily="18" charset="0"/>
                          <a:sym typeface="Symbol" pitchFamily="18" charset="2"/>
                        </a:rPr>
                        <a:t>p</a:t>
                      </a:r>
                      <a:r>
                        <a:rPr kumimoji="0" lang="en-US" sz="2000" b="0" i="0" u="none" strike="noStrike" cap="none" normalizeH="0" baseline="0" dirty="0">
                          <a:ln>
                            <a:noFill/>
                          </a:ln>
                          <a:solidFill>
                            <a:schemeClr val="tx1"/>
                          </a:solidFill>
                          <a:effectLst/>
                          <a:latin typeface="Perpetua" pitchFamily="18" charset="0"/>
                          <a:sym typeface="Symbol" pitchFamily="18" charset="2"/>
                        </a:rPr>
                        <a:t></a:t>
                      </a:r>
                      <a:r>
                        <a:rPr kumimoji="0" lang="en-US" sz="2000" b="0" i="1" u="none" strike="noStrike" cap="none" normalizeH="0" baseline="0" dirty="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p</a:t>
                      </a: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1" u="none" strike="noStrike" cap="none" normalizeH="0" baseline="0">
                          <a:ln>
                            <a:noFill/>
                          </a:ln>
                          <a:solidFill>
                            <a:schemeClr val="tx1"/>
                          </a:solidFill>
                          <a:effectLst/>
                          <a:latin typeface="Perpetua" pitchFamily="18" charset="0"/>
                        </a:rPr>
                        <a:t>q</a:t>
                      </a: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q</a:t>
                      </a:r>
                      <a:r>
                        <a:rPr kumimoji="0" lang="en-US" sz="2000" b="0" i="0" u="none" strike="noStrike" cap="none" normalizeH="0" baseline="0">
                          <a:ln>
                            <a:noFill/>
                          </a:ln>
                          <a:solidFill>
                            <a:schemeClr val="tx1"/>
                          </a:solidFill>
                          <a:effectLst/>
                          <a:latin typeface="Perpetua" pitchFamily="18" charset="0"/>
                          <a:sym typeface="Symbol" pitchFamily="18" charset="2"/>
                        </a:rPr>
                        <a:t></a:t>
                      </a:r>
                      <a:r>
                        <a:rPr kumimoji="0" lang="en-US" sz="2000" b="0" i="1" u="none" strike="noStrike" cap="none" normalizeH="0" baseline="0">
                          <a:ln>
                            <a:noFill/>
                          </a:ln>
                          <a:solidFill>
                            <a:schemeClr val="tx1"/>
                          </a:solidFill>
                          <a:effectLst/>
                          <a:latin typeface="Perpetua" pitchFamily="18" charset="0"/>
                          <a:sym typeface="Symbol" pitchFamily="18" charset="2"/>
                        </a:rPr>
                        <a:t>p</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25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2703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000" b="0" i="0" u="none" strike="noStrike" cap="none" normalizeH="0" baseline="0" dirty="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4294967295"/>
          </p:nvPr>
        </p:nvSpPr>
        <p:spPr>
          <a:xfrm>
            <a:off x="146050" y="6210300"/>
            <a:ext cx="457200" cy="457200"/>
          </a:xfrm>
        </p:spPr>
        <p:txBody>
          <a:bodyPr/>
          <a:lstStyle/>
          <a:p>
            <a:pPr>
              <a:defRPr/>
            </a:pPr>
            <a:fld id="{F00EB39F-C2B0-4B32-BC48-0431E0F093B8}"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bIns="45720" anchor="ctr"/>
          <a:lstStyle/>
          <a:p>
            <a:pPr eaLnBrk="1" hangingPunct="1"/>
            <a:r>
              <a:rPr lang="en-US" sz="3600"/>
              <a:t>Logical operators: Bi-conditional 1</a:t>
            </a:r>
          </a:p>
        </p:txBody>
      </p:sp>
      <p:sp>
        <p:nvSpPr>
          <p:cNvPr id="21507" name="Rectangle 3"/>
          <p:cNvSpPr>
            <a:spLocks noGrp="1" noChangeArrowheads="1"/>
          </p:cNvSpPr>
          <p:nvPr>
            <p:ph type="body" idx="4294967295"/>
          </p:nvPr>
        </p:nvSpPr>
        <p:spPr/>
        <p:txBody>
          <a:bodyPr/>
          <a:lstStyle/>
          <a:p>
            <a:pPr eaLnBrk="1" hangingPunct="1"/>
            <a:r>
              <a:rPr lang="en-US"/>
              <a:t>A bi-conditional means “</a:t>
            </a:r>
            <a:r>
              <a:rPr lang="en-US" i="1"/>
              <a:t>p</a:t>
            </a:r>
            <a:r>
              <a:rPr lang="en-US"/>
              <a:t> if and only if </a:t>
            </a:r>
            <a:r>
              <a:rPr lang="en-US" i="1"/>
              <a:t>q</a:t>
            </a:r>
            <a:r>
              <a:rPr lang="en-US"/>
              <a:t>”</a:t>
            </a:r>
          </a:p>
          <a:p>
            <a:pPr eaLnBrk="1" hangingPunct="1"/>
            <a:r>
              <a:rPr lang="en-US"/>
              <a:t>Symbol: </a:t>
            </a:r>
            <a:r>
              <a:rPr lang="en-US">
                <a:sym typeface="Symbol" pitchFamily="18" charset="2"/>
              </a:rPr>
              <a:t></a:t>
            </a:r>
          </a:p>
          <a:p>
            <a:pPr eaLnBrk="1" hangingPunct="1"/>
            <a:r>
              <a:rPr lang="en-US"/>
              <a:t>Alternatively, it means </a:t>
            </a:r>
            <a:br>
              <a:rPr lang="en-US"/>
            </a:br>
            <a:r>
              <a:rPr lang="en-US"/>
              <a:t>“(if </a:t>
            </a:r>
            <a:r>
              <a:rPr lang="en-US" i="1"/>
              <a:t>p</a:t>
            </a:r>
            <a:r>
              <a:rPr lang="en-US"/>
              <a:t> then </a:t>
            </a:r>
            <a:r>
              <a:rPr lang="en-US" i="1"/>
              <a:t>q</a:t>
            </a:r>
            <a:r>
              <a:rPr lang="en-US"/>
              <a:t>) and </a:t>
            </a:r>
            <a:br>
              <a:rPr lang="en-US"/>
            </a:br>
            <a:r>
              <a:rPr lang="en-US"/>
              <a:t>(if </a:t>
            </a:r>
            <a:r>
              <a:rPr lang="en-US" i="1"/>
              <a:t>q</a:t>
            </a:r>
            <a:r>
              <a:rPr lang="en-US"/>
              <a:t> then </a:t>
            </a:r>
            <a:r>
              <a:rPr lang="en-US" i="1"/>
              <a:t>p</a:t>
            </a:r>
            <a:r>
              <a:rPr lang="en-US"/>
              <a:t>)”</a:t>
            </a:r>
          </a:p>
          <a:p>
            <a:pPr eaLnBrk="1" hangingPunct="1"/>
            <a:r>
              <a:rPr lang="en-US">
                <a:sym typeface="Symbol" pitchFamily="18" charset="2"/>
              </a:rPr>
              <a:t>Note that a bi-conditional </a:t>
            </a:r>
            <a:br>
              <a:rPr lang="en-US">
                <a:sym typeface="Symbol" pitchFamily="18" charset="2"/>
              </a:rPr>
            </a:br>
            <a:r>
              <a:rPr lang="en-US">
                <a:sym typeface="Symbol" pitchFamily="18" charset="2"/>
              </a:rPr>
              <a:t>has the opposite truth values </a:t>
            </a:r>
            <a:br>
              <a:rPr lang="en-US">
                <a:sym typeface="Symbol" pitchFamily="18" charset="2"/>
              </a:rPr>
            </a:br>
            <a:r>
              <a:rPr lang="en-US">
                <a:sym typeface="Symbol" pitchFamily="18" charset="2"/>
              </a:rPr>
              <a:t>of the exclusive or</a:t>
            </a:r>
          </a:p>
          <a:p>
            <a:pPr eaLnBrk="1" hangingPunct="1"/>
            <a:endParaRPr lang="en-US"/>
          </a:p>
        </p:txBody>
      </p:sp>
      <p:graphicFrame>
        <p:nvGraphicFramePr>
          <p:cNvPr id="19489" name="Group 33"/>
          <p:cNvGraphicFramePr>
            <a:graphicFrameLocks noGrp="1"/>
          </p:cNvGraphicFramePr>
          <p:nvPr/>
        </p:nvGraphicFramePr>
        <p:xfrm>
          <a:off x="6019800" y="2209800"/>
          <a:ext cx="2895600" cy="2514600"/>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50165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CFA0925B-6047-4C0F-9A76-5F7880F1D7E4}"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bIns="45720" anchor="ctr"/>
          <a:lstStyle/>
          <a:p>
            <a:pPr eaLnBrk="1" hangingPunct="1"/>
            <a:r>
              <a:rPr lang="en-US" sz="3600"/>
              <a:t>Logical operators: Bi-conditional 2</a:t>
            </a:r>
          </a:p>
        </p:txBody>
      </p:sp>
      <p:sp>
        <p:nvSpPr>
          <p:cNvPr id="22531" name="Rectangle 3"/>
          <p:cNvSpPr>
            <a:spLocks noGrp="1" noChangeArrowheads="1"/>
          </p:cNvSpPr>
          <p:nvPr>
            <p:ph type="body" idx="4294967295"/>
          </p:nvPr>
        </p:nvSpPr>
        <p:spPr/>
        <p:txBody>
          <a:bodyPr/>
          <a:lstStyle/>
          <a:p>
            <a:pPr eaLnBrk="1" hangingPunct="1">
              <a:lnSpc>
                <a:spcPct val="90000"/>
              </a:lnSpc>
            </a:pPr>
            <a:r>
              <a:rPr lang="en-US"/>
              <a:t>Let </a:t>
            </a:r>
            <a:r>
              <a:rPr lang="en-US" i="1"/>
              <a:t>p</a:t>
            </a:r>
            <a:r>
              <a:rPr lang="en-US"/>
              <a:t> = “You take this class” and </a:t>
            </a:r>
            <a:r>
              <a:rPr lang="en-US" i="1"/>
              <a:t>q</a:t>
            </a:r>
            <a:r>
              <a:rPr lang="en-US"/>
              <a:t> = “You get a grade”</a:t>
            </a:r>
          </a:p>
          <a:p>
            <a:pPr eaLnBrk="1" hangingPunct="1">
              <a:lnSpc>
                <a:spcPct val="90000"/>
              </a:lnSpc>
            </a:pPr>
            <a:r>
              <a:rPr lang="en-US"/>
              <a:t>Then </a:t>
            </a:r>
            <a:r>
              <a:rPr lang="en-US" i="1"/>
              <a:t>p</a:t>
            </a:r>
            <a:r>
              <a:rPr lang="en-US">
                <a:sym typeface="Symbol" pitchFamily="18" charset="2"/>
              </a:rPr>
              <a:t></a:t>
            </a:r>
            <a:r>
              <a:rPr lang="en-US" i="1">
                <a:sym typeface="Symbol" pitchFamily="18" charset="2"/>
              </a:rPr>
              <a:t>q</a:t>
            </a:r>
            <a:r>
              <a:rPr lang="en-US">
                <a:sym typeface="Symbol" pitchFamily="18" charset="2"/>
              </a:rPr>
              <a:t> means </a:t>
            </a:r>
            <a:br>
              <a:rPr lang="en-US">
                <a:sym typeface="Symbol" pitchFamily="18" charset="2"/>
              </a:rPr>
            </a:br>
            <a:r>
              <a:rPr lang="en-US">
                <a:sym typeface="Symbol" pitchFamily="18" charset="2"/>
              </a:rPr>
              <a:t>“You take this class if </a:t>
            </a:r>
            <a:br>
              <a:rPr lang="en-US">
                <a:sym typeface="Symbol" pitchFamily="18" charset="2"/>
              </a:rPr>
            </a:br>
            <a:r>
              <a:rPr lang="en-US">
                <a:sym typeface="Symbol" pitchFamily="18" charset="2"/>
              </a:rPr>
              <a:t>and only if you get a </a:t>
            </a:r>
            <a:br>
              <a:rPr lang="en-US">
                <a:sym typeface="Symbol" pitchFamily="18" charset="2"/>
              </a:rPr>
            </a:br>
            <a:r>
              <a:rPr lang="en-US">
                <a:sym typeface="Symbol" pitchFamily="18" charset="2"/>
              </a:rPr>
              <a:t>grade”</a:t>
            </a:r>
          </a:p>
          <a:p>
            <a:pPr eaLnBrk="1" hangingPunct="1">
              <a:lnSpc>
                <a:spcPct val="90000"/>
              </a:lnSpc>
            </a:pPr>
            <a:r>
              <a:rPr lang="en-US">
                <a:sym typeface="Symbol" pitchFamily="18" charset="2"/>
              </a:rPr>
              <a:t>Alternatively, it means “If </a:t>
            </a:r>
            <a:br>
              <a:rPr lang="en-US">
                <a:sym typeface="Symbol" pitchFamily="18" charset="2"/>
              </a:rPr>
            </a:br>
            <a:r>
              <a:rPr lang="en-US">
                <a:sym typeface="Symbol" pitchFamily="18" charset="2"/>
              </a:rPr>
              <a:t>you take this class, then </a:t>
            </a:r>
            <a:br>
              <a:rPr lang="en-US">
                <a:sym typeface="Symbol" pitchFamily="18" charset="2"/>
              </a:rPr>
            </a:br>
            <a:r>
              <a:rPr lang="en-US">
                <a:sym typeface="Symbol" pitchFamily="18" charset="2"/>
              </a:rPr>
              <a:t>you get a grade and if you get a grade then you take (took) this class”</a:t>
            </a:r>
          </a:p>
          <a:p>
            <a:pPr eaLnBrk="1" hangingPunct="1">
              <a:lnSpc>
                <a:spcPct val="90000"/>
              </a:lnSpc>
            </a:pPr>
            <a:endParaRPr lang="en-US"/>
          </a:p>
        </p:txBody>
      </p:sp>
      <p:graphicFrame>
        <p:nvGraphicFramePr>
          <p:cNvPr id="20513" name="Group 33"/>
          <p:cNvGraphicFramePr>
            <a:graphicFrameLocks noGrp="1"/>
          </p:cNvGraphicFramePr>
          <p:nvPr/>
        </p:nvGraphicFramePr>
        <p:xfrm>
          <a:off x="5638800" y="1981200"/>
          <a:ext cx="2895600" cy="2133600"/>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968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63253DF0-E481-4223-8C56-E8D647C7B08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EC85-D9ED-49A3-AF69-B0BD76F26799}"/>
              </a:ext>
            </a:extLst>
          </p:cNvPr>
          <p:cNvSpPr>
            <a:spLocks noGrp="1"/>
          </p:cNvSpPr>
          <p:nvPr>
            <p:ph type="title"/>
          </p:nvPr>
        </p:nvSpPr>
        <p:spPr/>
        <p:txBody>
          <a:bodyPr/>
          <a:lstStyle/>
          <a:p>
            <a:r>
              <a:rPr lang="en-US" dirty="0" err="1"/>
              <a:t>kontrak</a:t>
            </a:r>
            <a:endParaRPr lang="en-ID" dirty="0"/>
          </a:p>
        </p:txBody>
      </p:sp>
      <p:sp>
        <p:nvSpPr>
          <p:cNvPr id="3" name="Content Placeholder 2">
            <a:extLst>
              <a:ext uri="{FF2B5EF4-FFF2-40B4-BE49-F238E27FC236}">
                <a16:creationId xmlns:a16="http://schemas.microsoft.com/office/drawing/2014/main" id="{C443036F-A5BF-4D2F-B39A-234E2271416A}"/>
              </a:ext>
            </a:extLst>
          </p:cNvPr>
          <p:cNvSpPr>
            <a:spLocks noGrp="1"/>
          </p:cNvSpPr>
          <p:nvPr>
            <p:ph sz="quarter" idx="1"/>
          </p:nvPr>
        </p:nvSpPr>
        <p:spPr/>
        <p:txBody>
          <a:bodyPr/>
          <a:lstStyle/>
          <a:p>
            <a:r>
              <a:rPr lang="en-US" dirty="0" err="1"/>
              <a:t>Tugas</a:t>
            </a:r>
            <a:endParaRPr lang="en-US" dirty="0"/>
          </a:p>
          <a:p>
            <a:r>
              <a:rPr lang="en-US" dirty="0" err="1"/>
              <a:t>Keaktifan</a:t>
            </a:r>
            <a:endParaRPr lang="en-US" dirty="0"/>
          </a:p>
          <a:p>
            <a:r>
              <a:rPr lang="en-US" dirty="0" err="1"/>
              <a:t>Uts</a:t>
            </a:r>
            <a:endParaRPr lang="en-US" dirty="0"/>
          </a:p>
          <a:p>
            <a:r>
              <a:rPr lang="en-US" dirty="0" err="1"/>
              <a:t>uas</a:t>
            </a:r>
            <a:endParaRPr lang="en-ID" dirty="0"/>
          </a:p>
        </p:txBody>
      </p:sp>
    </p:spTree>
    <p:extLst>
      <p:ext uri="{BB962C8B-B14F-4D97-AF65-F5344CB8AC3E}">
        <p14:creationId xmlns:p14="http://schemas.microsoft.com/office/powerpoint/2010/main" val="128807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a:t>Logical operators: Bi-conditional 2</a:t>
            </a:r>
          </a:p>
        </p:txBody>
      </p:sp>
      <p:sp>
        <p:nvSpPr>
          <p:cNvPr id="23555" name="Rectangle 3"/>
          <p:cNvSpPr>
            <a:spLocks noGrp="1"/>
          </p:cNvSpPr>
          <p:nvPr>
            <p:ph type="body" idx="1"/>
          </p:nvPr>
        </p:nvSpPr>
        <p:spPr/>
        <p:txBody>
          <a:bodyPr/>
          <a:lstStyle/>
          <a:p>
            <a:pPr eaLnBrk="1" hangingPunct="1">
              <a:buFont typeface="Wingdings 2" pitchFamily="18" charset="2"/>
              <a:buNone/>
            </a:pPr>
            <a:r>
              <a:rPr lang="en-US"/>
              <a:t>Alternate ways of stating bi-conditional:</a:t>
            </a:r>
          </a:p>
          <a:p>
            <a:pPr eaLnBrk="1" hangingPunct="1"/>
            <a:r>
              <a:rPr lang="en-US" i="1"/>
              <a:t>p</a:t>
            </a:r>
            <a:r>
              <a:rPr lang="en-US"/>
              <a:t> is necessary and sufficient for </a:t>
            </a:r>
            <a:r>
              <a:rPr lang="en-US" i="1"/>
              <a:t>q</a:t>
            </a:r>
          </a:p>
          <a:p>
            <a:pPr eaLnBrk="1" hangingPunct="1"/>
            <a:r>
              <a:rPr lang="en-US"/>
              <a:t>If </a:t>
            </a:r>
            <a:r>
              <a:rPr lang="en-US" i="1"/>
              <a:t>p</a:t>
            </a:r>
            <a:r>
              <a:rPr lang="en-US"/>
              <a:t> then </a:t>
            </a:r>
            <a:r>
              <a:rPr lang="en-US" i="1"/>
              <a:t>q </a:t>
            </a:r>
            <a:r>
              <a:rPr lang="en-US"/>
              <a:t>, and conversely</a:t>
            </a:r>
          </a:p>
          <a:p>
            <a:pPr eaLnBrk="1" hangingPunct="1"/>
            <a:r>
              <a:rPr lang="en-US" i="1"/>
              <a:t>p</a:t>
            </a:r>
            <a:r>
              <a:rPr lang="en-US"/>
              <a:t> iff </a:t>
            </a:r>
            <a:r>
              <a:rPr lang="en-US" i="1"/>
              <a:t>q</a:t>
            </a:r>
          </a:p>
          <a:p>
            <a:pPr eaLnBrk="1" hangingPunct="1">
              <a:buFont typeface="Wingdings 2" pitchFamily="18" charset="2"/>
              <a:buNone/>
            </a:pPr>
            <a:endParaRPr lang="en-US"/>
          </a:p>
          <a:p>
            <a:pPr lvl="1" eaLnBrk="1" hangingPunct="1">
              <a:buFont typeface="Wingdings 2" pitchFamily="18" charset="2"/>
              <a:buNone/>
            </a:pPr>
            <a:endParaRPr lang="en-US" i="1"/>
          </a:p>
          <a:p>
            <a:pPr>
              <a:buFont typeface="Wingdings 2" pitchFamily="18" charset="2"/>
              <a:buNone/>
            </a:pPr>
            <a:endParaRPr lang="en-US"/>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0248BB7C-5338-4FFA-8F08-530305052D00}"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bIns="45720" anchor="ctr"/>
          <a:lstStyle/>
          <a:p>
            <a:pPr eaLnBrk="1" hangingPunct="1"/>
            <a:r>
              <a:rPr lang="en-US"/>
              <a:t>Boolean operators summary</a:t>
            </a:r>
          </a:p>
        </p:txBody>
      </p:sp>
      <p:sp>
        <p:nvSpPr>
          <p:cNvPr id="24579" name="Rectangle 3"/>
          <p:cNvSpPr>
            <a:spLocks noGrp="1" noChangeArrowheads="1"/>
          </p:cNvSpPr>
          <p:nvPr>
            <p:ph type="body" idx="4294967295"/>
          </p:nvPr>
        </p:nvSpPr>
        <p:spPr/>
        <p:txBody>
          <a:bodyPr/>
          <a:lstStyle/>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r>
              <a:rPr lang="en-US" dirty="0"/>
              <a:t>Learn what they mean, don’t just memorize the table</a:t>
            </a:r>
          </a:p>
          <a:p>
            <a:pPr eaLnBrk="1" hangingPunct="1"/>
            <a:endParaRPr lang="en-US" dirty="0"/>
          </a:p>
        </p:txBody>
      </p:sp>
      <p:graphicFrame>
        <p:nvGraphicFramePr>
          <p:cNvPr id="21583" name="Group 79"/>
          <p:cNvGraphicFramePr>
            <a:graphicFrameLocks noGrp="1"/>
          </p:cNvGraphicFramePr>
          <p:nvPr/>
        </p:nvGraphicFramePr>
        <p:xfrm>
          <a:off x="457200" y="1438275"/>
          <a:ext cx="8382000" cy="2194560"/>
        </p:xfrm>
        <a:graphic>
          <a:graphicData uri="http://schemas.openxmlformats.org/drawingml/2006/table">
            <a:tbl>
              <a:tblPr/>
              <a:tblGrid>
                <a:gridCol w="374650">
                  <a:extLst>
                    <a:ext uri="{9D8B030D-6E8A-4147-A177-3AD203B41FA5}">
                      <a16:colId xmlns:a16="http://schemas.microsoft.com/office/drawing/2014/main" val="20000"/>
                    </a:ext>
                  </a:extLst>
                </a:gridCol>
                <a:gridCol w="376238">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85825">
                  <a:extLst>
                    <a:ext uri="{9D8B030D-6E8A-4147-A177-3AD203B41FA5}">
                      <a16:colId xmlns:a16="http://schemas.microsoft.com/office/drawing/2014/main" val="20005"/>
                    </a:ext>
                  </a:extLst>
                </a:gridCol>
                <a:gridCol w="985838">
                  <a:extLst>
                    <a:ext uri="{9D8B030D-6E8A-4147-A177-3AD203B41FA5}">
                      <a16:colId xmlns:a16="http://schemas.microsoft.com/office/drawing/2014/main" val="20006"/>
                    </a:ext>
                  </a:extLst>
                </a:gridCol>
                <a:gridCol w="1543050">
                  <a:extLst>
                    <a:ext uri="{9D8B030D-6E8A-4147-A177-3AD203B41FA5}">
                      <a16:colId xmlns:a16="http://schemas.microsoft.com/office/drawing/2014/main" val="20007"/>
                    </a:ext>
                  </a:extLst>
                </a:gridCol>
                <a:gridCol w="1757362">
                  <a:extLst>
                    <a:ext uri="{9D8B030D-6E8A-4147-A177-3AD203B41FA5}">
                      <a16:colId xmlns:a16="http://schemas.microsoft.com/office/drawing/2014/main" val="20008"/>
                    </a:ext>
                  </a:extLst>
                </a:gridCol>
              </a:tblGrid>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1800" b="0" i="0" u="none" strike="noStrike" cap="none" normalizeH="0" baseline="0">
                        <a:ln>
                          <a:noFill/>
                        </a:ln>
                        <a:solidFill>
                          <a:schemeClr val="tx1"/>
                        </a:solidFill>
                        <a:effectLst/>
                        <a:latin typeface="Perpet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n-US" sz="1800" b="0" i="0" u="none" strike="noStrike" cap="none" normalizeH="0" baseline="0">
                        <a:ln>
                          <a:noFill/>
                        </a:ln>
                        <a:solidFill>
                          <a:schemeClr val="tx1"/>
                        </a:solidFill>
                        <a:effectLst/>
                        <a:latin typeface="Perpet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conditional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Bi-conditional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1" u="none" strike="noStrike" cap="none" normalizeH="0" baseline="0">
                          <a:ln>
                            <a:noFill/>
                          </a:ln>
                          <a:solidFill>
                            <a:schemeClr val="tx1"/>
                          </a:solidFill>
                          <a:effectLst/>
                          <a:latin typeface="Perpetua" pitchFamily="18" charset="0"/>
                        </a:rPr>
                        <a:t>p</a:t>
                      </a:r>
                      <a:r>
                        <a:rPr kumimoji="0" lang="en-US" sz="1800" b="0" i="0" u="none" strike="noStrike" cap="none" normalizeH="0" baseline="0">
                          <a:ln>
                            <a:noFill/>
                          </a:ln>
                          <a:solidFill>
                            <a:schemeClr val="tx1"/>
                          </a:solidFill>
                          <a:effectLst/>
                          <a:latin typeface="Perpetua" pitchFamily="18" charset="0"/>
                          <a:sym typeface="Symbol" pitchFamily="18" charset="2"/>
                        </a:rPr>
                        <a:t></a:t>
                      </a:r>
                      <a:r>
                        <a:rPr kumimoji="0" lang="en-US" sz="1800" b="0" i="1" u="none" strike="noStrike" cap="none" normalizeH="0" baseline="0">
                          <a:ln>
                            <a:noFill/>
                          </a:ln>
                          <a:solidFill>
                            <a:schemeClr val="tx1"/>
                          </a:solidFill>
                          <a:effectLst/>
                          <a:latin typeface="Perpetua" pitchFamily="18" charset="0"/>
                          <a:sym typeface="Symbol" pitchFamily="18" charset="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7800">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18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37CD9F30-F8C5-4426-BE08-22C9F3E65D03}"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bIns="45720" anchor="ctr"/>
          <a:lstStyle/>
          <a:p>
            <a:pPr eaLnBrk="1" hangingPunct="1"/>
            <a:r>
              <a:rPr lang="en-US"/>
              <a:t>Precedence of operators</a:t>
            </a:r>
          </a:p>
        </p:txBody>
      </p:sp>
      <p:sp>
        <p:nvSpPr>
          <p:cNvPr id="25603" name="Rectangle 3"/>
          <p:cNvSpPr>
            <a:spLocks noGrp="1" noChangeArrowheads="1"/>
          </p:cNvSpPr>
          <p:nvPr>
            <p:ph type="body" idx="4294967295"/>
          </p:nvPr>
        </p:nvSpPr>
        <p:spPr/>
        <p:txBody>
          <a:bodyPr/>
          <a:lstStyle/>
          <a:p>
            <a:pPr eaLnBrk="1" hangingPunct="1">
              <a:lnSpc>
                <a:spcPct val="90000"/>
              </a:lnSpc>
            </a:pPr>
            <a:r>
              <a:rPr lang="en-US" dirty="0"/>
              <a:t>Just as in algebra, operators have precedence</a:t>
            </a:r>
          </a:p>
          <a:p>
            <a:pPr lvl="1" eaLnBrk="1" hangingPunct="1">
              <a:lnSpc>
                <a:spcPct val="90000"/>
              </a:lnSpc>
            </a:pPr>
            <a:r>
              <a:rPr lang="en-US" dirty="0"/>
              <a:t>4+3*2 = 4+(3*2), not (4+3)*2</a:t>
            </a:r>
          </a:p>
          <a:p>
            <a:pPr eaLnBrk="1" hangingPunct="1">
              <a:lnSpc>
                <a:spcPct val="90000"/>
              </a:lnSpc>
            </a:pPr>
            <a:r>
              <a:rPr lang="en-US" dirty="0"/>
              <a:t>Precedence order (from highest to lowest): </a:t>
            </a:r>
          </a:p>
          <a:p>
            <a:pPr eaLnBrk="1" hangingPunct="1">
              <a:lnSpc>
                <a:spcPct val="90000"/>
              </a:lnSpc>
              <a:buFont typeface="Wingdings 2" pitchFamily="18" charset="2"/>
              <a:buNone/>
            </a:pPr>
            <a:r>
              <a:rPr lang="en-US" dirty="0"/>
              <a:t>	¬ </a:t>
            </a:r>
            <a:r>
              <a:rPr lang="en-US" dirty="0">
                <a:sym typeface="Symbol" pitchFamily="18" charset="2"/>
              </a:rPr>
              <a:t>  </a:t>
            </a:r>
            <a:r>
              <a:rPr lang="en-US" dirty="0"/>
              <a:t>→ </a:t>
            </a:r>
            <a:r>
              <a:rPr lang="en-US" sz="2000" dirty="0">
                <a:sym typeface="Symbol" pitchFamily="18" charset="2"/>
              </a:rPr>
              <a:t></a:t>
            </a:r>
            <a:endParaRPr lang="en-US" dirty="0"/>
          </a:p>
          <a:p>
            <a:pPr lvl="1" eaLnBrk="1" hangingPunct="1">
              <a:lnSpc>
                <a:spcPct val="90000"/>
              </a:lnSpc>
            </a:pPr>
            <a:r>
              <a:rPr lang="en-US" dirty="0">
                <a:sym typeface="Symbol" pitchFamily="18" charset="2"/>
              </a:rPr>
              <a:t>The first three are the most important</a:t>
            </a:r>
          </a:p>
          <a:p>
            <a:pPr eaLnBrk="1" hangingPunct="1">
              <a:lnSpc>
                <a:spcPct val="90000"/>
              </a:lnSpc>
            </a:pPr>
            <a:r>
              <a:rPr lang="en-US" dirty="0">
                <a:sym typeface="Symbol" pitchFamily="18" charset="2"/>
              </a:rPr>
              <a:t>This means that </a:t>
            </a:r>
            <a:r>
              <a:rPr lang="en-US" i="1" dirty="0">
                <a:sym typeface="Symbol" pitchFamily="18" charset="2"/>
              </a:rPr>
              <a:t>p</a:t>
            </a:r>
            <a:r>
              <a:rPr lang="en-US" dirty="0">
                <a:sym typeface="Symbol" pitchFamily="18" charset="2"/>
              </a:rPr>
              <a:t>  </a:t>
            </a:r>
            <a:r>
              <a:rPr lang="en-US" i="1" dirty="0">
                <a:sym typeface="Symbol" pitchFamily="18" charset="2"/>
              </a:rPr>
              <a:t>q</a:t>
            </a:r>
            <a:r>
              <a:rPr lang="en-US" dirty="0">
                <a:sym typeface="Symbol" pitchFamily="18" charset="2"/>
              </a:rPr>
              <a:t>  </a:t>
            </a:r>
            <a:r>
              <a:rPr lang="en-US" dirty="0"/>
              <a:t>¬</a:t>
            </a:r>
            <a:r>
              <a:rPr lang="en-US" i="1" dirty="0">
                <a:sym typeface="Symbol" pitchFamily="18" charset="2"/>
              </a:rPr>
              <a:t>r</a:t>
            </a:r>
            <a:r>
              <a:rPr lang="en-US" dirty="0">
                <a:sym typeface="Symbol" pitchFamily="18" charset="2"/>
              </a:rPr>
              <a:t> </a:t>
            </a:r>
            <a:r>
              <a:rPr lang="en-US" dirty="0"/>
              <a:t>→</a:t>
            </a:r>
            <a:r>
              <a:rPr lang="en-US" dirty="0">
                <a:sym typeface="Symbol" pitchFamily="18" charset="2"/>
              </a:rPr>
              <a:t> </a:t>
            </a:r>
            <a:r>
              <a:rPr lang="en-US" i="1" dirty="0">
                <a:sym typeface="Symbol" pitchFamily="18" charset="2"/>
              </a:rPr>
              <a:t>s</a:t>
            </a:r>
            <a:r>
              <a:rPr lang="en-US" dirty="0">
                <a:sym typeface="Symbol" pitchFamily="18" charset="2"/>
              </a:rPr>
              <a:t> </a:t>
            </a:r>
            <a:r>
              <a:rPr lang="en-US" sz="2000" dirty="0">
                <a:sym typeface="Symbol" pitchFamily="18" charset="2"/>
              </a:rPr>
              <a:t></a:t>
            </a:r>
            <a:r>
              <a:rPr lang="en-US" dirty="0">
                <a:sym typeface="Symbol" pitchFamily="18" charset="2"/>
              </a:rPr>
              <a:t> </a:t>
            </a:r>
            <a:r>
              <a:rPr lang="en-US" i="1" dirty="0">
                <a:sym typeface="Symbol" pitchFamily="18" charset="2"/>
              </a:rPr>
              <a:t>t</a:t>
            </a:r>
            <a:r>
              <a:rPr lang="en-US" dirty="0">
                <a:sym typeface="Symbol" pitchFamily="18" charset="2"/>
              </a:rPr>
              <a:t> </a:t>
            </a:r>
            <a:br>
              <a:rPr lang="en-US" dirty="0">
                <a:sym typeface="Symbol" pitchFamily="18" charset="2"/>
              </a:rPr>
            </a:br>
            <a:r>
              <a:rPr lang="en-US" dirty="0">
                <a:sym typeface="Symbol" pitchFamily="18" charset="2"/>
              </a:rPr>
              <a:t>yields: ((</a:t>
            </a:r>
            <a:r>
              <a:rPr lang="en-US" i="1" dirty="0">
                <a:sym typeface="Symbol" pitchFamily="18" charset="2"/>
              </a:rPr>
              <a:t>p</a:t>
            </a:r>
            <a:r>
              <a:rPr lang="en-US" dirty="0">
                <a:sym typeface="Symbol" pitchFamily="18" charset="2"/>
              </a:rPr>
              <a:t>  (</a:t>
            </a:r>
            <a:r>
              <a:rPr lang="en-US" i="1" dirty="0">
                <a:sym typeface="Symbol" pitchFamily="18" charset="2"/>
              </a:rPr>
              <a:t>q</a:t>
            </a:r>
            <a:r>
              <a:rPr lang="en-US" dirty="0">
                <a:sym typeface="Symbol" pitchFamily="18" charset="2"/>
              </a:rPr>
              <a:t>  (</a:t>
            </a:r>
            <a:r>
              <a:rPr lang="en-US" dirty="0"/>
              <a:t>¬</a:t>
            </a:r>
            <a:r>
              <a:rPr lang="en-US" i="1" dirty="0">
                <a:sym typeface="Symbol" pitchFamily="18" charset="2"/>
              </a:rPr>
              <a:t>r</a:t>
            </a:r>
            <a:r>
              <a:rPr lang="en-US" dirty="0">
                <a:sym typeface="Symbol" pitchFamily="18" charset="2"/>
              </a:rPr>
              <a:t>))) </a:t>
            </a:r>
            <a:r>
              <a:rPr lang="en-US" dirty="0"/>
              <a:t>→</a:t>
            </a:r>
            <a:r>
              <a:rPr lang="en-US" dirty="0">
                <a:sym typeface="Symbol" pitchFamily="18" charset="2"/>
              </a:rPr>
              <a:t> </a:t>
            </a:r>
            <a:r>
              <a:rPr lang="en-US" i="1" dirty="0">
                <a:sym typeface="Symbol" pitchFamily="18" charset="2"/>
              </a:rPr>
              <a:t>s</a:t>
            </a:r>
            <a:r>
              <a:rPr lang="en-US" dirty="0">
                <a:sym typeface="Symbol" pitchFamily="18" charset="2"/>
              </a:rPr>
              <a:t>) </a:t>
            </a:r>
            <a:r>
              <a:rPr lang="en-US" sz="2000" dirty="0">
                <a:sym typeface="Symbol" pitchFamily="18" charset="2"/>
              </a:rPr>
              <a:t></a:t>
            </a:r>
            <a:r>
              <a:rPr lang="en-US" dirty="0">
                <a:sym typeface="Symbol" pitchFamily="18" charset="2"/>
              </a:rPr>
              <a:t> (</a:t>
            </a:r>
            <a:r>
              <a:rPr lang="en-US" i="1" dirty="0">
                <a:sym typeface="Symbol" pitchFamily="18" charset="2"/>
              </a:rPr>
              <a:t>t</a:t>
            </a:r>
            <a:r>
              <a:rPr lang="en-US" dirty="0">
                <a:sym typeface="Symbol" pitchFamily="18" charset="2"/>
              </a:rPr>
              <a:t>)</a:t>
            </a:r>
          </a:p>
          <a:p>
            <a:pPr eaLnBrk="1" hangingPunct="1">
              <a:lnSpc>
                <a:spcPct val="90000"/>
              </a:lnSpc>
            </a:pPr>
            <a:r>
              <a:rPr lang="en-US" dirty="0">
                <a:sym typeface="Symbol" pitchFamily="18" charset="2"/>
              </a:rPr>
              <a:t>Not is </a:t>
            </a:r>
            <a:r>
              <a:rPr lang="en-US" i="1" dirty="0">
                <a:sym typeface="Symbol" pitchFamily="18" charset="2"/>
              </a:rPr>
              <a:t>always</a:t>
            </a:r>
            <a:r>
              <a:rPr lang="en-US" dirty="0">
                <a:sym typeface="Symbol" pitchFamily="18" charset="2"/>
              </a:rPr>
              <a:t> performed before any other operation</a:t>
            </a:r>
          </a:p>
          <a:p>
            <a:pPr eaLnBrk="1" hangingPunct="1">
              <a:lnSpc>
                <a:spcPct val="90000"/>
              </a:lnSpc>
            </a:pPr>
            <a:endParaRPr lang="en-US" dirty="0"/>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8C0EE844-5CC2-4245-9155-24604612236C}"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0"/>
            <a:ext cx="7391400" cy="1569660"/>
          </a:xfrm>
          <a:prstGeom prst="rect">
            <a:avLst/>
          </a:prstGeom>
        </p:spPr>
        <p:txBody>
          <a:bodyPr wrap="square">
            <a:spAutoFit/>
          </a:bodyPr>
          <a:lstStyle/>
          <a:p>
            <a:pPr marL="495300" indent="-495300">
              <a:buFont typeface="Wingdings 2" pitchFamily="18" charset="2"/>
              <a:buAutoNum type="arabicParenBoth"/>
            </a:pPr>
            <a:r>
              <a:rPr lang="en-US" sz="3200" dirty="0"/>
              <a:t>If </a:t>
            </a:r>
            <a:r>
              <a:rPr lang="en-US" sz="3200" i="1" dirty="0"/>
              <a:t>p, q, r </a:t>
            </a:r>
            <a:r>
              <a:rPr lang="en-US" sz="3200" dirty="0"/>
              <a:t>are T,F,F respectively. What is the value (T or F) of:</a:t>
            </a:r>
          </a:p>
          <a:p>
            <a:pPr marL="495300" indent="-495300">
              <a:buFont typeface="Wingdings 2" pitchFamily="18" charset="2"/>
              <a:buNone/>
            </a:pPr>
            <a:r>
              <a:rPr lang="en-US" sz="3200" dirty="0"/>
              <a:t>       (</a:t>
            </a:r>
            <a:r>
              <a:rPr lang="en-US" sz="3200" i="1" dirty="0"/>
              <a:t>p </a:t>
            </a:r>
            <a:r>
              <a:rPr lang="en-US" sz="2400" dirty="0">
                <a:sym typeface="Symbol" pitchFamily="18" charset="2"/>
              </a:rPr>
              <a:t></a:t>
            </a:r>
            <a:r>
              <a:rPr lang="en-US" sz="3200" i="1" dirty="0"/>
              <a:t> </a:t>
            </a:r>
            <a:r>
              <a:rPr lang="en-US" sz="3200" dirty="0">
                <a:sym typeface="Symbol" pitchFamily="18" charset="2"/>
              </a:rPr>
              <a:t></a:t>
            </a:r>
            <a:r>
              <a:rPr lang="en-US" sz="3200" i="1" dirty="0">
                <a:sym typeface="Symbol" pitchFamily="18" charset="2"/>
              </a:rPr>
              <a:t>r</a:t>
            </a:r>
            <a:r>
              <a:rPr lang="en-US" sz="3200" dirty="0">
                <a:sym typeface="Symbol" pitchFamily="18" charset="2"/>
              </a:rPr>
              <a:t> </a:t>
            </a:r>
            <a:r>
              <a:rPr lang="en-US" sz="3200" i="1" dirty="0">
                <a:sym typeface="Symbol" pitchFamily="18" charset="2"/>
              </a:rPr>
              <a:t>q</a:t>
            </a:r>
            <a:r>
              <a:rPr lang="en-US" sz="3200" dirty="0">
                <a:sym typeface="Symbol" pitchFamily="18" charset="2"/>
              </a:rPr>
              <a:t>  </a:t>
            </a:r>
            <a:r>
              <a:rPr lang="en-US" sz="3200" i="1" dirty="0">
                <a:sym typeface="Symbol" pitchFamily="18" charset="2"/>
              </a:rPr>
              <a:t>p </a:t>
            </a:r>
            <a:r>
              <a:rPr lang="en-US" sz="2400" dirty="0">
                <a:sym typeface="Symbol" pitchFamily="18" charset="2"/>
              </a:rPr>
              <a:t> </a:t>
            </a:r>
            <a:r>
              <a:rPr lang="en-US" sz="2400" i="1" dirty="0">
                <a:sym typeface="Symbol" pitchFamily="18" charset="2"/>
              </a:rPr>
              <a:t>r</a:t>
            </a:r>
            <a:r>
              <a:rPr lang="en-US" sz="2400" dirty="0">
                <a:sym typeface="Symbol" pitchFamily="18" charset="2"/>
              </a:rPr>
              <a:t>)  (</a:t>
            </a:r>
            <a:r>
              <a:rPr lang="en-US" sz="2400" i="1" dirty="0">
                <a:sym typeface="Symbol" pitchFamily="18" charset="2"/>
              </a:rPr>
              <a:t>p </a:t>
            </a:r>
            <a:r>
              <a:rPr lang="en-US" sz="3200" dirty="0">
                <a:sym typeface="Symbol" pitchFamily="18" charset="2"/>
              </a:rPr>
              <a:t> </a:t>
            </a:r>
            <a:r>
              <a:rPr lang="en-US" sz="3200" i="1" dirty="0"/>
              <a:t>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bIns="45720" anchor="ctr"/>
          <a:lstStyle/>
          <a:p>
            <a:pPr eaLnBrk="1" hangingPunct="1"/>
            <a:r>
              <a:rPr lang="en-US"/>
              <a:t>Translating English Sentences</a:t>
            </a:r>
          </a:p>
        </p:txBody>
      </p:sp>
      <p:sp>
        <p:nvSpPr>
          <p:cNvPr id="26627" name="Rectangle 3"/>
          <p:cNvSpPr>
            <a:spLocks noGrp="1" noChangeArrowheads="1"/>
          </p:cNvSpPr>
          <p:nvPr>
            <p:ph type="body" idx="4294967295"/>
          </p:nvPr>
        </p:nvSpPr>
        <p:spPr/>
        <p:txBody>
          <a:bodyPr/>
          <a:lstStyle/>
          <a:p>
            <a:pPr eaLnBrk="1" hangingPunct="1">
              <a:lnSpc>
                <a:spcPct val="80000"/>
              </a:lnSpc>
            </a:pPr>
            <a:r>
              <a:rPr lang="en-US" sz="2000" dirty="0"/>
              <a:t>Question 7 from Rosen, p. 17</a:t>
            </a:r>
          </a:p>
          <a:p>
            <a:pPr lvl="1" eaLnBrk="1" hangingPunct="1">
              <a:lnSpc>
                <a:spcPct val="80000"/>
              </a:lnSpc>
            </a:pPr>
            <a:r>
              <a:rPr lang="en-US" sz="1800" i="1" dirty="0"/>
              <a:t>p</a:t>
            </a:r>
            <a:r>
              <a:rPr lang="en-US" sz="1800" dirty="0"/>
              <a:t> = “It is below freezing”</a:t>
            </a:r>
          </a:p>
          <a:p>
            <a:pPr lvl="1" eaLnBrk="1" hangingPunct="1">
              <a:lnSpc>
                <a:spcPct val="80000"/>
              </a:lnSpc>
            </a:pPr>
            <a:r>
              <a:rPr lang="en-US" sz="1800" i="1" dirty="0"/>
              <a:t>q</a:t>
            </a:r>
            <a:r>
              <a:rPr lang="en-US" sz="1800" dirty="0"/>
              <a:t> = “It is snowing”</a:t>
            </a:r>
          </a:p>
          <a:p>
            <a:pPr eaLnBrk="1" hangingPunct="1">
              <a:lnSpc>
                <a:spcPct val="80000"/>
              </a:lnSpc>
            </a:pPr>
            <a:r>
              <a:rPr lang="en-US" sz="2000" dirty="0"/>
              <a:t>It is below freezing and it is snowing</a:t>
            </a:r>
          </a:p>
          <a:p>
            <a:pPr eaLnBrk="1" hangingPunct="1">
              <a:lnSpc>
                <a:spcPct val="80000"/>
              </a:lnSpc>
            </a:pPr>
            <a:r>
              <a:rPr lang="en-US" sz="2000" dirty="0"/>
              <a:t>It is below freezing but not snowing</a:t>
            </a:r>
          </a:p>
          <a:p>
            <a:pPr eaLnBrk="1" hangingPunct="1">
              <a:lnSpc>
                <a:spcPct val="80000"/>
              </a:lnSpc>
            </a:pPr>
            <a:r>
              <a:rPr lang="en-US" sz="2000" dirty="0"/>
              <a:t>It is not below freezing and it is not snowing</a:t>
            </a:r>
          </a:p>
          <a:p>
            <a:pPr eaLnBrk="1" hangingPunct="1">
              <a:lnSpc>
                <a:spcPct val="80000"/>
              </a:lnSpc>
            </a:pPr>
            <a:r>
              <a:rPr lang="en-US" sz="2000" dirty="0"/>
              <a:t>It is either snowing or below freezing (or both)</a:t>
            </a:r>
          </a:p>
          <a:p>
            <a:pPr eaLnBrk="1" hangingPunct="1">
              <a:lnSpc>
                <a:spcPct val="80000"/>
              </a:lnSpc>
            </a:pPr>
            <a:r>
              <a:rPr lang="en-US" sz="2000" dirty="0"/>
              <a:t>If it is below freezing, it is also snowing</a:t>
            </a:r>
          </a:p>
          <a:p>
            <a:pPr eaLnBrk="1" hangingPunct="1">
              <a:lnSpc>
                <a:spcPct val="80000"/>
              </a:lnSpc>
            </a:pPr>
            <a:r>
              <a:rPr lang="en-US" sz="2000" dirty="0"/>
              <a:t>It is either below freezing or it is snowing, </a:t>
            </a:r>
            <a:br>
              <a:rPr lang="en-US" sz="2000" dirty="0"/>
            </a:br>
            <a:r>
              <a:rPr lang="en-US" sz="2000" dirty="0"/>
              <a:t>and it is not snowing if it is below freezing</a:t>
            </a:r>
          </a:p>
          <a:p>
            <a:pPr eaLnBrk="1" hangingPunct="1">
              <a:lnSpc>
                <a:spcPct val="80000"/>
              </a:lnSpc>
            </a:pPr>
            <a:r>
              <a:rPr lang="en-US" sz="2000" dirty="0"/>
              <a:t>That it is below freezing is necessary and </a:t>
            </a:r>
          </a:p>
          <a:p>
            <a:pPr eaLnBrk="1" hangingPunct="1">
              <a:lnSpc>
                <a:spcPct val="80000"/>
              </a:lnSpc>
              <a:buFont typeface="Wingdings 2" pitchFamily="18" charset="2"/>
              <a:buNone/>
            </a:pPr>
            <a:r>
              <a:rPr lang="en-US" sz="2000" dirty="0"/>
              <a:t>	sufficient for it to be snowing</a:t>
            </a:r>
          </a:p>
          <a:p>
            <a:pPr eaLnBrk="1" hangingPunct="1"/>
            <a:endParaRPr lang="en-US" dirty="0"/>
          </a:p>
        </p:txBody>
      </p:sp>
      <p:sp>
        <p:nvSpPr>
          <p:cNvPr id="727044" name="Rectangle 4"/>
          <p:cNvSpPr>
            <a:spLocks noChangeArrowheads="1"/>
          </p:cNvSpPr>
          <p:nvPr/>
        </p:nvSpPr>
        <p:spPr bwMode="auto">
          <a:xfrm>
            <a:off x="6096000" y="2209800"/>
            <a:ext cx="3048000" cy="2819400"/>
          </a:xfrm>
          <a:prstGeom prst="rect">
            <a:avLst/>
          </a:prstGeom>
          <a:noFill/>
          <a:ln w="9525">
            <a:noFill/>
            <a:miter lim="800000"/>
            <a:headEnd/>
            <a:tailEnd/>
          </a:ln>
        </p:spPr>
        <p:txBody>
          <a:bodyPr/>
          <a:lstStyle/>
          <a:p>
            <a:pPr marL="342900" indent="-342900">
              <a:lnSpc>
                <a:spcPct val="80000"/>
              </a:lnSpc>
              <a:spcBef>
                <a:spcPct val="20000"/>
              </a:spcBef>
              <a:buClr>
                <a:srgbClr val="FF0000"/>
              </a:buClr>
              <a:buFont typeface="Monotype Sorts"/>
              <a:buNone/>
            </a:pPr>
            <a:r>
              <a:rPr lang="en-US" sz="2000" i="1" dirty="0">
                <a:solidFill>
                  <a:srgbClr val="0000FF"/>
                </a:solidFill>
                <a:latin typeface="Verdana" pitchFamily="34" charset="0"/>
                <a:ea typeface="Osaka"/>
                <a:cs typeface="Osaka"/>
              </a:rPr>
              <a:t>		</a:t>
            </a:r>
            <a:r>
              <a:rPr lang="en-US" sz="2000" i="1" dirty="0" err="1">
                <a:solidFill>
                  <a:srgbClr val="0000FF"/>
                </a:solidFill>
                <a:latin typeface="Verdana" pitchFamily="34" charset="0"/>
                <a:ea typeface="Osaka"/>
                <a:cs typeface="Osaka"/>
              </a:rPr>
              <a:t>p</a:t>
            </a:r>
            <a:r>
              <a:rPr lang="en-US" sz="2000" dirty="0" err="1">
                <a:solidFill>
                  <a:srgbClr val="0000FF"/>
                </a:solidFill>
                <a:latin typeface="Verdana" pitchFamily="34" charset="0"/>
                <a:ea typeface="Osaka"/>
                <a:cs typeface="Osaka"/>
                <a:sym typeface="Symbol" pitchFamily="18" charset="2"/>
              </a:rPr>
              <a:t></a:t>
            </a:r>
            <a:r>
              <a:rPr lang="en-US" sz="2000" i="1" dirty="0" err="1">
                <a:solidFill>
                  <a:srgbClr val="0000FF"/>
                </a:solidFill>
                <a:latin typeface="Verdana" pitchFamily="34" charset="0"/>
                <a:ea typeface="Osaka"/>
                <a:cs typeface="Osaka"/>
                <a:sym typeface="Symbol" pitchFamily="18" charset="2"/>
              </a:rPr>
              <a:t>q</a:t>
            </a:r>
            <a:endParaRPr lang="en-US" sz="2000" i="1" dirty="0">
              <a:solidFill>
                <a:srgbClr val="0000FF"/>
              </a:solidFill>
              <a:latin typeface="Verdana" pitchFamily="34" charset="0"/>
              <a:ea typeface="Osaka"/>
              <a:cs typeface="Osaka"/>
              <a:sym typeface="Symbol" pitchFamily="18" charset="2"/>
            </a:endParaRPr>
          </a:p>
          <a:p>
            <a:pPr marL="342900" indent="-342900">
              <a:lnSpc>
                <a:spcPct val="80000"/>
              </a:lnSpc>
              <a:spcBef>
                <a:spcPct val="20000"/>
              </a:spcBef>
              <a:buClr>
                <a:srgbClr val="FF0000"/>
              </a:buClr>
              <a:buFont typeface="Monotype Sorts"/>
              <a:buNone/>
            </a:pPr>
            <a:r>
              <a:rPr lang="en-US" sz="2000" i="1" dirty="0">
                <a:solidFill>
                  <a:srgbClr val="0000FF"/>
                </a:solidFill>
                <a:latin typeface="Verdana" pitchFamily="34" charset="0"/>
                <a:ea typeface="Osaka"/>
                <a:cs typeface="Osaka"/>
              </a:rPr>
              <a:t>		p</a:t>
            </a:r>
            <a:r>
              <a:rPr lang="en-US" sz="2000" dirty="0">
                <a:solidFill>
                  <a:srgbClr val="0000FF"/>
                </a:solidFill>
                <a:latin typeface="Verdana" pitchFamily="34" charset="0"/>
                <a:ea typeface="Osaka"/>
                <a:cs typeface="Osaka"/>
                <a:sym typeface="Symbol" pitchFamily="18" charset="2"/>
              </a:rPr>
              <a:t>¬</a:t>
            </a:r>
            <a:r>
              <a:rPr lang="en-US" sz="2000" i="1" dirty="0">
                <a:solidFill>
                  <a:srgbClr val="0000FF"/>
                </a:solidFill>
                <a:latin typeface="Verdana" pitchFamily="34" charset="0"/>
                <a:ea typeface="Osaka"/>
                <a:cs typeface="Osaka"/>
                <a:sym typeface="Symbol" pitchFamily="18" charset="2"/>
              </a:rPr>
              <a:t>q</a:t>
            </a:r>
            <a:endParaRPr lang="en-US" sz="2000" i="1"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r>
              <a:rPr lang="en-US" sz="2000" dirty="0">
                <a:solidFill>
                  <a:srgbClr val="0000FF"/>
                </a:solidFill>
                <a:latin typeface="Verdana" pitchFamily="34" charset="0"/>
                <a:ea typeface="Osaka"/>
                <a:cs typeface="Osaka"/>
                <a:sym typeface="Symbol" pitchFamily="18" charset="2"/>
              </a:rPr>
              <a:t>		¬</a:t>
            </a:r>
            <a:r>
              <a:rPr lang="en-US" sz="2000" i="1" dirty="0">
                <a:solidFill>
                  <a:srgbClr val="0000FF"/>
                </a:solidFill>
                <a:latin typeface="Verdana" pitchFamily="34" charset="0"/>
                <a:ea typeface="Osaka"/>
                <a:cs typeface="Osaka"/>
              </a:rPr>
              <a:t>p</a:t>
            </a:r>
            <a:r>
              <a:rPr lang="en-US" sz="2000" dirty="0">
                <a:solidFill>
                  <a:srgbClr val="0000FF"/>
                </a:solidFill>
                <a:latin typeface="Verdana" pitchFamily="34" charset="0"/>
                <a:ea typeface="Osaka"/>
                <a:cs typeface="Osaka"/>
                <a:sym typeface="Symbol" pitchFamily="18" charset="2"/>
              </a:rPr>
              <a:t>¬</a:t>
            </a:r>
            <a:r>
              <a:rPr lang="en-US" sz="2000" i="1" dirty="0">
                <a:solidFill>
                  <a:srgbClr val="0000FF"/>
                </a:solidFill>
                <a:latin typeface="Verdana" pitchFamily="34" charset="0"/>
                <a:ea typeface="Osaka"/>
                <a:cs typeface="Osaka"/>
                <a:sym typeface="Symbol" pitchFamily="18" charset="2"/>
              </a:rPr>
              <a:t>q</a:t>
            </a:r>
            <a:endParaRPr lang="en-US" sz="2000" i="1"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r>
              <a:rPr lang="en-US" sz="2000" i="1" dirty="0">
                <a:solidFill>
                  <a:srgbClr val="0000FF"/>
                </a:solidFill>
                <a:latin typeface="Verdana" pitchFamily="34" charset="0"/>
                <a:ea typeface="Osaka"/>
                <a:cs typeface="Osaka"/>
              </a:rPr>
              <a:t>		</a:t>
            </a:r>
            <a:r>
              <a:rPr lang="en-US" sz="2000" i="1" dirty="0" err="1">
                <a:solidFill>
                  <a:srgbClr val="0000FF"/>
                </a:solidFill>
                <a:latin typeface="Verdana" pitchFamily="34" charset="0"/>
                <a:ea typeface="Osaka"/>
                <a:cs typeface="Osaka"/>
              </a:rPr>
              <a:t>p</a:t>
            </a:r>
            <a:r>
              <a:rPr lang="en-US" sz="2000" dirty="0" err="1">
                <a:solidFill>
                  <a:srgbClr val="0000FF"/>
                </a:solidFill>
                <a:latin typeface="Verdana" pitchFamily="34" charset="0"/>
                <a:ea typeface="Osaka"/>
                <a:cs typeface="Osaka"/>
                <a:sym typeface="Symbol" pitchFamily="18" charset="2"/>
              </a:rPr>
              <a:t></a:t>
            </a:r>
            <a:r>
              <a:rPr lang="en-US" sz="2000" i="1" dirty="0" err="1">
                <a:solidFill>
                  <a:srgbClr val="0000FF"/>
                </a:solidFill>
                <a:latin typeface="Verdana" pitchFamily="34" charset="0"/>
                <a:ea typeface="Osaka"/>
                <a:cs typeface="Osaka"/>
                <a:sym typeface="Symbol" pitchFamily="18" charset="2"/>
              </a:rPr>
              <a:t>q</a:t>
            </a:r>
            <a:endParaRPr lang="en-US" sz="2000" i="1" dirty="0">
              <a:solidFill>
                <a:srgbClr val="0000FF"/>
              </a:solidFill>
              <a:latin typeface="Verdana" pitchFamily="34" charset="0"/>
              <a:ea typeface="Osaka"/>
              <a:cs typeface="Osaka"/>
              <a:sym typeface="Symbol" pitchFamily="18" charset="2"/>
            </a:endParaRPr>
          </a:p>
          <a:p>
            <a:pPr marL="342900" indent="-342900">
              <a:lnSpc>
                <a:spcPct val="80000"/>
              </a:lnSpc>
              <a:spcBef>
                <a:spcPct val="20000"/>
              </a:spcBef>
              <a:buClr>
                <a:srgbClr val="FF0000"/>
              </a:buClr>
              <a:buFont typeface="Monotype Sorts"/>
              <a:buNone/>
            </a:pPr>
            <a:r>
              <a:rPr lang="en-US" sz="2000" i="1" dirty="0">
                <a:solidFill>
                  <a:srgbClr val="0000FF"/>
                </a:solidFill>
                <a:latin typeface="Verdana" pitchFamily="34" charset="0"/>
                <a:ea typeface="Osaka"/>
                <a:cs typeface="Osaka"/>
              </a:rPr>
              <a:t>		</a:t>
            </a:r>
            <a:r>
              <a:rPr lang="en-US" sz="2000" i="1" dirty="0" err="1">
                <a:solidFill>
                  <a:srgbClr val="0000FF"/>
                </a:solidFill>
                <a:latin typeface="Verdana" pitchFamily="34" charset="0"/>
                <a:ea typeface="Osaka"/>
                <a:cs typeface="Osaka"/>
              </a:rPr>
              <a:t>p</a:t>
            </a:r>
            <a:r>
              <a:rPr lang="en-US" sz="2000" dirty="0" err="1">
                <a:solidFill>
                  <a:srgbClr val="0000FF"/>
                </a:solidFill>
                <a:latin typeface="Verdana" pitchFamily="34" charset="0"/>
                <a:ea typeface="Osaka"/>
                <a:cs typeface="Osaka"/>
              </a:rPr>
              <a:t>→</a:t>
            </a:r>
            <a:r>
              <a:rPr lang="en-US" sz="2000" i="1" dirty="0" err="1">
                <a:solidFill>
                  <a:srgbClr val="0000FF"/>
                </a:solidFill>
                <a:latin typeface="Verdana" pitchFamily="34" charset="0"/>
                <a:ea typeface="Osaka"/>
                <a:cs typeface="Osaka"/>
              </a:rPr>
              <a:t>q</a:t>
            </a:r>
            <a:endParaRPr lang="en-US" sz="2000" i="1"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endParaRPr lang="en-US"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r>
              <a:rPr lang="en-US" dirty="0">
                <a:solidFill>
                  <a:srgbClr val="0000FF"/>
                </a:solidFill>
                <a:latin typeface="Verdana" pitchFamily="34" charset="0"/>
                <a:ea typeface="Osaka"/>
                <a:cs typeface="Osaka"/>
              </a:rPr>
              <a:t>    (</a:t>
            </a:r>
            <a:r>
              <a:rPr lang="en-US" i="1" dirty="0" err="1">
                <a:solidFill>
                  <a:srgbClr val="0000FF"/>
                </a:solidFill>
                <a:latin typeface="Verdana" pitchFamily="34" charset="0"/>
                <a:ea typeface="Osaka"/>
                <a:cs typeface="Osaka"/>
              </a:rPr>
              <a:t>p</a:t>
            </a:r>
            <a:r>
              <a:rPr lang="en-US" dirty="0" err="1">
                <a:solidFill>
                  <a:srgbClr val="0000FF"/>
                </a:solidFill>
                <a:latin typeface="Verdana" pitchFamily="34" charset="0"/>
                <a:ea typeface="Osaka"/>
                <a:cs typeface="Osaka"/>
                <a:sym typeface="Symbol" pitchFamily="18" charset="2"/>
              </a:rPr>
              <a:t></a:t>
            </a:r>
            <a:r>
              <a:rPr lang="en-US" i="1" dirty="0" err="1">
                <a:solidFill>
                  <a:srgbClr val="0000FF"/>
                </a:solidFill>
                <a:latin typeface="Verdana" pitchFamily="34" charset="0"/>
                <a:ea typeface="Osaka"/>
                <a:cs typeface="Osaka"/>
                <a:sym typeface="Symbol" pitchFamily="18" charset="2"/>
              </a:rPr>
              <a:t>q</a:t>
            </a:r>
            <a:r>
              <a:rPr lang="en-US" i="1" dirty="0">
                <a:solidFill>
                  <a:srgbClr val="0000FF"/>
                </a:solidFill>
                <a:latin typeface="Verdana" pitchFamily="34" charset="0"/>
                <a:ea typeface="Osaka"/>
                <a:cs typeface="Osaka"/>
                <a:sym typeface="Symbol" pitchFamily="18" charset="2"/>
              </a:rPr>
              <a:t>)</a:t>
            </a:r>
            <a:r>
              <a:rPr lang="en-US" dirty="0">
                <a:solidFill>
                  <a:srgbClr val="0000FF"/>
                </a:solidFill>
                <a:latin typeface="Verdana" pitchFamily="34" charset="0"/>
                <a:ea typeface="Osaka"/>
                <a:cs typeface="Osaka"/>
                <a:sym typeface="Symbol" pitchFamily="18" charset="2"/>
              </a:rPr>
              <a:t>(</a:t>
            </a:r>
            <a:r>
              <a:rPr lang="en-US" i="1" dirty="0">
                <a:solidFill>
                  <a:srgbClr val="0000FF"/>
                </a:solidFill>
                <a:latin typeface="Verdana" pitchFamily="34" charset="0"/>
                <a:ea typeface="Osaka"/>
                <a:cs typeface="Osaka"/>
              </a:rPr>
              <a:t>p</a:t>
            </a:r>
            <a:r>
              <a:rPr lang="en-US" dirty="0">
                <a:solidFill>
                  <a:srgbClr val="0000FF"/>
                </a:solidFill>
                <a:latin typeface="Verdana" pitchFamily="34" charset="0"/>
                <a:ea typeface="Osaka"/>
                <a:cs typeface="Osaka"/>
              </a:rPr>
              <a:t>→</a:t>
            </a:r>
            <a:r>
              <a:rPr lang="en-US" dirty="0">
                <a:solidFill>
                  <a:srgbClr val="0000FF"/>
                </a:solidFill>
                <a:latin typeface="Verdana" pitchFamily="34" charset="0"/>
                <a:ea typeface="Osaka"/>
                <a:cs typeface="Osaka"/>
                <a:sym typeface="Symbol" pitchFamily="18" charset="2"/>
              </a:rPr>
              <a:t>¬</a:t>
            </a:r>
            <a:r>
              <a:rPr lang="en-US" i="1" dirty="0">
                <a:solidFill>
                  <a:srgbClr val="0000FF"/>
                </a:solidFill>
                <a:latin typeface="Verdana" pitchFamily="34" charset="0"/>
                <a:ea typeface="Osaka"/>
                <a:cs typeface="Osaka"/>
              </a:rPr>
              <a:t>q</a:t>
            </a:r>
            <a:r>
              <a:rPr lang="en-US" dirty="0">
                <a:solidFill>
                  <a:srgbClr val="0000FF"/>
                </a:solidFill>
                <a:latin typeface="Verdana" pitchFamily="34" charset="0"/>
                <a:ea typeface="Osaka"/>
                <a:cs typeface="Osaka"/>
              </a:rPr>
              <a:t>)</a:t>
            </a:r>
            <a:endParaRPr lang="en-US" sz="2000"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endParaRPr lang="en-US" sz="2000" dirty="0">
              <a:solidFill>
                <a:srgbClr val="0000FF"/>
              </a:solidFill>
              <a:latin typeface="Verdana" pitchFamily="34" charset="0"/>
              <a:ea typeface="Osaka"/>
              <a:cs typeface="Osaka"/>
            </a:endParaRPr>
          </a:p>
          <a:p>
            <a:pPr marL="342900" indent="-342900">
              <a:lnSpc>
                <a:spcPct val="80000"/>
              </a:lnSpc>
              <a:spcBef>
                <a:spcPct val="20000"/>
              </a:spcBef>
              <a:buClr>
                <a:srgbClr val="FF0000"/>
              </a:buClr>
              <a:buFont typeface="Monotype Sorts"/>
              <a:buNone/>
            </a:pPr>
            <a:r>
              <a:rPr lang="en-US" sz="2000" i="1" dirty="0">
                <a:solidFill>
                  <a:srgbClr val="0000FF"/>
                </a:solidFill>
                <a:latin typeface="Verdana" pitchFamily="34" charset="0"/>
                <a:ea typeface="Osaka"/>
                <a:cs typeface="Osaka"/>
              </a:rPr>
              <a:t>		p </a:t>
            </a:r>
            <a:r>
              <a:rPr lang="en-US" dirty="0">
                <a:solidFill>
                  <a:srgbClr val="0070C0"/>
                </a:solidFill>
                <a:sym typeface="Symbol" pitchFamily="18" charset="2"/>
              </a:rPr>
              <a:t></a:t>
            </a:r>
            <a:r>
              <a:rPr lang="en-US" dirty="0"/>
              <a:t> </a:t>
            </a:r>
            <a:r>
              <a:rPr lang="en-US" sz="2000" i="1" dirty="0">
                <a:solidFill>
                  <a:srgbClr val="0000FF"/>
                </a:solidFill>
                <a:latin typeface="Verdana" pitchFamily="34" charset="0"/>
                <a:ea typeface="Osaka"/>
                <a:cs typeface="Osaka"/>
              </a:rPr>
              <a:t>q</a:t>
            </a:r>
          </a:p>
        </p:txBody>
      </p:sp>
      <p:sp>
        <p:nvSpPr>
          <p:cNvPr id="5" name="Slide Number Placeholder 4"/>
          <p:cNvSpPr>
            <a:spLocks noGrp="1"/>
          </p:cNvSpPr>
          <p:nvPr>
            <p:ph type="sldNum" sz="quarter" idx="4294967295"/>
          </p:nvPr>
        </p:nvSpPr>
        <p:spPr>
          <a:xfrm>
            <a:off x="146050" y="6210300"/>
            <a:ext cx="457200" cy="457200"/>
          </a:xfrm>
        </p:spPr>
        <p:txBody>
          <a:bodyPr/>
          <a:lstStyle/>
          <a:p>
            <a:pPr>
              <a:defRPr/>
            </a:pPr>
            <a:fld id="{08BB643E-7572-461F-8D5A-FCB031313B8A}"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bIns="45720" anchor="ctr"/>
          <a:lstStyle/>
          <a:p>
            <a:pPr eaLnBrk="1" hangingPunct="1"/>
            <a:r>
              <a:rPr lang="en-US"/>
              <a:t>Translation Example 3</a:t>
            </a:r>
          </a:p>
        </p:txBody>
      </p:sp>
      <p:sp>
        <p:nvSpPr>
          <p:cNvPr id="731139" name="Rectangle 3"/>
          <p:cNvSpPr>
            <a:spLocks noGrp="1" noChangeArrowheads="1"/>
          </p:cNvSpPr>
          <p:nvPr>
            <p:ph type="body" idx="4294967295"/>
          </p:nvPr>
        </p:nvSpPr>
        <p:spPr/>
        <p:txBody>
          <a:bodyPr/>
          <a:lstStyle/>
          <a:p>
            <a:pPr eaLnBrk="1" hangingPunct="1"/>
            <a:r>
              <a:rPr lang="en-US" dirty="0"/>
              <a:t>“I have neither given nor received help on this exam”</a:t>
            </a:r>
          </a:p>
          <a:p>
            <a:pPr eaLnBrk="1" hangingPunct="1"/>
            <a:r>
              <a:rPr lang="en-US" dirty="0"/>
              <a:t>Let p = “I have given help on this exam”</a:t>
            </a:r>
          </a:p>
          <a:p>
            <a:pPr eaLnBrk="1" hangingPunct="1"/>
            <a:r>
              <a:rPr lang="en-US" dirty="0"/>
              <a:t>Let q = “I have received help on this exam”</a:t>
            </a:r>
          </a:p>
          <a:p>
            <a:pPr eaLnBrk="1" hangingPunct="1"/>
            <a:endParaRPr lang="en-US" dirty="0"/>
          </a:p>
          <a:p>
            <a:pPr eaLnBrk="1" hangingPunct="1"/>
            <a:r>
              <a:rPr lang="en-US" sz="2400" dirty="0">
                <a:solidFill>
                  <a:srgbClr val="0000FF"/>
                </a:solidFill>
                <a:sym typeface="Symbol" pitchFamily="18" charset="2"/>
              </a:rPr>
              <a:t>¬</a:t>
            </a:r>
            <a:r>
              <a:rPr lang="en-US" sz="2400" i="1" dirty="0">
                <a:solidFill>
                  <a:srgbClr val="0000FF"/>
                </a:solidFill>
              </a:rPr>
              <a:t>p</a:t>
            </a:r>
            <a:r>
              <a:rPr lang="en-US" sz="2400" dirty="0">
                <a:solidFill>
                  <a:srgbClr val="0000FF"/>
                </a:solidFill>
                <a:sym typeface="Symbol" pitchFamily="18" charset="2"/>
              </a:rPr>
              <a:t>¬</a:t>
            </a:r>
            <a:r>
              <a:rPr lang="en-US" sz="2400" i="1" dirty="0">
                <a:solidFill>
                  <a:srgbClr val="0000FF"/>
                </a:solidFill>
                <a:sym typeface="Symbol" pitchFamily="18" charset="2"/>
              </a:rPr>
              <a:t>q</a:t>
            </a:r>
            <a:endParaRPr lang="en-US" sz="2000" i="1" dirty="0">
              <a:solidFill>
                <a:srgbClr val="0000FF"/>
              </a:solidFill>
              <a:sym typeface="Symbol" pitchFamily="18" charset="2"/>
            </a:endParaRPr>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BF72C9F3-F09D-4537-9650-A724554E0D83}"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113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outline</a:t>
            </a:r>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B05D0DCE-1E4F-4D88-AA74-3EC90DCA51DE}" type="slidenum">
              <a:rPr lang="en-US"/>
              <a:pPr>
                <a:defRPr/>
              </a:pPr>
              <a:t>3</a:t>
            </a:fld>
            <a:endParaRPr lang="en-US"/>
          </a:p>
        </p:txBody>
      </p:sp>
      <p:sp>
        <p:nvSpPr>
          <p:cNvPr id="7173" name="Content Placeholder 2"/>
          <p:cNvSpPr>
            <a:spLocks noGrp="1"/>
          </p:cNvSpPr>
          <p:nvPr>
            <p:ph sz="quarter" idx="1"/>
          </p:nvPr>
        </p:nvSpPr>
        <p:spPr/>
        <p:txBody>
          <a:bodyPr/>
          <a:lstStyle/>
          <a:p>
            <a:pPr eaLnBrk="1" hangingPunct="1">
              <a:lnSpc>
                <a:spcPct val="90000"/>
              </a:lnSpc>
            </a:pPr>
            <a:r>
              <a:rPr lang="en-US"/>
              <a:t>Propositions</a:t>
            </a:r>
            <a:endParaRPr lang="en-US" b="1"/>
          </a:p>
          <a:p>
            <a:pPr eaLnBrk="1" hangingPunct="1">
              <a:lnSpc>
                <a:spcPct val="90000"/>
              </a:lnSpc>
            </a:pPr>
            <a:r>
              <a:rPr lang="en-US"/>
              <a:t>Propositional variables</a:t>
            </a:r>
          </a:p>
          <a:p>
            <a:pPr eaLnBrk="1" hangingPunct="1">
              <a:lnSpc>
                <a:spcPct val="90000"/>
              </a:lnSpc>
            </a:pPr>
            <a:r>
              <a:rPr lang="en-US"/>
              <a:t>Introduction to Logical Operators</a:t>
            </a:r>
          </a:p>
          <a:p>
            <a:pPr marL="742950" lvl="1" indent="-285750" eaLnBrk="1" hangingPunct="1">
              <a:lnSpc>
                <a:spcPct val="90000"/>
              </a:lnSpc>
            </a:pPr>
            <a:r>
              <a:rPr lang="en-US" sz="2200" b="1"/>
              <a:t>Not</a:t>
            </a:r>
          </a:p>
          <a:p>
            <a:pPr marL="742950" lvl="1" indent="-285750" eaLnBrk="1" hangingPunct="1">
              <a:lnSpc>
                <a:spcPct val="90000"/>
              </a:lnSpc>
            </a:pPr>
            <a:r>
              <a:rPr lang="en-US" sz="2200" b="1"/>
              <a:t>And</a:t>
            </a:r>
          </a:p>
          <a:p>
            <a:pPr marL="742950" lvl="1" indent="-285750" eaLnBrk="1" hangingPunct="1">
              <a:lnSpc>
                <a:spcPct val="90000"/>
              </a:lnSpc>
            </a:pPr>
            <a:r>
              <a:rPr lang="en-US" sz="2200" b="1"/>
              <a:t>Or</a:t>
            </a:r>
          </a:p>
          <a:p>
            <a:pPr marL="742950" lvl="1" indent="-285750" eaLnBrk="1" hangingPunct="1">
              <a:lnSpc>
                <a:spcPct val="90000"/>
              </a:lnSpc>
            </a:pPr>
            <a:r>
              <a:rPr lang="en-US" sz="2200" b="1"/>
              <a:t>Conditional (Implication)</a:t>
            </a:r>
          </a:p>
          <a:p>
            <a:pPr marL="742950" lvl="1" indent="-285750" eaLnBrk="1" hangingPunct="1">
              <a:lnSpc>
                <a:spcPct val="90000"/>
              </a:lnSpc>
            </a:pPr>
            <a:r>
              <a:rPr lang="en-US" sz="2200" b="1"/>
              <a:t>Bi-conditional (Bi-Implication)</a:t>
            </a:r>
          </a:p>
          <a:p>
            <a:pPr eaLnBrk="1" hangingPunct="1">
              <a:lnSpc>
                <a:spcPct val="90000"/>
              </a:lnSpc>
            </a:pPr>
            <a:endParaRPr lang="en-US" sz="2400" b="1"/>
          </a:p>
          <a:p>
            <a:pPr eaLnBrk="1" hangingPunct="1">
              <a:lnSpc>
                <a:spcPct val="90000"/>
              </a:lnSpc>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en-US" dirty="0"/>
              <a:t>Refreshment Questions</a:t>
            </a:r>
          </a:p>
        </p:txBody>
      </p:sp>
      <p:sp>
        <p:nvSpPr>
          <p:cNvPr id="8195" name="Rectangle 3"/>
          <p:cNvSpPr>
            <a:spLocks noGrp="1"/>
          </p:cNvSpPr>
          <p:nvPr>
            <p:ph type="body" idx="1"/>
          </p:nvPr>
        </p:nvSpPr>
        <p:spPr/>
        <p:txBody>
          <a:bodyPr/>
          <a:lstStyle/>
          <a:p>
            <a:r>
              <a:rPr lang="en-US" sz="2400" dirty="0"/>
              <a:t>Alex, Bret, Chris, Derek, Eddie, Fred, Greg, Harold, and John are nine students who live in a three </a:t>
            </a:r>
            <a:r>
              <a:rPr lang="en-US" sz="2400" dirty="0" err="1"/>
              <a:t>storey</a:t>
            </a:r>
            <a:r>
              <a:rPr lang="en-US" sz="2400" dirty="0"/>
              <a:t> building, with three rooms on each floor. A room in the West wing, one in the </a:t>
            </a:r>
            <a:r>
              <a:rPr lang="en-US" sz="2400" dirty="0" err="1"/>
              <a:t>centre</a:t>
            </a:r>
            <a:r>
              <a:rPr lang="en-US" sz="2400" dirty="0"/>
              <a:t>, and one in the East wing. If you look directly at the building, the left side is West and the right side is East. Each student is assigned exactly one room. Can you find where each of their rooms is:  </a:t>
            </a:r>
          </a:p>
          <a:p>
            <a:pPr>
              <a:buFont typeface="Wingdings 2" pitchFamily="18" charset="2"/>
              <a:buNone/>
            </a:pPr>
            <a:r>
              <a:rPr lang="en-US" sz="2400" dirty="0"/>
              <a:t>    1. Harold does not live on the bottom floor.</a:t>
            </a:r>
            <a:br>
              <a:rPr lang="en-US" sz="2400" dirty="0"/>
            </a:br>
            <a:r>
              <a:rPr lang="en-US" sz="2400" dirty="0"/>
              <a:t>2. Fred lives directly above John and directly next to Bret (who lives in the West wing).</a:t>
            </a:r>
            <a:br>
              <a:rPr lang="en-US" sz="2400" dirty="0"/>
            </a:br>
            <a:r>
              <a:rPr lang="en-US" sz="2400" dirty="0"/>
              <a:t>3. Eddie lives in the East wing and one floor higher than Fred.</a:t>
            </a:r>
            <a:br>
              <a:rPr lang="en-US" sz="2400" dirty="0"/>
            </a:br>
            <a:r>
              <a:rPr lang="en-US" sz="2400" dirty="0"/>
              <a:t>4. Derek lives directly above Fred.</a:t>
            </a:r>
            <a:br>
              <a:rPr lang="en-US" sz="2400" dirty="0"/>
            </a:br>
            <a:r>
              <a:rPr lang="en-US" sz="2400" dirty="0"/>
              <a:t>5. Greg lives directly above Chris. </a:t>
            </a:r>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9750E9B0-56B3-4CDA-A962-9B717069C4C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r>
              <a:rPr lang="en-US" dirty="0"/>
              <a:t>Refreshment Question</a:t>
            </a:r>
          </a:p>
        </p:txBody>
      </p:sp>
      <p:sp>
        <p:nvSpPr>
          <p:cNvPr id="9219" name="Rectangle 3"/>
          <p:cNvSpPr>
            <a:spLocks noGrp="1"/>
          </p:cNvSpPr>
          <p:nvPr>
            <p:ph type="body" idx="1"/>
          </p:nvPr>
        </p:nvSpPr>
        <p:spPr/>
        <p:txBody>
          <a:bodyPr/>
          <a:lstStyle/>
          <a:p>
            <a:r>
              <a:rPr lang="en-US" dirty="0"/>
              <a:t>From the highest floor to lowest we have:</a:t>
            </a:r>
          </a:p>
          <a:p>
            <a:pPr>
              <a:buFont typeface="Wingdings 2" pitchFamily="18" charset="2"/>
              <a:buNone/>
            </a:pPr>
            <a:r>
              <a:rPr lang="en-US" dirty="0"/>
              <a:t>     West           Centre    East</a:t>
            </a:r>
            <a:br>
              <a:rPr lang="en-US" dirty="0"/>
            </a:br>
            <a:r>
              <a:rPr lang="en-US" dirty="0"/>
              <a:t>====    ======  ====</a:t>
            </a:r>
            <a:br>
              <a:rPr lang="en-US" dirty="0"/>
            </a:br>
            <a:r>
              <a:rPr lang="en-US" dirty="0"/>
              <a:t>Harold  	Derek    Eddie</a:t>
            </a:r>
            <a:br>
              <a:rPr lang="en-US" dirty="0"/>
            </a:br>
            <a:r>
              <a:rPr lang="en-US" dirty="0"/>
              <a:t>Bret    	Fred       Greg </a:t>
            </a:r>
            <a:br>
              <a:rPr lang="en-US" dirty="0"/>
            </a:br>
            <a:r>
              <a:rPr lang="en-US" dirty="0"/>
              <a:t>Alex    	John       Chris </a:t>
            </a:r>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A77F334B-DF91-4A1B-9EFF-E8F5E11B787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bIns="45720" anchor="ctr"/>
          <a:lstStyle/>
          <a:p>
            <a:pPr eaLnBrk="1" hangingPunct="1"/>
            <a:r>
              <a:rPr lang="en-US"/>
              <a:t>Propositions</a:t>
            </a:r>
          </a:p>
        </p:txBody>
      </p:sp>
      <p:sp>
        <p:nvSpPr>
          <p:cNvPr id="10243" name="Rectangle 3"/>
          <p:cNvSpPr>
            <a:spLocks noGrp="1" noChangeArrowheads="1"/>
          </p:cNvSpPr>
          <p:nvPr>
            <p:ph type="body" idx="4294967295"/>
          </p:nvPr>
        </p:nvSpPr>
        <p:spPr/>
        <p:txBody>
          <a:bodyPr/>
          <a:lstStyle/>
          <a:p>
            <a:pPr eaLnBrk="1" hangingPunct="1">
              <a:lnSpc>
                <a:spcPct val="90000"/>
              </a:lnSpc>
            </a:pPr>
            <a:r>
              <a:rPr lang="en-US" dirty="0"/>
              <a:t>A proposition is a statement that can be either true or false</a:t>
            </a:r>
          </a:p>
          <a:p>
            <a:pPr lvl="1" eaLnBrk="1" hangingPunct="1">
              <a:lnSpc>
                <a:spcPct val="90000"/>
              </a:lnSpc>
            </a:pPr>
            <a:r>
              <a:rPr lang="en-US" dirty="0"/>
              <a:t>“A has an Apple laptop.”</a:t>
            </a:r>
          </a:p>
          <a:p>
            <a:pPr lvl="1" eaLnBrk="1" hangingPunct="1">
              <a:lnSpc>
                <a:spcPct val="90000"/>
              </a:lnSpc>
            </a:pPr>
            <a:r>
              <a:rPr lang="en-US" dirty="0"/>
              <a:t>“B is a professor.”</a:t>
            </a:r>
          </a:p>
          <a:p>
            <a:pPr lvl="1" eaLnBrk="1" hangingPunct="1">
              <a:lnSpc>
                <a:spcPct val="90000"/>
              </a:lnSpc>
            </a:pPr>
            <a:r>
              <a:rPr lang="en-US" dirty="0"/>
              <a:t>“3 = 2 + 1”</a:t>
            </a:r>
          </a:p>
          <a:p>
            <a:pPr lvl="1" eaLnBrk="1" hangingPunct="1">
              <a:lnSpc>
                <a:spcPct val="90000"/>
              </a:lnSpc>
            </a:pPr>
            <a:r>
              <a:rPr lang="en-US" dirty="0"/>
              <a:t>“3 = 2 + 2”</a:t>
            </a:r>
          </a:p>
          <a:p>
            <a:pPr eaLnBrk="1" hangingPunct="1">
              <a:lnSpc>
                <a:spcPct val="90000"/>
              </a:lnSpc>
            </a:pPr>
            <a:endParaRPr lang="en-US" dirty="0"/>
          </a:p>
          <a:p>
            <a:pPr eaLnBrk="1" hangingPunct="1">
              <a:lnSpc>
                <a:spcPct val="90000"/>
              </a:lnSpc>
            </a:pPr>
            <a:r>
              <a:rPr lang="en-US" dirty="0"/>
              <a:t>Not propositions:</a:t>
            </a:r>
          </a:p>
          <a:p>
            <a:pPr lvl="1" eaLnBrk="1" hangingPunct="1">
              <a:lnSpc>
                <a:spcPct val="90000"/>
              </a:lnSpc>
            </a:pPr>
            <a:r>
              <a:rPr lang="en-US" dirty="0"/>
              <a:t>“Are you </a:t>
            </a:r>
            <a:r>
              <a:rPr lang="en-US" dirty="0" err="1"/>
              <a:t>Jokowi</a:t>
            </a:r>
            <a:r>
              <a:rPr lang="en-US" dirty="0"/>
              <a:t>?”</a:t>
            </a:r>
          </a:p>
          <a:p>
            <a:pPr lvl="1" eaLnBrk="1" hangingPunct="1">
              <a:lnSpc>
                <a:spcPct val="90000"/>
              </a:lnSpc>
            </a:pPr>
            <a:r>
              <a:rPr lang="en-US" dirty="0"/>
              <a:t>“I hope that you’ll success in your study ”</a:t>
            </a:r>
          </a:p>
          <a:p>
            <a:pPr lvl="1" eaLnBrk="1" hangingPunct="1">
              <a:lnSpc>
                <a:spcPct val="90000"/>
              </a:lnSpc>
              <a:buNone/>
            </a:pPr>
            <a:endParaRPr lang="en-US" dirty="0"/>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BA043C70-061D-49C4-A0D3-581D10EA211F}"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bIns="45720" anchor="ctr"/>
          <a:lstStyle/>
          <a:p>
            <a:pPr eaLnBrk="1" hangingPunct="1"/>
            <a:r>
              <a:rPr lang="en-US"/>
              <a:t>Propositional variables</a:t>
            </a:r>
          </a:p>
        </p:txBody>
      </p:sp>
      <p:sp>
        <p:nvSpPr>
          <p:cNvPr id="11267" name="Rectangle 3"/>
          <p:cNvSpPr>
            <a:spLocks noGrp="1" noChangeArrowheads="1"/>
          </p:cNvSpPr>
          <p:nvPr>
            <p:ph type="body" idx="4294967295"/>
          </p:nvPr>
        </p:nvSpPr>
        <p:spPr/>
        <p:txBody>
          <a:bodyPr/>
          <a:lstStyle/>
          <a:p>
            <a:pPr eaLnBrk="1" hangingPunct="1"/>
            <a:r>
              <a:rPr lang="en-US"/>
              <a:t>We use propositional variables to refer to propositions</a:t>
            </a:r>
          </a:p>
          <a:p>
            <a:pPr lvl="1" eaLnBrk="1" hangingPunct="1"/>
            <a:r>
              <a:rPr lang="en-US"/>
              <a:t>Usually are lower case letters starting with p (i.e. </a:t>
            </a:r>
            <a:r>
              <a:rPr lang="en-US" i="1"/>
              <a:t>p, q, r, s</a:t>
            </a:r>
            <a:r>
              <a:rPr lang="en-US"/>
              <a:t>, etc.)</a:t>
            </a:r>
          </a:p>
          <a:p>
            <a:pPr lvl="1" eaLnBrk="1" hangingPunct="1"/>
            <a:r>
              <a:rPr lang="en-US"/>
              <a:t>A propositional variable can have one of two values: true (T) or false (F)</a:t>
            </a:r>
          </a:p>
          <a:p>
            <a:pPr eaLnBrk="1" hangingPunct="1"/>
            <a:endParaRPr lang="en-US"/>
          </a:p>
          <a:p>
            <a:pPr eaLnBrk="1" hangingPunct="1"/>
            <a:r>
              <a:rPr lang="en-US"/>
              <a:t>A proposition can be…</a:t>
            </a:r>
          </a:p>
          <a:p>
            <a:pPr lvl="1" eaLnBrk="1" hangingPunct="1"/>
            <a:r>
              <a:rPr lang="en-US"/>
              <a:t>A single variable: </a:t>
            </a:r>
            <a:r>
              <a:rPr lang="en-US" i="1"/>
              <a:t>p</a:t>
            </a:r>
            <a:endParaRPr lang="en-US"/>
          </a:p>
          <a:p>
            <a:pPr lvl="1" eaLnBrk="1" hangingPunct="1"/>
            <a:r>
              <a:rPr lang="en-US"/>
              <a:t>An operation of multiple variables: </a:t>
            </a:r>
            <a:r>
              <a:rPr lang="en-US" i="1"/>
              <a:t>p</a:t>
            </a:r>
            <a:r>
              <a:rPr lang="en-US">
                <a:sym typeface="Symbol" pitchFamily="18" charset="2"/>
              </a:rPr>
              <a:t>(</a:t>
            </a:r>
            <a:r>
              <a:rPr lang="en-US" i="1">
                <a:sym typeface="Symbol" pitchFamily="18" charset="2"/>
              </a:rPr>
              <a:t>q</a:t>
            </a:r>
            <a:r>
              <a:rPr lang="en-US">
                <a:sym typeface="Symbol" pitchFamily="18" charset="2"/>
              </a:rPr>
              <a:t></a:t>
            </a:r>
            <a:r>
              <a:rPr lang="en-US" i="1">
                <a:sym typeface="Symbol" pitchFamily="18" charset="2"/>
              </a:rPr>
              <a:t>r</a:t>
            </a:r>
            <a:r>
              <a:rPr lang="en-US">
                <a:sym typeface="Symbol" pitchFamily="18" charset="2"/>
              </a:rPr>
              <a:t>)</a:t>
            </a:r>
          </a:p>
          <a:p>
            <a:pPr eaLnBrk="1" hangingPunct="1"/>
            <a:endParaRPr lang="en-US"/>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E156021D-10BE-4094-B08A-90FDCED8C3F8}"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bIns="45720" anchor="ctr"/>
          <a:lstStyle/>
          <a:p>
            <a:pPr eaLnBrk="1" hangingPunct="1"/>
            <a:r>
              <a:rPr lang="en-US" sz="3600"/>
              <a:t>Introduction to Logical Operators</a:t>
            </a:r>
          </a:p>
        </p:txBody>
      </p:sp>
      <p:sp>
        <p:nvSpPr>
          <p:cNvPr id="12291" name="Rectangle 3"/>
          <p:cNvSpPr>
            <a:spLocks noGrp="1" noChangeArrowheads="1"/>
          </p:cNvSpPr>
          <p:nvPr>
            <p:ph type="body" idx="4294967295"/>
          </p:nvPr>
        </p:nvSpPr>
        <p:spPr/>
        <p:txBody>
          <a:bodyPr/>
          <a:lstStyle/>
          <a:p>
            <a:pPr eaLnBrk="1" hangingPunct="1"/>
            <a:r>
              <a:rPr lang="en-US"/>
              <a:t>About a dozen logical operators</a:t>
            </a:r>
          </a:p>
          <a:p>
            <a:pPr lvl="1" eaLnBrk="1" hangingPunct="1"/>
            <a:r>
              <a:rPr lang="en-US"/>
              <a:t>Similar to algebraic operators + * - /</a:t>
            </a:r>
          </a:p>
          <a:p>
            <a:pPr eaLnBrk="1" hangingPunct="1"/>
            <a:endParaRPr lang="en-US"/>
          </a:p>
          <a:p>
            <a:pPr eaLnBrk="1" hangingPunct="1"/>
            <a:r>
              <a:rPr lang="en-US"/>
              <a:t>In the following examples,</a:t>
            </a:r>
          </a:p>
          <a:p>
            <a:pPr lvl="1" eaLnBrk="1" hangingPunct="1">
              <a:lnSpc>
                <a:spcPct val="110000"/>
              </a:lnSpc>
            </a:pPr>
            <a:r>
              <a:rPr lang="en-US" i="1">
                <a:sym typeface="Symbol" pitchFamily="18" charset="2"/>
              </a:rPr>
              <a:t>p</a:t>
            </a:r>
            <a:r>
              <a:rPr lang="en-US">
                <a:sym typeface="Symbol" pitchFamily="18" charset="2"/>
              </a:rPr>
              <a:t> = “Today is Friday”</a:t>
            </a:r>
          </a:p>
          <a:p>
            <a:pPr lvl="1" eaLnBrk="1" hangingPunct="1">
              <a:lnSpc>
                <a:spcPct val="110000"/>
              </a:lnSpc>
            </a:pPr>
            <a:r>
              <a:rPr lang="en-US" i="1">
                <a:sym typeface="Symbol" pitchFamily="18" charset="2"/>
              </a:rPr>
              <a:t>q</a:t>
            </a:r>
            <a:r>
              <a:rPr lang="en-US">
                <a:sym typeface="Symbol" pitchFamily="18" charset="2"/>
              </a:rPr>
              <a:t> = “Today is my birthday” </a:t>
            </a:r>
          </a:p>
          <a:p>
            <a:pPr eaLnBrk="1" hangingPunct="1"/>
            <a:endParaRPr lang="en-US"/>
          </a:p>
        </p:txBody>
      </p:sp>
      <p:sp>
        <p:nvSpPr>
          <p:cNvPr id="4" name="Slide Number Placeholder 3"/>
          <p:cNvSpPr>
            <a:spLocks noGrp="1"/>
          </p:cNvSpPr>
          <p:nvPr>
            <p:ph type="sldNum" sz="quarter" idx="4294967295"/>
          </p:nvPr>
        </p:nvSpPr>
        <p:spPr>
          <a:xfrm>
            <a:off x="146050" y="6210300"/>
            <a:ext cx="457200" cy="457200"/>
          </a:xfrm>
        </p:spPr>
        <p:txBody>
          <a:bodyPr/>
          <a:lstStyle/>
          <a:p>
            <a:pPr>
              <a:defRPr/>
            </a:pPr>
            <a:fld id="{2BC3D40C-FA49-4F54-8659-F13D090AFFE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bIns="45720" anchor="ctr"/>
          <a:lstStyle/>
          <a:p>
            <a:pPr eaLnBrk="1" hangingPunct="1"/>
            <a:r>
              <a:rPr lang="en-US"/>
              <a:t>Logical operators: Not</a:t>
            </a:r>
          </a:p>
        </p:txBody>
      </p:sp>
      <p:sp>
        <p:nvSpPr>
          <p:cNvPr id="13315" name="Rectangle 3"/>
          <p:cNvSpPr>
            <a:spLocks noGrp="1" noChangeArrowheads="1"/>
          </p:cNvSpPr>
          <p:nvPr>
            <p:ph type="body" idx="4294967295"/>
          </p:nvPr>
        </p:nvSpPr>
        <p:spPr/>
        <p:txBody>
          <a:bodyPr/>
          <a:lstStyle/>
          <a:p>
            <a:pPr eaLnBrk="1" hangingPunct="1">
              <a:lnSpc>
                <a:spcPct val="120000"/>
              </a:lnSpc>
            </a:pPr>
            <a:r>
              <a:rPr lang="en-US"/>
              <a:t>A “</a:t>
            </a:r>
            <a:r>
              <a:rPr lang="en-US">
                <a:solidFill>
                  <a:srgbClr val="0000FF"/>
                </a:solidFill>
              </a:rPr>
              <a:t>not</a:t>
            </a:r>
            <a:r>
              <a:rPr lang="en-US"/>
              <a:t>” operation switches (negates) the truth value</a:t>
            </a:r>
          </a:p>
          <a:p>
            <a:pPr eaLnBrk="1" hangingPunct="1">
              <a:lnSpc>
                <a:spcPct val="120000"/>
              </a:lnSpc>
            </a:pPr>
            <a:r>
              <a:rPr lang="en-US"/>
              <a:t>Symbol: </a:t>
            </a:r>
            <a:r>
              <a:rPr lang="en-US">
                <a:sym typeface="Symbol" pitchFamily="18" charset="2"/>
              </a:rPr>
              <a:t> or ~</a:t>
            </a:r>
          </a:p>
          <a:p>
            <a:pPr eaLnBrk="1" hangingPunct="1">
              <a:lnSpc>
                <a:spcPct val="120000"/>
              </a:lnSpc>
            </a:pPr>
            <a:r>
              <a:rPr lang="en-US">
                <a:sym typeface="Symbol" pitchFamily="18" charset="2"/>
              </a:rPr>
              <a:t></a:t>
            </a:r>
            <a:r>
              <a:rPr lang="en-US" i="1">
                <a:sym typeface="Symbol" pitchFamily="18" charset="2"/>
              </a:rPr>
              <a:t>p</a:t>
            </a:r>
            <a:r>
              <a:rPr lang="en-US">
                <a:sym typeface="Symbol" pitchFamily="18" charset="2"/>
              </a:rPr>
              <a:t> = “Today is not Friday”</a:t>
            </a:r>
          </a:p>
          <a:p>
            <a:pPr eaLnBrk="1" hangingPunct="1"/>
            <a:endParaRPr lang="en-US"/>
          </a:p>
        </p:txBody>
      </p:sp>
      <p:graphicFrame>
        <p:nvGraphicFramePr>
          <p:cNvPr id="700420" name="Group 4"/>
          <p:cNvGraphicFramePr>
            <a:graphicFrameLocks noGrp="1"/>
          </p:cNvGraphicFramePr>
          <p:nvPr/>
        </p:nvGraphicFramePr>
        <p:xfrm>
          <a:off x="5638800" y="2209800"/>
          <a:ext cx="2743200" cy="1552575"/>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1" u="none" strike="noStrike" cap="none" normalizeH="0" baseline="0">
                          <a:ln>
                            <a:noFill/>
                          </a:ln>
                          <a:solidFill>
                            <a:schemeClr val="tx1"/>
                          </a:solidFill>
                          <a:effectLst/>
                          <a:latin typeface="Perpetua" pitchFamily="18"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sym typeface="Symbol" pitchFamily="18" charset="2"/>
                        </a:rPr>
                        <a:t></a:t>
                      </a:r>
                      <a:r>
                        <a:rPr kumimoji="0" lang="en-US" sz="2200" b="0" i="1" u="none" strike="noStrike" cap="none" normalizeH="0" baseline="0">
                          <a:ln>
                            <a:noFill/>
                          </a:ln>
                          <a:solidFill>
                            <a:schemeClr val="tx1"/>
                          </a:solidFill>
                          <a:effectLst/>
                          <a:latin typeface="Perpetua" pitchFamily="18" charset="0"/>
                          <a:sym typeface="Symbol" pitchFamily="18" charset="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n-US" sz="2200" b="0" i="0" u="none" strike="noStrike" cap="none" normalizeH="0" baseline="0">
                          <a:ln>
                            <a:noFill/>
                          </a:ln>
                          <a:solidFill>
                            <a:schemeClr val="tx1"/>
                          </a:solidFill>
                          <a:effectLst/>
                          <a:latin typeface="Perpetua" pitchFamily="18"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4294967295"/>
          </p:nvPr>
        </p:nvSpPr>
        <p:spPr>
          <a:xfrm>
            <a:off x="146050" y="6210300"/>
            <a:ext cx="457200" cy="457200"/>
          </a:xfrm>
        </p:spPr>
        <p:txBody>
          <a:bodyPr/>
          <a:lstStyle/>
          <a:p>
            <a:pPr>
              <a:defRPr/>
            </a:pPr>
            <a:fld id="{593410F6-E13A-4802-B02D-BB853B108C74}"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2578</TotalTime>
  <Words>1600</Words>
  <Application>Microsoft Office PowerPoint</Application>
  <PresentationFormat>On-screen Show (4:3)</PresentationFormat>
  <Paragraphs>421</Paragraphs>
  <Slides>25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Franklin Gothic Book</vt:lpstr>
      <vt:lpstr>Futura</vt:lpstr>
      <vt:lpstr>Monotype Sorts</vt:lpstr>
      <vt:lpstr>Perpetua</vt:lpstr>
      <vt:lpstr>Verdana</vt:lpstr>
      <vt:lpstr>Wingdings 2</vt:lpstr>
      <vt:lpstr>Equity</vt:lpstr>
      <vt:lpstr>PowerPoint Presentation</vt:lpstr>
      <vt:lpstr>kontrak</vt:lpstr>
      <vt:lpstr>outline</vt:lpstr>
      <vt:lpstr>Refreshment Questions</vt:lpstr>
      <vt:lpstr>Refreshment Question</vt:lpstr>
      <vt:lpstr>Propositions</vt:lpstr>
      <vt:lpstr>Propositional variables</vt:lpstr>
      <vt:lpstr>Introduction to Logical Operators</vt:lpstr>
      <vt:lpstr>Logical operators: Not</vt:lpstr>
      <vt:lpstr>Logical operators: And</vt:lpstr>
      <vt:lpstr>Logical operators: Or</vt:lpstr>
      <vt:lpstr>Logical operators: XOR</vt:lpstr>
      <vt:lpstr>Logical operators: Conditional -1</vt:lpstr>
      <vt:lpstr>Logical operators: Conditional -2</vt:lpstr>
      <vt:lpstr>PowerPoint Presentation</vt:lpstr>
      <vt:lpstr>Logical operators: Conditional 3</vt:lpstr>
      <vt:lpstr>Logical operators: Conditional 4</vt:lpstr>
      <vt:lpstr>Logical operators: Bi-conditional 1</vt:lpstr>
      <vt:lpstr>Logical operators: Bi-conditional 2</vt:lpstr>
      <vt:lpstr>Logical operators: Bi-conditional 2</vt:lpstr>
      <vt:lpstr>Boolean operators summary</vt:lpstr>
      <vt:lpstr>Precedence of operators</vt:lpstr>
      <vt:lpstr>PowerPoint Presentation</vt:lpstr>
      <vt:lpstr>Translating English Sentences</vt:lpstr>
      <vt:lpstr>Translation Example 3</vt:lpstr>
    </vt:vector>
  </TitlesOfParts>
  <Company>ftif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USER PC</cp:lastModifiedBy>
  <cp:revision>239</cp:revision>
  <dcterms:created xsi:type="dcterms:W3CDTF">2009-04-29T07:19:27Z</dcterms:created>
  <dcterms:modified xsi:type="dcterms:W3CDTF">2024-08-26T03:58:40Z</dcterms:modified>
</cp:coreProperties>
</file>