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3" r:id="rId1"/>
  </p:sldMasterIdLst>
  <p:notesMasterIdLst>
    <p:notesMasterId r:id="rId15"/>
  </p:notesMasterIdLst>
  <p:sldIdLst>
    <p:sldId id="257" r:id="rId2"/>
    <p:sldId id="307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FF"/>
    <a:srgbClr val="FFCCFF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9805" autoAdjust="0"/>
    <p:restoredTop sz="94660"/>
  </p:normalViewPr>
  <p:slideViewPr>
    <p:cSldViewPr>
      <p:cViewPr varScale="1">
        <p:scale>
          <a:sx n="65" d="100"/>
          <a:sy n="65" d="100"/>
        </p:scale>
        <p:origin x="-55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2611E8B-C3DA-4FDC-BC92-6E085DB173D4}" type="datetimeFigureOut">
              <a:rPr lang="en-US"/>
              <a:pPr>
                <a:defRPr/>
              </a:pPr>
              <a:t>10/31/2012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DFD2063-3FBB-4A28-B74A-F487F0E8E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id-ID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2CCA3BA-876D-434C-B570-1AAB6B2AB63E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7AB3E8-8EE7-477E-9CE6-4EB09F24783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0E59180-BF31-40C0-ABCE-1928223BF73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6DB67F-5825-44B9-ACBD-DFF2E4107DD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id-ID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40201D-7A52-4C87-B666-3D447464F27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B9411A-CFDB-4F06-8F59-268B695DD5A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D01312-DDC1-40C7-A653-DDF7A01EF23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FF89D-EC49-465B-AAF0-D696B7BD4E0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2D8611D-E68D-48A7-81AC-EF209FF5B8D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8EC6B41-9706-4046-A260-876178BFEE6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BEE5E0D-DFBE-4E93-A3A1-D57B5592DA8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201E8A-145D-40E0-A943-B3C16E24DEA9}" type="datetime1">
              <a:rPr lang="en-US"/>
              <a:pPr>
                <a:defRPr/>
              </a:pPr>
              <a:t>10/31/2012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KS091201 MATEMATIKA DISKRIT W.08.b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AFD64-0C37-40B5-B16D-95B0D49F0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77DA8-B8A4-4BF1-B9A4-498D5925135D}" type="datetime1">
              <a:rPr lang="en-US"/>
              <a:pPr>
                <a:defRPr/>
              </a:pPr>
              <a:t>10/31/2012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KS091201 MATEMATIKA DISKRIT W.08.b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8DFDB-263D-4DA0-B00D-2B189E0321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8C72F-F33C-48D8-8FEB-F4B4EE5237B8}" type="datetime1">
              <a:rPr lang="en-US"/>
              <a:pPr>
                <a:defRPr/>
              </a:pPr>
              <a:t>10/31/2012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KS091201 MATEMATIKA DISKRIT W.08.b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46BA0-32EB-4C13-B013-E93426D37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EF8C-E644-4BDD-8817-0216469DC5DA}" type="datetime1">
              <a:rPr lang="en-US"/>
              <a:pPr>
                <a:defRPr/>
              </a:pPr>
              <a:t>10/31/2012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KS091201 MATEMATIKA DISKRIT W.08.b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CF828-A9F1-42AD-AA91-C1A917068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3D7034-2A45-424B-A263-60727CE28364}" type="datetime1">
              <a:rPr lang="en-US"/>
              <a:pPr>
                <a:defRPr/>
              </a:pPr>
              <a:t>10/31/2012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KS091201 MATEMATIKA DISKRIT W.08.b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76533-34D4-4814-8531-C6B947A0D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CB866-E59D-4B34-B46A-74741168DFFC}" type="datetime1">
              <a:rPr lang="en-US"/>
              <a:pPr>
                <a:defRPr/>
              </a:pPr>
              <a:t>10/31/2012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KS091201 MATEMATIKA DISKRIT W.08.b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886F0-7815-4BA4-8E22-99702F06A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18E1F-3536-48C6-81DA-389D243C2716}" type="datetime1">
              <a:rPr lang="en-US"/>
              <a:pPr>
                <a:defRPr/>
              </a:pPr>
              <a:t>10/31/2012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KS091201 MATEMATIKA DISKRIT W.08.b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8654F-869A-4CC7-B990-B346EC3FA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87095-4133-4FFE-A6B3-1EACF64A12BE}" type="datetime1">
              <a:rPr lang="en-US"/>
              <a:pPr>
                <a:defRPr/>
              </a:pPr>
              <a:t>10/31/2012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KS091201 MATEMATIKA DISKRIT W.08.b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22876-A884-42E1-978D-FFAC15E1F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F6705-39B5-4A31-B640-CEADD0700A54}" type="datetime1">
              <a:rPr lang="en-US"/>
              <a:pPr>
                <a:defRPr/>
              </a:pPr>
              <a:t>10/31/2012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KS091201 MATEMATIKA DISKRIT W.08.b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4D11D-8D05-45ED-9569-8629A9532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22E718-0854-4E3C-B8BC-DF901B982D7E}" type="datetime1">
              <a:rPr lang="en-US"/>
              <a:pPr>
                <a:defRPr/>
              </a:pPr>
              <a:t>10/31/2012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KS091201 MATEMATIKA DISKRIT W.08.b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C2739-04D6-408B-AE8B-C99C7929DC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07A5EEF-4ED3-4B8B-97C6-799BC0EE118B}" type="datetime1">
              <a:rPr lang="en-US"/>
              <a:pPr>
                <a:defRPr/>
              </a:pPr>
              <a:t>10/31/2012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KS091201 MATEMATIKA DISKRIT W.08.b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9D009-2063-4683-B9CE-5FBDFE641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24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6492658-879D-4C54-B1C1-3A1DC8AF3949}" type="datetime1">
              <a:rPr lang="en-US"/>
              <a:pPr>
                <a:defRPr/>
              </a:pPr>
              <a:t>10/31/2012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KS091201 MATEMATIKA DISKRIT W.08.b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 pitchFamily="34" charset="0"/>
              </a:defRPr>
            </a:lvl1pPr>
          </a:lstStyle>
          <a:p>
            <a:pPr>
              <a:defRPr/>
            </a:pPr>
            <a:fld id="{EC33E77A-0B45-4821-A7DB-BC22C9CA8E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1" r:id="rId1"/>
    <p:sldLayoutId id="2147484404" r:id="rId2"/>
    <p:sldLayoutId id="2147484412" r:id="rId3"/>
    <p:sldLayoutId id="2147484405" r:id="rId4"/>
    <p:sldLayoutId id="2147484406" r:id="rId5"/>
    <p:sldLayoutId id="2147484407" r:id="rId6"/>
    <p:sldLayoutId id="2147484408" r:id="rId7"/>
    <p:sldLayoutId id="2147484413" r:id="rId8"/>
    <p:sldLayoutId id="2147484414" r:id="rId9"/>
    <p:sldLayoutId id="2147484409" r:id="rId10"/>
    <p:sldLayoutId id="214748441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KS091201 MATEMATIKA DISKRIT W.08.b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E95F4C22-524B-4C61-A3EB-C9D3F668B799}" type="slidenum">
              <a:rPr lang="en-US" smtClean="0"/>
              <a:pPr/>
              <a:t>1</a:t>
            </a:fld>
            <a:endParaRPr lang="en-US" smtClean="0"/>
          </a:p>
        </p:txBody>
      </p:sp>
      <p:pic>
        <p:nvPicPr>
          <p:cNvPr id="1029" name="Picture 5" descr="logo_gif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667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23"/>
          <p:cNvGraphicFramePr>
            <a:graphicFrameLocks noChangeAspect="1"/>
          </p:cNvGraphicFramePr>
          <p:nvPr/>
        </p:nvGraphicFramePr>
        <p:xfrm>
          <a:off x="6477000" y="136525"/>
          <a:ext cx="2395538" cy="1219200"/>
        </p:xfrm>
        <a:graphic>
          <a:graphicData uri="http://schemas.openxmlformats.org/presentationml/2006/ole">
            <p:oleObj spid="_x0000_s1026" name="CorelDRAW" r:id="rId5" imgW="4574880" imgH="2314080" progId="">
              <p:embed/>
            </p:oleObj>
          </a:graphicData>
        </a:graphic>
      </p:graphicFrame>
      <p:sp>
        <p:nvSpPr>
          <p:cNvPr id="1030" name="Rectangle 3"/>
          <p:cNvSpPr txBox="1">
            <a:spLocks noChangeArrowheads="1"/>
          </p:cNvSpPr>
          <p:nvPr/>
        </p:nvSpPr>
        <p:spPr bwMode="auto">
          <a:xfrm>
            <a:off x="457200" y="1828800"/>
            <a:ext cx="7848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nb-NO" sz="1700" b="1"/>
              <a:t>KS091201</a:t>
            </a:r>
            <a:r>
              <a:rPr lang="en-US" sz="1700"/>
              <a:t> </a:t>
            </a:r>
            <a:r>
              <a:rPr lang="en-US" sz="2200">
                <a:latin typeface="Perpetua" pitchFamily="18" charset="0"/>
              </a:rPr>
              <a:t> MATEMATIKA DISKRIT (</a:t>
            </a:r>
            <a:r>
              <a:rPr lang="nb-NO" sz="1700" b="1"/>
              <a:t>DISCRETE MATHEMATICS</a:t>
            </a:r>
            <a:r>
              <a:rPr lang="en-US" sz="1700"/>
              <a:t> </a:t>
            </a:r>
            <a:r>
              <a:rPr lang="en-US" sz="2200">
                <a:latin typeface="Perpetua" pitchFamily="18" charset="0"/>
              </a:rPr>
              <a:t>)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200" b="1">
                <a:solidFill>
                  <a:srgbClr val="FF0000"/>
                </a:solidFill>
                <a:latin typeface="Perpetua" pitchFamily="18" charset="0"/>
              </a:rPr>
              <a:t>Week 08.</a:t>
            </a:r>
            <a:r>
              <a:rPr lang="id-ID" sz="2200" b="1">
                <a:solidFill>
                  <a:srgbClr val="FF0000"/>
                </a:solidFill>
                <a:latin typeface="Perpetua" pitchFamily="18" charset="0"/>
              </a:rPr>
              <a:t>b</a:t>
            </a:r>
            <a:endParaRPr lang="en-US" sz="2200" b="1">
              <a:solidFill>
                <a:srgbClr val="FF0000"/>
              </a:solidFill>
              <a:latin typeface="Perpetua" pitchFamily="18" charset="0"/>
            </a:endParaRPr>
          </a:p>
          <a:p>
            <a:pPr marL="342900" indent="-342900" algn="ctr">
              <a:lnSpc>
                <a:spcPct val="120000"/>
              </a:lnSpc>
              <a:spcBef>
                <a:spcPct val="20000"/>
              </a:spcBef>
            </a:pPr>
            <a:r>
              <a:rPr lang="en-US" sz="3000" b="1">
                <a:latin typeface="Perpetua" pitchFamily="18" charset="0"/>
              </a:rPr>
              <a:t> </a:t>
            </a:r>
            <a:r>
              <a:rPr lang="en-US" sz="2800"/>
              <a:t>Discrete Basic Structure:</a:t>
            </a:r>
          </a:p>
          <a:p>
            <a:pPr marL="342900" indent="-342900" algn="ctr">
              <a:lnSpc>
                <a:spcPct val="120000"/>
              </a:lnSpc>
              <a:spcBef>
                <a:spcPct val="20000"/>
              </a:spcBef>
            </a:pPr>
            <a:r>
              <a:rPr lang="en-US" sz="2800"/>
              <a:t> Sequence and Summation</a:t>
            </a:r>
            <a:endParaRPr lang="en-US" sz="2800">
              <a:solidFill>
                <a:srgbClr val="000000"/>
              </a:solidFill>
              <a:latin typeface="Futura" pitchFamily="-65" charset="0"/>
              <a:ea typeface="Osaka" pitchFamily="-65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172200" y="6191250"/>
            <a:ext cx="24765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r>
              <a:rPr lang="en-US" smtClean="0"/>
              <a:t>KS091201 MATEMATIKA DISKRIT W.08.b</a:t>
            </a:r>
            <a:endParaRPr lang="en-US" sz="16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sequences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0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2300" baseline="30000" smtClean="0"/>
              <a:t>5</a:t>
            </a:r>
            <a:r>
              <a:rPr lang="en-US" sz="2300" baseline="-25000" smtClean="0"/>
              <a:t>k=1</a:t>
            </a:r>
            <a:r>
              <a:rPr lang="en-US" sz="2300" smtClean="0"/>
              <a:t> (k+1) = 2 + 3 + 4 + 5 + 6 = 20</a:t>
            </a:r>
          </a:p>
          <a:p>
            <a:endParaRPr lang="en-US" sz="2300" smtClean="0"/>
          </a:p>
          <a:p>
            <a:r>
              <a:rPr lang="en-US" sz="230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2300" baseline="30000" smtClean="0"/>
              <a:t>4</a:t>
            </a:r>
            <a:r>
              <a:rPr lang="en-US" sz="2300" baseline="-25000" smtClean="0"/>
              <a:t>k=0</a:t>
            </a:r>
            <a:r>
              <a:rPr lang="en-US" sz="2300" smtClean="0"/>
              <a:t> (-2)</a:t>
            </a:r>
            <a:r>
              <a:rPr lang="en-US" sz="2300" baseline="30000" smtClean="0"/>
              <a:t>k</a:t>
            </a:r>
            <a:r>
              <a:rPr lang="en-US" sz="2300" smtClean="0"/>
              <a:t> = </a:t>
            </a:r>
            <a:r>
              <a:rPr lang="en-US" sz="2300" smtClean="0">
                <a:sym typeface="Symbol" pitchFamily="18" charset="2"/>
              </a:rPr>
              <a:t>(-2)</a:t>
            </a:r>
            <a:r>
              <a:rPr lang="en-US" sz="2300" baseline="30000" smtClean="0">
                <a:sym typeface="Symbol" pitchFamily="18" charset="2"/>
              </a:rPr>
              <a:t>0</a:t>
            </a:r>
            <a:r>
              <a:rPr lang="en-US" sz="2300" smtClean="0">
                <a:sym typeface="Symbol" pitchFamily="18" charset="2"/>
              </a:rPr>
              <a:t> + (-2)</a:t>
            </a:r>
            <a:r>
              <a:rPr lang="en-US" sz="2300" baseline="30000" smtClean="0">
                <a:sym typeface="Symbol" pitchFamily="18" charset="2"/>
              </a:rPr>
              <a:t>1</a:t>
            </a:r>
            <a:r>
              <a:rPr lang="en-US" sz="2300" smtClean="0">
                <a:sym typeface="Symbol" pitchFamily="18" charset="2"/>
              </a:rPr>
              <a:t> + (-2)</a:t>
            </a:r>
            <a:r>
              <a:rPr lang="en-US" sz="2300" baseline="30000" smtClean="0">
                <a:sym typeface="Symbol" pitchFamily="18" charset="2"/>
              </a:rPr>
              <a:t>2</a:t>
            </a:r>
            <a:r>
              <a:rPr lang="en-US" sz="2300" smtClean="0">
                <a:sym typeface="Symbol" pitchFamily="18" charset="2"/>
              </a:rPr>
              <a:t> + (-2)</a:t>
            </a:r>
            <a:r>
              <a:rPr lang="en-US" sz="2300" baseline="30000" smtClean="0">
                <a:sym typeface="Symbol" pitchFamily="18" charset="2"/>
              </a:rPr>
              <a:t>3</a:t>
            </a:r>
            <a:r>
              <a:rPr lang="en-US" sz="2300" smtClean="0">
                <a:sym typeface="Symbol" pitchFamily="18" charset="2"/>
              </a:rPr>
              <a:t> + (-2)</a:t>
            </a:r>
            <a:r>
              <a:rPr lang="en-US" sz="2300" baseline="30000" smtClean="0">
                <a:sym typeface="Symbol" pitchFamily="18" charset="2"/>
              </a:rPr>
              <a:t>4</a:t>
            </a:r>
            <a:r>
              <a:rPr lang="en-US" sz="2300" smtClean="0">
                <a:sym typeface="Symbol" pitchFamily="18" charset="2"/>
              </a:rPr>
              <a:t> = 11</a:t>
            </a:r>
          </a:p>
          <a:p>
            <a:endParaRPr lang="en-US" sz="2300" smtClean="0"/>
          </a:p>
          <a:p>
            <a:r>
              <a:rPr lang="en-US" sz="230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2300" baseline="30000" smtClean="0"/>
              <a:t>10</a:t>
            </a:r>
            <a:r>
              <a:rPr lang="en-US" sz="2300" baseline="-25000" smtClean="0"/>
              <a:t>k=1</a:t>
            </a:r>
            <a:r>
              <a:rPr lang="en-US" sz="2300" smtClean="0"/>
              <a:t> 3 = 3 + 3 + 3 + 3 + 3 + 3 + 3 + 3 + 3 + 3 = 30</a:t>
            </a:r>
          </a:p>
          <a:p>
            <a:endParaRPr lang="en-US" sz="2300" smtClean="0"/>
          </a:p>
          <a:p>
            <a:r>
              <a:rPr lang="en-US" sz="230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2300" baseline="30000" smtClean="0"/>
              <a:t>10</a:t>
            </a:r>
            <a:r>
              <a:rPr lang="en-US" sz="2300" baseline="-25000" smtClean="0"/>
              <a:t>k=1</a:t>
            </a:r>
            <a:r>
              <a:rPr lang="en-US" sz="2300" smtClean="0"/>
              <a:t> (2</a:t>
            </a:r>
            <a:r>
              <a:rPr lang="en-US" sz="2300" baseline="30000" smtClean="0"/>
              <a:t>k</a:t>
            </a:r>
            <a:r>
              <a:rPr lang="en-US" sz="2300" smtClean="0"/>
              <a:t> - 2</a:t>
            </a:r>
            <a:r>
              <a:rPr lang="en-US" sz="2300" baseline="30000" smtClean="0"/>
              <a:t>k-1</a:t>
            </a:r>
            <a:r>
              <a:rPr lang="en-US" sz="2300" smtClean="0"/>
              <a:t>) = </a:t>
            </a:r>
            <a:r>
              <a:rPr lang="en-US" sz="2300" smtClean="0">
                <a:sym typeface="Symbol" pitchFamily="18" charset="2"/>
              </a:rPr>
              <a:t>(2</a:t>
            </a:r>
            <a:r>
              <a:rPr lang="en-US" sz="2300" baseline="30000" smtClean="0">
                <a:sym typeface="Symbol" pitchFamily="18" charset="2"/>
              </a:rPr>
              <a:t>1</a:t>
            </a:r>
            <a:r>
              <a:rPr lang="en-US" sz="2300" smtClean="0">
                <a:sym typeface="Symbol" pitchFamily="18" charset="2"/>
              </a:rPr>
              <a:t>-2</a:t>
            </a:r>
            <a:r>
              <a:rPr lang="en-US" sz="2300" baseline="30000" smtClean="0">
                <a:sym typeface="Symbol" pitchFamily="18" charset="2"/>
              </a:rPr>
              <a:t>0</a:t>
            </a:r>
            <a:r>
              <a:rPr lang="en-US" sz="2300" smtClean="0">
                <a:sym typeface="Symbol" pitchFamily="18" charset="2"/>
              </a:rPr>
              <a:t>) + (2</a:t>
            </a:r>
            <a:r>
              <a:rPr lang="en-US" sz="2300" baseline="30000" smtClean="0">
                <a:sym typeface="Symbol" pitchFamily="18" charset="2"/>
              </a:rPr>
              <a:t>2</a:t>
            </a:r>
            <a:r>
              <a:rPr lang="en-US" sz="2300" smtClean="0">
                <a:sym typeface="Symbol" pitchFamily="18" charset="2"/>
              </a:rPr>
              <a:t>-2</a:t>
            </a:r>
            <a:r>
              <a:rPr lang="en-US" sz="2300" baseline="30000" smtClean="0">
                <a:sym typeface="Symbol" pitchFamily="18" charset="2"/>
              </a:rPr>
              <a:t>1</a:t>
            </a:r>
            <a:r>
              <a:rPr lang="en-US" sz="2300" smtClean="0">
                <a:sym typeface="Symbol" pitchFamily="18" charset="2"/>
              </a:rPr>
              <a:t>) + (2</a:t>
            </a:r>
            <a:r>
              <a:rPr lang="en-US" sz="2300" baseline="30000" smtClean="0">
                <a:sym typeface="Symbol" pitchFamily="18" charset="2"/>
              </a:rPr>
              <a:t>3</a:t>
            </a:r>
            <a:r>
              <a:rPr lang="en-US" sz="2300" smtClean="0">
                <a:sym typeface="Symbol" pitchFamily="18" charset="2"/>
              </a:rPr>
              <a:t>-2</a:t>
            </a:r>
            <a:r>
              <a:rPr lang="en-US" sz="2300" baseline="30000" smtClean="0">
                <a:sym typeface="Symbol" pitchFamily="18" charset="2"/>
              </a:rPr>
              <a:t>2</a:t>
            </a:r>
            <a:r>
              <a:rPr lang="en-US" sz="2300" smtClean="0">
                <a:sym typeface="Symbol" pitchFamily="18" charset="2"/>
              </a:rPr>
              <a:t>) + … (2</a:t>
            </a:r>
            <a:r>
              <a:rPr lang="en-US" sz="2300" baseline="30000" smtClean="0">
                <a:sym typeface="Symbol" pitchFamily="18" charset="2"/>
              </a:rPr>
              <a:t>10</a:t>
            </a:r>
            <a:r>
              <a:rPr lang="en-US" sz="2300" smtClean="0">
                <a:sym typeface="Symbol" pitchFamily="18" charset="2"/>
              </a:rPr>
              <a:t>-2</a:t>
            </a:r>
            <a:r>
              <a:rPr lang="en-US" sz="2300" baseline="30000" smtClean="0">
                <a:sym typeface="Symbol" pitchFamily="18" charset="2"/>
              </a:rPr>
              <a:t>9</a:t>
            </a:r>
            <a:r>
              <a:rPr lang="en-US" sz="2300" smtClean="0">
                <a:sym typeface="Symbol" pitchFamily="18" charset="2"/>
              </a:rPr>
              <a:t>) = 511</a:t>
            </a:r>
          </a:p>
          <a:p>
            <a:pPr lvl="1"/>
            <a:r>
              <a:rPr lang="en-US" sz="2200" smtClean="0">
                <a:sym typeface="Symbol" pitchFamily="18" charset="2"/>
              </a:rPr>
              <a:t>Note that each term (except the first and last) is cancelled by another term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E161036D-DB13-4AB3-8704-9660EF9E6E15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172200" y="6191250"/>
            <a:ext cx="24765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r>
              <a:rPr lang="en-US" smtClean="0"/>
              <a:t>KS091201 MATEMATIKA DISKRIT W.08.b</a:t>
            </a:r>
            <a:endParaRPr lang="en-US" sz="16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+ 2 + 3 + … + n = n(n+1)/2</a:t>
            </a:r>
          </a:p>
          <a:p>
            <a:r>
              <a:rPr lang="en-US" dirty="0" smtClean="0"/>
              <a:t>1 + 2 + 3 + … + (n-1) = ?</a:t>
            </a:r>
          </a:p>
          <a:p>
            <a:endParaRPr lang="en-US" dirty="0" smtClean="0"/>
          </a:p>
          <a:p>
            <a:r>
              <a:rPr lang="en-US" dirty="0" smtClean="0"/>
              <a:t>1 + 3 + 5 + … + 21 = ?</a:t>
            </a:r>
          </a:p>
          <a:p>
            <a:endParaRPr lang="en-US" dirty="0" smtClean="0"/>
          </a:p>
          <a:p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= a</a:t>
            </a:r>
            <a:r>
              <a:rPr lang="en-US" baseline="-25000" dirty="0" smtClean="0"/>
              <a:t>1</a:t>
            </a:r>
            <a:r>
              <a:rPr lang="en-US" dirty="0" smtClean="0"/>
              <a:t> + (i-1) d</a:t>
            </a:r>
          </a:p>
          <a:p>
            <a:endParaRPr lang="en-US" dirty="0" smtClean="0">
              <a:latin typeface="Futura" pitchFamily="-65" charset="0"/>
            </a:endParaRPr>
          </a:p>
          <a:p>
            <a:r>
              <a:rPr lang="en-US" dirty="0" smtClean="0">
                <a:latin typeface="Futura" pitchFamily="-65" charset="0"/>
              </a:rPr>
              <a:t>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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=0</a:t>
            </a:r>
            <a:r>
              <a:rPr lang="en-US" baseline="30000" dirty="0" smtClean="0"/>
              <a:t>n-1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/>
              <a:t>? </a:t>
            </a:r>
            <a:endParaRPr lang="en-US" dirty="0" smtClean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15561FFB-EBC5-472A-A827-AAF17ABB007A}" type="slidenum">
              <a:rPr lang="en-US" smtClean="0"/>
              <a:pPr/>
              <a:t>11</a:t>
            </a:fld>
            <a:endParaRPr lang="en-US" smtClean="0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3276600" y="4648200"/>
          <a:ext cx="2643187" cy="1010154"/>
        </p:xfrm>
        <a:graphic>
          <a:graphicData uri="http://schemas.openxmlformats.org/presentationml/2006/ole">
            <p:oleObj spid="_x0000_s32769" name="Equation" r:id="rId3" imgW="102852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172200" y="6191250"/>
            <a:ext cx="24765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r>
              <a:rPr lang="en-US" smtClean="0"/>
              <a:t>KS091201 MATEMATIKA DISKRIT W.08.b</a:t>
            </a:r>
            <a:endParaRPr lang="en-US" sz="1600" smtClean="0"/>
          </a:p>
        </p:txBody>
      </p:sp>
      <p:sp>
        <p:nvSpPr>
          <p:cNvPr id="19459" name="Line 45"/>
          <p:cNvSpPr>
            <a:spLocks noChangeShapeType="1"/>
          </p:cNvSpPr>
          <p:nvPr/>
        </p:nvSpPr>
        <p:spPr bwMode="auto">
          <a:xfrm>
            <a:off x="3508375" y="2217738"/>
            <a:ext cx="1068388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Rectangle 54"/>
          <p:cNvSpPr>
            <a:spLocks noChangeArrowheads="1"/>
          </p:cNvSpPr>
          <p:nvPr/>
        </p:nvSpPr>
        <p:spPr bwMode="auto">
          <a:xfrm>
            <a:off x="3989388" y="2324100"/>
            <a:ext cx="174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-</a:t>
            </a:r>
            <a:endParaRPr lang="en-US"/>
          </a:p>
        </p:txBody>
      </p:sp>
      <p:sp>
        <p:nvSpPr>
          <p:cNvPr id="19464" name="Rectangle 55"/>
          <p:cNvSpPr>
            <a:spLocks noChangeArrowheads="1"/>
          </p:cNvSpPr>
          <p:nvPr/>
        </p:nvSpPr>
        <p:spPr bwMode="auto">
          <a:xfrm>
            <a:off x="4189413" y="1892300"/>
            <a:ext cx="174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-</a:t>
            </a:r>
            <a:endParaRPr lang="en-US"/>
          </a:p>
        </p:txBody>
      </p:sp>
      <p:sp>
        <p:nvSpPr>
          <p:cNvPr id="19465" name="Rectangle 56"/>
          <p:cNvSpPr>
            <a:spLocks noChangeArrowheads="1"/>
          </p:cNvSpPr>
          <p:nvPr/>
        </p:nvSpPr>
        <p:spPr bwMode="auto">
          <a:xfrm>
            <a:off x="3117850" y="2278063"/>
            <a:ext cx="174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=</a:t>
            </a:r>
            <a:endParaRPr lang="en-US"/>
          </a:p>
        </p:txBody>
      </p:sp>
      <p:sp>
        <p:nvSpPr>
          <p:cNvPr id="19466" name="Rectangle 57"/>
          <p:cNvSpPr>
            <a:spLocks noChangeArrowheads="1"/>
          </p:cNvSpPr>
          <p:nvPr/>
        </p:nvSpPr>
        <p:spPr bwMode="auto">
          <a:xfrm>
            <a:off x="3940175" y="1844675"/>
            <a:ext cx="968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+</a:t>
            </a:r>
            <a:endParaRPr lang="en-US"/>
          </a:p>
        </p:txBody>
      </p:sp>
      <p:sp>
        <p:nvSpPr>
          <p:cNvPr id="19467" name="Rectangle 58"/>
          <p:cNvSpPr>
            <a:spLocks noChangeArrowheads="1"/>
          </p:cNvSpPr>
          <p:nvPr/>
        </p:nvSpPr>
        <p:spPr bwMode="auto">
          <a:xfrm>
            <a:off x="2370138" y="2659063"/>
            <a:ext cx="968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=</a:t>
            </a:r>
            <a:endParaRPr lang="en-US"/>
          </a:p>
        </p:txBody>
      </p:sp>
      <p:sp>
        <p:nvSpPr>
          <p:cNvPr id="19469" name="Rectangle 61"/>
          <p:cNvSpPr>
            <a:spLocks noChangeArrowheads="1"/>
          </p:cNvSpPr>
          <p:nvPr/>
        </p:nvSpPr>
        <p:spPr bwMode="auto">
          <a:xfrm>
            <a:off x="5581650" y="2652713"/>
            <a:ext cx="79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19475" name="Rectangle 67"/>
          <p:cNvSpPr>
            <a:spLocks noChangeArrowheads="1"/>
          </p:cNvSpPr>
          <p:nvPr/>
        </p:nvSpPr>
        <p:spPr bwMode="auto">
          <a:xfrm>
            <a:off x="5581650" y="2027238"/>
            <a:ext cx="79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19476" name="Rectangle 68"/>
          <p:cNvSpPr>
            <a:spLocks noChangeArrowheads="1"/>
          </p:cNvSpPr>
          <p:nvPr/>
        </p:nvSpPr>
        <p:spPr bwMode="auto">
          <a:xfrm>
            <a:off x="5257800" y="1998408"/>
            <a:ext cx="3540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500" dirty="0">
                <a:solidFill>
                  <a:srgbClr val="000000"/>
                </a:solidFill>
                <a:latin typeface="Times New Roman" charset="0"/>
              </a:rPr>
              <a:t>if</a:t>
            </a:r>
            <a:endParaRPr lang="en-US" dirty="0"/>
          </a:p>
        </p:txBody>
      </p:sp>
      <p:sp>
        <p:nvSpPr>
          <p:cNvPr id="19477" name="Rectangle 69"/>
          <p:cNvSpPr>
            <a:spLocks noChangeArrowheads="1"/>
          </p:cNvSpPr>
          <p:nvPr/>
        </p:nvSpPr>
        <p:spPr bwMode="auto">
          <a:xfrm>
            <a:off x="4175125" y="2265363"/>
            <a:ext cx="158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/>
          </a:p>
        </p:txBody>
      </p:sp>
      <p:sp>
        <p:nvSpPr>
          <p:cNvPr id="19478" name="Rectangle 70"/>
          <p:cNvSpPr>
            <a:spLocks noChangeArrowheads="1"/>
          </p:cNvSpPr>
          <p:nvPr/>
        </p:nvSpPr>
        <p:spPr bwMode="auto">
          <a:xfrm>
            <a:off x="4030663" y="1811338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/>
          </a:p>
        </p:txBody>
      </p:sp>
      <p:sp>
        <p:nvSpPr>
          <p:cNvPr id="19479" name="Rectangle 71"/>
          <p:cNvSpPr>
            <a:spLocks noChangeArrowheads="1"/>
          </p:cNvSpPr>
          <p:nvPr/>
        </p:nvSpPr>
        <p:spPr bwMode="auto">
          <a:xfrm>
            <a:off x="2474913" y="2625725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0</a:t>
            </a:r>
            <a:endParaRPr lang="en-US"/>
          </a:p>
        </p:txBody>
      </p:sp>
      <p:sp>
        <p:nvSpPr>
          <p:cNvPr id="19484" name="Rectangle 76"/>
          <p:cNvSpPr>
            <a:spLocks noChangeArrowheads="1"/>
          </p:cNvSpPr>
          <p:nvPr/>
        </p:nvSpPr>
        <p:spPr bwMode="auto">
          <a:xfrm>
            <a:off x="3802063" y="2265363"/>
            <a:ext cx="1238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000000"/>
                </a:solidFill>
                <a:latin typeface="Times New Roman" charset="0"/>
              </a:rPr>
              <a:t>r</a:t>
            </a:r>
            <a:endParaRPr lang="en-US"/>
          </a:p>
        </p:txBody>
      </p:sp>
      <p:sp>
        <p:nvSpPr>
          <p:cNvPr id="19485" name="Rectangle 77"/>
          <p:cNvSpPr>
            <a:spLocks noChangeArrowheads="1"/>
          </p:cNvSpPr>
          <p:nvPr/>
        </p:nvSpPr>
        <p:spPr bwMode="auto">
          <a:xfrm>
            <a:off x="4408488" y="1833563"/>
            <a:ext cx="158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0000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19486" name="Rectangle 78"/>
          <p:cNvSpPr>
            <a:spLocks noChangeArrowheads="1"/>
          </p:cNvSpPr>
          <p:nvPr/>
        </p:nvSpPr>
        <p:spPr bwMode="auto">
          <a:xfrm>
            <a:off x="3535363" y="1833563"/>
            <a:ext cx="282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000000"/>
                </a:solidFill>
                <a:latin typeface="Times New Roman" charset="0"/>
              </a:rPr>
              <a:t>ar</a:t>
            </a:r>
            <a:endParaRPr lang="en-US"/>
          </a:p>
        </p:txBody>
      </p:sp>
      <p:sp>
        <p:nvSpPr>
          <p:cNvPr id="19487" name="Rectangle 79"/>
          <p:cNvSpPr>
            <a:spLocks noChangeArrowheads="1"/>
          </p:cNvSpPr>
          <p:nvPr/>
        </p:nvSpPr>
        <p:spPr bwMode="auto">
          <a:xfrm>
            <a:off x="2620963" y="2219325"/>
            <a:ext cx="282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000000"/>
                </a:solidFill>
                <a:latin typeface="Times New Roman" charset="0"/>
              </a:rPr>
              <a:t>ar</a:t>
            </a:r>
            <a:endParaRPr lang="en-US"/>
          </a:p>
        </p:txBody>
      </p:sp>
      <p:sp>
        <p:nvSpPr>
          <p:cNvPr id="19488" name="Rectangle 80"/>
          <p:cNvSpPr>
            <a:spLocks noChangeArrowheads="1"/>
          </p:cNvSpPr>
          <p:nvPr/>
        </p:nvSpPr>
        <p:spPr bwMode="auto">
          <a:xfrm>
            <a:off x="3838575" y="1811338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n</a:t>
            </a:r>
            <a:endParaRPr lang="en-US"/>
          </a:p>
        </p:txBody>
      </p:sp>
      <p:sp>
        <p:nvSpPr>
          <p:cNvPr id="19489" name="Rectangle 81"/>
          <p:cNvSpPr>
            <a:spLocks noChangeArrowheads="1"/>
          </p:cNvSpPr>
          <p:nvPr/>
        </p:nvSpPr>
        <p:spPr bwMode="auto">
          <a:xfrm>
            <a:off x="2371725" y="2022475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n</a:t>
            </a:r>
            <a:endParaRPr lang="en-US"/>
          </a:p>
        </p:txBody>
      </p:sp>
      <p:sp>
        <p:nvSpPr>
          <p:cNvPr id="19490" name="Rectangle 82"/>
          <p:cNvSpPr>
            <a:spLocks noChangeArrowheads="1"/>
          </p:cNvSpPr>
          <p:nvPr/>
        </p:nvSpPr>
        <p:spPr bwMode="auto">
          <a:xfrm>
            <a:off x="2303463" y="2625725"/>
            <a:ext cx="492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j</a:t>
            </a:r>
            <a:endParaRPr lang="en-US"/>
          </a:p>
        </p:txBody>
      </p:sp>
      <p:sp>
        <p:nvSpPr>
          <p:cNvPr id="19491" name="Rectangle 83"/>
          <p:cNvSpPr>
            <a:spLocks noChangeArrowheads="1"/>
          </p:cNvSpPr>
          <p:nvPr/>
        </p:nvSpPr>
        <p:spPr bwMode="auto">
          <a:xfrm>
            <a:off x="2957513" y="2195513"/>
            <a:ext cx="492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j</a:t>
            </a:r>
            <a:endParaRPr lang="en-US"/>
          </a:p>
        </p:txBody>
      </p:sp>
      <p:sp>
        <p:nvSpPr>
          <p:cNvPr id="19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762000"/>
          </a:xfrm>
        </p:spPr>
        <p:txBody>
          <a:bodyPr/>
          <a:lstStyle/>
          <a:p>
            <a:r>
              <a:rPr lang="en-US" dirty="0" smtClean="0"/>
              <a:t>Sum of a geometric</a:t>
            </a:r>
            <a:br>
              <a:rPr lang="en-US" dirty="0" smtClean="0"/>
            </a:br>
            <a:r>
              <a:rPr lang="en-US" dirty="0" smtClean="0"/>
              <a:t>series: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9493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r>
              <a:rPr lang="en-US" sz="3600" dirty="0" smtClean="0"/>
              <a:t>Summation of a geometric series</a:t>
            </a:r>
          </a:p>
        </p:txBody>
      </p:sp>
      <p:sp>
        <p:nvSpPr>
          <p:cNvPr id="19494" name="Rectangle 85"/>
          <p:cNvSpPr>
            <a:spLocks noChangeArrowheads="1"/>
          </p:cNvSpPr>
          <p:nvPr/>
        </p:nvSpPr>
        <p:spPr bwMode="auto">
          <a:xfrm>
            <a:off x="2133600" y="2209800"/>
            <a:ext cx="187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 dirty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</a:t>
            </a:r>
            <a:endParaRPr lang="en-US" dirty="0"/>
          </a:p>
        </p:txBody>
      </p:sp>
      <p:sp>
        <p:nvSpPr>
          <p:cNvPr id="19495" name="Slide Number Placeholder 38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D882A45-A0D9-49D0-AF29-93941EBC984D}" type="slidenum">
              <a:rPr lang="en-US" smtClean="0"/>
              <a:pPr/>
              <a:t>12</a:t>
            </a:fld>
            <a:endParaRPr lang="en-US" smtClean="0"/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/>
        </p:nvGraphicFramePr>
        <p:xfrm>
          <a:off x="3429000" y="3063631"/>
          <a:ext cx="1371600" cy="562707"/>
        </p:xfrm>
        <a:graphic>
          <a:graphicData uri="http://schemas.openxmlformats.org/presentationml/2006/ole">
            <p:oleObj spid="_x0000_s31745" name="Equation" r:id="rId4" imgW="495000" imgH="203040" progId="Equation.3">
              <p:embed/>
            </p:oleObj>
          </a:graphicData>
        </a:graphic>
      </p:graphicFrame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5791200" y="3124200"/>
          <a:ext cx="654050" cy="339882"/>
        </p:xfrm>
        <a:graphic>
          <a:graphicData uri="http://schemas.openxmlformats.org/presentationml/2006/ole">
            <p:oleObj spid="_x0000_s31746" name="Equation" r:id="rId5" imgW="317160" imgH="164880" progId="Equation.3">
              <p:embed/>
            </p:oleObj>
          </a:graphicData>
        </a:graphic>
      </p:graphicFrame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5257800" y="3124200"/>
            <a:ext cx="3540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500" dirty="0">
                <a:solidFill>
                  <a:srgbClr val="000000"/>
                </a:solidFill>
                <a:latin typeface="Times New Roman" charset="0"/>
              </a:rPr>
              <a:t>if</a:t>
            </a:r>
            <a:endParaRPr lang="en-US" dirty="0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5791200" y="2057400"/>
          <a:ext cx="654050" cy="339725"/>
        </p:xfrm>
        <a:graphic>
          <a:graphicData uri="http://schemas.openxmlformats.org/presentationml/2006/ole">
            <p:oleObj spid="_x0000_s31747" name="Equation" r:id="rId6" imgW="317160" imgH="164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172200" y="6191250"/>
            <a:ext cx="24765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r>
              <a:rPr lang="en-US" smtClean="0"/>
              <a:t>KS091201 MATEMATIKA DISKRIT W.08.b</a:t>
            </a:r>
            <a:endParaRPr lang="en-US" sz="1600" smtClean="0"/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2971800" y="1905000"/>
            <a:ext cx="1143000" cy="9906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Double summations</a:t>
            </a:r>
          </a:p>
        </p:txBody>
      </p:sp>
      <p:sp>
        <p:nvSpPr>
          <p:cNvPr id="12421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Like a nested for loop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Is equivalent to:</a:t>
            </a:r>
          </a:p>
          <a:p>
            <a:pPr>
              <a:buFont typeface="Monotype Sorts" charset="2"/>
              <a:buNone/>
            </a:pPr>
            <a:r>
              <a:rPr lang="en-US" sz="2000" smtClean="0">
                <a:latin typeface="Lucida Sans Typewriter" charset="0"/>
              </a:rPr>
              <a:t>		int sum = 0;</a:t>
            </a:r>
          </a:p>
          <a:p>
            <a:pPr>
              <a:buFont typeface="Monotype Sorts" charset="2"/>
              <a:buNone/>
            </a:pPr>
            <a:r>
              <a:rPr lang="en-US" sz="2000" smtClean="0">
                <a:latin typeface="Lucida Sans Typewriter" charset="0"/>
              </a:rPr>
              <a:t>		for ( int i = 1; i &lt;= 4; i++ )</a:t>
            </a:r>
          </a:p>
          <a:p>
            <a:pPr>
              <a:buFont typeface="Monotype Sorts" charset="2"/>
              <a:buNone/>
            </a:pPr>
            <a:r>
              <a:rPr lang="en-US" sz="2000" smtClean="0">
                <a:latin typeface="Lucida Sans Typewriter" charset="0"/>
              </a:rPr>
              <a:t>			for ( int j = 1; j &lt;= 3; j++ )</a:t>
            </a:r>
          </a:p>
          <a:p>
            <a:pPr>
              <a:buFont typeface="Monotype Sorts" charset="2"/>
              <a:buNone/>
            </a:pPr>
            <a:r>
              <a:rPr lang="en-US" sz="2000" smtClean="0">
                <a:latin typeface="Lucida Sans Typewriter" charset="0"/>
              </a:rPr>
              <a:t>				sum += i*j;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048000" y="1981200"/>
          <a:ext cx="987425" cy="885825"/>
        </p:xfrm>
        <a:graphic>
          <a:graphicData uri="http://schemas.openxmlformats.org/presentationml/2006/ole">
            <p:oleObj spid="_x0000_s4098" name="Equation" r:id="rId4" imgW="495000" imgH="444240" progId="Equation.3">
              <p:embed/>
            </p:oleObj>
          </a:graphicData>
        </a:graphic>
      </p:graphicFrame>
      <p:sp>
        <p:nvSpPr>
          <p:cNvPr id="4103" name="Slide Number Placeholder 6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579B0597-EF7C-4645-B654-F7497CD3473B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AB9CD439-68E0-4BAE-A349-FE54A46CB1A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24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38175" indent="-457200" eaLnBrk="1" hangingPunct="1">
              <a:lnSpc>
                <a:spcPct val="90000"/>
              </a:lnSpc>
            </a:pPr>
            <a:r>
              <a:rPr lang="en-US" sz="2400" smtClean="0"/>
              <a:t>Defining Sequence</a:t>
            </a:r>
          </a:p>
          <a:p>
            <a:pPr marL="638175" indent="-457200" eaLnBrk="1" hangingPunct="1">
              <a:lnSpc>
                <a:spcPct val="90000"/>
              </a:lnSpc>
            </a:pPr>
            <a:r>
              <a:rPr lang="en-US" sz="2400" smtClean="0"/>
              <a:t>Summation</a:t>
            </a:r>
          </a:p>
          <a:p>
            <a:pPr marL="638175" indent="-457200" eaLnBrk="1" hangingPunct="1">
              <a:lnSpc>
                <a:spcPct val="90000"/>
              </a:lnSpc>
            </a:pPr>
            <a:r>
              <a:rPr lang="en-US" sz="2400" smtClean="0"/>
              <a:t>Cardinality</a:t>
            </a:r>
          </a:p>
          <a:p>
            <a:pPr marL="638175" indent="-457200" eaLnBrk="1" hangingPunct="1">
              <a:lnSpc>
                <a:spcPct val="90000"/>
              </a:lnSpc>
            </a:pPr>
            <a:endParaRPr lang="en-US" sz="2400" smtClean="0"/>
          </a:p>
          <a:p>
            <a:pPr marL="638175" indent="-457200" eaLnBrk="1" hangingPunct="1">
              <a:lnSpc>
                <a:spcPct val="90000"/>
              </a:lnSpc>
            </a:pPr>
            <a:endParaRPr lang="en-US" sz="2400" smtClean="0"/>
          </a:p>
          <a:p>
            <a:pPr marL="638175" indent="-457200" eaLnBrk="1" hangingPunct="1">
              <a:lnSpc>
                <a:spcPct val="90000"/>
              </a:lnSpc>
            </a:pPr>
            <a:endParaRPr lang="en-US" sz="2400" smtClean="0"/>
          </a:p>
          <a:p>
            <a:pPr marL="638175" indent="-457200" eaLnBrk="1" hangingPunct="1">
              <a:lnSpc>
                <a:spcPct val="90000"/>
              </a:lnSpc>
            </a:pPr>
            <a:endParaRPr lang="en-US" sz="2400" smtClean="0"/>
          </a:p>
          <a:p>
            <a:pPr marL="638175" indent="-457200" eaLnBrk="1" hangingPunct="1">
              <a:lnSpc>
                <a:spcPct val="90000"/>
              </a:lnSpc>
            </a:pPr>
            <a:endParaRPr lang="en-US" sz="2400" smtClean="0"/>
          </a:p>
          <a:p>
            <a:pPr marL="638175" indent="-457200" eaLnBrk="1" hangingPunct="1">
              <a:lnSpc>
                <a:spcPct val="90000"/>
              </a:lnSpc>
            </a:pPr>
            <a:endParaRPr lang="en-US" sz="2400" smtClean="0"/>
          </a:p>
          <a:p>
            <a:pPr marL="638175" indent="-457200" eaLnBrk="1" hangingPunct="1">
              <a:lnSpc>
                <a:spcPct val="90000"/>
              </a:lnSpc>
            </a:pPr>
            <a:endParaRPr lang="en-US" sz="2400" smtClean="0"/>
          </a:p>
          <a:p>
            <a:pPr marL="638175" indent="-457200" eaLnBrk="1" hangingPunct="1">
              <a:lnSpc>
                <a:spcPct val="90000"/>
              </a:lnSpc>
            </a:pPr>
            <a:endParaRPr lang="en-US" sz="2400" smtClean="0"/>
          </a:p>
          <a:p>
            <a:pPr marL="638175" indent="-457200" eaLnBrk="1" hangingPunct="1">
              <a:lnSpc>
                <a:spcPct val="90000"/>
              </a:lnSpc>
            </a:pPr>
            <a:endParaRPr lang="en-US" sz="2400" smtClean="0"/>
          </a:p>
          <a:p>
            <a:pPr marL="638175" indent="-457200" eaLnBrk="1" hangingPunct="1">
              <a:lnSpc>
                <a:spcPct val="90000"/>
              </a:lnSpc>
            </a:pPr>
            <a:endParaRPr lang="en-US" sz="2400" smtClean="0"/>
          </a:p>
          <a:p>
            <a:pPr marL="638175" indent="-457200" eaLnBrk="1" hangingPunct="1">
              <a:lnSpc>
                <a:spcPct val="90000"/>
              </a:lnSpc>
            </a:pPr>
            <a:endParaRPr lang="en-US" sz="2400" smtClean="0"/>
          </a:p>
          <a:p>
            <a:pPr marL="638175" indent="-457200"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KS091201 MATEMATIKA DISKRIT W.08.b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172200" y="6191250"/>
            <a:ext cx="24765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r>
              <a:rPr lang="en-US" smtClean="0"/>
              <a:t>KS091201 MATEMATIKA DISKRIT W.08.b</a:t>
            </a:r>
            <a:endParaRPr lang="en-US" sz="16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Recap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sz="2000" smtClean="0">
                <a:solidFill>
                  <a:srgbClr val="000000"/>
                </a:solidFill>
                <a:sym typeface="Symbol" pitchFamily="18" charset="2"/>
              </a:rPr>
              <a:t>A function maps every element from D to a UNIQUE element in C</a:t>
            </a:r>
          </a:p>
          <a:p>
            <a:pPr marL="533400" indent="-533400"/>
            <a:r>
              <a:rPr lang="en-US" sz="2000" smtClean="0">
                <a:solidFill>
                  <a:srgbClr val="000000"/>
                </a:solidFill>
                <a:sym typeface="Symbol" pitchFamily="18" charset="2"/>
              </a:rPr>
              <a:t>f is 1-1 if f(x) = f(y) Implies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000000"/>
                </a:solidFill>
                <a:sym typeface="Symbol" pitchFamily="18" charset="2"/>
              </a:rPr>
              <a:t>x = y. </a:t>
            </a:r>
          </a:p>
          <a:p>
            <a:pPr marL="533400" indent="-533400"/>
            <a:r>
              <a:rPr lang="en-US" sz="2000" smtClean="0">
                <a:solidFill>
                  <a:srgbClr val="000000"/>
                </a:solidFill>
                <a:sym typeface="Symbol" pitchFamily="18" charset="2"/>
              </a:rPr>
              <a:t>f is onto if </a:t>
            </a:r>
            <a:r>
              <a:rPr lang="en-US" sz="2000" smtClean="0"/>
              <a:t></a:t>
            </a:r>
            <a:r>
              <a:rPr lang="en-US" sz="2000" smtClean="0">
                <a:solidFill>
                  <a:srgbClr val="000000"/>
                </a:solidFill>
                <a:sym typeface="Symbol" pitchFamily="18" charset="2"/>
              </a:rPr>
              <a:t>y  C </a:t>
            </a:r>
            <a:r>
              <a:rPr lang="en-US" sz="2000" smtClean="0">
                <a:cs typeface="Arial" charset="0"/>
                <a:sym typeface="Symbol" pitchFamily="18" charset="2"/>
              </a:rPr>
              <a:t></a:t>
            </a:r>
            <a:r>
              <a:rPr lang="en-US" sz="2000" smtClean="0">
                <a:solidFill>
                  <a:srgbClr val="000000"/>
                </a:solidFill>
                <a:sym typeface="Symbol" pitchFamily="18" charset="2"/>
              </a:rPr>
              <a:t>x  D such that f(x) = y.</a:t>
            </a:r>
          </a:p>
          <a:p>
            <a:pPr marL="533400" indent="-533400"/>
            <a:r>
              <a:rPr lang="en-US" sz="2000" smtClean="0">
                <a:solidFill>
                  <a:srgbClr val="000000"/>
                </a:solidFill>
                <a:sym typeface="Symbol" pitchFamily="18" charset="2"/>
              </a:rPr>
              <a:t>f is a bijection, if f is 1-1 and onto.</a:t>
            </a:r>
          </a:p>
          <a:p>
            <a:pPr marL="533400" indent="-533400"/>
            <a:r>
              <a:rPr lang="en-US" sz="2000" smtClean="0">
                <a:solidFill>
                  <a:srgbClr val="000000"/>
                </a:solidFill>
                <a:sym typeface="Symbol" pitchFamily="18" charset="2"/>
              </a:rPr>
              <a:t>f(S) = {y | y = f(x) for x  S} 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ABCB9C71-BEDF-4114-8869-E33C0C849C6B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172200" y="6191250"/>
            <a:ext cx="24765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r>
              <a:rPr lang="en-US" smtClean="0"/>
              <a:t>KS091201 MATEMATIKA DISKRIT W.08.b</a:t>
            </a:r>
            <a:endParaRPr lang="en-US" sz="16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Sequence: an ordered list of elements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Like a set, but: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Elements can be duplicated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Elements are ordered</a:t>
            </a:r>
          </a:p>
          <a:p>
            <a:pPr>
              <a:lnSpc>
                <a:spcPct val="90000"/>
              </a:lnSpc>
            </a:pPr>
            <a:r>
              <a:rPr lang="en-US" smtClean="0"/>
              <a:t>A sequence is a function from a subset of </a:t>
            </a:r>
            <a:r>
              <a:rPr lang="en-US" b="1" smtClean="0"/>
              <a:t>Z</a:t>
            </a:r>
            <a:r>
              <a:rPr lang="en-US" smtClean="0"/>
              <a:t> to a set S</a:t>
            </a:r>
          </a:p>
          <a:p>
            <a:pPr>
              <a:lnSpc>
                <a:spcPct val="90000"/>
              </a:lnSpc>
            </a:pPr>
            <a:r>
              <a:rPr lang="en-US" i="1" smtClean="0"/>
              <a:t>a</a:t>
            </a:r>
            <a:r>
              <a:rPr lang="en-US" i="1" baseline="-25000" smtClean="0"/>
              <a:t>n</a:t>
            </a:r>
            <a:r>
              <a:rPr lang="en-US" smtClean="0"/>
              <a:t> is a term in the sequence</a:t>
            </a:r>
          </a:p>
          <a:p>
            <a:pPr>
              <a:lnSpc>
                <a:spcPct val="90000"/>
              </a:lnSpc>
            </a:pPr>
            <a:r>
              <a:rPr lang="en-US" smtClean="0"/>
              <a:t>{</a:t>
            </a:r>
            <a:r>
              <a:rPr lang="en-US" i="1" smtClean="0"/>
              <a:t>a</a:t>
            </a:r>
            <a:r>
              <a:rPr lang="en-US" i="1" baseline="-25000" smtClean="0"/>
              <a:t>n</a:t>
            </a:r>
            <a:r>
              <a:rPr lang="en-US" smtClean="0"/>
              <a:t>} means the entire sequence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The same notation as sets!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E131F6F8-5A38-4E82-BC3E-8C1756A94C9A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172200" y="6191250"/>
            <a:ext cx="24765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r>
              <a:rPr lang="en-US" smtClean="0"/>
              <a:t>KS091201 MATEMATIKA DISKRIT W.08.b</a:t>
            </a:r>
            <a:endParaRPr lang="en-US" sz="16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Sequence examples</a:t>
            </a:r>
          </a:p>
        </p:txBody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i="1" smtClean="0"/>
              <a:t>a</a:t>
            </a:r>
            <a:r>
              <a:rPr lang="en-US" sz="2400" i="1" baseline="-25000" smtClean="0"/>
              <a:t>n</a:t>
            </a:r>
            <a:r>
              <a:rPr lang="en-US" sz="2400" smtClean="0"/>
              <a:t> = 3</a:t>
            </a:r>
            <a:r>
              <a:rPr lang="en-US" sz="2400" i="1" smtClean="0"/>
              <a:t>n</a:t>
            </a:r>
            <a:endParaRPr lang="en-US" sz="2400" smtClean="0"/>
          </a:p>
          <a:p>
            <a:pPr lvl="1"/>
            <a:r>
              <a:rPr lang="en-US" sz="2000" smtClean="0"/>
              <a:t>The terms in the sequence are </a:t>
            </a:r>
            <a:r>
              <a:rPr lang="en-US" sz="2000" i="1" smtClean="0"/>
              <a:t>a</a:t>
            </a:r>
            <a:r>
              <a:rPr lang="en-US" sz="2000" baseline="-25000" smtClean="0"/>
              <a:t>1</a:t>
            </a:r>
            <a:r>
              <a:rPr lang="en-US" sz="2000" smtClean="0"/>
              <a:t>, </a:t>
            </a:r>
            <a:r>
              <a:rPr lang="en-US" sz="2000" i="1" smtClean="0"/>
              <a:t>a</a:t>
            </a:r>
            <a:r>
              <a:rPr lang="en-US" sz="2000" baseline="-25000" smtClean="0"/>
              <a:t>2</a:t>
            </a:r>
            <a:r>
              <a:rPr lang="en-US" sz="2000" smtClean="0"/>
              <a:t>, </a:t>
            </a:r>
            <a:r>
              <a:rPr lang="en-US" sz="2000" i="1" smtClean="0"/>
              <a:t>a</a:t>
            </a:r>
            <a:r>
              <a:rPr lang="en-US" sz="2000" baseline="-25000" smtClean="0"/>
              <a:t>3</a:t>
            </a:r>
            <a:r>
              <a:rPr lang="en-US" sz="2000" smtClean="0"/>
              <a:t>, …</a:t>
            </a:r>
          </a:p>
          <a:p>
            <a:pPr lvl="1"/>
            <a:r>
              <a:rPr lang="en-US" sz="2000" smtClean="0"/>
              <a:t>The sequence {</a:t>
            </a:r>
            <a:r>
              <a:rPr lang="en-US" sz="2000" i="1" smtClean="0"/>
              <a:t>a</a:t>
            </a:r>
            <a:r>
              <a:rPr lang="en-US" sz="2000" i="1" baseline="-25000" smtClean="0"/>
              <a:t>n</a:t>
            </a:r>
            <a:r>
              <a:rPr lang="en-US" sz="2000" smtClean="0"/>
              <a:t>} is { 3, 6, 9, 12, … }</a:t>
            </a:r>
          </a:p>
          <a:p>
            <a:pPr>
              <a:lnSpc>
                <a:spcPct val="90000"/>
              </a:lnSpc>
            </a:pPr>
            <a:r>
              <a:rPr lang="en-US" smtClean="0"/>
              <a:t>Arithmetic Progression</a:t>
            </a:r>
          </a:p>
          <a:p>
            <a:pPr lvl="1">
              <a:lnSpc>
                <a:spcPct val="90000"/>
              </a:lnSpc>
            </a:pPr>
            <a:r>
              <a:rPr lang="en-US" sz="2200" i="1" smtClean="0"/>
              <a:t>a, a+d, a+2d, …, a+nd, …</a:t>
            </a:r>
          </a:p>
          <a:p>
            <a:pPr lvl="1">
              <a:lnSpc>
                <a:spcPct val="90000"/>
              </a:lnSpc>
            </a:pPr>
            <a:r>
              <a:rPr lang="en-US" sz="2200" i="1" smtClean="0"/>
              <a:t>a</a:t>
            </a:r>
            <a:r>
              <a:rPr lang="en-US" sz="2200" i="1" baseline="-25000" smtClean="0"/>
              <a:t>n</a:t>
            </a:r>
            <a:r>
              <a:rPr lang="en-US" sz="2200" i="1" smtClean="0"/>
              <a:t> = a + (n-1) d</a:t>
            </a:r>
          </a:p>
          <a:p>
            <a:pPr lvl="1"/>
            <a:endParaRPr lang="en-US" sz="2000" smtClean="0"/>
          </a:p>
          <a:p>
            <a:r>
              <a:rPr lang="en-US" sz="2400" i="1" smtClean="0"/>
              <a:t>b</a:t>
            </a:r>
            <a:r>
              <a:rPr lang="en-US" sz="2400" i="1" baseline="-25000" smtClean="0"/>
              <a:t>n</a:t>
            </a:r>
            <a:r>
              <a:rPr lang="en-US" sz="2400" smtClean="0"/>
              <a:t> = 2</a:t>
            </a:r>
            <a:r>
              <a:rPr lang="en-US" sz="2400" i="1" baseline="30000" smtClean="0"/>
              <a:t>n</a:t>
            </a:r>
          </a:p>
          <a:p>
            <a:pPr lvl="1"/>
            <a:r>
              <a:rPr lang="en-US" sz="2000" smtClean="0"/>
              <a:t>The terms in the sequence are </a:t>
            </a:r>
            <a:r>
              <a:rPr lang="en-US" sz="2000" i="1" smtClean="0"/>
              <a:t>b</a:t>
            </a:r>
            <a:r>
              <a:rPr lang="en-US" sz="2000" baseline="-25000" smtClean="0"/>
              <a:t>1</a:t>
            </a:r>
            <a:r>
              <a:rPr lang="en-US" sz="2000" smtClean="0"/>
              <a:t>, </a:t>
            </a:r>
            <a:r>
              <a:rPr lang="en-US" sz="2000" i="1" smtClean="0"/>
              <a:t>b</a:t>
            </a:r>
            <a:r>
              <a:rPr lang="en-US" sz="2000" baseline="-25000" smtClean="0"/>
              <a:t>2</a:t>
            </a:r>
            <a:r>
              <a:rPr lang="en-US" sz="2000" smtClean="0"/>
              <a:t>, </a:t>
            </a:r>
            <a:r>
              <a:rPr lang="en-US" sz="2000" i="1" smtClean="0"/>
              <a:t>b</a:t>
            </a:r>
            <a:r>
              <a:rPr lang="en-US" sz="2000" baseline="-25000" smtClean="0"/>
              <a:t>3</a:t>
            </a:r>
            <a:r>
              <a:rPr lang="en-US" sz="2000" smtClean="0"/>
              <a:t>, …</a:t>
            </a:r>
          </a:p>
          <a:p>
            <a:pPr lvl="1"/>
            <a:r>
              <a:rPr lang="en-US" sz="2000" smtClean="0"/>
              <a:t>The sequence {</a:t>
            </a:r>
            <a:r>
              <a:rPr lang="en-US" sz="2000" i="1" smtClean="0"/>
              <a:t>b</a:t>
            </a:r>
            <a:r>
              <a:rPr lang="en-US" sz="2000" i="1" baseline="-25000" smtClean="0"/>
              <a:t>n</a:t>
            </a:r>
            <a:r>
              <a:rPr lang="en-US" sz="2000" smtClean="0"/>
              <a:t>} is  { 2, 4, 8, 16, 32, … }</a:t>
            </a:r>
          </a:p>
          <a:p>
            <a:r>
              <a:rPr lang="en-US" sz="2400" smtClean="0"/>
              <a:t>Geometric Progression</a:t>
            </a:r>
          </a:p>
          <a:p>
            <a:pPr lvl="1"/>
            <a:r>
              <a:rPr lang="en-US" sz="2000" smtClean="0"/>
              <a:t>a, ar, ar</a:t>
            </a:r>
            <a:r>
              <a:rPr lang="en-US" sz="2000" baseline="30000" smtClean="0"/>
              <a:t>2</a:t>
            </a:r>
            <a:r>
              <a:rPr lang="en-US" sz="2000" smtClean="0"/>
              <a:t>, ar</a:t>
            </a:r>
            <a:r>
              <a:rPr lang="en-US" sz="2000" baseline="30000" smtClean="0"/>
              <a:t>3</a:t>
            </a:r>
            <a:r>
              <a:rPr lang="en-US" sz="2000" smtClean="0"/>
              <a:t>, …, ar</a:t>
            </a:r>
            <a:r>
              <a:rPr lang="en-US" sz="2000" baseline="30000" smtClean="0"/>
              <a:t>n-1</a:t>
            </a:r>
            <a:r>
              <a:rPr lang="en-US" sz="2000" smtClean="0"/>
              <a:t>, …</a:t>
            </a:r>
          </a:p>
          <a:p>
            <a:pPr lvl="1"/>
            <a:r>
              <a:rPr lang="en-US" sz="2000" smtClean="0"/>
              <a:t>a</a:t>
            </a:r>
            <a:r>
              <a:rPr lang="en-US" sz="2000" baseline="-25000" smtClean="0"/>
              <a:t>n </a:t>
            </a:r>
            <a:r>
              <a:rPr lang="en-US" sz="2000" smtClean="0"/>
              <a:t>= ar</a:t>
            </a:r>
            <a:r>
              <a:rPr lang="en-US" sz="2000" baseline="30000" smtClean="0"/>
              <a:t>n-1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1857B9D6-F16D-4450-8D84-8B6BCCBB7BCD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172200" y="6191250"/>
            <a:ext cx="24765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r>
              <a:rPr lang="en-US" smtClean="0"/>
              <a:t>KS091201 MATEMATIKA DISKRIT W.08.b</a:t>
            </a:r>
            <a:endParaRPr lang="en-US" sz="16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Determining the sequence formula</a:t>
            </a:r>
          </a:p>
        </p:txBody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Given values in a sequence, how do you determine the formula?</a:t>
            </a:r>
          </a:p>
          <a:p>
            <a:endParaRPr lang="en-US" sz="2400" smtClean="0"/>
          </a:p>
          <a:p>
            <a:r>
              <a:rPr lang="en-US" sz="2400" smtClean="0"/>
              <a:t>Steps to consider:</a:t>
            </a:r>
          </a:p>
          <a:p>
            <a:pPr lvl="1"/>
            <a:r>
              <a:rPr lang="en-US" sz="2000" smtClean="0"/>
              <a:t>Is it an arithmetic progression (each term a constant amount from the last)?</a:t>
            </a:r>
          </a:p>
          <a:p>
            <a:pPr lvl="1"/>
            <a:r>
              <a:rPr lang="en-US" sz="2000" smtClean="0"/>
              <a:t>Is it a geometric progression (each term a factor of the previous term)?</a:t>
            </a:r>
          </a:p>
          <a:p>
            <a:pPr lvl="1"/>
            <a:r>
              <a:rPr lang="en-US" sz="2000" smtClean="0"/>
              <a:t>Does the sequence it repeat (or cycle)?</a:t>
            </a:r>
          </a:p>
          <a:p>
            <a:pPr lvl="1"/>
            <a:r>
              <a:rPr lang="en-US" sz="2000" smtClean="0"/>
              <a:t>Does the sequence combine previous terms?</a:t>
            </a:r>
          </a:p>
          <a:p>
            <a:pPr lvl="1"/>
            <a:r>
              <a:rPr lang="en-US" sz="2000" smtClean="0"/>
              <a:t>Are there runs of the same value?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9FE40323-D354-412D-A5D4-D041D3BECDE5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172200" y="6191250"/>
            <a:ext cx="24765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r>
              <a:rPr lang="en-US" smtClean="0"/>
              <a:t>KS091201 MATEMATIKA DISKRIT W.08.b</a:t>
            </a:r>
            <a:endParaRPr lang="en-US" sz="16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Determining the sequence formula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300" smtClean="0"/>
              <a:t>1, 0, 1, 1, 0, 0, 1, 1, 1, 0, 0, 0, 1, …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200" smtClean="0"/>
              <a:t>The sequence alternates 1’s and 0’s, increasing the number of 1’s and 0’s each time</a:t>
            </a:r>
          </a:p>
          <a:p>
            <a:pPr marL="609600" indent="-609600">
              <a:lnSpc>
                <a:spcPct val="90000"/>
              </a:lnSpc>
            </a:pPr>
            <a:r>
              <a:rPr lang="en-US" smtClean="0"/>
              <a:t>1, 2, 2, 3, 4, 4, 5, 6, 6, 7, 8, 8, …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200" smtClean="0"/>
              <a:t>This sequence increases by one, but repeats all even numbers once</a:t>
            </a:r>
          </a:p>
          <a:p>
            <a:pPr marL="609600" indent="-609600">
              <a:lnSpc>
                <a:spcPct val="90000"/>
              </a:lnSpc>
            </a:pPr>
            <a:r>
              <a:rPr lang="en-US" smtClean="0"/>
              <a:t>1, 0, 2, 0, 4, 0, 8, 0, 16, 0, …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200" smtClean="0"/>
              <a:t>The non-0 numbers are a geometric sequence (2</a:t>
            </a:r>
            <a:r>
              <a:rPr lang="en-US" sz="2200" i="1" baseline="30000" smtClean="0"/>
              <a:t>n</a:t>
            </a:r>
            <a:r>
              <a:rPr lang="en-US" sz="2200" smtClean="0"/>
              <a:t>) interspersed with zeros</a:t>
            </a:r>
          </a:p>
          <a:p>
            <a:pPr marL="609600" indent="-609600">
              <a:lnSpc>
                <a:spcPct val="90000"/>
              </a:lnSpc>
            </a:pPr>
            <a:r>
              <a:rPr lang="en-US" smtClean="0"/>
              <a:t>3, 6, 12, 24, 48, 96, 192, …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200" smtClean="0"/>
              <a:t>Each term is twice the previous: geometric progression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200" i="1" smtClean="0"/>
              <a:t>a</a:t>
            </a:r>
            <a:r>
              <a:rPr lang="en-US" sz="2200" i="1" baseline="-25000" smtClean="0"/>
              <a:t>n</a:t>
            </a:r>
            <a:r>
              <a:rPr lang="en-US" sz="2200" smtClean="0"/>
              <a:t> = 3*2</a:t>
            </a:r>
            <a:r>
              <a:rPr lang="en-US" sz="2200" i="1" baseline="30000" smtClean="0"/>
              <a:t>n-1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1056F540-3917-48F3-BBCB-AF111F7B4BE6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172200" y="6191250"/>
            <a:ext cx="24765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r>
              <a:rPr lang="en-US" smtClean="0"/>
              <a:t>KS091201 MATEMATIKA DISKRIT W.08.b</a:t>
            </a:r>
            <a:endParaRPr lang="en-US" sz="16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Determining the sequence formula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15, 8, 1, -6, -13, -20, -27, …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Each term is 7 less than the previous term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</a:t>
            </a:r>
            <a:r>
              <a:rPr lang="en-US" sz="2000" baseline="-25000" smtClean="0"/>
              <a:t>n</a:t>
            </a:r>
            <a:r>
              <a:rPr lang="en-US" sz="2000" smtClean="0"/>
              <a:t> = 22 - 7n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3, 5, 8, 12, 17, 23, 30, 38, 47, …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The difference between successive terms increases by one each time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</a:t>
            </a:r>
            <a:r>
              <a:rPr lang="en-US" sz="2000" baseline="-25000" smtClean="0"/>
              <a:t>1</a:t>
            </a:r>
            <a:r>
              <a:rPr lang="en-US" sz="2000" smtClean="0"/>
              <a:t> = 3, a</a:t>
            </a:r>
            <a:r>
              <a:rPr lang="en-US" sz="2000" baseline="-25000" smtClean="0"/>
              <a:t>n</a:t>
            </a:r>
            <a:r>
              <a:rPr lang="en-US" sz="2000" smtClean="0"/>
              <a:t> = a</a:t>
            </a:r>
            <a:r>
              <a:rPr lang="en-US" sz="2000" baseline="-25000" smtClean="0"/>
              <a:t>n-1</a:t>
            </a:r>
            <a:r>
              <a:rPr lang="en-US" sz="2000" smtClean="0"/>
              <a:t> + 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</a:t>
            </a:r>
            <a:r>
              <a:rPr lang="en-US" sz="2000" baseline="-25000" smtClean="0"/>
              <a:t>n</a:t>
            </a:r>
            <a:r>
              <a:rPr lang="en-US" sz="2000" smtClean="0"/>
              <a:t> = n(n+1)/2 + 2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2, 16, 54, 128, 250, 432, 686, …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Each term is twice the cube of 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</a:t>
            </a:r>
            <a:r>
              <a:rPr lang="en-US" sz="2000" baseline="-25000" smtClean="0"/>
              <a:t>n</a:t>
            </a:r>
            <a:r>
              <a:rPr lang="en-US" sz="2000" smtClean="0"/>
              <a:t> = 2*n</a:t>
            </a:r>
            <a:r>
              <a:rPr lang="en-US" sz="2000" baseline="30000" smtClean="0"/>
              <a:t>3</a:t>
            </a: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400" smtClean="0"/>
              <a:t>2, 3, 7, 25, 121, 721, 5041, 40321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Each successive term is about n times the previous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</a:t>
            </a:r>
            <a:r>
              <a:rPr lang="en-US" sz="2000" baseline="-25000" smtClean="0"/>
              <a:t>n</a:t>
            </a:r>
            <a:r>
              <a:rPr lang="en-US" sz="2000" smtClean="0"/>
              <a:t> = n! + 1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B409A60D-102F-4FA5-80F2-FA0C10B7BE76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172200" y="6191250"/>
            <a:ext cx="24765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r>
              <a:rPr lang="en-US" smtClean="0"/>
              <a:t>KS091201 MATEMATIKA DISKRIT W.08.b</a:t>
            </a:r>
            <a:endParaRPr lang="en-US" sz="1600" smtClean="0"/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Summations</a:t>
            </a:r>
          </a:p>
        </p:txBody>
      </p:sp>
      <p:sp>
        <p:nvSpPr>
          <p:cNvPr id="12339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summation:</a:t>
            </a:r>
          </a:p>
          <a:p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				or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r>
              <a:rPr lang="en-US" smtClean="0"/>
              <a:t>is like a for loop:</a:t>
            </a:r>
          </a:p>
          <a:p>
            <a:endParaRPr lang="en-US" smtClean="0"/>
          </a:p>
          <a:p>
            <a:pPr>
              <a:buFont typeface="Monotype Sorts" charset="2"/>
              <a:buNone/>
            </a:pPr>
            <a:r>
              <a:rPr lang="en-US" sz="2000" smtClean="0">
                <a:latin typeface="Lucida Sans Typewriter" charset="0"/>
              </a:rPr>
              <a:t>			int sum = 0;</a:t>
            </a:r>
          </a:p>
          <a:p>
            <a:pPr>
              <a:buFont typeface="Monotype Sorts" charset="2"/>
              <a:buNone/>
            </a:pPr>
            <a:r>
              <a:rPr lang="en-US" sz="2000" smtClean="0">
                <a:latin typeface="Lucida Sans Typewriter" charset="0"/>
              </a:rPr>
              <a:t>			for ( int j = m; j &lt;= n; j++ )</a:t>
            </a:r>
          </a:p>
          <a:p>
            <a:pPr>
              <a:buFont typeface="Monotype Sorts" charset="2"/>
              <a:buNone/>
            </a:pPr>
            <a:r>
              <a:rPr lang="en-US" sz="2000" smtClean="0">
                <a:latin typeface="Lucida Sans Typewriter" charset="0"/>
              </a:rPr>
              <a:t>				sum += a(j);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447800" y="1905000"/>
          <a:ext cx="758825" cy="885825"/>
        </p:xfrm>
        <a:graphic>
          <a:graphicData uri="http://schemas.openxmlformats.org/presentationml/2006/ole">
            <p:oleObj spid="_x0000_s2050" name="Equation" r:id="rId4" imgW="380880" imgH="44424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038600" y="2133600"/>
          <a:ext cx="1152525" cy="511175"/>
        </p:xfrm>
        <a:graphic>
          <a:graphicData uri="http://schemas.openxmlformats.org/presentationml/2006/ole">
            <p:oleObj spid="_x0000_s2051" name="Equation" r:id="rId5" imgW="571320" imgH="253800" progId="Equation.3">
              <p:embed/>
            </p:oleObj>
          </a:graphicData>
        </a:graphic>
      </p:graphicFrame>
      <p:sp>
        <p:nvSpPr>
          <p:cNvPr id="1233928" name="Text Box 8"/>
          <p:cNvSpPr txBox="1">
            <a:spLocks noChangeArrowheads="1"/>
          </p:cNvSpPr>
          <p:nvPr/>
        </p:nvSpPr>
        <p:spPr bwMode="auto">
          <a:xfrm>
            <a:off x="4267200" y="31242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CC00"/>
                </a:solidFill>
              </a:rPr>
              <a:t>index of</a:t>
            </a:r>
          </a:p>
          <a:p>
            <a:pPr algn="ctr"/>
            <a:r>
              <a:rPr lang="en-US">
                <a:solidFill>
                  <a:srgbClr val="FFCC00"/>
                </a:solidFill>
              </a:rPr>
              <a:t>summation</a:t>
            </a:r>
          </a:p>
        </p:txBody>
      </p:sp>
      <p:sp>
        <p:nvSpPr>
          <p:cNvPr id="1233929" name="Line 9"/>
          <p:cNvSpPr>
            <a:spLocks noChangeShapeType="1"/>
          </p:cNvSpPr>
          <p:nvPr/>
        </p:nvSpPr>
        <p:spPr bwMode="auto">
          <a:xfrm flipV="1">
            <a:off x="4191000" y="2590800"/>
            <a:ext cx="381000" cy="990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930" name="Line 10"/>
          <p:cNvSpPr>
            <a:spLocks noChangeShapeType="1"/>
          </p:cNvSpPr>
          <p:nvPr/>
        </p:nvSpPr>
        <p:spPr bwMode="auto">
          <a:xfrm flipH="1" flipV="1">
            <a:off x="2286000" y="2819400"/>
            <a:ext cx="1905000" cy="7620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931" name="Line 11"/>
          <p:cNvSpPr>
            <a:spLocks noChangeShapeType="1"/>
          </p:cNvSpPr>
          <p:nvPr/>
        </p:nvSpPr>
        <p:spPr bwMode="auto">
          <a:xfrm>
            <a:off x="4191000" y="3581400"/>
            <a:ext cx="1371600" cy="1295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932" name="Text Box 12"/>
          <p:cNvSpPr txBox="1">
            <a:spLocks noChangeArrowheads="1"/>
          </p:cNvSpPr>
          <p:nvPr/>
        </p:nvSpPr>
        <p:spPr bwMode="auto">
          <a:xfrm>
            <a:off x="7696200" y="1447800"/>
            <a:ext cx="1238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upper limit</a:t>
            </a:r>
          </a:p>
        </p:txBody>
      </p:sp>
      <p:sp>
        <p:nvSpPr>
          <p:cNvPr id="1233933" name="Line 13"/>
          <p:cNvSpPr>
            <a:spLocks noChangeShapeType="1"/>
          </p:cNvSpPr>
          <p:nvPr/>
        </p:nvSpPr>
        <p:spPr bwMode="auto">
          <a:xfrm flipH="1">
            <a:off x="2514600" y="1676400"/>
            <a:ext cx="51816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934" name="Line 14"/>
          <p:cNvSpPr>
            <a:spLocks noChangeShapeType="1"/>
          </p:cNvSpPr>
          <p:nvPr/>
        </p:nvSpPr>
        <p:spPr bwMode="auto">
          <a:xfrm flipH="1">
            <a:off x="4648200" y="1676400"/>
            <a:ext cx="30480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935" name="Line 15"/>
          <p:cNvSpPr>
            <a:spLocks noChangeShapeType="1"/>
          </p:cNvSpPr>
          <p:nvPr/>
        </p:nvSpPr>
        <p:spPr bwMode="auto">
          <a:xfrm flipH="1">
            <a:off x="6553200" y="1676400"/>
            <a:ext cx="1143000" cy="3200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936" name="Text Box 16"/>
          <p:cNvSpPr txBox="1">
            <a:spLocks noChangeArrowheads="1"/>
          </p:cNvSpPr>
          <p:nvPr/>
        </p:nvSpPr>
        <p:spPr bwMode="auto">
          <a:xfrm>
            <a:off x="5886450" y="2286000"/>
            <a:ext cx="1200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</a:rPr>
              <a:t>lower limit</a:t>
            </a:r>
          </a:p>
        </p:txBody>
      </p:sp>
      <p:sp>
        <p:nvSpPr>
          <p:cNvPr id="1233937" name="Line 17"/>
          <p:cNvSpPr>
            <a:spLocks noChangeShapeType="1"/>
          </p:cNvSpPr>
          <p:nvPr/>
        </p:nvSpPr>
        <p:spPr bwMode="auto">
          <a:xfrm flipH="1">
            <a:off x="2667000" y="2590800"/>
            <a:ext cx="32004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938" name="Line 18"/>
          <p:cNvSpPr>
            <a:spLocks noChangeShapeType="1"/>
          </p:cNvSpPr>
          <p:nvPr/>
        </p:nvSpPr>
        <p:spPr bwMode="auto">
          <a:xfrm flipH="1">
            <a:off x="4953000" y="2590800"/>
            <a:ext cx="914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939" name="Line 19"/>
          <p:cNvSpPr>
            <a:spLocks noChangeShapeType="1"/>
          </p:cNvSpPr>
          <p:nvPr/>
        </p:nvSpPr>
        <p:spPr bwMode="auto">
          <a:xfrm flipH="1">
            <a:off x="5105400" y="2590800"/>
            <a:ext cx="762000" cy="2362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Slide Number Placeholder 18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B5113B7A-9F7E-43A9-968E-BEE245594C45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928" grpId="0"/>
      <p:bldP spid="1233929" grpId="0" animBg="1"/>
      <p:bldP spid="1233930" grpId="0" animBg="1"/>
      <p:bldP spid="1233931" grpId="0" animBg="1"/>
      <p:bldP spid="1233932" grpId="0"/>
      <p:bldP spid="1233933" grpId="0" animBg="1"/>
      <p:bldP spid="1233934" grpId="0" animBg="1"/>
      <p:bldP spid="1233935" grpId="0" animBg="1"/>
      <p:bldP spid="1233936" grpId="0"/>
      <p:bldP spid="1233937" grpId="0" animBg="1"/>
      <p:bldP spid="1233938" grpId="0" animBg="1"/>
      <p:bldP spid="123393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7377</TotalTime>
  <Words>905</Words>
  <Application>Microsoft Office PowerPoint</Application>
  <PresentationFormat>On-screen Show (4:3)</PresentationFormat>
  <Paragraphs>185</Paragraphs>
  <Slides>13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Equity</vt:lpstr>
      <vt:lpstr>CorelDRAW</vt:lpstr>
      <vt:lpstr>Equation</vt:lpstr>
      <vt:lpstr>Microsoft Equation 3.0</vt:lpstr>
      <vt:lpstr>Slide 1</vt:lpstr>
      <vt:lpstr>outline</vt:lpstr>
      <vt:lpstr>Recap</vt:lpstr>
      <vt:lpstr>Definitions</vt:lpstr>
      <vt:lpstr>Sequence examples</vt:lpstr>
      <vt:lpstr>Determining the sequence formula</vt:lpstr>
      <vt:lpstr>Determining the sequence formula</vt:lpstr>
      <vt:lpstr>Determining the sequence formula</vt:lpstr>
      <vt:lpstr>Summations</vt:lpstr>
      <vt:lpstr>Evaluating sequences</vt:lpstr>
      <vt:lpstr>Summation</vt:lpstr>
      <vt:lpstr>Summation of a geometric series</vt:lpstr>
      <vt:lpstr>Double summations</vt:lpstr>
    </vt:vector>
  </TitlesOfParts>
  <Company>ftif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Amalia</cp:lastModifiedBy>
  <cp:revision>370</cp:revision>
  <dcterms:created xsi:type="dcterms:W3CDTF">2009-04-29T07:19:27Z</dcterms:created>
  <dcterms:modified xsi:type="dcterms:W3CDTF">2012-10-31T04:57:17Z</dcterms:modified>
</cp:coreProperties>
</file>