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71" r:id="rId3"/>
    <p:sldId id="275" r:id="rId4"/>
    <p:sldId id="294" r:id="rId5"/>
    <p:sldId id="293" r:id="rId6"/>
    <p:sldId id="273" r:id="rId7"/>
    <p:sldId id="277" r:id="rId8"/>
    <p:sldId id="276" r:id="rId9"/>
    <p:sldId id="278" r:id="rId10"/>
    <p:sldId id="279" r:id="rId11"/>
    <p:sldId id="280" r:id="rId12"/>
    <p:sldId id="287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57" r:id="rId24"/>
    <p:sldId id="258" r:id="rId25"/>
    <p:sldId id="259" r:id="rId26"/>
    <p:sldId id="260" r:id="rId27"/>
    <p:sldId id="261" r:id="rId28"/>
    <p:sldId id="263" r:id="rId29"/>
    <p:sldId id="264" r:id="rId30"/>
    <p:sldId id="266" r:id="rId31"/>
    <p:sldId id="265" r:id="rId32"/>
    <p:sldId id="267" r:id="rId33"/>
    <p:sldId id="268" r:id="rId34"/>
    <p:sldId id="269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9FE4-9800-4B85-1C38-D34C13A31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Security Framework (</a:t>
            </a:r>
            <a:r>
              <a:rPr lang="en-US" dirty="0" err="1"/>
              <a:t>MobSF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34732-1AB6-FE96-044F-0AC673156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Zarif Ikram (1905111)</a:t>
            </a:r>
          </a:p>
          <a:p>
            <a:r>
              <a:rPr lang="en-US" dirty="0"/>
              <a:t>Anamul Hoque Emtiaj (1905113)</a:t>
            </a:r>
          </a:p>
        </p:txBody>
      </p:sp>
    </p:spTree>
    <p:extLst>
      <p:ext uri="{BB962C8B-B14F-4D97-AF65-F5344CB8AC3E}">
        <p14:creationId xmlns:p14="http://schemas.microsoft.com/office/powerpoint/2010/main" val="400028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65D4-6279-BCAF-1B29-9933EDE1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permissions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0BD94-E12C-114C-2F4A-0ECD2D3CE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03885"/>
            <a:ext cx="10058400" cy="3885329"/>
          </a:xfrm>
        </p:spPr>
      </p:pic>
    </p:spTree>
    <p:extLst>
      <p:ext uri="{BB962C8B-B14F-4D97-AF65-F5344CB8AC3E}">
        <p14:creationId xmlns:p14="http://schemas.microsoft.com/office/powerpoint/2010/main" val="198692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B011-7980-A76A-FDD0-2A65A841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9B0FC-F871-CB4B-A98F-2FD487EE8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53968"/>
            <a:ext cx="10058400" cy="3985163"/>
          </a:xfrm>
        </p:spPr>
      </p:pic>
    </p:spTree>
    <p:extLst>
      <p:ext uri="{BB962C8B-B14F-4D97-AF65-F5344CB8AC3E}">
        <p14:creationId xmlns:p14="http://schemas.microsoft.com/office/powerpoint/2010/main" val="345181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65C2B-7C9A-4F67-C9CB-6307901B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813" y="2624328"/>
            <a:ext cx="4846858" cy="1609344"/>
          </a:xfrm>
        </p:spPr>
        <p:txBody>
          <a:bodyPr/>
          <a:lstStyle/>
          <a:p>
            <a:r>
              <a:rPr lang="en-US" dirty="0"/>
              <a:t>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19228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F310-A45A-A920-77D7-D20FA478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96910-0762-FBF8-251C-4F2D6C45A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71" y="2120900"/>
            <a:ext cx="9896208" cy="4051300"/>
          </a:xfrm>
        </p:spPr>
      </p:pic>
    </p:spTree>
    <p:extLst>
      <p:ext uri="{BB962C8B-B14F-4D97-AF65-F5344CB8AC3E}">
        <p14:creationId xmlns:p14="http://schemas.microsoft.com/office/powerpoint/2010/main" val="46999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1F9E-DE44-BB13-D5DD-218C6629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4C709-8740-75C8-D8DC-A31C60BC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76" y="2120900"/>
            <a:ext cx="8715798" cy="4051300"/>
          </a:xfrm>
        </p:spPr>
      </p:pic>
    </p:spTree>
    <p:extLst>
      <p:ext uri="{BB962C8B-B14F-4D97-AF65-F5344CB8AC3E}">
        <p14:creationId xmlns:p14="http://schemas.microsoft.com/office/powerpoint/2010/main" val="42696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4BB6-B6F1-FAD7-F1A0-E6829619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6F6B7-AFED-0DFA-A626-0D20EBFA4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41" y="2120900"/>
            <a:ext cx="8312667" cy="4051300"/>
          </a:xfrm>
        </p:spPr>
      </p:pic>
    </p:spTree>
    <p:extLst>
      <p:ext uri="{BB962C8B-B14F-4D97-AF65-F5344CB8AC3E}">
        <p14:creationId xmlns:p14="http://schemas.microsoft.com/office/powerpoint/2010/main" val="105072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46CF-C019-B7AE-94A8-4D7C682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D83E2-3303-5A87-EC52-3ED4A5A1A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61806"/>
            <a:ext cx="9312613" cy="4410394"/>
          </a:xfrm>
        </p:spPr>
      </p:pic>
    </p:spTree>
    <p:extLst>
      <p:ext uri="{BB962C8B-B14F-4D97-AF65-F5344CB8AC3E}">
        <p14:creationId xmlns:p14="http://schemas.microsoft.com/office/powerpoint/2010/main" val="87324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BE80-808C-CD33-8030-9B41DDEF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413" y="2624328"/>
            <a:ext cx="4900646" cy="1609344"/>
          </a:xfrm>
        </p:spPr>
        <p:txBody>
          <a:bodyPr/>
          <a:lstStyle/>
          <a:p>
            <a:r>
              <a:rPr lang="en-US" dirty="0"/>
              <a:t>Malware Analysis</a:t>
            </a:r>
          </a:p>
        </p:txBody>
      </p:sp>
    </p:spTree>
    <p:extLst>
      <p:ext uri="{BB962C8B-B14F-4D97-AF65-F5344CB8AC3E}">
        <p14:creationId xmlns:p14="http://schemas.microsoft.com/office/powerpoint/2010/main" val="96497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58C1B5-16F1-B54A-2F8D-43784153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APKiD</a:t>
            </a:r>
            <a:r>
              <a:rPr lang="en-US" dirty="0"/>
              <a:t>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4EAE23-C427-B37E-C555-1893E6ACC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3" y="2120900"/>
            <a:ext cx="9986043" cy="4051300"/>
          </a:xfrm>
        </p:spPr>
      </p:pic>
    </p:spTree>
    <p:extLst>
      <p:ext uri="{BB962C8B-B14F-4D97-AF65-F5344CB8AC3E}">
        <p14:creationId xmlns:p14="http://schemas.microsoft.com/office/powerpoint/2010/main" val="110085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EEDD-C6D3-26A2-76C3-374E29F9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MALWARE CHECK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F732B-52F2-F64F-2FB5-5F25F30D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86220"/>
            <a:ext cx="10058400" cy="2520659"/>
          </a:xfrm>
        </p:spPr>
      </p:pic>
    </p:spTree>
    <p:extLst>
      <p:ext uri="{BB962C8B-B14F-4D97-AF65-F5344CB8AC3E}">
        <p14:creationId xmlns:p14="http://schemas.microsoft.com/office/powerpoint/2010/main" val="9086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B73F-4084-9598-CC98-9BA8EF8B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About </a:t>
            </a:r>
            <a:r>
              <a:rPr lang="en-US" i="0" dirty="0" err="1">
                <a:solidFill>
                  <a:srgbClr val="000000"/>
                </a:solidFill>
                <a:effectLst/>
              </a:rPr>
              <a:t>mobsf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5C0A-DD8B-C340-9C3F-631F8622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Mobile Security Framework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an open source mobile application (Android/iOS) automated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pentesting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framework capable of performing end to end security testing of mobile Apps.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K</a:t>
            </a:r>
            <a:r>
              <a:rPr lang="en-US" b="1" i="0" dirty="0">
                <a:solidFill>
                  <a:srgbClr val="000000"/>
                </a:solidFill>
                <a:effectLst/>
              </a:rPr>
              <a:t>ey features: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Static Analysis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Malware Detection and Analysis</a:t>
            </a:r>
          </a:p>
          <a:p>
            <a:r>
              <a:rPr lang="en-US" b="1" dirty="0">
                <a:solidFill>
                  <a:srgbClr val="000000"/>
                </a:solidFill>
              </a:rPr>
              <a:t>Security Analysis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Dynamic Analysis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Report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8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C03-0F1F-3DA4-BD5C-974328F7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Abused Permissions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C0111-FA25-6DF2-018D-0B2742812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996474"/>
            <a:ext cx="10058400" cy="2300152"/>
          </a:xfrm>
        </p:spPr>
      </p:pic>
    </p:spTree>
    <p:extLst>
      <p:ext uri="{BB962C8B-B14F-4D97-AF65-F5344CB8AC3E}">
        <p14:creationId xmlns:p14="http://schemas.microsoft.com/office/powerpoint/2010/main" val="237762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38B3-7420-79B7-8044-AD7E80F6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Reconnaissance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1E66D-6494-1DBD-548C-77CCCC199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73" y="1775012"/>
            <a:ext cx="9733854" cy="4406153"/>
          </a:xfrm>
        </p:spPr>
      </p:pic>
    </p:spTree>
    <p:extLst>
      <p:ext uri="{BB962C8B-B14F-4D97-AF65-F5344CB8AC3E}">
        <p14:creationId xmlns:p14="http://schemas.microsoft.com/office/powerpoint/2010/main" val="168000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41B3-BB14-3F36-3D0E-3C1D8F02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BEC77-7BE5-739B-1299-2E2A95E7A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6" y="1721224"/>
            <a:ext cx="9407566" cy="4442012"/>
          </a:xfrm>
        </p:spPr>
      </p:pic>
    </p:spTree>
    <p:extLst>
      <p:ext uri="{BB962C8B-B14F-4D97-AF65-F5344CB8AC3E}">
        <p14:creationId xmlns:p14="http://schemas.microsoft.com/office/powerpoint/2010/main" val="395858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C8BB-5FF3-A063-5892-07F78EC8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3D2E-DE78-FD2D-2F04-67EACFD5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Real-time application testing: Testing while the application software is running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Dynamic Analysis Testing: Conducted during application runtime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Objective: Identify security flaws in Android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Application: Suitable for use during development or production stages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Methodology: Involves examining the application while it's actively being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Focus: Detection and resolution of security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1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FF36-B165-38D7-C18F-CE3D8D9E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virtual machines (VMs)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B47E-AEAD-750D-F33D-0799868D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Supported rooted Android virtual machines (VMs)/emulators by </a:t>
            </a:r>
            <a:r>
              <a:rPr lang="en-US" dirty="0" err="1"/>
              <a:t>MobSF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Genymotion</a:t>
            </a:r>
            <a:endParaRPr lang="en-US" dirty="0"/>
          </a:p>
          <a:p>
            <a:pPr lvl="1"/>
            <a:r>
              <a:rPr lang="en-US" dirty="0" err="1"/>
              <a:t>Genymotion</a:t>
            </a:r>
            <a:r>
              <a:rPr lang="en-US" dirty="0"/>
              <a:t> Cloud VM</a:t>
            </a:r>
          </a:p>
          <a:p>
            <a:pPr lvl="1"/>
            <a:r>
              <a:rPr lang="en-US" dirty="0"/>
              <a:t>Android Studio Emulator</a:t>
            </a:r>
          </a:p>
          <a:p>
            <a:pPr lvl="1"/>
            <a:r>
              <a:rPr lang="en-US" dirty="0" err="1"/>
              <a:t>Corellium</a:t>
            </a:r>
            <a:endParaRPr lang="en-US" dirty="0"/>
          </a:p>
          <a:p>
            <a:r>
              <a:rPr lang="en-US" dirty="0" err="1"/>
              <a:t>Genymotion</a:t>
            </a:r>
            <a:r>
              <a:rPr lang="en-US" dirty="0"/>
              <a:t> utilized in our work: Identified as the ideal dynamic analysis environment with minimal setup friction</a:t>
            </a:r>
          </a:p>
          <a:p>
            <a:r>
              <a:rPr lang="en-US" dirty="0"/>
              <a:t>Supported Android versions:</a:t>
            </a:r>
          </a:p>
          <a:p>
            <a:pPr lvl="1"/>
            <a:r>
              <a:rPr lang="en-US" dirty="0"/>
              <a:t>Android 5.0 to 11.0: Compatible with Frida, requiring no additional setup for dynamic analysis</a:t>
            </a:r>
          </a:p>
          <a:p>
            <a:pPr lvl="1"/>
            <a:r>
              <a:rPr lang="en-US" dirty="0"/>
              <a:t>Android 4.1 through 4.4: Requires </a:t>
            </a:r>
            <a:r>
              <a:rPr lang="en-US" dirty="0" err="1"/>
              <a:t>MobSFying</a:t>
            </a:r>
            <a:r>
              <a:rPr lang="en-US" dirty="0"/>
              <a:t> the runtime initially due to reliance on </a:t>
            </a:r>
            <a:r>
              <a:rPr lang="en-US" dirty="0" err="1"/>
              <a:t>Xposed</a:t>
            </a:r>
            <a:r>
              <a:rPr lang="en-US" dirty="0"/>
              <a:t> Framework; installation of </a:t>
            </a:r>
            <a:r>
              <a:rPr lang="en-US" dirty="0" err="1"/>
              <a:t>Xposed</a:t>
            </a:r>
            <a:r>
              <a:rPr lang="en-US" dirty="0"/>
              <a:t> Modules and virtual machine reboot necessary for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268317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EC7C-1CA3-DC02-E94A-FD46406A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Genymotion</a:t>
            </a:r>
            <a:r>
              <a:rPr lang="en-US" dirty="0"/>
              <a:t>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F048-8BFB-FA95-A1EF-F481B637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Genymotion</a:t>
            </a:r>
            <a:r>
              <a:rPr lang="en-US" dirty="0"/>
              <a:t> Desktop Setup: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Genymotion</a:t>
            </a:r>
            <a:r>
              <a:rPr lang="en-US" dirty="0"/>
              <a:t> desktop from the official website (Version 3.6 used).</a:t>
            </a:r>
          </a:p>
          <a:p>
            <a:pPr lvl="1"/>
            <a:r>
              <a:rPr lang="en-US" dirty="0"/>
              <a:t>Installation completed.</a:t>
            </a:r>
          </a:p>
          <a:p>
            <a:r>
              <a:rPr lang="en-US" dirty="0"/>
              <a:t>Setup Process:</a:t>
            </a:r>
          </a:p>
          <a:p>
            <a:pPr lvl="1"/>
            <a:r>
              <a:rPr lang="en-US" dirty="0"/>
              <a:t>Click on the plus (+) icon.</a:t>
            </a:r>
          </a:p>
          <a:p>
            <a:pPr lvl="1"/>
            <a:r>
              <a:rPr lang="en-US" dirty="0"/>
              <a:t>Select the desired virtual device (e.g., Samsung Galaxy S6).</a:t>
            </a:r>
          </a:p>
          <a:p>
            <a:pPr lvl="1"/>
            <a:r>
              <a:rPr lang="en-US" dirty="0"/>
              <a:t>Choose Android version (e.g., Android 11.0, compatible with </a:t>
            </a:r>
            <a:r>
              <a:rPr lang="en-US" dirty="0" err="1"/>
              <a:t>MobSF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Use default settings for the remaining configurations.</a:t>
            </a:r>
          </a:p>
          <a:p>
            <a:r>
              <a:rPr lang="en-US" dirty="0"/>
              <a:t>Virtual Device Download:</a:t>
            </a:r>
          </a:p>
          <a:p>
            <a:pPr lvl="1"/>
            <a:r>
              <a:rPr lang="en-US" dirty="0"/>
              <a:t>Download the selected virtual device (Samsung Galaxy S6).</a:t>
            </a:r>
          </a:p>
          <a:p>
            <a:pPr lvl="1"/>
            <a:r>
              <a:rPr lang="en-US" dirty="0"/>
              <a:t>Download size: 600MB.</a:t>
            </a:r>
          </a:p>
        </p:txBody>
      </p:sp>
    </p:spTree>
    <p:extLst>
      <p:ext uri="{BB962C8B-B14F-4D97-AF65-F5344CB8AC3E}">
        <p14:creationId xmlns:p14="http://schemas.microsoft.com/office/powerpoint/2010/main" val="4137623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D70D-AEDC-EDBA-3613-F5AB2E8D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Genymotion</a:t>
            </a:r>
            <a:r>
              <a:rPr lang="en-US" dirty="0"/>
              <a:t> 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460FF-8DA3-7ECC-C47E-A4B3618C7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25" y="2120900"/>
            <a:ext cx="5150099" cy="4051300"/>
          </a:xfrm>
        </p:spPr>
      </p:pic>
    </p:spTree>
    <p:extLst>
      <p:ext uri="{BB962C8B-B14F-4D97-AF65-F5344CB8AC3E}">
        <p14:creationId xmlns:p14="http://schemas.microsoft.com/office/powerpoint/2010/main" val="3553380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EC44-A4FE-2B49-5547-9F86E130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</a:t>
            </a:r>
            <a:r>
              <a:rPr lang="en-US" dirty="0" err="1"/>
              <a:t>Genymotion</a:t>
            </a:r>
            <a:r>
              <a:rPr lang="en-US" dirty="0"/>
              <a:t> VM with </a:t>
            </a:r>
            <a:r>
              <a:rPr lang="en-US" dirty="0" err="1"/>
              <a:t>MobSF</a:t>
            </a:r>
            <a:r>
              <a:rPr lang="en-US" dirty="0"/>
              <a:t> for 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14A6D-C980-ED25-0935-EC5175ED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Analysis Setup: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Genymotion</a:t>
            </a:r>
            <a:r>
              <a:rPr lang="en-US" dirty="0"/>
              <a:t> VM before initiating </a:t>
            </a:r>
            <a:r>
              <a:rPr lang="en-US" dirty="0" err="1"/>
              <a:t>MobSF</a:t>
            </a:r>
            <a:r>
              <a:rPr lang="en-US" dirty="0"/>
              <a:t>.</a:t>
            </a:r>
          </a:p>
          <a:p>
            <a:r>
              <a:rPr lang="en-US" dirty="0"/>
              <a:t>Steps to Follow:</a:t>
            </a:r>
          </a:p>
          <a:p>
            <a:pPr lvl="1"/>
            <a:r>
              <a:rPr lang="en-US" dirty="0"/>
              <a:t>Start the downloaded VM </a:t>
            </a:r>
          </a:p>
          <a:p>
            <a:pPr lvl="1"/>
            <a:r>
              <a:rPr lang="en-US" dirty="0"/>
              <a:t>Identify the device identifier from the title bar</a:t>
            </a:r>
          </a:p>
          <a:p>
            <a:pPr lvl="1"/>
            <a:r>
              <a:rPr lang="en-US" dirty="0"/>
              <a:t>Execute </a:t>
            </a:r>
            <a:r>
              <a:rPr lang="en-US" dirty="0" err="1"/>
              <a:t>MobSF</a:t>
            </a:r>
            <a:r>
              <a:rPr lang="en-US" dirty="0"/>
              <a:t> using the following command:</a:t>
            </a:r>
          </a:p>
          <a:p>
            <a:pPr lvl="1"/>
            <a:r>
              <a:rPr lang="en-US" dirty="0"/>
              <a:t>docker run -it –rm -p 8000:8000 -p 1337:1337 -e MOBSF_ANALYZER_IDENTIFIER=127.0.0.1:6555 </a:t>
            </a:r>
            <a:r>
              <a:rPr lang="en-US" dirty="0" err="1"/>
              <a:t>opensecurity</a:t>
            </a:r>
            <a:r>
              <a:rPr lang="en-US" dirty="0"/>
              <a:t>/</a:t>
            </a:r>
            <a:r>
              <a:rPr lang="en-US" dirty="0" err="1"/>
              <a:t>mobile-security-framework-mobsf:latest</a:t>
            </a:r>
            <a:endParaRPr lang="en-US" dirty="0"/>
          </a:p>
          <a:p>
            <a:pPr lvl="1"/>
            <a:r>
              <a:rPr lang="en-US" dirty="0"/>
              <a:t>Example identifier: 127.0.0.1:6555</a:t>
            </a:r>
          </a:p>
        </p:txBody>
      </p:sp>
    </p:spTree>
    <p:extLst>
      <p:ext uri="{BB962C8B-B14F-4D97-AF65-F5344CB8AC3E}">
        <p14:creationId xmlns:p14="http://schemas.microsoft.com/office/powerpoint/2010/main" val="1950221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05C8-E300-0A84-E66D-1795B827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</a:t>
            </a:r>
            <a:r>
              <a:rPr lang="en-US" dirty="0" err="1"/>
              <a:t>Genymotion</a:t>
            </a:r>
            <a:r>
              <a:rPr lang="en-US" dirty="0"/>
              <a:t> VM with </a:t>
            </a:r>
            <a:r>
              <a:rPr lang="en-US" dirty="0" err="1"/>
              <a:t>MobSF</a:t>
            </a:r>
            <a:r>
              <a:rPr lang="en-US" dirty="0"/>
              <a:t> for Dynamic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22501-7770-A622-6632-34F7C4638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13" y="2093976"/>
            <a:ext cx="6938962" cy="1719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B4D0F-A69A-CA32-6C7B-9D80D5941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17" y="3813048"/>
            <a:ext cx="6815554" cy="26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4874-C023-51CE-CB28-5309AB4D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DFDE-5924-BC75-27CD-B024740E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Initiating Dynamic Analysis with </a:t>
            </a:r>
            <a:r>
              <a:rPr lang="en-US" dirty="0" err="1"/>
              <a:t>MobSF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Obtain DIVA (Damn Insecure and Vulnerable App) from https://</a:t>
            </a:r>
            <a:r>
              <a:rPr lang="en-US" dirty="0" err="1"/>
              <a:t>github.com</a:t>
            </a:r>
            <a:r>
              <a:rPr lang="en-US" dirty="0"/>
              <a:t>/0xArab/diva-</a:t>
            </a:r>
            <a:r>
              <a:rPr lang="en-US" dirty="0" err="1"/>
              <a:t>apk</a:t>
            </a:r>
            <a:r>
              <a:rPr lang="en-US" dirty="0"/>
              <a:t>-file.</a:t>
            </a:r>
          </a:p>
          <a:p>
            <a:pPr lvl="1"/>
            <a:r>
              <a:rPr lang="en-US" dirty="0"/>
              <a:t>Follow these steps for dynamic analysis:</a:t>
            </a:r>
          </a:p>
          <a:p>
            <a:pPr lvl="1"/>
            <a:r>
              <a:rPr lang="en-US" dirty="0"/>
              <a:t>Prepare the APK file for testing on the </a:t>
            </a:r>
            <a:r>
              <a:rPr lang="en-US" dirty="0" err="1"/>
              <a:t>MobSF</a:t>
            </a:r>
            <a:r>
              <a:rPr lang="en-US" dirty="0"/>
              <a:t> dashboard.</a:t>
            </a:r>
          </a:p>
          <a:p>
            <a:pPr lvl="1"/>
            <a:r>
              <a:rPr lang="en-US" dirty="0"/>
              <a:t>Access the </a:t>
            </a:r>
            <a:r>
              <a:rPr lang="en-US" dirty="0" err="1"/>
              <a:t>MobSF</a:t>
            </a:r>
            <a:r>
              <a:rPr lang="en-US" dirty="0"/>
              <a:t> dashboard.</a:t>
            </a:r>
          </a:p>
          <a:p>
            <a:pPr lvl="1"/>
            <a:r>
              <a:rPr lang="en-US" dirty="0"/>
              <a:t>Upload the DIVA application's APK file.</a:t>
            </a:r>
          </a:p>
          <a:p>
            <a:pPr lvl="1"/>
            <a:r>
              <a:rPr lang="en-US" dirty="0"/>
              <a:t>Start Dynamic Analysis by selecting the "Start Dynamic Analysis" option on the </a:t>
            </a:r>
            <a:r>
              <a:rPr lang="en-US" dirty="0" err="1"/>
              <a:t>MobSF</a:t>
            </a:r>
            <a:r>
              <a:rPr lang="en-US" dirty="0"/>
              <a:t> dashboard </a:t>
            </a:r>
          </a:p>
          <a:p>
            <a:pPr lvl="1"/>
            <a:r>
              <a:rPr lang="en-US" dirty="0" err="1"/>
              <a:t>MobSF</a:t>
            </a:r>
            <a:r>
              <a:rPr lang="en-US" dirty="0"/>
              <a:t> will proceed to install the DIVA application on the connected Android Virtual Device (AVD).</a:t>
            </a:r>
          </a:p>
          <a:p>
            <a:pPr lvl="1"/>
            <a:r>
              <a:rPr lang="en-US" dirty="0"/>
              <a:t>Ensure the Android API version meets </a:t>
            </a:r>
            <a:r>
              <a:rPr lang="en-US" dirty="0" err="1"/>
              <a:t>MobSF's</a:t>
            </a:r>
            <a:r>
              <a:rPr lang="en-US" dirty="0"/>
              <a:t> minimum requirements if installation fails.</a:t>
            </a:r>
          </a:p>
          <a:p>
            <a:pPr lvl="1"/>
            <a:r>
              <a:rPr lang="en-US" dirty="0"/>
              <a:t>Upon successful installation, access the Dynamic Analyzer page, showing the application ready for dynamic analysis </a:t>
            </a:r>
          </a:p>
          <a:p>
            <a:pPr lvl="1"/>
            <a:r>
              <a:rPr lang="en-US" dirty="0"/>
              <a:t>Utilize the available menus on the dashboard for Dynamic Analysis testing.</a:t>
            </a:r>
          </a:p>
        </p:txBody>
      </p:sp>
    </p:spTree>
    <p:extLst>
      <p:ext uri="{BB962C8B-B14F-4D97-AF65-F5344CB8AC3E}">
        <p14:creationId xmlns:p14="http://schemas.microsoft.com/office/powerpoint/2010/main" val="406341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46C2-F7E5-DBFB-A0C1-38FC8972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MobSF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FC8B-1509-06AF-4E28-A9B7EB61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Install Docker</a:t>
            </a:r>
          </a:p>
          <a:p>
            <a:r>
              <a:rPr lang="en-US" dirty="0"/>
              <a:t> Pull the docker image</a:t>
            </a:r>
          </a:p>
          <a:p>
            <a:pPr marL="274320" lvl="1" indent="0">
              <a:buNone/>
            </a:pPr>
            <a:r>
              <a:rPr lang="en-US" dirty="0"/>
              <a:t>   docker pull </a:t>
            </a:r>
            <a:r>
              <a:rPr lang="en-US" dirty="0" err="1"/>
              <a:t>opensecurity</a:t>
            </a:r>
            <a:r>
              <a:rPr lang="en-US" dirty="0"/>
              <a:t>/</a:t>
            </a:r>
            <a:r>
              <a:rPr lang="en-US" dirty="0" err="1"/>
              <a:t>mobile-security-framework-mobsf:latest</a:t>
            </a:r>
            <a:endParaRPr lang="en-US" dirty="0"/>
          </a:p>
          <a:p>
            <a:r>
              <a:rPr lang="en-US" dirty="0"/>
              <a:t>Run the docker image</a:t>
            </a:r>
          </a:p>
          <a:p>
            <a:pPr marL="274320" lvl="1" indent="0">
              <a:buNone/>
            </a:pPr>
            <a:r>
              <a:rPr lang="en-US" dirty="0"/>
              <a:t>   docker run -it --rm -p 8000:8000 </a:t>
            </a:r>
            <a:r>
              <a:rPr lang="en-US" dirty="0" err="1"/>
              <a:t>opensecurity</a:t>
            </a:r>
            <a:r>
              <a:rPr lang="en-US" dirty="0"/>
              <a:t>/</a:t>
            </a:r>
            <a:r>
              <a:rPr lang="en-US" dirty="0" err="1"/>
              <a:t>mobile-security-framework-mobsf:latest</a:t>
            </a:r>
            <a:endParaRPr lang="en-US" dirty="0"/>
          </a:p>
          <a:p>
            <a:r>
              <a:rPr lang="en-US" dirty="0"/>
              <a:t>Access the web interface</a:t>
            </a:r>
          </a:p>
          <a:p>
            <a:pPr marL="274320" lvl="1" indent="0">
              <a:buNone/>
            </a:pPr>
            <a:r>
              <a:rPr lang="en-US" dirty="0"/>
              <a:t>   http :// localhost :8000</a:t>
            </a:r>
          </a:p>
        </p:txBody>
      </p:sp>
    </p:spTree>
    <p:extLst>
      <p:ext uri="{BB962C8B-B14F-4D97-AF65-F5344CB8AC3E}">
        <p14:creationId xmlns:p14="http://schemas.microsoft.com/office/powerpoint/2010/main" val="2378861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D3EB-51FD-23FC-EC2A-5858AF8A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dynamic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3BED5-5C6B-9B98-9037-535AF917B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00" y="2120900"/>
            <a:ext cx="8810150" cy="4051300"/>
          </a:xfrm>
        </p:spPr>
      </p:pic>
    </p:spTree>
    <p:extLst>
      <p:ext uri="{BB962C8B-B14F-4D97-AF65-F5344CB8AC3E}">
        <p14:creationId xmlns:p14="http://schemas.microsoft.com/office/powerpoint/2010/main" val="127947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2E35-C9D3-A866-817C-CC03F712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5235-CF6C-7383-2FD3-A4D836AA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Dynamic Analysis Process:</a:t>
            </a:r>
          </a:p>
          <a:p>
            <a:pPr lvl="1"/>
            <a:r>
              <a:rPr lang="en-US" dirty="0"/>
              <a:t>Open the DIVA app and execute a specific vulnerable example.</a:t>
            </a:r>
          </a:p>
          <a:p>
            <a:pPr lvl="1"/>
            <a:r>
              <a:rPr lang="en-US" dirty="0"/>
              <a:t>Upon completion, generate a report via </a:t>
            </a:r>
            <a:r>
              <a:rPr lang="en-US" dirty="0" err="1"/>
              <a:t>MobSF</a:t>
            </a:r>
            <a:r>
              <a:rPr lang="en-US" dirty="0"/>
              <a:t> to identify underlying vulnerabilities.</a:t>
            </a:r>
          </a:p>
          <a:p>
            <a:r>
              <a:rPr lang="en-US" dirty="0"/>
              <a:t>DIVA App Vulnerability Examples:</a:t>
            </a:r>
          </a:p>
          <a:p>
            <a:pPr lvl="1"/>
            <a:r>
              <a:rPr lang="en-US" dirty="0"/>
              <a:t>Insecure Data Storage:</a:t>
            </a:r>
          </a:p>
          <a:p>
            <a:pPr lvl="2"/>
            <a:r>
              <a:rPr lang="en-US" dirty="0"/>
              <a:t>Lack of proper encryption or protection for sensitive data, risking unauthorized access.</a:t>
            </a:r>
          </a:p>
          <a:p>
            <a:pPr lvl="1"/>
            <a:r>
              <a:rPr lang="en-US" dirty="0"/>
              <a:t>Input Validation Issues:</a:t>
            </a:r>
          </a:p>
          <a:p>
            <a:pPr lvl="2"/>
            <a:r>
              <a:rPr lang="en-US" dirty="0"/>
              <a:t>Failure to properly validate user inputs, leading to potential security vulnerabilities like injection attacks or buffer overflows.</a:t>
            </a:r>
          </a:p>
          <a:p>
            <a:pPr lvl="1"/>
            <a:r>
              <a:rPr lang="en-US" dirty="0"/>
              <a:t>Access Control Issues:</a:t>
            </a:r>
          </a:p>
          <a:p>
            <a:pPr lvl="2"/>
            <a:r>
              <a:rPr lang="en-US" dirty="0"/>
              <a:t>Inadequate management of user permissions, allowing unauthorized access to restricted functionality or data.</a:t>
            </a:r>
          </a:p>
          <a:p>
            <a:pPr lvl="1"/>
            <a:r>
              <a:rPr lang="en-US" dirty="0"/>
              <a:t>Hardcoding Issues:</a:t>
            </a:r>
          </a:p>
          <a:p>
            <a:pPr lvl="2"/>
            <a:r>
              <a:rPr lang="en-US" dirty="0"/>
              <a:t>Storing sensitive information directly in the code, accessible to anyone with access to the application’s code.</a:t>
            </a:r>
          </a:p>
        </p:txBody>
      </p:sp>
    </p:spTree>
    <p:extLst>
      <p:ext uri="{BB962C8B-B14F-4D97-AF65-F5344CB8AC3E}">
        <p14:creationId xmlns:p14="http://schemas.microsoft.com/office/powerpoint/2010/main" val="704829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0931-82ED-EECF-9714-C0551E63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Insecure data storage in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4DD1-0EAB-62B5-1BBD-63AA10E0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Insecure Data Storage in XML in Android App Development:</a:t>
            </a:r>
          </a:p>
          <a:p>
            <a:pPr lvl="1"/>
            <a:r>
              <a:rPr lang="en-US" dirty="0"/>
              <a:t>Definition: Storing sensitive or confidential information within XML files without encryption or protection mechanisms.</a:t>
            </a:r>
          </a:p>
          <a:p>
            <a:pPr lvl="1"/>
            <a:r>
              <a:rPr lang="en-US" dirty="0"/>
              <a:t>Vulnerability: Occurs when user credentials, API keys, or sensitive data are stored in plain text within XML files.</a:t>
            </a:r>
          </a:p>
          <a:p>
            <a:pPr lvl="1"/>
            <a:r>
              <a:rPr lang="en-US" dirty="0"/>
              <a:t>Risk: Susceptibility to unauthorized access by malicious actors.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an Android app stores user passwords or authentication tokens in plain text within an XML file,</a:t>
            </a:r>
          </a:p>
          <a:p>
            <a:pPr lvl="1"/>
            <a:r>
              <a:rPr lang="en-US" dirty="0"/>
              <a:t>Potential Misuse: Attacker with device access could extract information for unauthorized access or identity theft.</a:t>
            </a:r>
          </a:p>
        </p:txBody>
      </p:sp>
    </p:spTree>
    <p:extLst>
      <p:ext uri="{BB962C8B-B14F-4D97-AF65-F5344CB8AC3E}">
        <p14:creationId xmlns:p14="http://schemas.microsoft.com/office/powerpoint/2010/main" val="119609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0C8F-DDBD-5CFC-B752-72F568D2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845E-F369-B6C1-2F2A-A42C6E94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111752" cy="40507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application in the virtual machine (VM).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"INSECURE DATA STORAGE - PART 1".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Toggle "Show Screen" in </a:t>
            </a:r>
            <a:r>
              <a:rPr lang="en-US" dirty="0" err="1"/>
              <a:t>MobSF</a:t>
            </a:r>
            <a:r>
              <a:rPr lang="en-US" dirty="0"/>
              <a:t> to display the app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81156-A424-C872-E66A-B92259F8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73" y="2121408"/>
            <a:ext cx="6337738" cy="35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5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106E-B3F0-5F7C-0B01-1F0EEE75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E5AF-C620-6EB2-0BAF-D7F8E87B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Enter input for username and password.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on "Generate Report" to view the dynamic analysis report.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Navigate to the submenu containing XML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CB301-1777-9CCA-5C40-B2E3B18A5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36690"/>
            <a:ext cx="7772400" cy="24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79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7EB9-906B-0239-075B-6A82C9D5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11A4-24E8-FA63-0079-889F68EC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/>
              <a:t>Click on the file with the .xml extension to view its contents in XML format revealing vulnerabilities associated with data storage in XML.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D4DEA-3F8A-76EC-ABBF-67F72EA2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336554"/>
            <a:ext cx="7772400" cy="16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5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FAAA-CC2A-A2A4-198E-D27D9323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B5F73-0C2F-8B64-E72F-EA8C3029B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1" y="1740160"/>
            <a:ext cx="8268507" cy="4264722"/>
          </a:xfrm>
        </p:spPr>
      </p:pic>
    </p:spTree>
    <p:extLst>
      <p:ext uri="{BB962C8B-B14F-4D97-AF65-F5344CB8AC3E}">
        <p14:creationId xmlns:p14="http://schemas.microsoft.com/office/powerpoint/2010/main" val="57081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22EC-AB8C-9678-2402-0862D25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4892-BCDD-7437-07A8-81A98DC0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DIVA (Damn insecure and vulnerable App)</a:t>
            </a:r>
          </a:p>
          <a:p>
            <a:pPr marL="274320" lvl="1" indent="0">
              <a:buNone/>
            </a:pPr>
            <a:r>
              <a:rPr lang="en-US" dirty="0"/>
              <a:t>  https://github.com/0xArab/diva-apk-file</a:t>
            </a:r>
          </a:p>
        </p:txBody>
      </p:sp>
    </p:spTree>
    <p:extLst>
      <p:ext uri="{BB962C8B-B14F-4D97-AF65-F5344CB8AC3E}">
        <p14:creationId xmlns:p14="http://schemas.microsoft.com/office/powerpoint/2010/main" val="21007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882B-2870-2B0B-34EB-C336C68D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9E21-796A-222F-3675-34F1D31D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Examination of a mobile application's code and configuration files without actually executing the program.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3A497-EB23-1844-197B-F5603837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38" y="3655753"/>
            <a:ext cx="8016935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ED52-0425-1887-FC68-6A3D4F56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15691"/>
            <a:ext cx="10058400" cy="1609344"/>
          </a:xfrm>
        </p:spPr>
        <p:txBody>
          <a:bodyPr/>
          <a:lstStyle/>
          <a:p>
            <a:r>
              <a:rPr lang="en-US" dirty="0"/>
              <a:t>scanning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ED990-3402-D97F-C74A-AD0069E8D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25168"/>
            <a:ext cx="10171291" cy="4648200"/>
          </a:xfrm>
        </p:spPr>
      </p:pic>
    </p:spTree>
    <p:extLst>
      <p:ext uri="{BB962C8B-B14F-4D97-AF65-F5344CB8AC3E}">
        <p14:creationId xmlns:p14="http://schemas.microsoft.com/office/powerpoint/2010/main" val="84219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292-8845-47F6-2E4B-140BAF28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18" y="99149"/>
            <a:ext cx="10058400" cy="1609344"/>
          </a:xfrm>
        </p:spPr>
        <p:txBody>
          <a:bodyPr/>
          <a:lstStyle/>
          <a:p>
            <a:r>
              <a:rPr lang="en-US" dirty="0"/>
              <a:t>App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C0585-AA1F-149B-911D-380D1951D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18" y="1371601"/>
            <a:ext cx="10690423" cy="5158554"/>
          </a:xfrm>
        </p:spPr>
      </p:pic>
    </p:spTree>
    <p:extLst>
      <p:ext uri="{BB962C8B-B14F-4D97-AF65-F5344CB8AC3E}">
        <p14:creationId xmlns:p14="http://schemas.microsoft.com/office/powerpoint/2010/main" val="16630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D00B-859C-2C82-04E4-6E4F5B94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Signer Certificate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904503-074D-2B76-FCDB-ED8CD524D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57817"/>
            <a:ext cx="10058400" cy="3977466"/>
          </a:xfrm>
        </p:spPr>
      </p:pic>
    </p:spTree>
    <p:extLst>
      <p:ext uri="{BB962C8B-B14F-4D97-AF65-F5344CB8AC3E}">
        <p14:creationId xmlns:p14="http://schemas.microsoft.com/office/powerpoint/2010/main" val="305314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278</TotalTime>
  <Words>950</Words>
  <Application>Microsoft Office PowerPoint</Application>
  <PresentationFormat>Widescreen</PresentationFormat>
  <Paragraphs>126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Rockwell</vt:lpstr>
      <vt:lpstr>Rockwell Condensed</vt:lpstr>
      <vt:lpstr>Rockwell Extra Bold</vt:lpstr>
      <vt:lpstr>Söhne</vt:lpstr>
      <vt:lpstr>Wingdings</vt:lpstr>
      <vt:lpstr>Wood Type</vt:lpstr>
      <vt:lpstr>Mobile Security Framework (MobSF)</vt:lpstr>
      <vt:lpstr>About mobsf</vt:lpstr>
      <vt:lpstr>Running MobSF</vt:lpstr>
      <vt:lpstr>Architecture</vt:lpstr>
      <vt:lpstr>Demonstration</vt:lpstr>
      <vt:lpstr>STATIC ANALYSIS</vt:lpstr>
      <vt:lpstr>scanning</vt:lpstr>
      <vt:lpstr>App information</vt:lpstr>
      <vt:lpstr>Signer Certificate</vt:lpstr>
      <vt:lpstr>Application permissions</vt:lpstr>
      <vt:lpstr>Android API</vt:lpstr>
      <vt:lpstr>Security Analysis</vt:lpstr>
      <vt:lpstr>Certificate Analysis</vt:lpstr>
      <vt:lpstr>Manifest Analysis</vt:lpstr>
      <vt:lpstr>Code Analysis</vt:lpstr>
      <vt:lpstr>Binary Analysis</vt:lpstr>
      <vt:lpstr>Malware Analysis</vt:lpstr>
      <vt:lpstr>APKiD ANALYSIS</vt:lpstr>
      <vt:lpstr>DOMAIN MALWARE CHECK</vt:lpstr>
      <vt:lpstr>Abused Permissions</vt:lpstr>
      <vt:lpstr>Reconnaissance</vt:lpstr>
      <vt:lpstr>Components</vt:lpstr>
      <vt:lpstr>Dynamic Analysis</vt:lpstr>
      <vt:lpstr>Android virtual machines (VMs)</vt:lpstr>
      <vt:lpstr>Setting up Genymotion VM</vt:lpstr>
      <vt:lpstr>Setting up Genymotion VM</vt:lpstr>
      <vt:lpstr>Connecting Genymotion VM with MobSF for Dynamic Analysis</vt:lpstr>
      <vt:lpstr>Connecting Genymotion VM with MobSF for Dynamic Analysis</vt:lpstr>
      <vt:lpstr>Initiating dynamic analysis</vt:lpstr>
      <vt:lpstr>Initiating dynamic analysis</vt:lpstr>
      <vt:lpstr>Performing dynamic analysis</vt:lpstr>
      <vt:lpstr>Example: Insecure data storage in XML</vt:lpstr>
      <vt:lpstr>Steps To Perform</vt:lpstr>
      <vt:lpstr>Steps To Perform</vt:lpstr>
      <vt:lpstr>Steps To Perform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Security Framework (MobSF)</dc:title>
  <dc:creator>1905111 - Zarif  Ikram</dc:creator>
  <cp:lastModifiedBy>Anamul Hoque Emtiaj</cp:lastModifiedBy>
  <cp:revision>8</cp:revision>
  <dcterms:created xsi:type="dcterms:W3CDTF">2024-03-01T16:17:51Z</dcterms:created>
  <dcterms:modified xsi:type="dcterms:W3CDTF">2024-03-06T09:10:48Z</dcterms:modified>
</cp:coreProperties>
</file>