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F427-1558-14B8-758C-3FF3AA196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94DA8-A291-787C-9160-BF8D8A310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76FC6-75DB-E57C-45FF-E168B895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0484-D55D-4366-AFAC-5EE45DFD089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819A-C0AF-83C3-508B-45062AB7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9DC59-5F44-866A-268E-402E3BD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B15-E3A9-43A1-A839-AF4289D2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2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0F8C-7D8E-37D8-8EEA-BB3F1B42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42AFA-6EB7-B873-5720-6F83AB750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A4F3-F48D-3280-60D0-4EDE246A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0484-D55D-4366-AFAC-5EE45DFD089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46C1B-D07A-266A-7CAF-2C7E6FE4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6BD20-89A1-A1FE-C4AD-6FF2E03C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B15-E3A9-43A1-A839-AF4289D2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28997-20D8-1DF9-4F7B-D31F4E671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C1B8-7C16-B167-D508-5BA6BCBAF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5E356-B57B-D206-AF33-E91C4158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0484-D55D-4366-AFAC-5EE45DFD089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EC3E4-8B51-6230-3CEF-C0632D4F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EE42C-BB33-AA7A-9C1D-7681D72E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B15-E3A9-43A1-A839-AF4289D2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8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573B-174C-2AFE-E838-E94DDCF0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4BB02-1A7C-DFBE-4B1D-FB4C393E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0F50C-AB26-B8E4-C510-56A4951A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0484-D55D-4366-AFAC-5EE45DFD089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5CE43-5102-5921-DB53-A47D040C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1EE26-3D97-404A-B3FC-24CD88E7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B15-E3A9-43A1-A839-AF4289D2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2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73CD-4858-73A4-773D-AB522EFE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5F564-C2F8-10B1-6738-9ECEB31E8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FA938-ED20-7C94-6171-D622043F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0484-D55D-4366-AFAC-5EE45DFD089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3B2A9-968C-3596-B6CD-C5904B94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3BEF7-AFE0-E38B-BF08-AF492078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B15-E3A9-43A1-A839-AF4289D2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8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EA2C-AC73-B196-5F33-96473880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D111-333D-1BEC-C28B-78B87E317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1407A-FBE4-5D5F-FE20-E63310011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36678-E870-0AD9-4E9F-C42E4413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0484-D55D-4366-AFAC-5EE45DFD089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D6D22-856B-43BC-8F67-5622353A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999C2-2854-1268-A5DA-3E1C547E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B15-E3A9-43A1-A839-AF4289D2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2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3EE1-7B96-7E88-E29E-0519BCB1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790DB-CD7C-5B25-65E5-51E714FC8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A6241-AD97-82CF-D473-DCB081AF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0CCF3-945E-CB57-805A-12E5A00D2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13ADA-208A-922E-EB4C-FCF35F97D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AB7A5-BB37-BEC3-E4DA-A649882A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0484-D55D-4366-AFAC-5EE45DFD089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1DA83-E3A5-F5DB-FB1B-33200783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C5B80-CA67-764F-7725-1E69BDC5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B15-E3A9-43A1-A839-AF4289D2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8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F17A-09F5-8CA0-30C9-595843ED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57AE3-590B-1902-D336-0555E4F0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0484-D55D-4366-AFAC-5EE45DFD089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3BBFC-C086-0407-0C37-C9E490A6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6C7E0-9DEF-1B05-0920-6FF02E79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B15-E3A9-43A1-A839-AF4289D2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8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F8DD8-CB82-C258-5AF4-91128177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0484-D55D-4366-AFAC-5EE45DFD089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AE255-2F98-EDB1-F8CA-7082B6AE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A22FA-BC73-3814-8DB0-A4E8A404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B15-E3A9-43A1-A839-AF4289D2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4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F02B-BB9B-4BB8-23A2-478CE96B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7831-5D7B-D8F5-31A5-41697D08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E05F1-4482-7D26-2965-6782ED982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5F8F3-E79F-7B41-6A74-1253472B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0484-D55D-4366-AFAC-5EE45DFD089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E2CD4-F672-4DF0-C671-3E865532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75544-1BB0-4D61-0CC1-6723E4AC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B15-E3A9-43A1-A839-AF4289D2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1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2528-ECC7-11C1-F682-49BCF87B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6B1D3-4AD5-556E-03D0-38557C580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F67B0-30E3-BF85-5B45-B3C1E7446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E7894-2267-5179-3A8A-2F030646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0484-D55D-4366-AFAC-5EE45DFD089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8E4BD-8627-F07A-C4D7-FF263EC5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9C904-D74A-7AC0-A586-9BD2DE8F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B15-E3A9-43A1-A839-AF4289D2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73FFC-18B8-529F-D417-B9B3A4D1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CB440-7436-A309-6363-12D193E1E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6D868-FC42-A2EA-6486-8B57B7D6C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D0484-D55D-4366-AFAC-5EE45DFD089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A77FC-8C70-5699-FA67-7FB74CCC1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D0842-5644-5746-BAFB-24E6CB51B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BB15-E3A9-43A1-A839-AF4289D2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0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A4AF-D6C5-2CB4-3EBA-FD20C8561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Protein-Protein Interaction (PPI) Site Prediction Using </a:t>
            </a:r>
            <a:r>
              <a:rPr lang="en-US" dirty="0" err="1"/>
              <a:t>ProtBERT</a:t>
            </a:r>
            <a:r>
              <a:rPr lang="en-US" dirty="0"/>
              <a:t>, Cross Attention, MLP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C42C2-D93D-3741-36D0-7D25ECE25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124"/>
            <a:ext cx="9144000" cy="26290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CSE-472: Machine Learning Sessional</a:t>
            </a:r>
          </a:p>
          <a:p>
            <a:pPr algn="l"/>
            <a:r>
              <a:rPr lang="en-US" dirty="0"/>
              <a:t>Group: B2_13</a:t>
            </a:r>
          </a:p>
          <a:p>
            <a:pPr algn="l"/>
            <a:r>
              <a:rPr lang="en-US" dirty="0"/>
              <a:t>Team member:</a:t>
            </a:r>
          </a:p>
          <a:p>
            <a:pPr algn="l"/>
            <a:r>
              <a:rPr lang="en-US" dirty="0"/>
              <a:t>1905111 – Zarif Ikram</a:t>
            </a:r>
          </a:p>
          <a:p>
            <a:pPr algn="l"/>
            <a:r>
              <a:rPr lang="en-US" dirty="0"/>
              <a:t>1905113 – Anamul Hoque Emtiaj</a:t>
            </a:r>
          </a:p>
          <a:p>
            <a:pPr algn="l"/>
            <a:r>
              <a:rPr lang="en-US" dirty="0"/>
              <a:t>Supervisor:  Md Toki </a:t>
            </a:r>
            <a:r>
              <a:rPr lang="en-US" dirty="0" err="1"/>
              <a:t>Tahmid</a:t>
            </a:r>
            <a:r>
              <a:rPr lang="en-US" dirty="0"/>
              <a:t>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8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C466-F074-D871-ECF6-1CAE0EB2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E7E53-A63F-85A8-FB01-E27E4697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https://academic.oup.com/bioinformatics/article/40/10/btae588/7808856</a:t>
            </a:r>
          </a:p>
        </p:txBody>
      </p:sp>
    </p:spTree>
    <p:extLst>
      <p:ext uri="{BB962C8B-B14F-4D97-AF65-F5344CB8AC3E}">
        <p14:creationId xmlns:p14="http://schemas.microsoft.com/office/powerpoint/2010/main" val="386161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DB4A-1388-277E-B3B6-8E6D72A4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275" y="2700230"/>
            <a:ext cx="2555449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240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A502-7976-0EDE-178D-A5ECA0A0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6247-2DEE-6D17-1204-C92B12D01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Protein-protein interactions are physical contacts between proteins that are essential for biological processes like signaling, metabolism, and regulation.</a:t>
            </a:r>
          </a:p>
          <a:p>
            <a:r>
              <a:rPr lang="en-US" dirty="0"/>
              <a:t>Predicting PPI sites is crucial for understanding disease mechanisms and drug discovery.</a:t>
            </a:r>
          </a:p>
          <a:p>
            <a:r>
              <a:rPr lang="en-US" b="1" dirty="0"/>
              <a:t>Challenge</a:t>
            </a:r>
            <a:r>
              <a:rPr lang="en-US" dirty="0"/>
              <a:t>: High-dimensional data, imbalanced labels, and the complexity of biological interactions make prediction difficult.</a:t>
            </a:r>
          </a:p>
        </p:txBody>
      </p:sp>
    </p:spTree>
    <p:extLst>
      <p:ext uri="{BB962C8B-B14F-4D97-AF65-F5344CB8AC3E}">
        <p14:creationId xmlns:p14="http://schemas.microsoft.com/office/powerpoint/2010/main" val="3245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0935-0CAC-2D6B-0392-46FCD988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A0646-E151-ED66-B289-D75A8628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the likelihood of interaction between residues in ligand-receptor protein pairs.</a:t>
            </a:r>
          </a:p>
          <a:p>
            <a:r>
              <a:rPr lang="en-US" dirty="0"/>
              <a:t>Use deep learning with attention mechanisms to model complex interactions.</a:t>
            </a:r>
          </a:p>
          <a:p>
            <a:r>
              <a:rPr lang="en-US" dirty="0"/>
              <a:t>Evaluate model performance with metrics such as accuracy, precision, recall, F1, PR-AUC, and ROC-AUC.</a:t>
            </a:r>
          </a:p>
        </p:txBody>
      </p:sp>
    </p:spTree>
    <p:extLst>
      <p:ext uri="{BB962C8B-B14F-4D97-AF65-F5344CB8AC3E}">
        <p14:creationId xmlns:p14="http://schemas.microsoft.com/office/powerpoint/2010/main" val="362516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AB91-1048-DDDB-B71B-34293BD8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5B583-02F4-002C-D976-DDCA0C6DF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498862"/>
            <a:ext cx="5157787" cy="525446"/>
          </a:xfrm>
        </p:spPr>
        <p:txBody>
          <a:bodyPr/>
          <a:lstStyle/>
          <a:p>
            <a:r>
              <a:rPr lang="en-US" dirty="0"/>
              <a:t>Training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01304-2946-4A5D-88CA-B777904B9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3" y="2128371"/>
            <a:ext cx="5157787" cy="40612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Size: 2,360 protein pairs</a:t>
            </a:r>
          </a:p>
          <a:p>
            <a:r>
              <a:rPr lang="en-US" dirty="0"/>
              <a:t>Ligand Length: 22-1,622 (mean: 225)</a:t>
            </a:r>
          </a:p>
          <a:p>
            <a:r>
              <a:rPr lang="en-US" dirty="0"/>
              <a:t>Receptor Length: 22-785 (mean: 198)</a:t>
            </a:r>
          </a:p>
          <a:p>
            <a:r>
              <a:rPr lang="en-US" dirty="0"/>
              <a:t>Interactions per Pair: 319-8,492 (mean: 1,801)</a:t>
            </a:r>
          </a:p>
          <a:p>
            <a:r>
              <a:rPr lang="en-US" dirty="0"/>
              <a:t>Total Interactions: 4,249,603 	</a:t>
            </a:r>
          </a:p>
          <a:p>
            <a:pPr lvl="1"/>
            <a:r>
              <a:rPr lang="en-US" dirty="0"/>
              <a:t>Negative: 3,863,259 (90.91%)</a:t>
            </a:r>
          </a:p>
          <a:p>
            <a:pPr lvl="1"/>
            <a:r>
              <a:rPr lang="en-US" dirty="0"/>
              <a:t>Positive: 386,344 (9.09%)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FBE9B-919C-8F88-E6E9-BB027A382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98861"/>
            <a:ext cx="5183188" cy="525447"/>
          </a:xfrm>
        </p:spPr>
        <p:txBody>
          <a:bodyPr/>
          <a:lstStyle/>
          <a:p>
            <a:r>
              <a:rPr lang="en-US" dirty="0"/>
              <a:t>Evaluation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958A0-B2D5-863D-8DBF-9129525C1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8371"/>
            <a:ext cx="5183188" cy="40612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Size: 787 protein pairs</a:t>
            </a:r>
          </a:p>
          <a:p>
            <a:r>
              <a:rPr lang="en-US" dirty="0"/>
              <a:t>Ligand Length: 25-2,130 (mean: 233)</a:t>
            </a:r>
          </a:p>
          <a:p>
            <a:r>
              <a:rPr lang="en-US" dirty="0"/>
              <a:t>Receptor Length: 22-526 (mean: 175)</a:t>
            </a:r>
          </a:p>
          <a:p>
            <a:r>
              <a:rPr lang="en-US" dirty="0"/>
              <a:t>Interactions per Pair: 363-6,105 (mean: 1,316)</a:t>
            </a:r>
          </a:p>
          <a:p>
            <a:r>
              <a:rPr lang="en-US" dirty="0"/>
              <a:t>Total Interactions: 1,035,485</a:t>
            </a:r>
          </a:p>
          <a:p>
            <a:pPr lvl="1"/>
            <a:r>
              <a:rPr lang="en-US" dirty="0"/>
              <a:t>Negative: 941,350 (90.91%)</a:t>
            </a:r>
          </a:p>
          <a:p>
            <a:pPr lvl="1"/>
            <a:r>
              <a:rPr lang="en-US" dirty="0"/>
              <a:t>Positive: 94,135 (9.09%)</a:t>
            </a:r>
          </a:p>
        </p:txBody>
      </p:sp>
    </p:spTree>
    <p:extLst>
      <p:ext uri="{BB962C8B-B14F-4D97-AF65-F5344CB8AC3E}">
        <p14:creationId xmlns:p14="http://schemas.microsoft.com/office/powerpoint/2010/main" val="216278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A1D1-25EC-83FC-337F-A8E0CA0A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05"/>
            <a:ext cx="10515600" cy="1325563"/>
          </a:xfrm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6D9C-AED2-236A-62E2-D59FD324B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3967"/>
            <a:ext cx="5181600" cy="46128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Input: BERT-encoded protein features (1024-dimensional)</a:t>
            </a:r>
          </a:p>
          <a:p>
            <a:r>
              <a:rPr lang="en-US" dirty="0"/>
              <a:t>Dual-stream architecture with cross-attention mechanism</a:t>
            </a:r>
          </a:p>
          <a:p>
            <a:r>
              <a:rPr lang="en-US" dirty="0"/>
              <a:t>Bidirectional information flow between proteins</a:t>
            </a:r>
          </a:p>
          <a:p>
            <a:r>
              <a:rPr lang="en-US" dirty="0"/>
              <a:t>Multiple attention layers for complex interaction modeling</a:t>
            </a:r>
          </a:p>
          <a:p>
            <a:r>
              <a:rPr lang="en-US" dirty="0"/>
              <a:t>Residual connections and layer normalization prevent degradation</a:t>
            </a:r>
          </a:p>
          <a:p>
            <a:r>
              <a:rPr lang="en-US" dirty="0"/>
              <a:t>Hierarchical prediction network with dropout for regularization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6052FE-E019-CC4B-BCCE-2F687D7E80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919" y="63705"/>
            <a:ext cx="2931808" cy="6794295"/>
          </a:xfrm>
        </p:spPr>
      </p:pic>
    </p:spTree>
    <p:extLst>
      <p:ext uri="{BB962C8B-B14F-4D97-AF65-F5344CB8AC3E}">
        <p14:creationId xmlns:p14="http://schemas.microsoft.com/office/powerpoint/2010/main" val="23534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D18F-0285-06BF-16ED-E6185CF1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A68EC-8186-EAB4-1AE6-A9941CDD9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Weighted Binary Cross-Entropy Loss to handle class imbalance</a:t>
            </a:r>
          </a:p>
          <a:p>
            <a:r>
              <a:rPr lang="en-US" dirty="0"/>
              <a:t>Cosine Annealing Learning Rate Schedule</a:t>
            </a:r>
          </a:p>
          <a:p>
            <a:r>
              <a:rPr lang="en-US" dirty="0"/>
              <a:t>Gradient clipping to prevent exploding gradients</a:t>
            </a:r>
          </a:p>
          <a:p>
            <a:r>
              <a:rPr lang="en-US" dirty="0"/>
              <a:t>Comprehensive initialization strategy using Xavier initialization</a:t>
            </a:r>
          </a:p>
          <a:p>
            <a:r>
              <a:rPr lang="en-US" dirty="0"/>
              <a:t>Adam optimizer with weight decay for regularization.</a:t>
            </a:r>
          </a:p>
        </p:txBody>
      </p:sp>
    </p:spTree>
    <p:extLst>
      <p:ext uri="{BB962C8B-B14F-4D97-AF65-F5344CB8AC3E}">
        <p14:creationId xmlns:p14="http://schemas.microsoft.com/office/powerpoint/2010/main" val="73923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C4F4-D6B1-51E1-0C42-21DDF7B3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2B70F9-6ED3-F319-823D-E61694EA29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63143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Fraction of correct predictions.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Fraction of true positives among predicted positives.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Fraction of true positives among actual positives.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Harmonic mean of precision and recall.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PR-AUC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Area under the precision-recall curve (for imbalanced data).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ROC-AUC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Area under the receiver operating characteristic curve.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Evaluate both classification performance and the model's ability to handle imbalanced data.</a:t>
            </a:r>
          </a:p>
        </p:txBody>
      </p:sp>
    </p:spTree>
    <p:extLst>
      <p:ext uri="{BB962C8B-B14F-4D97-AF65-F5344CB8AC3E}">
        <p14:creationId xmlns:p14="http://schemas.microsoft.com/office/powerpoint/2010/main" val="308814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0E61-EF3F-C57E-0577-CB31ABA4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53595-77DD-C873-1B1D-28737FCC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0.8583</a:t>
            </a:r>
          </a:p>
          <a:p>
            <a:r>
              <a:rPr lang="en-US" dirty="0"/>
              <a:t>Precision: 0.2292</a:t>
            </a:r>
          </a:p>
          <a:p>
            <a:r>
              <a:rPr lang="en-US" dirty="0"/>
              <a:t>Recall: 0.2363</a:t>
            </a:r>
          </a:p>
          <a:p>
            <a:r>
              <a:rPr lang="en-US" dirty="0"/>
              <a:t>F1 Score: 0.2327</a:t>
            </a:r>
          </a:p>
          <a:p>
            <a:r>
              <a:rPr lang="en-US" dirty="0"/>
              <a:t>PR AUC: 0.1998</a:t>
            </a:r>
          </a:p>
          <a:p>
            <a:r>
              <a:rPr lang="en-US" dirty="0"/>
              <a:t>ROC AUC: 0.6967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0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0140-06E3-DC48-AFEF-6D87981C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Previous Studies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677362-81E2-16DD-8121-FE2FA0B66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604147"/>
              </p:ext>
            </p:extLst>
          </p:nvPr>
        </p:nvGraphicFramePr>
        <p:xfrm>
          <a:off x="838200" y="1825624"/>
          <a:ext cx="10515597" cy="300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44284798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5727425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17076968"/>
                    </a:ext>
                  </a:extLst>
                </a:gridCol>
              </a:tblGrid>
              <a:tr h="376179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AUPRC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20608"/>
                  </a:ext>
                </a:extLst>
              </a:tr>
              <a:tr h="376179">
                <a:tc>
                  <a:txBody>
                    <a:bodyPr/>
                    <a:lstStyle/>
                    <a:p>
                      <a:r>
                        <a:rPr lang="en-US" dirty="0"/>
                        <a:t>SPPIDER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62484"/>
                  </a:ext>
                </a:extLst>
              </a:tr>
              <a:tr h="376179">
                <a:tc>
                  <a:txBody>
                    <a:bodyPr/>
                    <a:lstStyle/>
                    <a:p>
                      <a:r>
                        <a:rPr lang="en-US" dirty="0" err="1"/>
                        <a:t>MaSIF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geom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412569"/>
                  </a:ext>
                </a:extLst>
              </a:tr>
              <a:tr h="376179">
                <a:tc>
                  <a:txBody>
                    <a:bodyPr/>
                    <a:lstStyle/>
                    <a:p>
                      <a:r>
                        <a:rPr lang="en-US" b="1" dirty="0"/>
                        <a:t>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540658"/>
                  </a:ext>
                </a:extLst>
              </a:tr>
              <a:tr h="376179">
                <a:tc>
                  <a:txBody>
                    <a:bodyPr/>
                    <a:lstStyle/>
                    <a:p>
                      <a:r>
                        <a:rPr lang="en-US" dirty="0" err="1"/>
                        <a:t>PInet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geom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30443"/>
                  </a:ext>
                </a:extLst>
              </a:tr>
              <a:tr h="376179">
                <a:tc>
                  <a:txBody>
                    <a:bodyPr/>
                    <a:lstStyle/>
                    <a:p>
                      <a:r>
                        <a:rPr lang="en-US" dirty="0" err="1"/>
                        <a:t>MaSIF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070562"/>
                  </a:ext>
                </a:extLst>
              </a:tr>
              <a:tr h="376179">
                <a:tc>
                  <a:txBody>
                    <a:bodyPr/>
                    <a:lstStyle/>
                    <a:p>
                      <a:r>
                        <a:rPr lang="en-US" dirty="0" err="1"/>
                        <a:t>PInet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118454"/>
                  </a:ext>
                </a:extLst>
              </a:tr>
              <a:tr h="376179">
                <a:tc>
                  <a:txBody>
                    <a:bodyPr/>
                    <a:lstStyle/>
                    <a:p>
                      <a:r>
                        <a:rPr lang="en-US" dirty="0"/>
                        <a:t>Pair-EGRET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57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17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471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Protein-Protein Interaction (PPI) Site Prediction Using ProtBERT, Cross Attention, MLP</vt:lpstr>
      <vt:lpstr>Problem Statement</vt:lpstr>
      <vt:lpstr>Objective</vt:lpstr>
      <vt:lpstr>Dataset Overview</vt:lpstr>
      <vt:lpstr>Model Architecture</vt:lpstr>
      <vt:lpstr>Model Training Details</vt:lpstr>
      <vt:lpstr>Evaluation Metrics</vt:lpstr>
      <vt:lpstr>Experimental Results</vt:lpstr>
      <vt:lpstr>Comparison with Previous Studies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Anamul Hoque Emtiaj</dc:creator>
  <cp:lastModifiedBy>Anamul Hoque Emtiaj</cp:lastModifiedBy>
  <cp:revision>10</cp:revision>
  <dcterms:created xsi:type="dcterms:W3CDTF">2024-11-02T07:12:56Z</dcterms:created>
  <dcterms:modified xsi:type="dcterms:W3CDTF">2024-12-16T19:01:25Z</dcterms:modified>
</cp:coreProperties>
</file>