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2"/>
  </p:notesMasterIdLst>
  <p:sldIdLst>
    <p:sldId id="276" r:id="rId2"/>
    <p:sldId id="257" r:id="rId3"/>
    <p:sldId id="258" r:id="rId4"/>
    <p:sldId id="259" r:id="rId5"/>
    <p:sldId id="260" r:id="rId6"/>
    <p:sldId id="261" r:id="rId7"/>
    <p:sldId id="262" r:id="rId8"/>
    <p:sldId id="278" r:id="rId9"/>
    <p:sldId id="279" r:id="rId10"/>
    <p:sldId id="263" r:id="rId11"/>
    <p:sldId id="264" r:id="rId12"/>
    <p:sldId id="266" r:id="rId13"/>
    <p:sldId id="268" r:id="rId14"/>
    <p:sldId id="270" r:id="rId15"/>
    <p:sldId id="273" r:id="rId16"/>
    <p:sldId id="274" r:id="rId17"/>
    <p:sldId id="271" r:id="rId18"/>
    <p:sldId id="269" r:id="rId19"/>
    <p:sldId id="272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1" autoAdjust="0"/>
    <p:restoredTop sz="94660"/>
  </p:normalViewPr>
  <p:slideViewPr>
    <p:cSldViewPr>
      <p:cViewPr varScale="1">
        <p:scale>
          <a:sx n="81" d="100"/>
          <a:sy n="81" d="100"/>
        </p:scale>
        <p:origin x="-126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C40A93-6D17-43D6-9CAE-207A2A5CDE7F}" type="datetimeFigureOut">
              <a:rPr lang="en-US" smtClean="0"/>
              <a:t>29-Jan-25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FFAEA0-476C-464E-9E25-E97D95ED0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179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CFDC8-120D-40EA-AF03-3A60A23DB41B}" type="datetime1">
              <a:rPr lang="en-US" smtClean="0"/>
              <a:t>29-Jan-25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73956-5E33-44CB-8E70-B83B49E7A22F}" type="datetime1">
              <a:rPr lang="en-US" smtClean="0"/>
              <a:t>29-Jan-25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8973-423C-47D8-9E1A-8B90CAE20806}" type="datetime1">
              <a:rPr lang="en-US" smtClean="0"/>
              <a:t>29-Jan-25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7ACE-A483-4147-BE8C-48DACFA2C1F4}" type="datetime1">
              <a:rPr lang="en-US" smtClean="0"/>
              <a:t>29-Jan-25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F92F3-C55D-4E14-836E-39F69F7E4E3F}" type="datetime1">
              <a:rPr lang="en-US" smtClean="0"/>
              <a:t>29-Jan-25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26AA-CBF8-40AF-8398-D7E022BE7789}" type="datetime1">
              <a:rPr lang="en-US" smtClean="0"/>
              <a:t>29-Jan-25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06A86-C2C0-48B7-8BA6-FFB06F6C4109}" type="datetime1">
              <a:rPr lang="en-US" smtClean="0"/>
              <a:t>29-Jan-25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80DC1-CF4B-48F5-8473-C79FAAEF4849}" type="datetime1">
              <a:rPr lang="en-US" smtClean="0"/>
              <a:t>29-Jan-25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8F861-5602-4034-B03A-810D5262155D}" type="datetime1">
              <a:rPr lang="en-US" smtClean="0"/>
              <a:t>29-Jan-25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1C304-9B66-4686-A988-2DD2B10E7F75}" type="datetime1">
              <a:rPr lang="en-US" smtClean="0"/>
              <a:t>29-Jan-25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B88A9-6907-4370-A67D-DD3BD5322A61}" type="datetime1">
              <a:rPr lang="en-US" smtClean="0"/>
              <a:t>29-Jan-25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F097D843-A5DA-4EF3-931C-0854CE998D60}" type="datetime1">
              <a:rPr lang="en-US" smtClean="0"/>
              <a:t>29-Jan-25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pPr algn="ctr" eaLnBrk="1" latinLnBrk="0" hangingPunct="1"/>
            <a:fld id="{6294C92D-0306-4E69-9CD3-20855E849650}" type="slidenum">
              <a:rPr kumimoji="0" lang="en-US" smtClean="0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338072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Title</a:t>
            </a:r>
            <a:br>
              <a:rPr lang="en-US" sz="3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 smtClean="0">
                <a:solidFill>
                  <a:schemeClr val="tx1"/>
                </a:solidFill>
                <a:cs typeface="Arial" panose="020B0604020202020204" pitchFamily="34" charset="0"/>
              </a:rPr>
              <a:t>Web-based</a:t>
            </a:r>
            <a:r>
              <a:rPr lang="en-US" sz="3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Hospital Management System</a:t>
            </a:r>
            <a:endParaRPr lang="en-US" sz="36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276600" y="914400"/>
            <a:ext cx="28194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4800" y="2971800"/>
            <a:ext cx="4038600" cy="30008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cs typeface="Times New Roman" panose="02020603050405020304" pitchFamily="18" charset="0"/>
              </a:rPr>
              <a:t>Presented By,</a:t>
            </a:r>
          </a:p>
          <a:p>
            <a:endParaRPr lang="en-US" b="1" dirty="0"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cs typeface="Times New Roman" panose="02020603050405020304" pitchFamily="18" charset="0"/>
              </a:rPr>
              <a:t> Md. </a:t>
            </a:r>
            <a:r>
              <a:rPr lang="en-US" dirty="0" err="1">
                <a:cs typeface="Times New Roman" panose="02020603050405020304" pitchFamily="18" charset="0"/>
              </a:rPr>
              <a:t>Anamul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Haque</a:t>
            </a:r>
            <a:endParaRPr lang="en-US" dirty="0"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cs typeface="Times New Roman" panose="02020603050405020304" pitchFamily="18" charset="0"/>
              </a:rPr>
              <a:t> Roll: MUH2011035M</a:t>
            </a:r>
          </a:p>
          <a:p>
            <a:pPr>
              <a:lnSpc>
                <a:spcPct val="150000"/>
              </a:lnSpc>
            </a:pPr>
            <a:r>
              <a:rPr lang="en-US" dirty="0">
                <a:cs typeface="Times New Roman" panose="02020603050405020304" pitchFamily="18" charset="0"/>
              </a:rPr>
              <a:t> Session:2019-20</a:t>
            </a:r>
          </a:p>
          <a:p>
            <a:pPr>
              <a:lnSpc>
                <a:spcPct val="150000"/>
              </a:lnSpc>
            </a:pPr>
            <a:r>
              <a:rPr lang="en-US" dirty="0">
                <a:cs typeface="Times New Roman" panose="02020603050405020304" pitchFamily="18" charset="0"/>
              </a:rPr>
              <a:t> Year:4, Term</a:t>
            </a:r>
            <a:r>
              <a:rPr lang="en-US" dirty="0">
                <a:cs typeface="Times New Roman" panose="02020603050405020304" pitchFamily="18" charset="0"/>
                <a:sym typeface="Wingdings" panose="05000000000000000000" pitchFamily="2" charset="2"/>
              </a:rPr>
              <a:t>:1</a:t>
            </a:r>
          </a:p>
          <a:p>
            <a:pPr>
              <a:lnSpc>
                <a:spcPct val="150000"/>
              </a:lnSpc>
            </a:pPr>
            <a:r>
              <a:rPr lang="en-US" dirty="0">
                <a:cs typeface="Times New Roman" panose="02020603050405020304" pitchFamily="18" charset="0"/>
                <a:sym typeface="Wingdings" panose="05000000000000000000" pitchFamily="2" charset="2"/>
              </a:rPr>
              <a:t> Department of ICE,NSTU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95800" y="2971800"/>
            <a:ext cx="4419600" cy="30008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Supervised By,</a:t>
            </a:r>
          </a:p>
          <a:p>
            <a:endParaRPr lang="en-US" b="1" dirty="0"/>
          </a:p>
          <a:p>
            <a:pPr>
              <a:lnSpc>
                <a:spcPct val="150000"/>
              </a:lnSpc>
            </a:pPr>
            <a:r>
              <a:rPr lang="en-US" dirty="0" err="1"/>
              <a:t>Tanvir</a:t>
            </a:r>
            <a:r>
              <a:rPr lang="en-US" dirty="0"/>
              <a:t> Zaman Khan</a:t>
            </a:r>
          </a:p>
          <a:p>
            <a:pPr>
              <a:lnSpc>
                <a:spcPct val="150000"/>
              </a:lnSpc>
            </a:pPr>
            <a:r>
              <a:rPr lang="en-US" dirty="0"/>
              <a:t>Assistant Professor</a:t>
            </a:r>
          </a:p>
          <a:p>
            <a:pPr>
              <a:lnSpc>
                <a:spcPct val="150000"/>
              </a:lnSpc>
            </a:pPr>
            <a:r>
              <a:rPr lang="en-US" dirty="0"/>
              <a:t>Department of ICE,NSTU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2970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5862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8938" y="381000"/>
            <a:ext cx="8534400" cy="83099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 smtClean="0"/>
              <a:t>Methodology</a:t>
            </a:r>
            <a:endParaRPr lang="en-US" sz="3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98938" y="1253028"/>
            <a:ext cx="8534400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1. Requirement Analysis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Identify hospital needs and challenges (e.g., patient record management, appointment scheduling, billing).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Conduct stakeholder interviews (doctors, nurses, admin staff) to gather requirements</a:t>
            </a:r>
            <a:r>
              <a:rPr lang="en-US" dirty="0" smtClean="0"/>
              <a:t>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/>
              <a:t>2. System Design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Use UML diagrams (Use Case, Class, Sequence) to visualize the system.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Database schema design for efficient patient data storage and retrieval.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Modular architecture design (e.g., user modules: Admin, Doctor, Patient</a:t>
            </a:r>
            <a:r>
              <a:rPr lang="en-US" dirty="0" smtClean="0"/>
              <a:t>).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/>
              <a:t>3. Technology Stack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Server-side Technologies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Client-side Technologies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Database management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10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3948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76200" y="0"/>
            <a:ext cx="92202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339" y="152400"/>
            <a:ext cx="8921261" cy="83099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 smtClean="0"/>
              <a:t>Methodology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339" y="1143000"/>
            <a:ext cx="8915400" cy="46628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/>
              <a:t>4. Development Phases</a:t>
            </a:r>
          </a:p>
          <a:p>
            <a:pPr algn="just">
              <a:lnSpc>
                <a:spcPct val="150000"/>
              </a:lnSpc>
            </a:pPr>
            <a:r>
              <a:rPr lang="en-US" b="1" dirty="0"/>
              <a:t>Phase 1</a:t>
            </a:r>
            <a:r>
              <a:rPr lang="en-US" dirty="0"/>
              <a:t>: Admin module (Manage doctors, nurses, schedules, and billing).</a:t>
            </a:r>
          </a:p>
          <a:p>
            <a:pPr algn="just">
              <a:lnSpc>
                <a:spcPct val="150000"/>
              </a:lnSpc>
            </a:pPr>
            <a:r>
              <a:rPr lang="en-US" b="1" dirty="0"/>
              <a:t>Phase 2</a:t>
            </a:r>
            <a:r>
              <a:rPr lang="en-US" dirty="0"/>
              <a:t>: Patient module (Registration, appointment booking, medical history).</a:t>
            </a:r>
          </a:p>
          <a:p>
            <a:pPr algn="just">
              <a:lnSpc>
                <a:spcPct val="150000"/>
              </a:lnSpc>
            </a:pPr>
            <a:r>
              <a:rPr lang="en-US" b="1" dirty="0"/>
              <a:t>Phase 3</a:t>
            </a:r>
            <a:r>
              <a:rPr lang="en-US" dirty="0"/>
              <a:t>: Doctor module (Patient records, diagnosis, prescriptions</a:t>
            </a:r>
            <a:r>
              <a:rPr lang="en-US" dirty="0" smtClean="0"/>
              <a:t>).</a:t>
            </a:r>
            <a:endParaRPr lang="en-US" b="1" dirty="0" smtClean="0"/>
          </a:p>
          <a:p>
            <a:pPr algn="just">
              <a:lnSpc>
                <a:spcPct val="150000"/>
              </a:lnSpc>
            </a:pPr>
            <a:r>
              <a:rPr lang="en-US" b="1" dirty="0" smtClean="0"/>
              <a:t>5</a:t>
            </a:r>
            <a:r>
              <a:rPr lang="en-US" b="1" dirty="0"/>
              <a:t>. Testing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Unit Testing: Test individual modules.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Integration Testing: Ensure all modules work together seamlessly.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User Acceptance Testing (UAT): Test system usability with end users</a:t>
            </a:r>
            <a:r>
              <a:rPr lang="en-US" dirty="0" smtClean="0"/>
              <a:t>.</a:t>
            </a: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b="1" dirty="0" smtClean="0"/>
              <a:t>6. </a:t>
            </a:r>
            <a:r>
              <a:rPr lang="en-US" b="1" dirty="0"/>
              <a:t>Maintenance and Updates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Monitor system performance.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Provide regular updates for bug fixes and feature enhancements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11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20954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989" y="2674938"/>
            <a:ext cx="5499960" cy="345122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381000"/>
            <a:ext cx="8077200" cy="83099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 smtClean="0"/>
              <a:t>Used Model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219200"/>
            <a:ext cx="5334000" cy="4876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3400" y="1676400"/>
            <a:ext cx="2743200" cy="46198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/>
              <a:t>The </a:t>
            </a:r>
            <a:r>
              <a:rPr lang="en-US" b="1" dirty="0"/>
              <a:t>Agile </a:t>
            </a:r>
            <a:r>
              <a:rPr lang="en-US" b="1" dirty="0" smtClean="0"/>
              <a:t>Model</a:t>
            </a:r>
            <a:r>
              <a:rPr lang="en-US" dirty="0"/>
              <a:t> </a:t>
            </a:r>
            <a:r>
              <a:rPr lang="en-US" dirty="0" smtClean="0"/>
              <a:t> is chosen to development of my project that was </a:t>
            </a:r>
            <a:r>
              <a:rPr lang="en-US" dirty="0"/>
              <a:t>primarily designed to help a project adapt quickly to change requests. T</a:t>
            </a:r>
            <a:r>
              <a:rPr lang="en-US" dirty="0" smtClean="0"/>
              <a:t>he </a:t>
            </a:r>
            <a:r>
              <a:rPr lang="en-US" dirty="0"/>
              <a:t>main aim of the Agile model is to facilitate quick project completion. To accomplish this task,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agility </a:t>
            </a:r>
            <a:r>
              <a:rPr lang="en-US" dirty="0"/>
              <a:t>is </a:t>
            </a:r>
            <a:r>
              <a:rPr lang="en-US" dirty="0" smtClean="0"/>
              <a:t>required.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12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9864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372600" cy="6934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295400"/>
            <a:ext cx="8229600" cy="48138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0" y="304800"/>
            <a:ext cx="9067800" cy="5847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Design an ER Diagram</a:t>
            </a:r>
            <a:endParaRPr lang="en-US" sz="32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13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2195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372600" cy="6934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990600"/>
            <a:ext cx="5638800" cy="5334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8600" y="304800"/>
            <a:ext cx="8991600" cy="5847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Design an Use case Diagram </a:t>
            </a:r>
            <a:endParaRPr lang="en-US" sz="32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962400" y="6487013"/>
            <a:ext cx="1161826" cy="365125"/>
          </a:xfrm>
        </p:spPr>
        <p:txBody>
          <a:bodyPr/>
          <a:lstStyle/>
          <a:p>
            <a:fld id="{6294C92D-0306-4E69-9CD3-20855E849650}" type="slidenum">
              <a:rPr kumimoji="0" lang="en-US" b="1" smtClean="0"/>
              <a:t>14</a:t>
            </a:fld>
            <a:endParaRPr kumimoji="0" lang="en-US" b="1" dirty="0"/>
          </a:p>
        </p:txBody>
      </p:sp>
    </p:spTree>
    <p:extLst>
      <p:ext uri="{BB962C8B-B14F-4D97-AF65-F5344CB8AC3E}">
        <p14:creationId xmlns:p14="http://schemas.microsoft.com/office/powerpoint/2010/main" val="336808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304800"/>
            <a:ext cx="7772400" cy="754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/>
              <a:t>Technologies and </a:t>
            </a:r>
            <a:r>
              <a:rPr lang="en-US" sz="3200" b="1" dirty="0" smtClean="0"/>
              <a:t>Tools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219200" y="1524000"/>
            <a:ext cx="7010400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Client-Side Technologies:</a:t>
            </a:r>
          </a:p>
          <a:p>
            <a:pPr algn="just"/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Structuring web pages.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Adding styles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consistent and visually appealing interface.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Enabling dynamic features like form validation and real-time updates.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React.js: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Building reusable, interactive UI components.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Tailwind CSS: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Ensuring a clean and responsive design using utility classes.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15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1619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9200" y="1219200"/>
            <a:ext cx="7620000" cy="5278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Server-side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Technologies: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Server-side logic for efficient communication between client and server.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Express.js: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Managing server operations and creating RESTful APIs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/>
              <a:t>Database Technologies: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MongoDB:</a:t>
            </a:r>
            <a:r>
              <a:rPr lang="en-US" dirty="0"/>
              <a:t> Storing dynamic data like student records and attendance logs.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Mongoose:</a:t>
            </a:r>
            <a:r>
              <a:rPr lang="en-US" dirty="0"/>
              <a:t> Schema-based modeling for MongoDB, simplifying CRUD operations.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19200" y="381000"/>
            <a:ext cx="723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Technologies and </a:t>
            </a:r>
            <a:r>
              <a:rPr lang="en-US" sz="3200" b="1" dirty="0" smtClean="0"/>
              <a:t>Tools</a:t>
            </a:r>
            <a:endParaRPr lang="en-US" sz="32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16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013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3446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52400" y="328246"/>
            <a:ext cx="8763000" cy="5847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Expected Output</a:t>
            </a:r>
            <a:endParaRPr 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1219200"/>
            <a:ext cx="8763000" cy="45243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/>
              <a:t>Patient </a:t>
            </a:r>
            <a:r>
              <a:rPr lang="en-US" sz="2400" b="1" dirty="0" smtClean="0"/>
              <a:t>Management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/>
              <a:t>Automatic cost estimation </a:t>
            </a:r>
            <a:endParaRPr lang="en-US" sz="2400" b="1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/>
              <a:t>Real time Bed management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/>
              <a:t>Real time Update Doctors and staff  &amp; their </a:t>
            </a:r>
            <a:r>
              <a:rPr lang="en-US" sz="2400" b="1" dirty="0" smtClean="0"/>
              <a:t>availability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/>
              <a:t>Real-Time </a:t>
            </a:r>
            <a:r>
              <a:rPr lang="en-US" sz="2400" b="1" dirty="0" smtClean="0"/>
              <a:t>Alerts</a:t>
            </a:r>
            <a:endParaRPr lang="en-US" sz="2400" b="1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/>
              <a:t>Appointment </a:t>
            </a:r>
            <a:r>
              <a:rPr lang="en-US" sz="2400" b="1" dirty="0" smtClean="0"/>
              <a:t>Scheduling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 smtClean="0"/>
              <a:t>Billing </a:t>
            </a:r>
            <a:r>
              <a:rPr lang="en-US" sz="2400" b="1" dirty="0"/>
              <a:t>and </a:t>
            </a:r>
            <a:r>
              <a:rPr lang="en-US" sz="2400" b="1" dirty="0" smtClean="0"/>
              <a:t>Payments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 smtClean="0"/>
              <a:t>Doctor </a:t>
            </a:r>
            <a:r>
              <a:rPr lang="en-US" sz="2400" b="1" dirty="0"/>
              <a:t>and Staff </a:t>
            </a:r>
            <a:r>
              <a:rPr lang="en-US" sz="2400" b="1" dirty="0" smtClean="0"/>
              <a:t>Management</a:t>
            </a:r>
            <a:endParaRPr lang="en-US" sz="24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17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4166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066800"/>
            <a:ext cx="8839200" cy="5410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2400" y="228600"/>
            <a:ext cx="8839200" cy="7546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 smtClean="0"/>
              <a:t>Current Work</a:t>
            </a:r>
            <a:endParaRPr lang="en-US" sz="32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18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28302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2964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142999"/>
            <a:ext cx="8991600" cy="495300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8600" y="228600"/>
            <a:ext cx="8915400" cy="7546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 smtClean="0"/>
              <a:t>Current Work</a:t>
            </a:r>
            <a:endParaRPr lang="en-US" sz="32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19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3491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717280" cy="46482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</a:t>
            </a:r>
            <a:r>
              <a:rPr lang="en-US" dirty="0"/>
              <a:t>Introduction</a:t>
            </a:r>
          </a:p>
          <a:p>
            <a:pPr marL="0" indent="0">
              <a:buNone/>
            </a:pPr>
            <a:r>
              <a:rPr lang="en-US" dirty="0"/>
              <a:t>-Problem Statement</a:t>
            </a:r>
          </a:p>
          <a:p>
            <a:pPr marL="0" indent="0">
              <a:buNone/>
            </a:pPr>
            <a:r>
              <a:rPr lang="en-US" dirty="0"/>
              <a:t>-Objectives</a:t>
            </a:r>
          </a:p>
          <a:p>
            <a:pPr marL="0" indent="0">
              <a:buNone/>
            </a:pPr>
            <a:r>
              <a:rPr lang="en-US" dirty="0"/>
              <a:t>-Literature Review</a:t>
            </a:r>
          </a:p>
          <a:p>
            <a:pPr marL="0" indent="0">
              <a:buNone/>
            </a:pPr>
            <a:r>
              <a:rPr lang="en-US" dirty="0"/>
              <a:t>-Methodology</a:t>
            </a:r>
          </a:p>
          <a:p>
            <a:pPr marL="0" indent="0">
              <a:buNone/>
            </a:pPr>
            <a:r>
              <a:rPr lang="en-US" dirty="0"/>
              <a:t>-Expected Outcome</a:t>
            </a:r>
          </a:p>
          <a:p>
            <a:pPr marL="0" indent="0">
              <a:buNone/>
            </a:pPr>
            <a:r>
              <a:rPr lang="en-US" dirty="0"/>
              <a:t>-Conclusion</a:t>
            </a:r>
          </a:p>
          <a:p>
            <a:endParaRPr lang="en-US" dirty="0"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1362456"/>
          </a:xfr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Outline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78988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81000"/>
            <a:ext cx="845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Conclusion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752600"/>
            <a:ext cx="8763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proposed </a:t>
            </a:r>
            <a:r>
              <a:rPr lang="en-US" b="1" dirty="0"/>
              <a:t>Hospital Management System</a:t>
            </a:r>
            <a:r>
              <a:rPr lang="en-US" dirty="0"/>
              <a:t> is designed to streamline hospital operations, improve patient care, and ensure efficient management of resources</a:t>
            </a:r>
            <a:r>
              <a:rPr lang="en-US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It </a:t>
            </a:r>
            <a:r>
              <a:rPr lang="en-US" dirty="0"/>
              <a:t>provides a centralized platform for managing patient records, appointments, billing, and reporting</a:t>
            </a:r>
            <a:r>
              <a:rPr lang="en-US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Together, we can build a system that supports both healthcare professionals and patients, ensuring seamless and effective hospital management.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20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3526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17280" cy="4800600"/>
          </a:xfr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A </a:t>
            </a:r>
            <a:r>
              <a:rPr lang="en-US" sz="2400" b="1" dirty="0"/>
              <a:t>Hospital Management System (HMS)</a:t>
            </a:r>
            <a:r>
              <a:rPr lang="en-US" sz="2400" dirty="0"/>
              <a:t> is a software solution designed to manage hospital operations efficiently</a:t>
            </a:r>
            <a:r>
              <a:rPr lang="en-US" sz="2400" dirty="0" smtClean="0"/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It </a:t>
            </a:r>
            <a:r>
              <a:rPr lang="en-US" sz="2400" dirty="0"/>
              <a:t>integrates key functions like </a:t>
            </a:r>
            <a:r>
              <a:rPr lang="en-US" sz="2400" b="1" dirty="0"/>
              <a:t>patient records, appointments, billing, and inventory management</a:t>
            </a:r>
            <a:r>
              <a:rPr lang="en-US" sz="2400" b="1" dirty="0" smtClean="0"/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The </a:t>
            </a:r>
            <a:r>
              <a:rPr lang="en-US" sz="2400" dirty="0"/>
              <a:t>system enhances </a:t>
            </a:r>
            <a:r>
              <a:rPr lang="en-US" sz="2400" b="1" dirty="0"/>
              <a:t>workflow automation, reduces errors, and improves patient care</a:t>
            </a:r>
            <a:r>
              <a:rPr lang="en-US" sz="2400" b="1" dirty="0" smtClean="0"/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Ensures </a:t>
            </a:r>
            <a:r>
              <a:rPr lang="en-US" sz="2400" dirty="0"/>
              <a:t>secure and centralized access to hospital data for better decision-making.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705088" cy="1143000"/>
          </a:xfrm>
          <a:noFill/>
          <a:ln w="28575"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7006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717280" cy="46482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dirty="0"/>
              <a:t>Traditional hospital management relies on </a:t>
            </a:r>
            <a:r>
              <a:rPr lang="en-US" b="1" dirty="0"/>
              <a:t>manual processes</a:t>
            </a:r>
            <a:r>
              <a:rPr lang="en-US" dirty="0"/>
              <a:t>, leading to inefficiencies and errors</a:t>
            </a:r>
            <a:r>
              <a:rPr lang="en-US" dirty="0" smtClean="0"/>
              <a:t>.</a:t>
            </a:r>
          </a:p>
          <a:p>
            <a:pPr marL="82296" indent="0">
              <a:buNone/>
            </a:pPr>
            <a:r>
              <a:rPr lang="en-US" b="1" dirty="0" smtClean="0"/>
              <a:t>Key </a:t>
            </a:r>
            <a:r>
              <a:rPr lang="en-US" b="1" dirty="0"/>
              <a:t>Challenges</a:t>
            </a:r>
            <a:r>
              <a:rPr lang="en-US" b="1" dirty="0" smtClean="0"/>
              <a:t>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 smtClean="0"/>
              <a:t>Delayed </a:t>
            </a:r>
            <a:r>
              <a:rPr lang="en-US" b="1" dirty="0"/>
              <a:t>patient services</a:t>
            </a:r>
            <a:r>
              <a:rPr lang="en-US" dirty="0"/>
              <a:t> due to slow registration and appointment processes.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Data inaccuracy</a:t>
            </a:r>
            <a:r>
              <a:rPr lang="en-US" dirty="0"/>
              <a:t> and loss from fragmented record-keeping systems.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High operational costs</a:t>
            </a:r>
            <a:r>
              <a:rPr lang="en-US" dirty="0"/>
              <a:t> caused by redundant paperwork and resource mismanagement.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Limited accessibility</a:t>
            </a:r>
            <a:r>
              <a:rPr lang="en-US" dirty="0"/>
              <a:t> to critical data, affecting timely decision-making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38328"/>
            <a:ext cx="8686800" cy="1252728"/>
          </a:xfrm>
          <a:noFill/>
          <a:ln w="12700">
            <a:noFill/>
          </a:ln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Problem </a:t>
            </a:r>
            <a:r>
              <a:rPr lang="en-US" dirty="0"/>
              <a:t>Statement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576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17280" cy="4724400"/>
          </a:xfrm>
          <a:solidFill>
            <a:schemeClr val="bg1">
              <a:lumMod val="95000"/>
            </a:schemeClr>
          </a:solidFill>
        </p:spPr>
        <p:txBody>
          <a:bodyPr>
            <a:normAutofit lnSpcReduction="10000"/>
          </a:bodyPr>
          <a:lstStyle/>
          <a:p>
            <a:pPr lvl="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To </a:t>
            </a:r>
            <a:r>
              <a:rPr lang="en-US" sz="2400" dirty="0"/>
              <a:t>manage patient registration and record patient information efficiently.</a:t>
            </a:r>
          </a:p>
          <a:p>
            <a:pPr lvl="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To generate bills and manage financial transactions.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To ensure efficient patient data management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To </a:t>
            </a:r>
            <a:r>
              <a:rPr lang="en-US" sz="2400" dirty="0"/>
              <a:t>ensure data security and compliance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To integrate with other healthcare systems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To provide decision support through analytics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To </a:t>
            </a:r>
            <a:r>
              <a:rPr lang="en-US" sz="2400" dirty="0"/>
              <a:t>reduce paperwork and manual </a:t>
            </a:r>
            <a:r>
              <a:rPr lang="en-US" sz="2400" dirty="0" smtClean="0"/>
              <a:t>errors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717280" cy="1143000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Objectives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9407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1219616"/>
            <a:ext cx="5562600" cy="51811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4123" y="152400"/>
            <a:ext cx="8839200" cy="95410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Literature  Review</a:t>
            </a:r>
          </a:p>
          <a:p>
            <a:pPr algn="ctr"/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64123" y="1534399"/>
            <a:ext cx="3124200" cy="32778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/>
              <a:t>BIRDEM </a:t>
            </a:r>
            <a:r>
              <a:rPr lang="en-US" b="1" dirty="0"/>
              <a:t>General Hospital, </a:t>
            </a:r>
            <a:r>
              <a:rPr lang="en-US" dirty="0" smtClean="0"/>
              <a:t>is </a:t>
            </a:r>
            <a:r>
              <a:rPr lang="en-US" dirty="0"/>
              <a:t>the Bangladesh Institute of Research and Rehabilitation in Diabetes, Endocrine, and Metabolic Disorder. </a:t>
            </a:r>
            <a:r>
              <a:rPr lang="en-US" dirty="0" smtClean="0"/>
              <a:t>A </a:t>
            </a:r>
            <a:r>
              <a:rPr lang="en-US" dirty="0"/>
              <a:t>website that serves most number of diabetes patients.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6264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52400"/>
            <a:ext cx="5943600" cy="6553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200" y="181708"/>
            <a:ext cx="2819400" cy="157286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Bangladesh </a:t>
            </a:r>
            <a:r>
              <a:rPr lang="en-US" sz="2400" b="1" dirty="0"/>
              <a:t>Specialized </a:t>
            </a:r>
            <a:r>
              <a:rPr lang="en-US" sz="2400" b="1" dirty="0" smtClean="0"/>
              <a:t>Hospital</a:t>
            </a: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" y="1905000"/>
            <a:ext cx="2971800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As a world class hospital, BSH provides </a:t>
            </a:r>
            <a:r>
              <a:rPr lang="en-US" sz="2400" dirty="0"/>
              <a:t>a wide range of services and specialists, excellent technology and equipment, a friendly atmosphere, and high-quality services</a:t>
            </a:r>
            <a:r>
              <a:rPr lang="en-US" sz="2400" dirty="0" smtClean="0"/>
              <a:t>.</a:t>
            </a:r>
          </a:p>
          <a:p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1975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8</a:t>
            </a:fld>
            <a:endParaRPr kumimoji="0"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8600"/>
            <a:ext cx="86868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378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9</a:t>
            </a:fld>
            <a:endParaRPr kumimoji="0"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28600"/>
            <a:ext cx="88392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1817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1533</TotalTime>
  <Words>722</Words>
  <Application>Microsoft Office PowerPoint</Application>
  <PresentationFormat>On-screen Show (4:3)</PresentationFormat>
  <Paragraphs>133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Waveform</vt:lpstr>
      <vt:lpstr>Project Title  Web-based Hospital Management System</vt:lpstr>
      <vt:lpstr>Outline</vt:lpstr>
      <vt:lpstr>Introduction</vt:lpstr>
      <vt:lpstr> Problem Statement </vt:lpstr>
      <vt:lpstr> Objectives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55</cp:revision>
  <cp:lastPrinted>2025-01-28T16:59:05Z</cp:lastPrinted>
  <dcterms:created xsi:type="dcterms:W3CDTF">2025-01-26T16:23:02Z</dcterms:created>
  <dcterms:modified xsi:type="dcterms:W3CDTF">2025-01-29T10:34:56Z</dcterms:modified>
</cp:coreProperties>
</file>