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37D6-6643-4CC9-B5B1-587F7A29083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6886-FA40-43C0-8C27-74DB49AA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C6886-FA40-43C0-8C27-74DB49AAB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3B3C-2414-461D-8043-884DBE70B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BCFF-6FD3-4A48-99A4-B0E73EE7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E20A-8C08-42ED-8AEA-8FFE1FCC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DD1-3F80-4644-982F-D167908E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D552-172F-4335-8F49-B30E01EE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33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8C77-4395-4291-9BF9-8638F993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6D8D4-31E3-46BC-92F5-B221C9B0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8684-75AB-4A51-B34E-080C2BCD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FF29-91C6-451E-B26A-5C5043F2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FA4B-115B-43D6-84F1-FB2672AA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6319C-FD31-4C5A-9BB7-F3AEFF81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5042F-F85F-4AA7-8879-07E374809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CA4B-ED60-4299-B1E8-1B9F4DA6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32F3-D067-4B3B-8DEB-8C430AD8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2FEB-6F3B-48DB-86DA-2D45432C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003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9E83-A691-4CF6-AC4F-85CA443E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7A7F-18FF-4D3E-BCE4-DD25FBBA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53AF-5467-4F46-97DD-C05DFB27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B6C5-E3D9-48F1-890C-CD18B349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4E84-0549-436A-87CC-D3555062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13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B9E5-BED1-491C-BD15-158E857D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1FEC4-E262-4C8A-AD8A-78984737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7D0D-98A1-44DE-84AE-72CDD16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84EA-4FAB-4012-8F24-AF3B3AF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F578-1EBE-494D-8757-BACCED1C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33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08F-4C87-4AF8-9496-2CD2196F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9E52-7E14-44BD-A44E-CC026D9F4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1D30F-058D-4E01-BF69-AA6582F7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27FF-4AEA-44B2-9B43-819A3ACD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B82B-D966-45E8-A459-7F04E766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880F-2DB1-4EB2-B956-74AA4633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24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2FAC-7C8F-4F46-B922-A78C6E3A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0179-38AB-495D-B611-A7280BD9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BE3F3-D8F0-4F09-A4F6-D7CE097B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82183-0516-44FD-BE1B-33056F5A7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85B7E-EE24-4D04-83BA-057311135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D7957-8E2D-4D71-B47D-207CD019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63480-A681-4BF8-A0B1-D7B1B8C0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81707-C1D7-4F88-9F4F-54E561C6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46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5C57-281F-4A5B-B402-5062A055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9B8B2-B8A2-45B2-BBCE-CC53CD5B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9A99B-51A6-4CD8-9E3F-FC2FB0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2D06-557D-416F-A2EE-D65A5129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9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CFC5A-3D17-4710-BD98-ADFD3C70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CB32B-9288-405B-8AAC-F84DC31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15F9E-433A-4415-B90D-5A764533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92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D51F-C161-415F-86B0-E38B1D91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FEF8-7748-465C-8726-D3C5E8E7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E0AD8-6B79-4BC7-8505-DEFF634B7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91ED-4AA5-44DA-B75A-C51A5B8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ED2A-35F8-4A85-B8EB-DAF167ED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B0CF-2062-4E3A-B9DA-2B2E6F88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88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A8A4-DCFA-4594-9558-5D6D694E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B5EED-F2A6-4C51-B967-D676375A4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53047-56A5-476F-81DB-2785192D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6E8E-38AD-454B-80F6-26AE7A50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3B3AF-9790-4ECF-96EB-E4B733C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7EAF-7A7F-4FE6-97CB-DC82C086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1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82F4-9860-4731-AA0D-F124C52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8393-FEB9-4201-B7D0-A9A69E9C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57F8-A213-4DFB-885C-8C41DAF9E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D201-F901-4681-A55C-D26D264044B3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1ACB-AB60-417B-BB68-63DB86F3B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297A-7805-4B64-A4EE-494212131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A33B-EBA6-49AB-8BA7-35DBAA96AB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7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gif"/><Relationship Id="rId21" Type="http://schemas.openxmlformats.org/officeDocument/2006/relationships/image" Target="../media/image24.png"/><Relationship Id="rId7" Type="http://schemas.openxmlformats.org/officeDocument/2006/relationships/image" Target="../media/image11.gif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6.gif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gif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gif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E2AB-BE57-491A-AE11-8A0D12E6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862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741000938976254043578864796930390599133717705</a:t>
            </a:r>
            <a:r>
              <a:rPr lang="cs-CZ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5263B-FCEB-4A5D-86E8-F46BBF5A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8537"/>
            <a:ext cx="9144000" cy="1655762"/>
          </a:xfrm>
        </p:spPr>
        <p:txBody>
          <a:bodyPr/>
          <a:lstStyle/>
          <a:p>
            <a:r>
              <a:rPr lang="cs-CZ" dirty="0"/>
              <a:t>Adam Pazderka</a:t>
            </a:r>
          </a:p>
        </p:txBody>
      </p:sp>
    </p:spTree>
    <p:extLst>
      <p:ext uri="{BB962C8B-B14F-4D97-AF65-F5344CB8AC3E}">
        <p14:creationId xmlns:p14="http://schemas.microsoft.com/office/powerpoint/2010/main" val="38413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BFA93-7DBB-40AD-A4C0-4831A11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rgbClr val="0070C0"/>
                </a:solidFill>
              </a:rPr>
              <a:t>Mersenne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cs-CZ" dirty="0" err="1">
                <a:solidFill>
                  <a:srgbClr val="0070C0"/>
                </a:solidFill>
              </a:rPr>
              <a:t>twister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73BEA9B-38D2-462A-9FE9-F3288235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Perioda 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Tahoma" panose="020B0604030504040204" pitchFamily="34" charset="0"/>
              </a:rPr>
              <a:t>2</a:t>
            </a:r>
            <a:r>
              <a:rPr lang="en-US" altLang="en-US" baseline="30000" dirty="0">
                <a:effectLst>
                  <a:outerShdw blurRad="38100" dist="38100" dir="2700000" algn="tl">
                    <a:srgbClr val="FFFFFF"/>
                  </a:outerShdw>
                </a:effectLst>
                <a:cs typeface="Tahoma" panose="020B0604030504040204" pitchFamily="34" charset="0"/>
              </a:rPr>
              <a:t>19937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– 1</a:t>
            </a:r>
            <a:endParaRPr lang="cs-CZ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cs-CZ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Lze </a:t>
            </a:r>
            <a:r>
              <a:rPr lang="cs-CZ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velmi </a:t>
            </a:r>
            <a:r>
              <a:rPr lang="cs-CZ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efektivně generovat počítačem</a:t>
            </a:r>
          </a:p>
          <a:p>
            <a:r>
              <a:rPr lang="cs-CZ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Splňuje všechny statistické testy</a:t>
            </a:r>
          </a:p>
          <a:p>
            <a:r>
              <a:rPr lang="cs-CZ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Po 623 vygenerovaných číslech lze zjistit </a:t>
            </a:r>
            <a:r>
              <a:rPr lang="cs-CZ" alt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seed</a:t>
            </a:r>
            <a:endParaRPr lang="cs-CZ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r>
              <a:rPr lang="cs-CZ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Existuje i kryptograficky mnohem bezpečnější verze, není však ani zdaleka tak efektivní</a:t>
            </a: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BFA93-7DBB-40AD-A4C0-4831A11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rgbClr val="0070C0"/>
                </a:solidFill>
              </a:rPr>
              <a:t>Mersenne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cs-CZ" dirty="0" err="1">
                <a:solidFill>
                  <a:srgbClr val="0070C0"/>
                </a:solidFill>
              </a:rPr>
              <a:t>twister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7458AD3-E1E3-4E2A-84B9-23E083DC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505305"/>
            <a:ext cx="69342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F0560F0-9D1F-4DC2-9A8B-38BDE7E4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75506"/>
            <a:ext cx="46291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7DD0AF-8856-4D1A-B7A3-6189B890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Paralelní generátory náhodných čísel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BBFD94A-F7AE-4EBB-B59B-01CDD881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Kombinace více generátorů najednou</a:t>
            </a:r>
          </a:p>
          <a:p>
            <a:pPr lvl="1"/>
            <a:r>
              <a:rPr lang="cs-CZ" dirty="0"/>
              <a:t>Například 5 celulárních automatů s jinými pravidly</a:t>
            </a:r>
          </a:p>
          <a:p>
            <a:r>
              <a:rPr lang="cs-CZ" dirty="0"/>
              <a:t>Na více jádrech procesoru</a:t>
            </a:r>
          </a:p>
          <a:p>
            <a:pPr lvl="1"/>
            <a:r>
              <a:rPr lang="cs-CZ" dirty="0"/>
              <a:t>Rychlejší generování</a:t>
            </a:r>
          </a:p>
          <a:p>
            <a:r>
              <a:rPr lang="cs-CZ" dirty="0"/>
              <a:t>Na jednom jádru (střídavě)</a:t>
            </a:r>
          </a:p>
          <a:p>
            <a:pPr lvl="1"/>
            <a:r>
              <a:rPr lang="cs-CZ" dirty="0"/>
              <a:t>Vyšší kvalita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9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7EFB1F-6735-4E09-9311-CFBF5AF6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Další generátory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5486AD-5A70-455E-A3F9-D23E9131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Variací existuje nespočet</a:t>
            </a:r>
          </a:p>
          <a:p>
            <a:pPr lvl="1"/>
            <a:r>
              <a:rPr lang="cs-CZ" dirty="0"/>
              <a:t>Intel MKL generátor</a:t>
            </a:r>
          </a:p>
          <a:p>
            <a:pPr lvl="1"/>
            <a:r>
              <a:rPr lang="cs-CZ" dirty="0"/>
              <a:t>Zpožděný </a:t>
            </a:r>
            <a:r>
              <a:rPr lang="cs-CZ" dirty="0" err="1"/>
              <a:t>Fibonacciho</a:t>
            </a:r>
            <a:r>
              <a:rPr lang="cs-CZ" dirty="0"/>
              <a:t> generátor </a:t>
            </a:r>
          </a:p>
          <a:p>
            <a:pPr lvl="1"/>
            <a:r>
              <a:rPr lang="cs-CZ" dirty="0"/>
              <a:t>Inverzní kongruentní generátor</a:t>
            </a:r>
          </a:p>
          <a:p>
            <a:pPr lvl="1"/>
            <a:r>
              <a:rPr lang="cs-CZ" dirty="0"/>
              <a:t>Maticové kongruentní generátory</a:t>
            </a:r>
            <a:endParaRPr lang="en-US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B527DE5-F914-43F0-A5DE-4BFC4C6AF734}"/>
              </a:ext>
            </a:extLst>
          </p:cNvPr>
          <p:cNvSpPr/>
          <p:nvPr/>
        </p:nvSpPr>
        <p:spPr>
          <a:xfrm>
            <a:off x="6608561" y="2686806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 err="1"/>
              <a:t>X</a:t>
            </a:r>
            <a:r>
              <a:rPr lang="en-GB" altLang="en-US" baseline="-33000" dirty="0" err="1"/>
              <a:t>n</a:t>
            </a:r>
            <a:r>
              <a:rPr lang="en-GB" altLang="en-US" dirty="0"/>
              <a:t> = (</a:t>
            </a:r>
            <a:r>
              <a:rPr lang="en-GB" altLang="en-US" dirty="0" err="1"/>
              <a:t>X</a:t>
            </a:r>
            <a:r>
              <a:rPr lang="en-GB" altLang="en-US" baseline="-33000" dirty="0" err="1"/>
              <a:t>n</a:t>
            </a:r>
            <a:r>
              <a:rPr lang="en-GB" altLang="en-US" baseline="-33000" dirty="0"/>
              <a:t>-l</a:t>
            </a:r>
            <a:r>
              <a:rPr lang="en-GB" altLang="en-US" dirty="0"/>
              <a:t> + </a:t>
            </a:r>
            <a:r>
              <a:rPr lang="en-GB" altLang="en-US" dirty="0" err="1"/>
              <a:t>X</a:t>
            </a:r>
            <a:r>
              <a:rPr lang="en-GB" altLang="en-US" baseline="-33000" dirty="0" err="1"/>
              <a:t>n</a:t>
            </a:r>
            <a:r>
              <a:rPr lang="en-GB" altLang="en-US" baseline="-33000" dirty="0"/>
              <a:t>-k</a:t>
            </a:r>
            <a:r>
              <a:rPr lang="en-GB" altLang="en-US" dirty="0"/>
              <a:t>) mod m (l&gt;k&gt;0)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CC5B020-02C0-4129-8AAB-A26FC357539A}"/>
              </a:ext>
            </a:extLst>
          </p:cNvPr>
          <p:cNvSpPr/>
          <p:nvPr/>
        </p:nvSpPr>
        <p:spPr>
          <a:xfrm>
            <a:off x="6608561" y="3042374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 err="1"/>
              <a:t>X</a:t>
            </a:r>
            <a:r>
              <a:rPr lang="en-GB" altLang="en-US" baseline="-33000" dirty="0" err="1"/>
              <a:t>n</a:t>
            </a:r>
            <a:r>
              <a:rPr lang="en-GB" altLang="en-US" dirty="0"/>
              <a:t>=(a * </a:t>
            </a:r>
            <a:r>
              <a:rPr lang="cs-CZ" altLang="en-US" dirty="0"/>
              <a:t>1/</a:t>
            </a:r>
            <a:r>
              <a:rPr lang="en-GB" altLang="en-US" dirty="0"/>
              <a:t>X</a:t>
            </a:r>
            <a:r>
              <a:rPr lang="en-GB" altLang="en-US" baseline="-33000" dirty="0"/>
              <a:t>n-1</a:t>
            </a:r>
            <a:r>
              <a:rPr lang="en-GB" altLang="en-US" dirty="0"/>
              <a:t> + b) mod m</a:t>
            </a:r>
          </a:p>
        </p:txBody>
      </p:sp>
    </p:spTree>
    <p:extLst>
      <p:ext uri="{BB962C8B-B14F-4D97-AF65-F5344CB8AC3E}">
        <p14:creationId xmlns:p14="http://schemas.microsoft.com/office/powerpoint/2010/main" val="144629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26834B7-FB0D-42D5-8B3E-6854D0D7E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Dík za pozornost </a:t>
            </a:r>
            <a:r>
              <a:rPr lang="cs-CZ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7678-57A8-46BE-AE55-68A51BF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Využití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C98F-DFB0-400B-AF4B-2BB8507C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Simulace deterministického chaosu</a:t>
            </a:r>
          </a:p>
          <a:p>
            <a:r>
              <a:rPr lang="cs-CZ" dirty="0"/>
              <a:t>Kryptografické klíče (</a:t>
            </a:r>
            <a:r>
              <a:rPr lang="cs-CZ" dirty="0" err="1"/>
              <a:t>seed</a:t>
            </a:r>
            <a:r>
              <a:rPr lang="cs-CZ" dirty="0"/>
              <a:t>)</a:t>
            </a:r>
          </a:p>
          <a:p>
            <a:r>
              <a:rPr lang="cs-CZ" dirty="0"/>
              <a:t>Kombinatorika</a:t>
            </a:r>
          </a:p>
          <a:p>
            <a:r>
              <a:rPr lang="cs-CZ" dirty="0"/>
              <a:t>Optimalizační algoritmy</a:t>
            </a:r>
          </a:p>
          <a:p>
            <a:r>
              <a:rPr lang="cs-CZ" dirty="0"/>
              <a:t>Evoluční algoritmy (mutace)</a:t>
            </a:r>
          </a:p>
          <a:p>
            <a:r>
              <a:rPr lang="cs-CZ" dirty="0"/>
              <a:t>Metoda Monte Carlo!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8749-46B6-4E80-A804-576DF82DB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07" y="1690688"/>
            <a:ext cx="4042210" cy="4030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29094-E327-45CD-9D5E-6E88F761572E}"/>
              </a:ext>
            </a:extLst>
          </p:cNvPr>
          <p:cNvSpPr txBox="1"/>
          <p:nvPr/>
        </p:nvSpPr>
        <p:spPr>
          <a:xfrm>
            <a:off x="5637229" y="28940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E3D33-816D-4DC5-AB2A-907FEA939E69}"/>
              </a:ext>
            </a:extLst>
          </p:cNvPr>
          <p:cNvSpPr txBox="1"/>
          <p:nvPr/>
        </p:nvSpPr>
        <p:spPr>
          <a:xfrm>
            <a:off x="838200" y="4361121"/>
            <a:ext cx="2413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???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664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9DD4-85B4-4661-8E05-2B1A75B7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Pravý generátor náhodných čísel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1DE8-3259-4A6C-AFD3-33A828A0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„náhodnost“ fyzikálních jevů</a:t>
            </a:r>
          </a:p>
          <a:p>
            <a:pPr lvl="1"/>
            <a:r>
              <a:rPr lang="cs-CZ" dirty="0"/>
              <a:t>Hod mincí</a:t>
            </a:r>
          </a:p>
          <a:p>
            <a:pPr lvl="1"/>
            <a:r>
              <a:rPr lang="cs-CZ" dirty="0"/>
              <a:t>Radioaktivní rozpad</a:t>
            </a:r>
          </a:p>
          <a:p>
            <a:pPr lvl="1"/>
            <a:r>
              <a:rPr lang="cs-CZ" dirty="0"/>
              <a:t>Kvantové jevy</a:t>
            </a:r>
          </a:p>
          <a:p>
            <a:pPr lvl="1"/>
            <a:r>
              <a:rPr lang="cs-CZ" dirty="0"/>
              <a:t>Atmosférický šum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8A855-C21E-447C-9B7E-8A506F093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9" t="11064" r="17685" b="9923"/>
          <a:stretch/>
        </p:blipFill>
        <p:spPr>
          <a:xfrm>
            <a:off x="6610094" y="1690688"/>
            <a:ext cx="5113358" cy="3550595"/>
          </a:xfrm>
          <a:prstGeom prst="rect">
            <a:avLst/>
          </a:prstGeom>
        </p:spPr>
      </p:pic>
      <p:pic>
        <p:nvPicPr>
          <p:cNvPr id="6" name="Obrázek 5" descr="Obsah obrázku obvod, elektronika&#10;&#10;Popis vygenerován s velmi vysokou mírou spolehlivosti">
            <a:extLst>
              <a:ext uri="{FF2B5EF4-FFF2-40B4-BE49-F238E27FC236}">
                <a16:creationId xmlns:a16="http://schemas.microsoft.com/office/drawing/2014/main" id="{2339AF8E-E2A2-4AD7-9745-883158079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47" y="4453883"/>
            <a:ext cx="2794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D23D-E6BB-4342-B5D9-936440CF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Generátor pseudonáhodných čísel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203A-E621-4253-8E44-234C45A2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Algoritmus, který vytváří dlouhý řetězec čísel mající zdánlivě náhodné rozdělení</a:t>
            </a:r>
          </a:p>
          <a:p>
            <a:pPr lvl="1"/>
            <a:r>
              <a:rPr lang="cs-CZ" sz="2800" dirty="0"/>
              <a:t>Např. Lineární kongruentní generátor</a:t>
            </a:r>
          </a:p>
          <a:p>
            <a:pPr lvl="1"/>
            <a:endParaRPr lang="cs-CZ" sz="2800" dirty="0"/>
          </a:p>
          <a:p>
            <a:pPr lvl="1"/>
            <a:endParaRPr lang="cs-CZ" sz="2800" dirty="0"/>
          </a:p>
          <a:p>
            <a:r>
              <a:rPr lang="cs-CZ" dirty="0"/>
              <a:t>Perioda - počet iterací, po kterých generátor vygeneruje seed (počáteční hodnotu)</a:t>
            </a:r>
          </a:p>
          <a:p>
            <a:pPr lvl="1"/>
            <a:r>
              <a:rPr lang="cs-CZ" sz="2800" dirty="0"/>
              <a:t>Využití velkých prvočísel pro zvětšení periody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C127AE-907B-439B-AFCD-A444682C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059" y="3429000"/>
            <a:ext cx="5149881" cy="5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A9D2-E677-49A6-B045-5CD04B1D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Conway's game of life</a:t>
            </a:r>
          </a:p>
        </p:txBody>
      </p:sp>
      <p:pic>
        <p:nvPicPr>
          <p:cNvPr id="27" name="Picture 26" descr="A close up of a card&#10;&#10;Description automatically generated">
            <a:extLst>
              <a:ext uri="{FF2B5EF4-FFF2-40B4-BE49-F238E27FC236}">
                <a16:creationId xmlns:a16="http://schemas.microsoft.com/office/drawing/2014/main" id="{EED53DE7-F317-4A08-AF6B-9832F31C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25" name="Picture 24" descr="A close up of a card&#10;&#10;Description automatically generated">
            <a:extLst>
              <a:ext uri="{FF2B5EF4-FFF2-40B4-BE49-F238E27FC236}">
                <a16:creationId xmlns:a16="http://schemas.microsoft.com/office/drawing/2014/main" id="{CE7F42AE-4B5E-4869-B1D2-48C29F3B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23" name="Picture 22" descr="A close up of a card&#10;&#10;Description automatically generated">
            <a:extLst>
              <a:ext uri="{FF2B5EF4-FFF2-40B4-BE49-F238E27FC236}">
                <a16:creationId xmlns:a16="http://schemas.microsoft.com/office/drawing/2014/main" id="{8462BF4F-59A4-4985-8A9F-E8903B8A8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21" name="Picture 20" descr="A close up of a card&#10;&#10;Description automatically generated">
            <a:extLst>
              <a:ext uri="{FF2B5EF4-FFF2-40B4-BE49-F238E27FC236}">
                <a16:creationId xmlns:a16="http://schemas.microsoft.com/office/drawing/2014/main" id="{80430A6D-FE6D-4E75-ADF6-907C567DA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19" name="Picture 18" descr="A close up of a card&#10;&#10;Description automatically generated">
            <a:extLst>
              <a:ext uri="{FF2B5EF4-FFF2-40B4-BE49-F238E27FC236}">
                <a16:creationId xmlns:a16="http://schemas.microsoft.com/office/drawing/2014/main" id="{AF1881B7-E5DB-4741-9C91-0F9A60C49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17" name="Picture 16" descr="A close up of a card&#10;&#10;Description automatically generated">
            <a:extLst>
              <a:ext uri="{FF2B5EF4-FFF2-40B4-BE49-F238E27FC236}">
                <a16:creationId xmlns:a16="http://schemas.microsoft.com/office/drawing/2014/main" id="{5DD77C90-1F47-4E85-B197-C4013B4C1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15" name="Picture 14" descr="A close up of a card&#10;&#10;Description automatically generated">
            <a:extLst>
              <a:ext uri="{FF2B5EF4-FFF2-40B4-BE49-F238E27FC236}">
                <a16:creationId xmlns:a16="http://schemas.microsoft.com/office/drawing/2014/main" id="{915327DA-4D1E-4407-B5A3-44D7A0154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13" name="Picture 12" descr="A close up of a card&#10;&#10;Description automatically generated">
            <a:extLst>
              <a:ext uri="{FF2B5EF4-FFF2-40B4-BE49-F238E27FC236}">
                <a16:creationId xmlns:a16="http://schemas.microsoft.com/office/drawing/2014/main" id="{691021FE-AC4B-46FD-869F-6A250C653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  <a:prstGeom prst="rect">
            <a:avLst/>
          </a:prstGeom>
        </p:spPr>
      </p:pic>
      <p:pic>
        <p:nvPicPr>
          <p:cNvPr id="11" name="Content Placeholder 10" descr="A close up of a card&#10;&#10;Description automatically generated">
            <a:extLst>
              <a:ext uri="{FF2B5EF4-FFF2-40B4-BE49-F238E27FC236}">
                <a16:creationId xmlns:a16="http://schemas.microsoft.com/office/drawing/2014/main" id="{4A7A6BB5-882F-47F7-9F71-2D4AFB5E1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3" y="1690688"/>
            <a:ext cx="4277354" cy="4265472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9A9697-B865-4873-AD08-F551EC2BF150}"/>
              </a:ext>
            </a:extLst>
          </p:cNvPr>
          <p:cNvSpPr txBox="1"/>
          <p:nvPr/>
        </p:nvSpPr>
        <p:spPr>
          <a:xfrm>
            <a:off x="8524009" y="1690688"/>
            <a:ext cx="282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Živá buňka přežije jedině tehdy, pokud má </a:t>
            </a:r>
            <a:r>
              <a:rPr lang="cs-CZ" b="1" dirty="0"/>
              <a:t>okolo sebe 2 nebo 3 živé sousedy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695BF9-F66E-41ED-BDEA-1BCF54D3D235}"/>
              </a:ext>
            </a:extLst>
          </p:cNvPr>
          <p:cNvSpPr txBox="1"/>
          <p:nvPr/>
        </p:nvSpPr>
        <p:spPr>
          <a:xfrm>
            <a:off x="8524009" y="3016251"/>
            <a:ext cx="282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Mrtvá buňka se stane živou jedině tehdy, pokud </a:t>
            </a:r>
            <a:r>
              <a:rPr lang="cs-CZ" b="1" dirty="0"/>
              <a:t>má vedle sebe 3 živé sousedy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A2D4EC-D1D1-4042-9A59-B4C114E2A03D}"/>
                  </a:ext>
                </a:extLst>
              </p:cNvPr>
              <p:cNvSpPr txBox="1"/>
              <p:nvPr/>
            </p:nvSpPr>
            <p:spPr>
              <a:xfrm>
                <a:off x="5470557" y="316690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A2D4EC-D1D1-4042-9A59-B4C114E2A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557" y="3166905"/>
                <a:ext cx="181140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19E6D4-2D64-44F4-96D1-FD2708EE74DF}"/>
                  </a:ext>
                </a:extLst>
              </p:cNvPr>
              <p:cNvSpPr txBox="1"/>
              <p:nvPr/>
            </p:nvSpPr>
            <p:spPr>
              <a:xfrm>
                <a:off x="5475849" y="421658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19E6D4-2D64-44F4-96D1-FD2708EE7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849" y="4216580"/>
                <a:ext cx="181140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E2CA2C-0061-4793-BAE7-C862C76D0127}"/>
                  </a:ext>
                </a:extLst>
              </p:cNvPr>
              <p:cNvSpPr txBox="1"/>
              <p:nvPr/>
            </p:nvSpPr>
            <p:spPr>
              <a:xfrm>
                <a:off x="6540304" y="315200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E2CA2C-0061-4793-BAE7-C862C76D0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04" y="3152000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3AF8CE-24C8-4C44-A4DA-5F07CBB15988}"/>
                  </a:ext>
                </a:extLst>
              </p:cNvPr>
              <p:cNvSpPr txBox="1"/>
              <p:nvPr/>
            </p:nvSpPr>
            <p:spPr>
              <a:xfrm>
                <a:off x="6019799" y="36849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3AF8CE-24C8-4C44-A4DA-5F07CBB1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99" y="3684924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AE5DE3-C5CA-4FF1-AA99-12D8190E71EA}"/>
                  </a:ext>
                </a:extLst>
              </p:cNvPr>
              <p:cNvSpPr txBox="1"/>
              <p:nvPr/>
            </p:nvSpPr>
            <p:spPr>
              <a:xfrm>
                <a:off x="6540304" y="421658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AE5DE3-C5CA-4FF1-AA99-12D8190E7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04" y="4216580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199B8D-C312-49CC-BBD5-BC981254DAF0}"/>
                  </a:ext>
                </a:extLst>
              </p:cNvPr>
              <p:cNvSpPr txBox="1"/>
              <p:nvPr/>
            </p:nvSpPr>
            <p:spPr>
              <a:xfrm>
                <a:off x="5740131" y="315199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199B8D-C312-49CC-BBD5-BC981254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31" y="3151999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134019A-04EE-499D-B632-67DCC74831CB}"/>
                  </a:ext>
                </a:extLst>
              </p:cNvPr>
              <p:cNvSpPr txBox="1"/>
              <p:nvPr/>
            </p:nvSpPr>
            <p:spPr>
              <a:xfrm>
                <a:off x="6281395" y="315149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134019A-04EE-499D-B632-67DCC748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95" y="3151495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561865-FDAD-452F-86D3-8B3A2A55B01D}"/>
                  </a:ext>
                </a:extLst>
              </p:cNvPr>
              <p:cNvSpPr txBox="1"/>
              <p:nvPr/>
            </p:nvSpPr>
            <p:spPr>
              <a:xfrm>
                <a:off x="5733211" y="421658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561865-FDAD-452F-86D3-8B3A2A55B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211" y="4216580"/>
                <a:ext cx="181140" cy="276999"/>
              </a:xfrm>
              <a:prstGeom prst="rect">
                <a:avLst/>
              </a:prstGeom>
              <a:blipFill>
                <a:blip r:embed="rId1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983F56-03B5-4DC2-8CEC-8FB5F1964B1D}"/>
                  </a:ext>
                </a:extLst>
              </p:cNvPr>
              <p:cNvSpPr txBox="1"/>
              <p:nvPr/>
            </p:nvSpPr>
            <p:spPr>
              <a:xfrm>
                <a:off x="6274475" y="421607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983F56-03B5-4DC2-8CEC-8FB5F196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475" y="4216076"/>
                <a:ext cx="181140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6ED207-58F4-49A3-8394-EC5CA7C4436B}"/>
                  </a:ext>
                </a:extLst>
              </p:cNvPr>
              <p:cNvSpPr txBox="1"/>
              <p:nvPr/>
            </p:nvSpPr>
            <p:spPr>
              <a:xfrm>
                <a:off x="5470557" y="340703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6ED207-58F4-49A3-8394-EC5CA7C4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557" y="3407038"/>
                <a:ext cx="181140" cy="276999"/>
              </a:xfrm>
              <a:prstGeom prst="rect">
                <a:avLst/>
              </a:prstGeom>
              <a:blipFill>
                <a:blip r:embed="rId1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BC8E2E-03DB-4178-846A-2A7BC77DEA1C}"/>
                  </a:ext>
                </a:extLst>
              </p:cNvPr>
              <p:cNvSpPr txBox="1"/>
              <p:nvPr/>
            </p:nvSpPr>
            <p:spPr>
              <a:xfrm>
                <a:off x="5470313" y="394173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BC8E2E-03DB-4178-846A-2A7BC77DE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13" y="3941733"/>
                <a:ext cx="181140" cy="276999"/>
              </a:xfrm>
              <a:prstGeom prst="rect">
                <a:avLst/>
              </a:prstGeom>
              <a:blipFill>
                <a:blip r:embed="rId1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A77D3BF-CB1C-4934-A86F-4E72A5C00D5B}"/>
                  </a:ext>
                </a:extLst>
              </p:cNvPr>
              <p:cNvSpPr txBox="1"/>
              <p:nvPr/>
            </p:nvSpPr>
            <p:spPr>
              <a:xfrm>
                <a:off x="6565808" y="341694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A77D3BF-CB1C-4934-A86F-4E72A5C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08" y="3416943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DC56EB-3314-4C32-9D20-98580CBC6F2C}"/>
                  </a:ext>
                </a:extLst>
              </p:cNvPr>
              <p:cNvSpPr txBox="1"/>
              <p:nvPr/>
            </p:nvSpPr>
            <p:spPr>
              <a:xfrm>
                <a:off x="6565564" y="395163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DC56EB-3314-4C32-9D20-98580CBC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64" y="3951638"/>
                <a:ext cx="181140" cy="276999"/>
              </a:xfrm>
              <a:prstGeom prst="rect">
                <a:avLst/>
              </a:prstGeom>
              <a:blipFill>
                <a:blip r:embed="rId21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3DBDF11-7EEC-4E4B-A44F-5293416BA3AD}"/>
                  </a:ext>
                </a:extLst>
              </p:cNvPr>
              <p:cNvSpPr txBox="1"/>
              <p:nvPr/>
            </p:nvSpPr>
            <p:spPr>
              <a:xfrm>
                <a:off x="6011577" y="420119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cs-CZ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3DBDF11-7EEC-4E4B-A44F-5293416B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77" y="4201194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44DCE52-5943-40B7-BA08-35105B6051EA}"/>
                  </a:ext>
                </a:extLst>
              </p:cNvPr>
              <p:cNvSpPr txBox="1"/>
              <p:nvPr/>
            </p:nvSpPr>
            <p:spPr>
              <a:xfrm>
                <a:off x="5464777" y="368169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cs-CZ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44DCE52-5943-40B7-BA08-35105B60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77" y="3681695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0EBEFD-A8CF-42A3-B404-F7E01D439E3B}"/>
                  </a:ext>
                </a:extLst>
              </p:cNvPr>
              <p:cNvSpPr txBox="1"/>
              <p:nvPr/>
            </p:nvSpPr>
            <p:spPr>
              <a:xfrm>
                <a:off x="6565564" y="368937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cs-CZ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0EBEFD-A8CF-42A3-B404-F7E01D439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64" y="3689372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028D0D9-56C2-4B8E-B24E-B54E712D77FB}"/>
                  </a:ext>
                </a:extLst>
              </p:cNvPr>
              <p:cNvSpPr txBox="1"/>
              <p:nvPr/>
            </p:nvSpPr>
            <p:spPr>
              <a:xfrm>
                <a:off x="6005430" y="315499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cs-CZ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028D0D9-56C2-4B8E-B24E-B54E712D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30" y="3154992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D92957-B1F4-4DAB-86FA-5A6623114F26}"/>
                  </a:ext>
                </a:extLst>
              </p:cNvPr>
              <p:cNvSpPr txBox="1"/>
              <p:nvPr/>
            </p:nvSpPr>
            <p:spPr>
              <a:xfrm>
                <a:off x="6005430" y="339948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cs-CZ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D92957-B1F4-4DAB-86FA-5A6623114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30" y="339948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6AB041-797D-4E94-9795-CCDDD64C998C}"/>
                  </a:ext>
                </a:extLst>
              </p:cNvPr>
              <p:cNvSpPr txBox="1"/>
              <p:nvPr/>
            </p:nvSpPr>
            <p:spPr>
              <a:xfrm>
                <a:off x="5733211" y="36727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cs-CZ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6AB041-797D-4E94-9795-CCDDD64C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211" y="367278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E09C475-1CC5-4A83-AAE5-C447F5D420F7}"/>
                  </a:ext>
                </a:extLst>
              </p:cNvPr>
              <p:cNvSpPr txBox="1"/>
              <p:nvPr/>
            </p:nvSpPr>
            <p:spPr>
              <a:xfrm>
                <a:off x="6005430" y="396637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cs-CZ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E09C475-1CC5-4A83-AAE5-C447F5D4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30" y="396637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8C53EB3-BF53-4461-8F48-CD5182890522}"/>
                  </a:ext>
                </a:extLst>
              </p:cNvPr>
              <p:cNvSpPr txBox="1"/>
              <p:nvPr/>
            </p:nvSpPr>
            <p:spPr>
              <a:xfrm>
                <a:off x="6281395" y="3691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cs-CZ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8C53EB3-BF53-4461-8F48-CD518289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95" y="3691123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066F80A0-178B-4C9E-B845-A04C4137F14F}"/>
              </a:ext>
            </a:extLst>
          </p:cNvPr>
          <p:cNvSpPr txBox="1"/>
          <p:nvPr/>
        </p:nvSpPr>
        <p:spPr>
          <a:xfrm>
            <a:off x="8524009" y="4358777"/>
            <a:ext cx="282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Sousedi jsou 8 okolních políček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B0DB0-3363-4149-A01A-76861537CFB2}"/>
              </a:ext>
            </a:extLst>
          </p:cNvPr>
          <p:cNvSpPr txBox="1"/>
          <p:nvPr/>
        </p:nvSpPr>
        <p:spPr>
          <a:xfrm>
            <a:off x="5244010" y="1360156"/>
            <a:ext cx="138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Generace</a:t>
            </a:r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ACFDE-1C3D-4768-93C3-8B4B83C57F04}"/>
              </a:ext>
            </a:extLst>
          </p:cNvPr>
          <p:cNvSpPr txBox="1"/>
          <p:nvPr/>
        </p:nvSpPr>
        <p:spPr>
          <a:xfrm>
            <a:off x="6565564" y="1360156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6B7D9B-457C-4021-8BD6-0CF5B2E4A372}"/>
              </a:ext>
            </a:extLst>
          </p:cNvPr>
          <p:cNvSpPr txBox="1"/>
          <p:nvPr/>
        </p:nvSpPr>
        <p:spPr>
          <a:xfrm>
            <a:off x="6565564" y="1354127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65572-7D99-43EF-BA20-D3E27533AF1E}"/>
              </a:ext>
            </a:extLst>
          </p:cNvPr>
          <p:cNvSpPr txBox="1"/>
          <p:nvPr/>
        </p:nvSpPr>
        <p:spPr>
          <a:xfrm>
            <a:off x="6577772" y="1354126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3A25A1-BA40-4AFB-B8FB-81572D89040E}"/>
              </a:ext>
            </a:extLst>
          </p:cNvPr>
          <p:cNvSpPr txBox="1"/>
          <p:nvPr/>
        </p:nvSpPr>
        <p:spPr>
          <a:xfrm>
            <a:off x="6577772" y="1348096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241F46-593E-4C41-8F2F-4BE2EF7886C6}"/>
              </a:ext>
            </a:extLst>
          </p:cNvPr>
          <p:cNvSpPr txBox="1"/>
          <p:nvPr/>
        </p:nvSpPr>
        <p:spPr>
          <a:xfrm>
            <a:off x="6577772" y="1348096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C47A73-6DF2-4531-A5E3-5C2387B5843E}"/>
              </a:ext>
            </a:extLst>
          </p:cNvPr>
          <p:cNvSpPr txBox="1"/>
          <p:nvPr/>
        </p:nvSpPr>
        <p:spPr>
          <a:xfrm>
            <a:off x="6577772" y="1348096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1399C7-DA07-4727-AE0C-51B10D99FCB5}"/>
              </a:ext>
            </a:extLst>
          </p:cNvPr>
          <p:cNvSpPr txBox="1"/>
          <p:nvPr/>
        </p:nvSpPr>
        <p:spPr>
          <a:xfrm>
            <a:off x="6577772" y="1348096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6A6029-64E5-4D5B-8CE0-77FB53F3C587}"/>
              </a:ext>
            </a:extLst>
          </p:cNvPr>
          <p:cNvSpPr txBox="1"/>
          <p:nvPr/>
        </p:nvSpPr>
        <p:spPr>
          <a:xfrm>
            <a:off x="6577772" y="1360155"/>
            <a:ext cx="2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49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" grpId="0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1"/>
      <p:bldP spid="46" grpId="2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BE7E-B1F1-41F7-8C8F-23249D68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Cellular Automaton (Cellulární Automat)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FC6E-212A-4A8D-AE6B-0EAE5162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Možnost vytvořit systém s velmi komplexním chováním pomocí extrémně jednoduchých pravidel</a:t>
            </a:r>
          </a:p>
          <a:p>
            <a:r>
              <a:rPr lang="cs-CZ" dirty="0"/>
              <a:t>Nejjednodušší verze je jednodimenzionální automat</a:t>
            </a:r>
          </a:p>
          <a:p>
            <a:r>
              <a:rPr lang="cs-CZ" dirty="0"/>
              <a:t>Vektor: X = [0, 0, 1, 0, 0]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Zbývá jen vytvořit si vlastní pravidla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D8BFB3-11FC-4B80-9048-C93F0B3FD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50331"/>
              </p:ext>
            </p:extLst>
          </p:nvPr>
        </p:nvGraphicFramePr>
        <p:xfrm>
          <a:off x="3939880" y="3713889"/>
          <a:ext cx="4312240" cy="951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48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1548361579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3701749402"/>
                    </a:ext>
                  </a:extLst>
                </a:gridCol>
              </a:tblGrid>
              <a:tr h="951882"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3B15CE7-0A0D-4441-8519-66C72681EF73}"/>
              </a:ext>
            </a:extLst>
          </p:cNvPr>
          <p:cNvSpPr txBox="1"/>
          <p:nvPr/>
        </p:nvSpPr>
        <p:spPr>
          <a:xfrm>
            <a:off x="7472600" y="4488638"/>
            <a:ext cx="184731" cy="10618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endParaRPr lang="cs-CZ" sz="6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0580-0FA1-4939-A0F7-831BAF62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Cellular Automaton (Cellulární Automat)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6981-0F42-4B2E-8C77-CD00A52C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dirty="0"/>
              <a:t>Řekněmě, že buňka další</a:t>
            </a:r>
            <a:br>
              <a:rPr lang="cs-CZ" dirty="0"/>
            </a:br>
            <a:r>
              <a:rPr lang="cs-CZ" dirty="0"/>
              <a:t>generace bude určená sebou</a:t>
            </a:r>
            <a:br>
              <a:rPr lang="cs-CZ" dirty="0"/>
            </a:br>
            <a:r>
              <a:rPr lang="cs-CZ" dirty="0"/>
              <a:t>a svými dvěma sousedy</a:t>
            </a:r>
          </a:p>
          <a:p>
            <a:pPr lvl="1"/>
            <a:r>
              <a:rPr lang="cs-CZ" dirty="0"/>
              <a:t>Z toho nám vychází 2</a:t>
            </a:r>
            <a:r>
              <a:rPr lang="cs-CZ" baseline="30000" dirty="0"/>
              <a:t>3</a:t>
            </a:r>
            <a:r>
              <a:rPr lang="cs-CZ" dirty="0"/>
              <a:t> různých kombinací buněk a pro každou si můžeme nastavit výsledek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81E5EB-CE2B-48A9-880D-2C691AB3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20086"/>
              </p:ext>
            </p:extLst>
          </p:nvPr>
        </p:nvGraphicFramePr>
        <p:xfrm>
          <a:off x="5542437" y="1825625"/>
          <a:ext cx="4312240" cy="951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48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1548361579"/>
                    </a:ext>
                  </a:extLst>
                </a:gridCol>
                <a:gridCol w="862448">
                  <a:extLst>
                    <a:ext uri="{9D8B030D-6E8A-4147-A177-3AD203B41FA5}">
                      <a16:colId xmlns:a16="http://schemas.microsoft.com/office/drawing/2014/main" val="3701749402"/>
                    </a:ext>
                  </a:extLst>
                </a:gridCol>
              </a:tblGrid>
              <a:tr h="951882"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tc>
                  <a:txBody>
                    <a:bodyPr/>
                    <a:lstStyle/>
                    <a:p>
                      <a:endParaRPr lang="cs-CZ" sz="2100" dirty="0"/>
                    </a:p>
                  </a:txBody>
                  <a:tcPr marL="107393" marR="107393" marT="53697" marB="53697"/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32ABEC-1011-4136-A8E7-9D504833C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84074"/>
              </p:ext>
            </p:extLst>
          </p:nvPr>
        </p:nvGraphicFramePr>
        <p:xfrm>
          <a:off x="3765222" y="3983769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10CAFE-7670-4258-A052-DDF27D5C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27464"/>
              </p:ext>
            </p:extLst>
          </p:nvPr>
        </p:nvGraphicFramePr>
        <p:xfrm>
          <a:off x="6340572" y="3983769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E00475-A068-40BB-B80C-AB0217F11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83011"/>
              </p:ext>
            </p:extLst>
          </p:nvPr>
        </p:nvGraphicFramePr>
        <p:xfrm>
          <a:off x="8915922" y="3983769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72043E-390E-47A0-A4E9-437CE3B2B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42650"/>
              </p:ext>
            </p:extLst>
          </p:nvPr>
        </p:nvGraphicFramePr>
        <p:xfrm>
          <a:off x="1183324" y="5138540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9B6B18E-7239-4CD2-AC9E-DC7A40043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51432"/>
              </p:ext>
            </p:extLst>
          </p:nvPr>
        </p:nvGraphicFramePr>
        <p:xfrm>
          <a:off x="8922470" y="5138540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823405-6327-4F36-996C-578137A61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18170"/>
              </p:ext>
            </p:extLst>
          </p:nvPr>
        </p:nvGraphicFramePr>
        <p:xfrm>
          <a:off x="3765222" y="5138540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E5ABFB-E488-403B-AB9B-A9045C8F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62295"/>
              </p:ext>
            </p:extLst>
          </p:nvPr>
        </p:nvGraphicFramePr>
        <p:xfrm>
          <a:off x="6340572" y="5138540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BFBE313-6118-4F0B-8BA0-30438FCA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62272"/>
              </p:ext>
            </p:extLst>
          </p:nvPr>
        </p:nvGraphicFramePr>
        <p:xfrm>
          <a:off x="1189871" y="3983769"/>
          <a:ext cx="1864413" cy="68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71">
                  <a:extLst>
                    <a:ext uri="{9D8B030D-6E8A-4147-A177-3AD203B41FA5}">
                      <a16:colId xmlns:a16="http://schemas.microsoft.com/office/drawing/2014/main" val="358077694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737720322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3366168373"/>
                    </a:ext>
                  </a:extLst>
                </a:gridCol>
              </a:tblGrid>
              <a:tr h="685916"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/>
                </a:tc>
                <a:tc>
                  <a:txBody>
                    <a:bodyPr/>
                    <a:lstStyle/>
                    <a:p>
                      <a:endParaRPr lang="cs-CZ" sz="1500" dirty="0"/>
                    </a:p>
                  </a:txBody>
                  <a:tcPr marL="77386" marR="77386" marT="38693" marB="386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1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1C4A-D143-4B61-80D7-C0F84328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Cellular Automaton (Cellulární Automat)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40A1-6B59-4789-B186-281D5216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zvolení pravidel můžeme průběh „evoluce“ zaznamenat tak, že následující generace skládáme na sebe</a:t>
            </a:r>
          </a:p>
          <a:p>
            <a:r>
              <a:rPr lang="cs-CZ" dirty="0"/>
              <a:t>Většinou se na grafu vytvoří jasné vzorce</a:t>
            </a:r>
          </a:p>
          <a:p>
            <a:r>
              <a:rPr lang="cs-CZ" dirty="0"/>
              <a:t>Pro některá pravidla však můžeme pozorovat velmi komplexní chování</a:t>
            </a:r>
          </a:p>
          <a:p>
            <a:r>
              <a:rPr lang="cs-CZ" dirty="0"/>
              <a:t>Wolfram používá:</a:t>
            </a:r>
          </a:p>
          <a:p>
            <a:pPr lvl="1"/>
            <a:r>
              <a:rPr lang="cs-CZ" dirty="0"/>
              <a:t>Rule30CA</a:t>
            </a:r>
          </a:p>
          <a:p>
            <a:pPr lvl="1"/>
            <a:r>
              <a:rPr lang="cs-CZ" dirty="0" err="1"/>
              <a:t>ExtendedCA</a:t>
            </a:r>
            <a:r>
              <a:rPr lang="cs-CZ" dirty="0"/>
              <a:t> (</a:t>
            </a:r>
            <a:r>
              <a:rPr lang="cs-CZ" dirty="0" err="1"/>
              <a:t>five-neighbor</a:t>
            </a:r>
            <a:r>
              <a:rPr lang="cs-CZ" dirty="0"/>
              <a:t> rule)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575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6CA5D3-6ECA-41AC-8989-8BACD522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Bezpečnost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06ABACF-7741-406F-8191-7F33F8F1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Bezpečnost závisí na:</a:t>
            </a:r>
          </a:p>
          <a:p>
            <a:pPr lvl="1"/>
            <a:r>
              <a:rPr lang="cs-CZ" dirty="0"/>
              <a:t>Architektuře generátoru (perioda, způsob generování apod.)</a:t>
            </a:r>
          </a:p>
          <a:p>
            <a:pPr lvl="1"/>
            <a:r>
              <a:rPr lang="cs-CZ" dirty="0"/>
              <a:t>Zjistitelnosti počátečního klíče / aktuálního stavu</a:t>
            </a:r>
          </a:p>
          <a:p>
            <a:r>
              <a:rPr lang="cs-CZ" dirty="0"/>
              <a:t>Možnost použít pravý generátor n. č. pro získání klíče</a:t>
            </a:r>
          </a:p>
          <a:p>
            <a:r>
              <a:rPr lang="cs-CZ" dirty="0"/>
              <a:t>V praxi například:</a:t>
            </a:r>
          </a:p>
          <a:p>
            <a:pPr lvl="1"/>
            <a:r>
              <a:rPr lang="cs-CZ" dirty="0"/>
              <a:t>Teplota procesoru</a:t>
            </a:r>
          </a:p>
          <a:p>
            <a:pPr lvl="1"/>
            <a:r>
              <a:rPr lang="cs-CZ" dirty="0"/>
              <a:t>Množství volné paměti RAM</a:t>
            </a:r>
          </a:p>
          <a:p>
            <a:pPr lvl="1"/>
            <a:r>
              <a:rPr lang="cs-CZ" dirty="0"/>
              <a:t>Aktuální čas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5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413</Words>
  <Application>Microsoft Office PowerPoint</Application>
  <PresentationFormat>Širokoúhlá obrazovka</PresentationFormat>
  <Paragraphs>109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7410009389762540435788647969303905991337177054</vt:lpstr>
      <vt:lpstr>Využití</vt:lpstr>
      <vt:lpstr>Pravý generátor náhodných čísel</vt:lpstr>
      <vt:lpstr>Generátor pseudonáhodných čísel</vt:lpstr>
      <vt:lpstr>Conway's game of life</vt:lpstr>
      <vt:lpstr>Cellular Automaton (Cellulární Automat)</vt:lpstr>
      <vt:lpstr>Cellular Automaton (Cellulární Automat)</vt:lpstr>
      <vt:lpstr>Cellular Automaton (Cellulární Automat)</vt:lpstr>
      <vt:lpstr>Bezpečnost</vt:lpstr>
      <vt:lpstr>Mersenne twister</vt:lpstr>
      <vt:lpstr>Mersenne twister</vt:lpstr>
      <vt:lpstr>Paralelní generátory náhodných čísel</vt:lpstr>
      <vt:lpstr>Další generátory</vt:lpstr>
      <vt:lpstr>Dík za pozornost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Generace (pseudo)náhodných čísel</dc:title>
  <dc:creator>Adam Pazderka</dc:creator>
  <cp:lastModifiedBy>Adam Pazderka</cp:lastModifiedBy>
  <cp:revision>39</cp:revision>
  <dcterms:created xsi:type="dcterms:W3CDTF">2019-01-29T21:46:23Z</dcterms:created>
  <dcterms:modified xsi:type="dcterms:W3CDTF">2019-03-05T23:44:19Z</dcterms:modified>
</cp:coreProperties>
</file>