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F13DB4-8756-42D9-9DA0-52CD9E5FDECD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620" y="-690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2A573A3-2728-4C40-9F1F-B6844284CA53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830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730A4FC-775F-47E4-97DC-B442DADDEBFE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9675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A8A3FA4-F83D-4A14-A312-0AB0D0D4D474}" type="slidenum">
              <a:rPr/>
              <a:pPr lvl="0"/>
              <a:t>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E90A9E-BBA3-490E-92AF-6CB4C98951C7}" type="slidenum">
              <a:rPr/>
              <a:pPr lvl="0"/>
              <a:t>10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8E152C1-FEBF-4F5B-A2FE-4FD93BCDEE85}" type="slidenum">
              <a:rPr/>
              <a:pPr lvl="0"/>
              <a:t>11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71889B-9063-498D-8CBC-DD4E14AA1C52}" type="slidenum">
              <a:rPr/>
              <a:pPr lvl="0"/>
              <a:t>12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6EC42D-7516-44FD-88CE-BD1570F3C305}" type="slidenum">
              <a:rPr/>
              <a:pPr lvl="0"/>
              <a:t>13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5760CB9-F35A-4D7A-A1E7-EC66C5126997}" type="slidenum">
              <a:rPr/>
              <a:pPr lvl="0"/>
              <a:t>14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251D86-F640-4240-8701-278972BAC933}" type="slidenum">
              <a:rPr/>
              <a:pPr lvl="0"/>
              <a:t>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2C2F746-AC57-47A6-B3FD-916E6D271262}" type="slidenum">
              <a:rPr/>
              <a:pPr lvl="0"/>
              <a:t>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EF6B861-692E-4E70-9F2C-89C9B4F7E60A}" type="slidenum">
              <a:rPr/>
              <a:pPr lvl="0"/>
              <a:t>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F226CE5-DC42-4D61-8572-B795CE79327C}" type="slidenum">
              <a:rPr/>
              <a:pPr lvl="0"/>
              <a:t>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DC3849-A3F6-4CB8-999E-8D61A2D3F5F8}" type="slidenum">
              <a:rPr/>
              <a:pPr lvl="0"/>
              <a:t>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AB8093-22A3-44DD-B21E-0E59FF738FD5}" type="slidenum">
              <a:rPr/>
              <a:pPr lvl="0"/>
              <a:t>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27D3230-B64F-4B61-B892-A867DF09C5D6}" type="slidenum">
              <a:rPr/>
              <a:pPr lvl="0"/>
              <a:t>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1441F1-2ABD-4CD9-B530-F506CAE5A84E}" type="slidenum">
              <a:rPr/>
              <a:pPr lvl="0"/>
              <a:t>9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A2089F-4F65-4860-8E13-E022E5C9765B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173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063A2E-264A-4B57-8185-2AC823855D32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916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5C6B1C-7EDE-4476-BFD3-8C92D07F33B6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571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E8EBEC-D788-4A62-99B6-5A4A296358F5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419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888F14-6818-4C90-B2AD-3386863A7E5F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087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3B6C3C-3465-4848-B4DA-B3E4F7AA97DB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4656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412234-7EB6-477A-B8A2-4EEB926D28DD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677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39CC61-5B7E-4B3B-8711-03A0D68EF613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2679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A3F754-A55E-43F2-B89A-86E0B5CD39E8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039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09F3F0-26A1-4CA5-B64B-964BE396EF9E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9242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C830C2-DD09-4FCD-B1CC-6A1EF38E71D2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150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BAECE29-2A18-4F46-9CDB-7F787346687A}" type="slidenum">
              <a:rPr/>
              <a:pPr lvl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10839" y="1045440"/>
            <a:ext cx="9071640" cy="3288239"/>
          </a:xfrm>
        </p:spPr>
        <p:txBody>
          <a:bodyPr vert="horz" anchor="ctr"/>
          <a:lstStyle/>
          <a:p>
            <a:pPr lvl="0" algn="ctr">
              <a:spcBef>
                <a:spcPts val="1191"/>
              </a:spcBef>
              <a:spcAft>
                <a:spcPts val="992"/>
              </a:spcAft>
            </a:pPr>
            <a:r>
              <a:rPr lang="ru-RU" sz="2400" b="1">
                <a:latin typeface="Liberation Sans" pitchFamily="34"/>
              </a:rPr>
              <a:t>Курсовая работа на тему</a:t>
            </a:r>
          </a:p>
          <a:p>
            <a:pPr lvl="0" algn="ctr">
              <a:spcBef>
                <a:spcPts val="1191"/>
              </a:spcBef>
              <a:spcAft>
                <a:spcPts val="992"/>
              </a:spcAft>
            </a:pPr>
            <a:r>
              <a:rPr lang="ru-RU" sz="2800" b="1">
                <a:latin typeface="Liberation Sans" pitchFamily="34"/>
              </a:rPr>
              <a:t>Разработка базы данных для хранения и обработки данных фитнес-клуба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640" y="4500000"/>
            <a:ext cx="6122880" cy="602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Выполнил студент: Пронина Лариса Юрьевна ИУ7-64Б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Руководитель: Кострицкий Александр Сергеевич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2160" y="146880"/>
            <a:ext cx="11142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33039" y="-499320"/>
            <a:ext cx="8911800" cy="21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ctr" rtl="0" hangingPunct="0">
              <a:buNone/>
              <a:tabLst/>
            </a:pPr>
            <a:r>
              <a:rPr lang="ru-RU" sz="1100" b="1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" pitchFamily="2"/>
                <a:cs typeface="Lohit Devanagari" pitchFamily="2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100" b="1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" pitchFamily="2"/>
                <a:cs typeface="Lohit Devanagari" pitchFamily="2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100" b="1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" pitchFamily="2"/>
                <a:cs typeface="Lohit Devanagari" pitchFamily="2"/>
              </a:rPr>
              <a:t>«Московский государственный технический университет 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100" b="1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" pitchFamily="2"/>
                <a:cs typeface="Lohit Devanagari" pitchFamily="2"/>
              </a:rPr>
              <a:t>(национальный исследовательский университет)» (МГТУ им. Н.Э. Баумана)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4080" y="5270759"/>
            <a:ext cx="1378799" cy="350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2024 г.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46440"/>
            <a:ext cx="9071640" cy="946440"/>
          </a:xfrm>
        </p:spPr>
        <p:txBody>
          <a:bodyPr vert="horz">
            <a:spAutoFit/>
          </a:bodyPr>
          <a:lstStyle/>
          <a:p>
            <a:pPr lvl="0"/>
            <a:r>
              <a:rPr lang="ru-RU" sz="2800" b="1"/>
              <a:t>Выбранные средства реализации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51000" y="522936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29F19A6-A341-4042-8C80-5C30BF382CC9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10</a:t>
            </a:fld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360" y="917999"/>
            <a:ext cx="8262360" cy="3238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СУБД: </a:t>
            </a:r>
            <a:r>
              <a:rPr lang="ru-RU" sz="18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PostgreSQL</a:t>
            </a: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/>
            </a:r>
            <a:b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Язык программирования: </a:t>
            </a:r>
            <a:r>
              <a:rPr lang="ru-RU" sz="18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C#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Тестирование: проверяется функция, алгоритм которой был описан ранее, с помощью скрипта на SQL</a:t>
            </a:r>
            <a:b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Развертывание: клиент-серверная архитектура, база данных развертывается на стороне сервера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17480" y="2966759"/>
          <a:ext cx="6163200" cy="1985399"/>
        </p:xfrm>
        <a:graphic>
          <a:graphicData uri="http://schemas.openxmlformats.org/drawingml/2006/table">
            <a:tbl>
              <a:tblPr firstRow="1" firstCol="1">
                <a:tableStyleId>{77F13DB4-8756-42D9-9DA0-52CD9E5FDECD}</a:tableStyleId>
              </a:tblPr>
              <a:tblGrid>
                <a:gridCol w="1814040">
                  <a:extLst>
                    <a:ext uri="{9D8B030D-6E8A-4147-A177-3AD203B41FA5}">
                      <a16:colId xmlns:a16="http://schemas.microsoft.com/office/drawing/2014/main" xmlns="" val="1018742655"/>
                    </a:ext>
                  </a:extLst>
                </a:gridCol>
                <a:gridCol w="1281600">
                  <a:extLst>
                    <a:ext uri="{9D8B030D-6E8A-4147-A177-3AD203B41FA5}">
                      <a16:colId xmlns:a16="http://schemas.microsoft.com/office/drawing/2014/main" xmlns="" val="2018426536"/>
                    </a:ext>
                  </a:extLst>
                </a:gridCol>
                <a:gridCol w="1288800">
                  <a:extLst>
                    <a:ext uri="{9D8B030D-6E8A-4147-A177-3AD203B41FA5}">
                      <a16:colId xmlns:a16="http://schemas.microsoft.com/office/drawing/2014/main" xmlns="" val="2428274171"/>
                    </a:ext>
                  </a:extLst>
                </a:gridCol>
                <a:gridCol w="1778760">
                  <a:extLst>
                    <a:ext uri="{9D8B030D-6E8A-4147-A177-3AD203B41FA5}">
                      <a16:colId xmlns:a16="http://schemas.microsoft.com/office/drawing/2014/main" xmlns="" val="2109536388"/>
                    </a:ext>
                  </a:extLst>
                </a:gridCol>
              </a:tblGrid>
              <a:tr h="43523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1"/>
                      </a:pPr>
                      <a:r>
                        <a:rPr lang="ru-RU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PostreSQL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5357753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Транзакционность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1"/>
                      </a:pPr>
                      <a:r>
                        <a:rPr lang="ru-RU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0966173"/>
                  </a:ext>
                </a:extLst>
              </a:tr>
              <a:tr h="5302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Наличие триггеров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1"/>
                      </a:pPr>
                      <a:r>
                        <a:rPr lang="ru-RU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6317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Опыт работы исполнителя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1"/>
                      </a:pPr>
                      <a:r>
                        <a:rPr lang="ru-RU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595438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46440"/>
            <a:ext cx="9071640" cy="946440"/>
          </a:xfrm>
        </p:spPr>
        <p:txBody>
          <a:bodyPr vert="horz">
            <a:spAutoFit/>
          </a:bodyPr>
          <a:lstStyle/>
          <a:p>
            <a:pPr lvl="0"/>
            <a:r>
              <a:rPr lang="ru-RU" sz="2800" b="1">
                <a:latin typeface="Liberation Sans" pitchFamily="34"/>
              </a:rPr>
              <a:t>Тестирование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3640" y="522900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BD82BC0-2278-4C6B-9F95-DAA546E189B7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11</a:t>
            </a:fld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5799" y="899279"/>
            <a:ext cx="8119440" cy="28487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Проводилось тестирование функции, которая вызывается при покупке товара клиентом.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5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Классы эквивалентности.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Следующие ситуации рассматривались при использовании бонусов и без них:</a:t>
            </a:r>
            <a:b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1) у клиента нет бонусов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2) у клиента бонусов менее половины стоимости товара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3) количество бонусов клиента равно половине стоимости товара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4) у клиента бонусов более половины стоимости товара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5) клиент покупает персональную тренировку</a:t>
            </a:r>
            <a:b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endParaRPr lang="ru-RU" sz="16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2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 sz="2800" b="1"/>
              <a:t>Примеры веб-интерфейса приложения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8320" y="522936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7D6F71B-844B-459C-B7BF-947860441851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12</a:t>
            </a:fld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440" y="1238400"/>
            <a:ext cx="4907880" cy="340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87800" y="1298160"/>
            <a:ext cx="4910400" cy="334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04760"/>
            <a:ext cx="9071640" cy="1189440"/>
          </a:xfrm>
        </p:spPr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2800" b="1"/>
              <a:t>Зависимость времени выполнения запроса к таблице базы данных в зависимости от наличия индекса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6560" y="1808999"/>
            <a:ext cx="3600000" cy="2445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3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Условия исследования</a:t>
            </a: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: и</a:t>
            </a:r>
            <a:r>
              <a:rPr lang="ru-RU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спользовалась таблица Schedules, замеры проводились для разного количества записей в таблице: от 10 до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5000. Так же при каждом количестве время замерялось по 100 раз и после этого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усреднялось.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3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Аппроксимирующие функции:</a:t>
            </a:r>
            <a:b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С индексом: P(x) = </a:t>
            </a:r>
            <a:r>
              <a:rPr lang="ru-RU" sz="13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-8.80e-13</a:t>
            </a: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* x^3 + </a:t>
            </a:r>
            <a:r>
              <a:rPr lang="ru-RU" sz="13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1.01e-8</a:t>
            </a: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* x^2 + 8.61e-5 * x + 0.00389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5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Без индекса: P(x) = </a:t>
            </a:r>
            <a:r>
              <a:rPr lang="ru-RU" sz="13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-2.09e-11</a:t>
            </a: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* x^3 + </a:t>
            </a:r>
            <a:r>
              <a:rPr lang="ru-RU" sz="13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2.19e-7</a:t>
            </a: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* x^2 - 9.55e-5 * x + 0.0374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9280" y="522936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EDA14E3-CC38-4AA9-BB20-97B5EA8414F6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13</a:t>
            </a:fld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7436"/>
          <a:stretch>
            <a:fillRect/>
          </a:stretch>
        </p:blipFill>
        <p:spPr>
          <a:xfrm>
            <a:off x="839159" y="1518119"/>
            <a:ext cx="5023800" cy="348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 sz="3200" b="1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4343400"/>
          </a:xfrm>
        </p:spPr>
        <p:txBody>
          <a:bodyPr vert="horz"/>
          <a:lstStyle/>
          <a:p>
            <a:pPr lvl="0"/>
            <a:r>
              <a:rPr lang="ru-RU" sz="2000"/>
              <a:t>Все задачи выполнены.</a:t>
            </a:r>
          </a:p>
          <a:p>
            <a:pPr lvl="0"/>
            <a:r>
              <a:rPr lang="ru-RU" sz="2000"/>
              <a:t>Поставленная цель была достигнута: была разработана базы данных для хранения и обработки данных фитнес-клуба.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2440" y="524268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EA9FAE1-EA4C-42F5-B6E9-0974C51B758D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14</a:t>
            </a:fld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741600" y="219240"/>
            <a:ext cx="9071640" cy="946440"/>
          </a:xfrm>
        </p:spPr>
        <p:txBody>
          <a:bodyPr vert="horz"/>
          <a:lstStyle/>
          <a:p>
            <a:pPr lvl="0"/>
            <a:r>
              <a:rPr lang="ru-RU" sz="2800" b="1"/>
              <a:t>Цель и задачи курсовой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713400"/>
          </a:xfrm>
        </p:spPr>
        <p:txBody>
          <a:bodyPr vert="horz">
            <a:normAutofit fontScale="85000" lnSpcReduction="20000"/>
          </a:bodyPr>
          <a:lstStyle/>
          <a:p>
            <a:pPr lvl="0"/>
            <a:r>
              <a:rPr lang="ru-RU" sz="2000" b="1"/>
              <a:t>Цель — </a:t>
            </a:r>
            <a:r>
              <a:rPr lang="ru-RU" sz="2000"/>
              <a:t>разработка базы данных для хранения и обработки данных фитнес-клуба.</a:t>
            </a:r>
          </a:p>
          <a:p>
            <a:pPr lvl="0"/>
            <a:r>
              <a:rPr lang="ru-RU" sz="2000" b="1"/>
              <a:t>Задачи:</a:t>
            </a:r>
          </a:p>
          <a:p>
            <a:pPr lvl="0"/>
            <a:r>
              <a:rPr lang="ru-RU" sz="1700"/>
              <a:t>1) проанализировать предметную область фитнес-клубов;</a:t>
            </a:r>
          </a:p>
          <a:p>
            <a:pPr lvl="0"/>
            <a:r>
              <a:rPr lang="ru-RU" sz="1700"/>
              <a:t>2) формализовать постановку задачи;</a:t>
            </a:r>
          </a:p>
          <a:p>
            <a:pPr lvl="0"/>
            <a:r>
              <a:rPr lang="ru-RU" sz="1700"/>
              <a:t>3) сформулировать требования и ограничения к разрабатываемой базе данных;</a:t>
            </a:r>
          </a:p>
          <a:p>
            <a:pPr lvl="0"/>
            <a:r>
              <a:rPr lang="ru-RU" sz="1700"/>
              <a:t>4) спроектировать сущности и ограничения целостности базы данных фитнес-клуба;</a:t>
            </a:r>
          </a:p>
          <a:p>
            <a:pPr lvl="0"/>
            <a:r>
              <a:rPr lang="ru-RU" sz="1700"/>
              <a:t>5) спроектировать ролевую модель на уровне базы данных фитнес-клуба;</a:t>
            </a:r>
          </a:p>
          <a:p>
            <a:pPr lvl="0"/>
            <a:r>
              <a:rPr lang="ru-RU" sz="1700"/>
              <a:t>6) выбрать средства реализации базы данных и веб-приложения для демонтрации ее работы;</a:t>
            </a:r>
          </a:p>
          <a:p>
            <a:pPr lvl="0"/>
            <a:r>
              <a:rPr lang="ru-RU" sz="1700"/>
              <a:t>7) реализовать сущности базы данных фитнес-клуба и спроектированные ограничения целостности базы данных;</a:t>
            </a:r>
          </a:p>
          <a:p>
            <a:pPr lvl="0"/>
            <a:r>
              <a:rPr lang="ru-RU" sz="1700"/>
              <a:t>8) исследовать зависимость времени выполнения запроса поиска в базе данных от наличия индекса.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18960" y="523800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FB9F87-3C39-4764-BA26-1E80ADFF4D57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2</a:t>
            </a:fld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 sz="2800" b="1"/>
              <a:t>Фитнес-клуб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8960" y="523800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DD999A2-EB6A-4336-BE50-03E6944BFF5F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3</a:t>
            </a:fld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9799" y="1374839"/>
          <a:ext cx="4300199" cy="3474360"/>
        </p:xfrm>
        <a:graphic>
          <a:graphicData uri="http://schemas.openxmlformats.org/drawingml/2006/table">
            <a:tbl>
              <a:tblPr firstRow="1" firstCol="1">
                <a:tableStyleId>{77F13DB4-8756-42D9-9DA0-52CD9E5FDECD}</a:tableStyleId>
              </a:tblPr>
              <a:tblGrid>
                <a:gridCol w="2175840">
                  <a:extLst>
                    <a:ext uri="{9D8B030D-6E8A-4147-A177-3AD203B41FA5}">
                      <a16:colId xmlns:a16="http://schemas.microsoft.com/office/drawing/2014/main" xmlns="" val="3365351857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xmlns="" val="567592052"/>
                    </a:ext>
                  </a:extLst>
                </a:gridCol>
                <a:gridCol w="840959">
                  <a:extLst>
                    <a:ext uri="{9D8B030D-6E8A-4147-A177-3AD203B41FA5}">
                      <a16:colId xmlns:a16="http://schemas.microsoft.com/office/drawing/2014/main" xmlns="" val="3443659451"/>
                    </a:ext>
                  </a:extLst>
                </a:gridCol>
                <a:gridCol w="644400">
                  <a:extLst>
                    <a:ext uri="{9D8B030D-6E8A-4147-A177-3AD203B41FA5}">
                      <a16:colId xmlns:a16="http://schemas.microsoft.com/office/drawing/2014/main" xmlns="" val="2587189318"/>
                    </a:ext>
                  </a:extLst>
                </a:gridCol>
              </a:tblGrid>
              <a:tr h="264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1"/>
                      </a:pPr>
                      <a:r>
                        <a:rPr lang="ru-RU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XFit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1"/>
                      </a:pPr>
                      <a:r>
                        <a:rPr lang="ru-RU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WeGym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1"/>
                      </a:pPr>
                      <a:r>
                        <a:rPr lang="ru-RU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СССР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9186799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Наличие расписания с фильтрацией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9528654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Количество направлений групповых занятий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3431454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 sz="1200" b="0" i="0" u="none" strike="noStrike" cap="none" spc="0" baseline="0">
                          <a:ln>
                            <a:noFill/>
                          </a:ln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 pitchFamily="18"/>
                          <a:ea typeface="Noto Sans CJK SC" pitchFamily="2"/>
                          <a:cs typeface="Lohit Devanagari" pitchFamily="2"/>
                        </a:defRPr>
                      </a:pPr>
                      <a:r>
                        <a:rPr lang="ru-RU" sz="1200" b="0" i="0" u="none" strike="noStrike" kern="1200" cap="none" spc="0" baseline="0">
                          <a:ln>
                            <a:noFill/>
                          </a:ln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Возможность онлайн-записи на тренировки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769871"/>
                  </a:ext>
                </a:extLst>
              </a:tr>
              <a:tr h="7765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Возможность просмотра информации о тренерах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7019126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Наличие бонусной системы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29372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5919" y="992159"/>
            <a:ext cx="3756600" cy="33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Примеры популярных фитнес-клубов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2320" y="1155600"/>
            <a:ext cx="4422960" cy="3723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Фитнес-клуб: тренировки и услуги, направленные на улучшение физической формы.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1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Члены фитнес-клуба: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3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Клиент</a:t>
            </a: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— человек, который ходит в фитнес-центр для получения услуг.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3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Тренер</a:t>
            </a: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— это сотрудник фитнес-центра, который проводит тренировки для клиентов.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3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Администратор</a:t>
            </a:r>
            <a:r>
              <a:rPr lang="ru-RU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— это сотрудник фитнес-центра, ответственный за управление расписанием фитнес-центра, а также решающий все вопросы клиентов и тренеров.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0760" y="133560"/>
            <a:ext cx="9071640" cy="946440"/>
          </a:xfrm>
        </p:spPr>
        <p:txBody>
          <a:bodyPr vert="horz">
            <a:spAutoFit/>
          </a:bodyPr>
          <a:lstStyle/>
          <a:p>
            <a:pPr lvl="0"/>
            <a:r>
              <a:rPr lang="ru-RU" sz="2800" b="1"/>
              <a:t>Диаграммы вариантов использования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4640" y="522936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6769D5B-7FE0-477A-AED6-272C7E6A08FB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4</a:t>
            </a:fld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026" name="Picture 2" descr="C:\Users\proni\Desktop\course\usecase-trai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8808" y="3406779"/>
            <a:ext cx="4910175" cy="2145548"/>
          </a:xfrm>
          <a:prstGeom prst="rect">
            <a:avLst/>
          </a:prstGeom>
          <a:noFill/>
        </p:spPr>
      </p:pic>
      <p:pic>
        <p:nvPicPr>
          <p:cNvPr id="1027" name="Picture 3" descr="C:\Users\proni\Desktop\course\usecase-adm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090" y="1263639"/>
            <a:ext cx="4119986" cy="3857652"/>
          </a:xfrm>
          <a:prstGeom prst="rect">
            <a:avLst/>
          </a:prstGeom>
          <a:noFill/>
        </p:spPr>
      </p:pic>
      <p:pic>
        <p:nvPicPr>
          <p:cNvPr id="1028" name="Picture 4" descr="C:\Users\proni\Desktop\course\usecase-clien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0246" y="906449"/>
            <a:ext cx="5214974" cy="250354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oni\Desktop\course\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908" y="692135"/>
            <a:ext cx="8132727" cy="4812933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0760" y="0"/>
            <a:ext cx="9071640" cy="946440"/>
          </a:xfrm>
        </p:spPr>
        <p:txBody>
          <a:bodyPr vert="horz">
            <a:spAutoFit/>
          </a:bodyPr>
          <a:lstStyle/>
          <a:p>
            <a:pPr lvl="0"/>
            <a:r>
              <a:rPr lang="ru-RU" sz="2800" b="1"/>
              <a:t>Сущности и связи в нотации Чена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00" y="522036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2C5E046-2083-47FB-9B3A-7F94359A792F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5</a:t>
            </a:fld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46440"/>
            <a:ext cx="9071640" cy="946440"/>
          </a:xfrm>
        </p:spPr>
        <p:txBody>
          <a:bodyPr vert="horz">
            <a:spAutoFit/>
          </a:bodyPr>
          <a:lstStyle/>
          <a:p>
            <a:pPr lvl="0"/>
            <a:r>
              <a:rPr lang="ru-RU" sz="2800" b="1"/>
              <a:t>Базы данных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4294967295"/>
          </p:nvPr>
        </p:nvGraphicFramePr>
        <p:xfrm>
          <a:off x="1274400" y="1311120"/>
          <a:ext cx="7201800" cy="2883960"/>
        </p:xfrm>
        <a:graphic>
          <a:graphicData uri="http://schemas.openxmlformats.org/drawingml/2006/table">
            <a:tbl>
              <a:tblPr firstRow="1" firstCol="1">
                <a:tableStyleId>{77F13DB4-8756-42D9-9DA0-52CD9E5FDECD}</a:tableStyleId>
              </a:tblPr>
              <a:tblGrid>
                <a:gridCol w="1463760">
                  <a:extLst>
                    <a:ext uri="{9D8B030D-6E8A-4147-A177-3AD203B41FA5}">
                      <a16:colId xmlns:a16="http://schemas.microsoft.com/office/drawing/2014/main" xmlns="" val="476305579"/>
                    </a:ext>
                  </a:extLst>
                </a:gridCol>
                <a:gridCol w="1723680">
                  <a:extLst>
                    <a:ext uri="{9D8B030D-6E8A-4147-A177-3AD203B41FA5}">
                      <a16:colId xmlns:a16="http://schemas.microsoft.com/office/drawing/2014/main" xmlns="" val="4042228754"/>
                    </a:ext>
                  </a:extLst>
                </a:gridCol>
                <a:gridCol w="1646640">
                  <a:extLst>
                    <a:ext uri="{9D8B030D-6E8A-4147-A177-3AD203B41FA5}">
                      <a16:colId xmlns:a16="http://schemas.microsoft.com/office/drawing/2014/main" xmlns="" val="3598258940"/>
                    </a:ext>
                  </a:extLst>
                </a:gridCol>
                <a:gridCol w="2367720">
                  <a:extLst>
                    <a:ext uri="{9D8B030D-6E8A-4147-A177-3AD203B41FA5}">
                      <a16:colId xmlns:a16="http://schemas.microsoft.com/office/drawing/2014/main" xmlns="" val="1921216461"/>
                    </a:ext>
                  </a:extLst>
                </a:gridCol>
              </a:tblGrid>
              <a:tr h="357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Дореляционные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1"/>
                      </a:pPr>
                      <a:r>
                        <a:rPr lang="ru-RU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Реляционные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Постреляционные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985397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Организация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Графовая, иерархическая или сетевая структура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1"/>
                      </a:pPr>
                      <a:r>
                        <a:rPr lang="ru-RU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Таблицы, столбцы, отношения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Модели данных, такие как объекты, документы, графы и др.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7683121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 sz="1200" b="0" i="0" u="none" strike="noStrike" cap="none" spc="0" baseline="0">
                          <a:ln>
                            <a:noFill/>
                          </a:ln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 pitchFamily="18"/>
                          <a:ea typeface="Noto Sans CJK SC" pitchFamily="2"/>
                          <a:cs typeface="Lohit Devanagari" pitchFamily="2"/>
                        </a:defRPr>
                      </a:pPr>
                      <a:r>
                        <a:rPr lang="ru-RU" sz="1200" b="0" i="0" u="none" strike="noStrike" kern="1200" cap="none" spc="0" baseline="0">
                          <a:ln>
                            <a:noFill/>
                          </a:ln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Поддерживаемые типы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Ограниченные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1"/>
                      </a:pPr>
                      <a:r>
                        <a:rPr lang="ru-RU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Все основные, которые может включать база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Расширенные, включая мультимедийные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5012614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 sz="1200" b="0" i="0" u="none" strike="noStrike" cap="none" spc="0" baseline="0">
                          <a:ln>
                            <a:noFill/>
                          </a:ln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 pitchFamily="18"/>
                          <a:ea typeface="Noto Sans CJK SC" pitchFamily="2"/>
                          <a:cs typeface="Lohit Devanagari" pitchFamily="2"/>
                        </a:defRPr>
                      </a:pPr>
                      <a:r>
                        <a:rPr lang="ru-RU" sz="1200" b="0" i="0" u="none" strike="noStrike" kern="1200" cap="none" spc="0" baseline="0">
                          <a:ln>
                            <a:noFill/>
                          </a:ln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Поддержка транзакций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1"/>
                      </a:pPr>
                      <a:r>
                        <a:rPr lang="ru-RU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8806902"/>
                  </a:ext>
                </a:extLst>
              </a:tr>
              <a:tr h="4507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Опыт работы исполнителя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1"/>
                      </a:pPr>
                      <a:r>
                        <a:rPr lang="ru-RU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520439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23640" y="522900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64720C4-9DC9-4FDB-B01E-F08633169601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6</a:t>
            </a:fld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46440"/>
            <a:ext cx="9071640" cy="946440"/>
          </a:xfrm>
        </p:spPr>
        <p:txBody>
          <a:bodyPr vert="horz">
            <a:spAutoFit/>
          </a:bodyPr>
          <a:lstStyle/>
          <a:p>
            <a:pPr lvl="0"/>
            <a:r>
              <a:rPr lang="ru-RU" sz="2800" b="1"/>
              <a:t>Диаграмма базы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51000" y="522936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50D6F83-F6E4-497D-B9A9-945A115AFA25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7</a:t>
            </a:fld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074" name="Picture 2" descr="C:\Users\proni\Desktop\course\diagramm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60" y="763573"/>
            <a:ext cx="6943697" cy="463825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46440"/>
            <a:ext cx="9071640" cy="946440"/>
          </a:xfrm>
        </p:spPr>
        <p:txBody>
          <a:bodyPr vert="horz">
            <a:spAutoFit/>
          </a:bodyPr>
          <a:lstStyle/>
          <a:p>
            <a:pPr lvl="0"/>
            <a:r>
              <a:rPr lang="ru-RU" sz="2800" b="1"/>
              <a:t>Алгоритм обновления количества бонусов у клиента и итоговой стоимости при покупке товара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51000" y="522936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D9B5AB1-C880-4CCA-8F17-E46A1674E677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8</a:t>
            </a:fld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4098" name="Picture 2" descr="C:\Users\proni\Desktop\course\trigger_p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2726" y="835011"/>
            <a:ext cx="6364283" cy="4683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 sz="2800" b="1"/>
              <a:t>Ролевая модель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800" y="1296360"/>
          <a:ext cx="9569515" cy="2941199"/>
        </p:xfrm>
        <a:graphic>
          <a:graphicData uri="http://schemas.openxmlformats.org/drawingml/2006/table">
            <a:tbl>
              <a:tblPr firstRow="1" firstCol="1">
                <a:tableStyleId>{77F13DB4-8756-42D9-9DA0-52CD9E5FDECD}</a:tableStyleId>
              </a:tblPr>
              <a:tblGrid>
                <a:gridCol w="1939319">
                  <a:extLst>
                    <a:ext uri="{9D8B030D-6E8A-4147-A177-3AD203B41FA5}">
                      <a16:colId xmlns:a16="http://schemas.microsoft.com/office/drawing/2014/main" xmlns="" val="1715906177"/>
                    </a:ext>
                  </a:extLst>
                </a:gridCol>
                <a:gridCol w="2003039">
                  <a:extLst>
                    <a:ext uri="{9D8B030D-6E8A-4147-A177-3AD203B41FA5}">
                      <a16:colId xmlns:a16="http://schemas.microsoft.com/office/drawing/2014/main" xmlns="" val="3218019644"/>
                    </a:ext>
                  </a:extLst>
                </a:gridCol>
                <a:gridCol w="1855799">
                  <a:extLst>
                    <a:ext uri="{9D8B030D-6E8A-4147-A177-3AD203B41FA5}">
                      <a16:colId xmlns:a16="http://schemas.microsoft.com/office/drawing/2014/main" xmlns="" val="3713772365"/>
                    </a:ext>
                  </a:extLst>
                </a:gridCol>
                <a:gridCol w="1925999">
                  <a:extLst>
                    <a:ext uri="{9D8B030D-6E8A-4147-A177-3AD203B41FA5}">
                      <a16:colId xmlns:a16="http://schemas.microsoft.com/office/drawing/2014/main" xmlns="" val="3837963563"/>
                    </a:ext>
                  </a:extLst>
                </a:gridCol>
                <a:gridCol w="1845359">
                  <a:extLst>
                    <a:ext uri="{9D8B030D-6E8A-4147-A177-3AD203B41FA5}">
                      <a16:colId xmlns:a16="http://schemas.microsoft.com/office/drawing/2014/main" xmlns="" val="3276461244"/>
                    </a:ext>
                  </a:extLst>
                </a:gridCol>
              </a:tblGrid>
              <a:tr h="44315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Сущности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Администратор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Тренер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Гость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0188939"/>
                  </a:ext>
                </a:extLst>
              </a:tr>
              <a:tr h="3783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 sz="1200" b="0" i="0" u="none" strike="noStrike" cap="none" spc="0" baseline="0">
                          <a:ln>
                            <a:noFill/>
                          </a:ln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 pitchFamily="18"/>
                          <a:ea typeface="Noto Sans CJK SC" pitchFamily="2"/>
                          <a:cs typeface="Lohit Devanagari" pitchFamily="2"/>
                        </a:defRPr>
                      </a:pPr>
                      <a:r>
                        <a:rPr lang="ru-RU" sz="1200" b="0" i="0" u="none" strike="noStrike" kern="1200" cap="none" spc="0" baseline="0">
                          <a:ln>
                            <a:noFill/>
                          </a:ln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Клиенты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SCUD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4027728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 sz="1200" b="0" i="0" u="none" strike="noStrike" cap="none" spc="0" baseline="0">
                          <a:ln>
                            <a:noFill/>
                          </a:ln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 pitchFamily="18"/>
                          <a:ea typeface="Noto Sans CJK SC" pitchFamily="2"/>
                          <a:cs typeface="Lohit Devanagari" pitchFamily="2"/>
                        </a:defRPr>
                      </a:pPr>
                      <a:r>
                        <a:rPr lang="ru-RU" sz="1200" b="0" i="0" u="none" strike="noStrike" kern="1200" cap="none" spc="0" baseline="0">
                          <a:ln>
                            <a:noFill/>
                          </a:ln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Тренера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SCUD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39298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Тренировки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SCUD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SCUD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493390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Расписание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SCUD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SCUD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4243103"/>
                  </a:ext>
                </a:extLst>
              </a:tr>
              <a:tr h="3394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Абонементы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SCUD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6018671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Бонусы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SCUD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9414956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Товары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SCUD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 b="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ru-RU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04034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4720" y="4381560"/>
            <a:ext cx="6690240" cy="8629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5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Обозначения:</a:t>
            </a:r>
            <a:br>
              <a:rPr lang="ru-RU" sz="15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ru-RU" sz="15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 — просматривать, C — создавать, U — редактировать, D - удалять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1000" y="5229360"/>
            <a:ext cx="1112040" cy="42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29F19A6-A341-4042-8C80-5C30BF382CC9}" type="slidenum">
              <a:rPr/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9</a:t>
            </a:fld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ычны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555</Words>
  <Application>Microsoft Office PowerPoint</Application>
  <PresentationFormat>Произвольный</PresentationFormat>
  <Paragraphs>186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Обычный</vt:lpstr>
      <vt:lpstr>Слайд 1</vt:lpstr>
      <vt:lpstr>Цель и задачи курсовой работы</vt:lpstr>
      <vt:lpstr>Фитнес-клуб</vt:lpstr>
      <vt:lpstr>Диаграммы вариантов использования</vt:lpstr>
      <vt:lpstr>Сущности и связи в нотации Чена</vt:lpstr>
      <vt:lpstr>Базы данных</vt:lpstr>
      <vt:lpstr>Диаграмма базы данных</vt:lpstr>
      <vt:lpstr>Алгоритм обновления количества бонусов у клиента и итоговой стоимости при покупке товара</vt:lpstr>
      <vt:lpstr>Ролевая модель</vt:lpstr>
      <vt:lpstr>Выбранные средства реализации</vt:lpstr>
      <vt:lpstr>Тестирование</vt:lpstr>
      <vt:lpstr>Примеры веб-интерфейса приложения</vt:lpstr>
      <vt:lpstr>Зависимость времени выполнения запроса к таблице базы данных в зависимости от наличия индекса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Лариса Пронина</cp:lastModifiedBy>
  <cp:revision>121</cp:revision>
  <cp:lastPrinted>2023-12-20T14:49:47Z</cp:lastPrinted>
  <dcterms:created xsi:type="dcterms:W3CDTF">2022-12-15T15:03:59Z</dcterms:created>
  <dcterms:modified xsi:type="dcterms:W3CDTF">2024-05-30T16:46:47Z</dcterms:modified>
</cp:coreProperties>
</file>