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8.xml" ContentType="application/vnd.openxmlformats-officedocument.themeOverrid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9.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60" r:id="rId4"/>
    <p:sldId id="258" r:id="rId5"/>
    <p:sldId id="262" r:id="rId6"/>
    <p:sldId id="263" r:id="rId7"/>
    <p:sldId id="264" r:id="rId8"/>
    <p:sldId id="261" r:id="rId9"/>
    <p:sldId id="265" r:id="rId10"/>
    <p:sldId id="266" r:id="rId11"/>
    <p:sldId id="259"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62"/>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oleObject" Target="../embeddings/oleObject1.bin"/><Relationship Id="rId4" Type="http://schemas.openxmlformats.org/officeDocument/2006/relationships/image" Target="../media/image3.jpeg"/></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0.xml"/><Relationship Id="rId1" Type="http://schemas.microsoft.com/office/2011/relationships/chartStyle" Target="style10.xml"/><Relationship Id="rId5" Type="http://schemas.openxmlformats.org/officeDocument/2006/relationships/oleObject" Target="../embeddings/oleObject10.bin"/><Relationship Id="rId4" Type="http://schemas.openxmlformats.org/officeDocument/2006/relationships/image" Target="../media/image3.jpeg"/></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1.xml"/><Relationship Id="rId1" Type="http://schemas.microsoft.com/office/2011/relationships/chartStyle" Target="style11.xml"/><Relationship Id="rId5" Type="http://schemas.openxmlformats.org/officeDocument/2006/relationships/oleObject" Target="../embeddings/oleObject11.bin"/><Relationship Id="rId4" Type="http://schemas.openxmlformats.org/officeDocument/2006/relationships/image" Target="../media/image3.jpeg"/></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oleObject" Target="../embeddings/oleObject2.bin"/><Relationship Id="rId4" Type="http://schemas.openxmlformats.org/officeDocument/2006/relationships/image" Target="../media/image3.jpeg"/></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oleObject" Target="../embeddings/oleObject3.bin"/><Relationship Id="rId4" Type="http://schemas.openxmlformats.org/officeDocument/2006/relationships/image" Target="../media/image3.jpeg"/></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oleObject" Target="../embeddings/oleObject4.bin"/><Relationship Id="rId4" Type="http://schemas.openxmlformats.org/officeDocument/2006/relationships/image" Target="../media/image3.jpeg"/></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5" Type="http://schemas.openxmlformats.org/officeDocument/2006/relationships/oleObject" Target="../embeddings/oleObject5.bin"/><Relationship Id="rId4" Type="http://schemas.openxmlformats.org/officeDocument/2006/relationships/image" Target="../media/image3.jpeg"/></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6.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7.bin"/></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9.bin"/><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pivotSource>
    <c:name>[Account Sales Data for Analysis.xlsm]Sheet2!PivotTable1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Yearwise sales by account type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53000"/>
                    <a:shade val="74000"/>
                    <a:satMod val="130000"/>
                    <a:lumMod val="90000"/>
                  </a:schemeClr>
                  <a:schemeClr val="accent5">
                    <a:shade val="53000"/>
                    <a:tint val="94000"/>
                    <a:satMod val="120000"/>
                    <a:lumMod val="104000"/>
                  </a:schemeClr>
                </a:duotone>
              </a:blip>
              <a:tile tx="0" ty="0" sx="100000" sy="100000" flip="none" algn="tl"/>
            </a:blipFill>
            <a:ln w="9525">
              <a:solidFill>
                <a:schemeClr val="accent5">
                  <a:shade val="53000"/>
                </a:schemeClr>
              </a:solidFill>
              <a:round/>
            </a:ln>
            <a:effectLst>
              <a:outerShdw blurRad="38100" dist="25400" dir="5400000" rotWithShape="0">
                <a:srgbClr val="000000">
                  <a:alpha val="60000"/>
                </a:srgbClr>
              </a:outerShdw>
            </a:effectLst>
          </c:spPr>
        </c:marker>
      </c:pivotFmt>
      <c:pivotFmt>
        <c:idx val="11"/>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6000"/>
                    <a:shade val="74000"/>
                    <a:satMod val="130000"/>
                    <a:lumMod val="90000"/>
                  </a:schemeClr>
                  <a:schemeClr val="accent5">
                    <a:shade val="76000"/>
                    <a:tint val="94000"/>
                    <a:satMod val="120000"/>
                    <a:lumMod val="104000"/>
                  </a:schemeClr>
                </a:duotone>
              </a:blip>
              <a:tile tx="0" ty="0" sx="100000" sy="100000" flip="none" algn="tl"/>
            </a:blipFill>
            <a:ln w="9525">
              <a:solidFill>
                <a:schemeClr val="accent5">
                  <a:shade val="76000"/>
                </a:schemeClr>
              </a:solidFill>
              <a:round/>
            </a:ln>
            <a:effectLst>
              <a:outerShdw blurRad="38100" dist="25400" dir="5400000" rotWithShape="0">
                <a:srgbClr val="000000">
                  <a:alpha val="60000"/>
                </a:srgbClr>
              </a:outerShdw>
            </a:effectLst>
          </c:spPr>
        </c:marker>
      </c:pivotFmt>
      <c:pivotFmt>
        <c:idx val="12"/>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pivotFmt>
      <c:pivotFmt>
        <c:idx val="13"/>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tint val="77000"/>
                    <a:shade val="74000"/>
                    <a:satMod val="130000"/>
                    <a:lumMod val="90000"/>
                  </a:schemeClr>
                  <a:schemeClr val="accent5">
                    <a:tint val="77000"/>
                    <a:tint val="94000"/>
                    <a:satMod val="120000"/>
                    <a:lumMod val="104000"/>
                  </a:schemeClr>
                </a:duotone>
              </a:blip>
              <a:tile tx="0" ty="0" sx="100000" sy="100000" flip="none" algn="tl"/>
            </a:blipFill>
            <a:ln w="9525">
              <a:solidFill>
                <a:schemeClr val="accent5">
                  <a:tint val="77000"/>
                </a:schemeClr>
              </a:solidFill>
              <a:round/>
            </a:ln>
            <a:effectLst>
              <a:outerShdw blurRad="38100" dist="25400" dir="5400000" rotWithShape="0">
                <a:srgbClr val="000000">
                  <a:alpha val="60000"/>
                </a:srgbClr>
              </a:outerShdw>
            </a:effectLst>
          </c:spPr>
        </c:marker>
      </c:pivotFmt>
      <c:pivotFmt>
        <c:idx val="14"/>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tint val="54000"/>
                    <a:shade val="74000"/>
                    <a:satMod val="130000"/>
                    <a:lumMod val="90000"/>
                  </a:schemeClr>
                  <a:schemeClr val="accent5">
                    <a:tint val="54000"/>
                    <a:tint val="94000"/>
                    <a:satMod val="120000"/>
                    <a:lumMod val="104000"/>
                  </a:schemeClr>
                </a:duotone>
              </a:blip>
              <a:tile tx="0" ty="0" sx="100000" sy="100000" flip="none" algn="tl"/>
            </a:blipFill>
            <a:ln w="9525">
              <a:solidFill>
                <a:schemeClr val="accent5">
                  <a:tint val="54000"/>
                </a:schemeClr>
              </a:solidFill>
              <a:round/>
            </a:ln>
            <a:effectLst>
              <a:outerShdw blurRad="38100" dist="25400" dir="5400000" rotWithShape="0">
                <a:srgbClr val="000000">
                  <a:alpha val="60000"/>
                </a:srgbClr>
              </a:outerShdw>
            </a:effectLst>
          </c:spPr>
        </c:marker>
      </c:pivotFmt>
      <c:pivotFmt>
        <c:idx val="15"/>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1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17"/>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18"/>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19"/>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0"/>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1"/>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2"/>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3"/>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4"/>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s>
    <c:plotArea>
      <c:layout/>
      <c:barChart>
        <c:barDir val="col"/>
        <c:grouping val="clustered"/>
        <c:varyColors val="0"/>
        <c:ser>
          <c:idx val="0"/>
          <c:order val="0"/>
          <c:tx>
            <c:strRef>
              <c:f>Sheet2!$C$3</c:f>
              <c:strCache>
                <c:ptCount val="1"/>
                <c:pt idx="0">
                  <c:v>Sales in 2017</c:v>
                </c:pt>
              </c:strCache>
            </c:strRef>
          </c:tx>
          <c:spPr>
            <a:blipFill>
              <a:blip xmlns:r="http://schemas.openxmlformats.org/officeDocument/2006/relationships" r:embed="rId4">
                <a:duotone>
                  <a:schemeClr val="accent5">
                    <a:shade val="53000"/>
                    <a:shade val="74000"/>
                    <a:satMod val="130000"/>
                    <a:lumMod val="90000"/>
                  </a:schemeClr>
                  <a:schemeClr val="accent5">
                    <a:shade val="53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Sheet2!$C$4:$C$8</c:f>
              <c:numCache>
                <c:formatCode>General</c:formatCode>
                <c:ptCount val="4"/>
                <c:pt idx="0">
                  <c:v>46025</c:v>
                </c:pt>
                <c:pt idx="1">
                  <c:v>47259</c:v>
                </c:pt>
                <c:pt idx="2">
                  <c:v>51804</c:v>
                </c:pt>
                <c:pt idx="3">
                  <c:v>44888</c:v>
                </c:pt>
              </c:numCache>
            </c:numRef>
          </c:val>
          <c:extLst xmlns:c16r2="http://schemas.microsoft.com/office/drawing/2015/06/chart">
            <c:ext xmlns:c16="http://schemas.microsoft.com/office/drawing/2014/chart" uri="{C3380CC4-5D6E-409C-BE32-E72D297353CC}">
              <c16:uniqueId val="{00000000-6E21-4D37-B45F-86FCC94D2DBE}"/>
            </c:ext>
          </c:extLst>
        </c:ser>
        <c:ser>
          <c:idx val="1"/>
          <c:order val="1"/>
          <c:tx>
            <c:strRef>
              <c:f>Sheet2!$D$3</c:f>
              <c:strCache>
                <c:ptCount val="1"/>
                <c:pt idx="0">
                  <c:v>Sales in 2018</c:v>
                </c:pt>
              </c:strCache>
            </c:strRef>
          </c:tx>
          <c:spPr>
            <a:blipFill>
              <a:blip xmlns:r="http://schemas.openxmlformats.org/officeDocument/2006/relationships" r:embed="rId4">
                <a:duotone>
                  <a:schemeClr val="accent5">
                    <a:shade val="76000"/>
                    <a:shade val="74000"/>
                    <a:satMod val="130000"/>
                    <a:lumMod val="90000"/>
                  </a:schemeClr>
                  <a:schemeClr val="accent5">
                    <a:shade val="76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Sheet2!$D$4:$D$8</c:f>
              <c:numCache>
                <c:formatCode>General</c:formatCode>
                <c:ptCount val="4"/>
                <c:pt idx="0">
                  <c:v>65032</c:v>
                </c:pt>
                <c:pt idx="1">
                  <c:v>67275</c:v>
                </c:pt>
                <c:pt idx="2">
                  <c:v>60121</c:v>
                </c:pt>
                <c:pt idx="3">
                  <c:v>50567</c:v>
                </c:pt>
              </c:numCache>
            </c:numRef>
          </c:val>
          <c:extLst xmlns:c16r2="http://schemas.microsoft.com/office/drawing/2015/06/chart">
            <c:ext xmlns:c16="http://schemas.microsoft.com/office/drawing/2014/chart" uri="{C3380CC4-5D6E-409C-BE32-E72D297353CC}">
              <c16:uniqueId val="{00000001-6E21-4D37-B45F-86FCC94D2DBE}"/>
            </c:ext>
          </c:extLst>
        </c:ser>
        <c:ser>
          <c:idx val="2"/>
          <c:order val="2"/>
          <c:tx>
            <c:strRef>
              <c:f>Sheet2!$E$3</c:f>
              <c:strCache>
                <c:ptCount val="1"/>
                <c:pt idx="0">
                  <c:v>Sales in 2019</c:v>
                </c:pt>
              </c:strCache>
            </c:strRef>
          </c:tx>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Sheet2!$E$4:$E$8</c:f>
              <c:numCache>
                <c:formatCode>General</c:formatCode>
                <c:ptCount val="4"/>
                <c:pt idx="0">
                  <c:v>77731</c:v>
                </c:pt>
                <c:pt idx="1">
                  <c:v>79646</c:v>
                </c:pt>
                <c:pt idx="2">
                  <c:v>60760</c:v>
                </c:pt>
                <c:pt idx="3">
                  <c:v>70312</c:v>
                </c:pt>
              </c:numCache>
            </c:numRef>
          </c:val>
          <c:extLst xmlns:c16r2="http://schemas.microsoft.com/office/drawing/2015/06/chart">
            <c:ext xmlns:c16="http://schemas.microsoft.com/office/drawing/2014/chart" uri="{C3380CC4-5D6E-409C-BE32-E72D297353CC}">
              <c16:uniqueId val="{00000002-6E21-4D37-B45F-86FCC94D2DBE}"/>
            </c:ext>
          </c:extLst>
        </c:ser>
        <c:ser>
          <c:idx val="3"/>
          <c:order val="3"/>
          <c:tx>
            <c:strRef>
              <c:f>Sheet2!$F$3</c:f>
              <c:strCache>
                <c:ptCount val="1"/>
                <c:pt idx="0">
                  <c:v>Sales in 2020</c:v>
                </c:pt>
              </c:strCache>
            </c:strRef>
          </c:tx>
          <c:spPr>
            <a:blipFill>
              <a:blip xmlns:r="http://schemas.openxmlformats.org/officeDocument/2006/relationships" r:embed="rId4">
                <a:duotone>
                  <a:schemeClr val="accent5">
                    <a:tint val="77000"/>
                    <a:shade val="74000"/>
                    <a:satMod val="130000"/>
                    <a:lumMod val="90000"/>
                  </a:schemeClr>
                  <a:schemeClr val="accent5">
                    <a:tint val="77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Sheet2!$F$4:$F$8</c:f>
              <c:numCache>
                <c:formatCode>General</c:formatCode>
                <c:ptCount val="4"/>
                <c:pt idx="0">
                  <c:v>89595</c:v>
                </c:pt>
                <c:pt idx="1">
                  <c:v>102065</c:v>
                </c:pt>
                <c:pt idx="2">
                  <c:v>75991</c:v>
                </c:pt>
                <c:pt idx="3">
                  <c:v>82583</c:v>
                </c:pt>
              </c:numCache>
            </c:numRef>
          </c:val>
          <c:extLst xmlns:c16r2="http://schemas.microsoft.com/office/drawing/2015/06/chart">
            <c:ext xmlns:c16="http://schemas.microsoft.com/office/drawing/2014/chart" uri="{C3380CC4-5D6E-409C-BE32-E72D297353CC}">
              <c16:uniqueId val="{00000003-6E21-4D37-B45F-86FCC94D2DBE}"/>
            </c:ext>
          </c:extLst>
        </c:ser>
        <c:ser>
          <c:idx val="4"/>
          <c:order val="4"/>
          <c:tx>
            <c:strRef>
              <c:f>Sheet2!$G$3</c:f>
              <c:strCache>
                <c:ptCount val="1"/>
                <c:pt idx="0">
                  <c:v>Sales in 2021</c:v>
                </c:pt>
              </c:strCache>
            </c:strRef>
          </c:tx>
          <c:spPr>
            <a:blipFill>
              <a:blip xmlns:r="http://schemas.openxmlformats.org/officeDocument/2006/relationships" r:embed="rId4">
                <a:duotone>
                  <a:schemeClr val="accent5">
                    <a:tint val="54000"/>
                    <a:shade val="74000"/>
                    <a:satMod val="130000"/>
                    <a:lumMod val="90000"/>
                  </a:schemeClr>
                  <a:schemeClr val="accent5">
                    <a:tint val="54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Sheet2!$G$4:$G$8</c:f>
              <c:numCache>
                <c:formatCode>General</c:formatCode>
                <c:ptCount val="4"/>
                <c:pt idx="0">
                  <c:v>102185</c:v>
                </c:pt>
                <c:pt idx="1">
                  <c:v>112270</c:v>
                </c:pt>
                <c:pt idx="2">
                  <c:v>94147</c:v>
                </c:pt>
                <c:pt idx="3">
                  <c:v>100592</c:v>
                </c:pt>
              </c:numCache>
            </c:numRef>
          </c:val>
          <c:extLst xmlns:c16r2="http://schemas.microsoft.com/office/drawing/2015/06/chart">
            <c:ext xmlns:c16="http://schemas.microsoft.com/office/drawing/2014/chart" uri="{C3380CC4-5D6E-409C-BE32-E72D297353CC}">
              <c16:uniqueId val="{00000004-6E21-4D37-B45F-86FCC94D2DBE}"/>
            </c:ext>
          </c:extLst>
        </c:ser>
        <c:dLbls>
          <c:showLegendKey val="0"/>
          <c:showVal val="0"/>
          <c:showCatName val="0"/>
          <c:showSerName val="0"/>
          <c:showPercent val="0"/>
          <c:showBubbleSize val="0"/>
        </c:dLbls>
        <c:gapWidth val="100"/>
        <c:overlap val="-24"/>
        <c:axId val="654866608"/>
        <c:axId val="654867696"/>
      </c:barChart>
      <c:catAx>
        <c:axId val="65486660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Account type</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4867696"/>
        <c:crosses val="autoZero"/>
        <c:auto val="1"/>
        <c:lblAlgn val="ctr"/>
        <c:lblOffset val="100"/>
        <c:noMultiLvlLbl val="0"/>
      </c:catAx>
      <c:valAx>
        <c:axId val="6548676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48666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5">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pivotSource>
    <c:name>[Account Sales Data for Analysis.xlsm]Sheet2!PivotTable1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Yearwise sales by account type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53000"/>
                    <a:shade val="74000"/>
                    <a:satMod val="130000"/>
                    <a:lumMod val="90000"/>
                  </a:schemeClr>
                  <a:schemeClr val="accent5">
                    <a:shade val="53000"/>
                    <a:tint val="94000"/>
                    <a:satMod val="120000"/>
                    <a:lumMod val="104000"/>
                  </a:schemeClr>
                </a:duotone>
              </a:blip>
              <a:tile tx="0" ty="0" sx="100000" sy="100000" flip="none" algn="tl"/>
            </a:blipFill>
            <a:ln w="9525">
              <a:solidFill>
                <a:schemeClr val="accent5">
                  <a:shade val="53000"/>
                </a:schemeClr>
              </a:solidFill>
              <a:round/>
            </a:ln>
            <a:effectLst>
              <a:outerShdw blurRad="38100" dist="25400" dir="5400000" rotWithShape="0">
                <a:srgbClr val="000000">
                  <a:alpha val="60000"/>
                </a:srgbClr>
              </a:outerShdw>
            </a:effectLst>
          </c:spPr>
        </c:marker>
      </c:pivotFmt>
      <c:pivotFmt>
        <c:idx val="11"/>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6000"/>
                    <a:shade val="74000"/>
                    <a:satMod val="130000"/>
                    <a:lumMod val="90000"/>
                  </a:schemeClr>
                  <a:schemeClr val="accent5">
                    <a:shade val="76000"/>
                    <a:tint val="94000"/>
                    <a:satMod val="120000"/>
                    <a:lumMod val="104000"/>
                  </a:schemeClr>
                </a:duotone>
              </a:blip>
              <a:tile tx="0" ty="0" sx="100000" sy="100000" flip="none" algn="tl"/>
            </a:blipFill>
            <a:ln w="9525">
              <a:solidFill>
                <a:schemeClr val="accent5">
                  <a:shade val="76000"/>
                </a:schemeClr>
              </a:solidFill>
              <a:round/>
            </a:ln>
            <a:effectLst>
              <a:outerShdw blurRad="38100" dist="25400" dir="5400000" rotWithShape="0">
                <a:srgbClr val="000000">
                  <a:alpha val="60000"/>
                </a:srgbClr>
              </a:outerShdw>
            </a:effectLst>
          </c:spPr>
        </c:marker>
      </c:pivotFmt>
      <c:pivotFmt>
        <c:idx val="12"/>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pivotFmt>
      <c:pivotFmt>
        <c:idx val="13"/>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tint val="77000"/>
                    <a:shade val="74000"/>
                    <a:satMod val="130000"/>
                    <a:lumMod val="90000"/>
                  </a:schemeClr>
                  <a:schemeClr val="accent5">
                    <a:tint val="77000"/>
                    <a:tint val="94000"/>
                    <a:satMod val="120000"/>
                    <a:lumMod val="104000"/>
                  </a:schemeClr>
                </a:duotone>
              </a:blip>
              <a:tile tx="0" ty="0" sx="100000" sy="100000" flip="none" algn="tl"/>
            </a:blipFill>
            <a:ln w="9525">
              <a:solidFill>
                <a:schemeClr val="accent5">
                  <a:tint val="77000"/>
                </a:schemeClr>
              </a:solidFill>
              <a:round/>
            </a:ln>
            <a:effectLst>
              <a:outerShdw blurRad="38100" dist="25400" dir="5400000" rotWithShape="0">
                <a:srgbClr val="000000">
                  <a:alpha val="60000"/>
                </a:srgbClr>
              </a:outerShdw>
            </a:effectLst>
          </c:spPr>
        </c:marker>
      </c:pivotFmt>
      <c:pivotFmt>
        <c:idx val="14"/>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tint val="54000"/>
                    <a:shade val="74000"/>
                    <a:satMod val="130000"/>
                    <a:lumMod val="90000"/>
                  </a:schemeClr>
                  <a:schemeClr val="accent5">
                    <a:tint val="54000"/>
                    <a:tint val="94000"/>
                    <a:satMod val="120000"/>
                    <a:lumMod val="104000"/>
                  </a:schemeClr>
                </a:duotone>
              </a:blip>
              <a:tile tx="0" ty="0" sx="100000" sy="100000" flip="none" algn="tl"/>
            </a:blipFill>
            <a:ln w="9525">
              <a:solidFill>
                <a:schemeClr val="accent5">
                  <a:tint val="54000"/>
                </a:schemeClr>
              </a:solidFill>
              <a:round/>
            </a:ln>
            <a:effectLst>
              <a:outerShdw blurRad="38100" dist="25400" dir="5400000" rotWithShape="0">
                <a:srgbClr val="000000">
                  <a:alpha val="60000"/>
                </a:srgbClr>
              </a:outerShdw>
            </a:effectLst>
          </c:spPr>
        </c:marker>
      </c:pivotFmt>
      <c:pivotFmt>
        <c:idx val="15"/>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1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17"/>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18"/>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19"/>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0"/>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1"/>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2"/>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3"/>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
        <c:idx val="24"/>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pivotFmt>
    </c:pivotFmts>
    <c:plotArea>
      <c:layout/>
      <c:barChart>
        <c:barDir val="col"/>
        <c:grouping val="clustered"/>
        <c:varyColors val="0"/>
        <c:ser>
          <c:idx val="0"/>
          <c:order val="0"/>
          <c:tx>
            <c:strRef>
              <c:f>Sheet2!$C$3</c:f>
              <c:strCache>
                <c:ptCount val="1"/>
                <c:pt idx="0">
                  <c:v>Sales in 2017</c:v>
                </c:pt>
              </c:strCache>
            </c:strRef>
          </c:tx>
          <c:spPr>
            <a:blipFill>
              <a:blip xmlns:r="http://schemas.openxmlformats.org/officeDocument/2006/relationships" r:embed="rId4">
                <a:duotone>
                  <a:schemeClr val="accent5">
                    <a:shade val="53000"/>
                    <a:shade val="74000"/>
                    <a:satMod val="130000"/>
                    <a:lumMod val="90000"/>
                  </a:schemeClr>
                  <a:schemeClr val="accent5">
                    <a:shade val="53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Sheet2!$C$4:$C$8</c:f>
              <c:numCache>
                <c:formatCode>General</c:formatCode>
                <c:ptCount val="4"/>
                <c:pt idx="0">
                  <c:v>46025</c:v>
                </c:pt>
                <c:pt idx="1">
                  <c:v>47259</c:v>
                </c:pt>
                <c:pt idx="2">
                  <c:v>51804</c:v>
                </c:pt>
                <c:pt idx="3">
                  <c:v>44888</c:v>
                </c:pt>
              </c:numCache>
            </c:numRef>
          </c:val>
          <c:extLst xmlns:c16r2="http://schemas.microsoft.com/office/drawing/2015/06/chart">
            <c:ext xmlns:c16="http://schemas.microsoft.com/office/drawing/2014/chart" uri="{C3380CC4-5D6E-409C-BE32-E72D297353CC}">
              <c16:uniqueId val="{00000000-6E21-4D37-B45F-86FCC94D2DBE}"/>
            </c:ext>
          </c:extLst>
        </c:ser>
        <c:ser>
          <c:idx val="1"/>
          <c:order val="1"/>
          <c:tx>
            <c:strRef>
              <c:f>Sheet2!$D$3</c:f>
              <c:strCache>
                <c:ptCount val="1"/>
                <c:pt idx="0">
                  <c:v>Sales in 2018</c:v>
                </c:pt>
              </c:strCache>
            </c:strRef>
          </c:tx>
          <c:spPr>
            <a:blipFill>
              <a:blip xmlns:r="http://schemas.openxmlformats.org/officeDocument/2006/relationships" r:embed="rId4">
                <a:duotone>
                  <a:schemeClr val="accent5">
                    <a:shade val="76000"/>
                    <a:shade val="74000"/>
                    <a:satMod val="130000"/>
                    <a:lumMod val="90000"/>
                  </a:schemeClr>
                  <a:schemeClr val="accent5">
                    <a:shade val="76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Sheet2!$D$4:$D$8</c:f>
              <c:numCache>
                <c:formatCode>General</c:formatCode>
                <c:ptCount val="4"/>
                <c:pt idx="0">
                  <c:v>65032</c:v>
                </c:pt>
                <c:pt idx="1">
                  <c:v>67275</c:v>
                </c:pt>
                <c:pt idx="2">
                  <c:v>60121</c:v>
                </c:pt>
                <c:pt idx="3">
                  <c:v>50567</c:v>
                </c:pt>
              </c:numCache>
            </c:numRef>
          </c:val>
          <c:extLst xmlns:c16r2="http://schemas.microsoft.com/office/drawing/2015/06/chart">
            <c:ext xmlns:c16="http://schemas.microsoft.com/office/drawing/2014/chart" uri="{C3380CC4-5D6E-409C-BE32-E72D297353CC}">
              <c16:uniqueId val="{00000001-6E21-4D37-B45F-86FCC94D2DBE}"/>
            </c:ext>
          </c:extLst>
        </c:ser>
        <c:ser>
          <c:idx val="2"/>
          <c:order val="2"/>
          <c:tx>
            <c:strRef>
              <c:f>Sheet2!$E$3</c:f>
              <c:strCache>
                <c:ptCount val="1"/>
                <c:pt idx="0">
                  <c:v>Sales in 2019</c:v>
                </c:pt>
              </c:strCache>
            </c:strRef>
          </c:tx>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Sheet2!$E$4:$E$8</c:f>
              <c:numCache>
                <c:formatCode>General</c:formatCode>
                <c:ptCount val="4"/>
                <c:pt idx="0">
                  <c:v>77731</c:v>
                </c:pt>
                <c:pt idx="1">
                  <c:v>79646</c:v>
                </c:pt>
                <c:pt idx="2">
                  <c:v>60760</c:v>
                </c:pt>
                <c:pt idx="3">
                  <c:v>70312</c:v>
                </c:pt>
              </c:numCache>
            </c:numRef>
          </c:val>
          <c:extLst xmlns:c16r2="http://schemas.microsoft.com/office/drawing/2015/06/chart">
            <c:ext xmlns:c16="http://schemas.microsoft.com/office/drawing/2014/chart" uri="{C3380CC4-5D6E-409C-BE32-E72D297353CC}">
              <c16:uniqueId val="{00000002-6E21-4D37-B45F-86FCC94D2DBE}"/>
            </c:ext>
          </c:extLst>
        </c:ser>
        <c:ser>
          <c:idx val="3"/>
          <c:order val="3"/>
          <c:tx>
            <c:strRef>
              <c:f>Sheet2!$F$3</c:f>
              <c:strCache>
                <c:ptCount val="1"/>
                <c:pt idx="0">
                  <c:v>Sales in 2020</c:v>
                </c:pt>
              </c:strCache>
            </c:strRef>
          </c:tx>
          <c:spPr>
            <a:blipFill>
              <a:blip xmlns:r="http://schemas.openxmlformats.org/officeDocument/2006/relationships" r:embed="rId4">
                <a:duotone>
                  <a:schemeClr val="accent5">
                    <a:tint val="77000"/>
                    <a:shade val="74000"/>
                    <a:satMod val="130000"/>
                    <a:lumMod val="90000"/>
                  </a:schemeClr>
                  <a:schemeClr val="accent5">
                    <a:tint val="77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Sheet2!$F$4:$F$8</c:f>
              <c:numCache>
                <c:formatCode>General</c:formatCode>
                <c:ptCount val="4"/>
                <c:pt idx="0">
                  <c:v>89595</c:v>
                </c:pt>
                <c:pt idx="1">
                  <c:v>102065</c:v>
                </c:pt>
                <c:pt idx="2">
                  <c:v>75991</c:v>
                </c:pt>
                <c:pt idx="3">
                  <c:v>82583</c:v>
                </c:pt>
              </c:numCache>
            </c:numRef>
          </c:val>
          <c:extLst xmlns:c16r2="http://schemas.microsoft.com/office/drawing/2015/06/chart">
            <c:ext xmlns:c16="http://schemas.microsoft.com/office/drawing/2014/chart" uri="{C3380CC4-5D6E-409C-BE32-E72D297353CC}">
              <c16:uniqueId val="{00000003-6E21-4D37-B45F-86FCC94D2DBE}"/>
            </c:ext>
          </c:extLst>
        </c:ser>
        <c:ser>
          <c:idx val="4"/>
          <c:order val="4"/>
          <c:tx>
            <c:strRef>
              <c:f>Sheet2!$G$3</c:f>
              <c:strCache>
                <c:ptCount val="1"/>
                <c:pt idx="0">
                  <c:v>Sales in 2021</c:v>
                </c:pt>
              </c:strCache>
            </c:strRef>
          </c:tx>
          <c:spPr>
            <a:blipFill>
              <a:blip xmlns:r="http://schemas.openxmlformats.org/officeDocument/2006/relationships" r:embed="rId4">
                <a:duotone>
                  <a:schemeClr val="accent5">
                    <a:tint val="54000"/>
                    <a:shade val="74000"/>
                    <a:satMod val="130000"/>
                    <a:lumMod val="90000"/>
                  </a:schemeClr>
                  <a:schemeClr val="accent5">
                    <a:tint val="5400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cat>
            <c:strRef>
              <c:f>Sheet2!$B$4:$B$8</c:f>
              <c:strCache>
                <c:ptCount val="4"/>
                <c:pt idx="0">
                  <c:v>Medium Business</c:v>
                </c:pt>
                <c:pt idx="1">
                  <c:v>Online Retailer</c:v>
                </c:pt>
                <c:pt idx="2">
                  <c:v>Small Business</c:v>
                </c:pt>
                <c:pt idx="3">
                  <c:v>Wholesale Distributor</c:v>
                </c:pt>
              </c:strCache>
            </c:strRef>
          </c:cat>
          <c:val>
            <c:numRef>
              <c:f>Sheet2!$G$4:$G$8</c:f>
              <c:numCache>
                <c:formatCode>General</c:formatCode>
                <c:ptCount val="4"/>
                <c:pt idx="0">
                  <c:v>102185</c:v>
                </c:pt>
                <c:pt idx="1">
                  <c:v>112270</c:v>
                </c:pt>
                <c:pt idx="2">
                  <c:v>94147</c:v>
                </c:pt>
                <c:pt idx="3">
                  <c:v>100592</c:v>
                </c:pt>
              </c:numCache>
            </c:numRef>
          </c:val>
          <c:extLst xmlns:c16r2="http://schemas.microsoft.com/office/drawing/2015/06/chart">
            <c:ext xmlns:c16="http://schemas.microsoft.com/office/drawing/2014/chart" uri="{C3380CC4-5D6E-409C-BE32-E72D297353CC}">
              <c16:uniqueId val="{00000004-6E21-4D37-B45F-86FCC94D2DBE}"/>
            </c:ext>
          </c:extLst>
        </c:ser>
        <c:dLbls>
          <c:showLegendKey val="0"/>
          <c:showVal val="0"/>
          <c:showCatName val="0"/>
          <c:showSerName val="0"/>
          <c:showPercent val="0"/>
          <c:showBubbleSize val="0"/>
        </c:dLbls>
        <c:gapWidth val="100"/>
        <c:overlap val="-24"/>
        <c:axId val="663400784"/>
        <c:axId val="663401328"/>
      </c:barChart>
      <c:catAx>
        <c:axId val="6634007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Account type</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401328"/>
        <c:crosses val="autoZero"/>
        <c:auto val="1"/>
        <c:lblAlgn val="ctr"/>
        <c:lblOffset val="100"/>
        <c:noMultiLvlLbl val="0"/>
      </c:catAx>
      <c:valAx>
        <c:axId val="663401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4007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5">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'[Account Sales Data for Analysis.xlsm]Sheet2'!$C$45</c:f>
              <c:strCache>
                <c:ptCount val="1"/>
                <c:pt idx="0">
                  <c:v>Total Sales in 5 years</c:v>
                </c:pt>
              </c:strCache>
            </c:strRef>
          </c:tx>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'[Account Sales Data for Analysis.xlsm]Sheet2'!$B$46:$B$49</c:f>
              <c:strCache>
                <c:ptCount val="4"/>
                <c:pt idx="0">
                  <c:v>Medium Business</c:v>
                </c:pt>
                <c:pt idx="1">
                  <c:v>Online Retailer</c:v>
                </c:pt>
                <c:pt idx="2">
                  <c:v>Small Business</c:v>
                </c:pt>
                <c:pt idx="3">
                  <c:v>Wholesale Distributor</c:v>
                </c:pt>
              </c:strCache>
            </c:strRef>
          </c:cat>
          <c:val>
            <c:numRef>
              <c:f>'[Account Sales Data for Analysis.xlsm]Sheet2'!$C$46:$C$49</c:f>
              <c:numCache>
                <c:formatCode>General</c:formatCode>
                <c:ptCount val="4"/>
                <c:pt idx="0">
                  <c:v>380568</c:v>
                </c:pt>
                <c:pt idx="1">
                  <c:v>408515</c:v>
                </c:pt>
                <c:pt idx="2">
                  <c:v>342823</c:v>
                </c:pt>
                <c:pt idx="3">
                  <c:v>348942</c:v>
                </c:pt>
              </c:numCache>
            </c:numRef>
          </c:val>
          <c:extLst xmlns:c16r2="http://schemas.microsoft.com/office/drawing/2015/06/chart">
            <c:ext xmlns:c16="http://schemas.microsoft.com/office/drawing/2014/chart" uri="{C3380CC4-5D6E-409C-BE32-E72D297353CC}">
              <c16:uniqueId val="{00000000-EFDF-468D-BE1C-FD8608909632}"/>
            </c:ext>
          </c:extLst>
        </c:ser>
        <c:dLbls>
          <c:dLblPos val="outEnd"/>
          <c:showLegendKey val="0"/>
          <c:showVal val="1"/>
          <c:showCatName val="0"/>
          <c:showSerName val="0"/>
          <c:showPercent val="0"/>
          <c:showBubbleSize val="0"/>
        </c:dLbls>
        <c:gapWidth val="115"/>
        <c:overlap val="-20"/>
        <c:axId val="879070704"/>
        <c:axId val="879074512"/>
      </c:barChart>
      <c:catAx>
        <c:axId val="879070704"/>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 Account Type</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79074512"/>
        <c:crosses val="autoZero"/>
        <c:auto val="1"/>
        <c:lblAlgn val="ctr"/>
        <c:lblOffset val="100"/>
        <c:noMultiLvlLbl val="0"/>
      </c:catAx>
      <c:valAx>
        <c:axId val="87907451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7907070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5">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[Account Sales Data for Analysis.xlsm]Sheet2!PivotTable32</c:name>
    <c:fmtId val="-1"/>
  </c:pivotSource>
  <c:chart>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9525">
              <a:solidFill>
                <a:schemeClr val="accent6"/>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Sheet2!$C$10</c:f>
              <c:strCache>
                <c:ptCount val="1"/>
                <c:pt idx="0">
                  <c:v>Count of Social Media</c:v>
                </c:pt>
              </c:strCache>
            </c:strRef>
          </c:tx>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Sheet2!$B$11:$B$12</c:f>
              <c:strCache>
                <c:ptCount val="2"/>
                <c:pt idx="0">
                  <c:v>No</c:v>
                </c:pt>
                <c:pt idx="1">
                  <c:v>Yes</c:v>
                </c:pt>
              </c:strCache>
            </c:strRef>
          </c:cat>
          <c:val>
            <c:numRef>
              <c:f>Sheet2!$C$11:$C$12</c:f>
              <c:numCache>
                <c:formatCode>General</c:formatCode>
                <c:ptCount val="2"/>
                <c:pt idx="0">
                  <c:v>36</c:v>
                </c:pt>
                <c:pt idx="1">
                  <c:v>24</c:v>
                </c:pt>
              </c:numCache>
            </c:numRef>
          </c:val>
          <c:extLst xmlns:c16r2="http://schemas.microsoft.com/office/drawing/2015/06/chart">
            <c:ext xmlns:c16="http://schemas.microsoft.com/office/drawing/2014/chart" uri="{C3380CC4-5D6E-409C-BE32-E72D297353CC}">
              <c16:uniqueId val="{00000000-6310-44F4-8A89-569A33F21913}"/>
            </c:ext>
          </c:extLst>
        </c:ser>
        <c:dLbls>
          <c:dLblPos val="outEnd"/>
          <c:showLegendKey val="0"/>
          <c:showVal val="1"/>
          <c:showCatName val="0"/>
          <c:showSerName val="0"/>
          <c:showPercent val="0"/>
          <c:showBubbleSize val="0"/>
        </c:dLbls>
        <c:gapWidth val="219"/>
        <c:overlap val="-27"/>
        <c:axId val="578734096"/>
        <c:axId val="578736816"/>
      </c:barChart>
      <c:lineChart>
        <c:grouping val="standard"/>
        <c:varyColors val="0"/>
        <c:ser>
          <c:idx val="1"/>
          <c:order val="1"/>
          <c:tx>
            <c:strRef>
              <c:f>Sheet2!$D$10</c:f>
              <c:strCache>
                <c:ptCount val="1"/>
                <c:pt idx="0">
                  <c:v>Average of 5 YR CAGR</c:v>
                </c:pt>
              </c:strCache>
            </c:strRef>
          </c:tx>
          <c:spPr>
            <a:ln w="34925" cap="rnd">
              <a:solidFill>
                <a:schemeClr val="accent5"/>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Sheet2!$B$11:$B$12</c:f>
              <c:strCache>
                <c:ptCount val="2"/>
                <c:pt idx="0">
                  <c:v>No</c:v>
                </c:pt>
                <c:pt idx="1">
                  <c:v>Yes</c:v>
                </c:pt>
              </c:strCache>
            </c:strRef>
          </c:cat>
          <c:val>
            <c:numRef>
              <c:f>Sheet2!$D$11:$D$12</c:f>
              <c:numCache>
                <c:formatCode>0.00%</c:formatCode>
                <c:ptCount val="2"/>
                <c:pt idx="0">
                  <c:v>0.17485748558288577</c:v>
                </c:pt>
                <c:pt idx="1">
                  <c:v>0.9747262551782816</c:v>
                </c:pt>
              </c:numCache>
            </c:numRef>
          </c:val>
          <c:smooth val="0"/>
          <c:extLst xmlns:c16r2="http://schemas.microsoft.com/office/drawing/2015/06/chart">
            <c:ext xmlns:c16="http://schemas.microsoft.com/office/drawing/2014/chart" uri="{C3380CC4-5D6E-409C-BE32-E72D297353CC}">
              <c16:uniqueId val="{00000001-6310-44F4-8A89-569A33F21913}"/>
            </c:ext>
          </c:extLst>
        </c:ser>
        <c:dLbls>
          <c:showLegendKey val="0"/>
          <c:showVal val="1"/>
          <c:showCatName val="0"/>
          <c:showSerName val="0"/>
          <c:showPercent val="0"/>
          <c:showBubbleSize val="0"/>
        </c:dLbls>
        <c:marker val="1"/>
        <c:smooth val="0"/>
        <c:axId val="616078736"/>
        <c:axId val="578738448"/>
      </c:lineChart>
      <c:catAx>
        <c:axId val="5787340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8736816"/>
        <c:crosses val="autoZero"/>
        <c:auto val="1"/>
        <c:lblAlgn val="ctr"/>
        <c:lblOffset val="100"/>
        <c:noMultiLvlLbl val="0"/>
      </c:catAx>
      <c:valAx>
        <c:axId val="5787368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8734096"/>
        <c:crosses val="autoZero"/>
        <c:crossBetween val="between"/>
      </c:valAx>
      <c:valAx>
        <c:axId val="578738448"/>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078736"/>
        <c:crosses val="max"/>
        <c:crossBetween val="between"/>
      </c:valAx>
      <c:catAx>
        <c:axId val="616078736"/>
        <c:scaling>
          <c:orientation val="minMax"/>
        </c:scaling>
        <c:delete val="1"/>
        <c:axPos val="b"/>
        <c:numFmt formatCode="General" sourceLinked="1"/>
        <c:majorTickMark val="none"/>
        <c:minorTickMark val="none"/>
        <c:tickLblPos val="nextTo"/>
        <c:crossAx val="578738448"/>
        <c:crosses val="autoZero"/>
        <c:auto val="1"/>
        <c:lblAlgn val="ctr"/>
        <c:lblOffset val="100"/>
        <c:noMultiLvlLbl val="0"/>
      </c:catAx>
      <c:spPr>
        <a:noFill/>
        <a:ln>
          <a:noFill/>
        </a:ln>
        <a:effectLst/>
      </c:spPr>
    </c:plotArea>
    <c:legend>
      <c:legendPos val="b"/>
      <c:layout>
        <c:manualLayout>
          <c:xMode val="edge"/>
          <c:yMode val="edge"/>
          <c:x val="1.1295567220764059E-2"/>
          <c:y val="0.83079906678331872"/>
          <c:w val="0.97740886555847173"/>
          <c:h val="0.141423155438903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5">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[Account Sales Data for Analysis.xlsm]Sheet2!PivotTable33</c:name>
    <c:fmtId val="-1"/>
  </c:pivotSource>
  <c:chart>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9525">
              <a:solidFill>
                <a:schemeClr val="accent6"/>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Sheet2!$C$14</c:f>
              <c:strCache>
                <c:ptCount val="1"/>
                <c:pt idx="0">
                  <c:v>Count of Catalog Inclusion</c:v>
                </c:pt>
              </c:strCache>
            </c:strRef>
          </c:tx>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Sheet2!$B$15:$B$16</c:f>
              <c:strCache>
                <c:ptCount val="2"/>
                <c:pt idx="0">
                  <c:v>No</c:v>
                </c:pt>
                <c:pt idx="1">
                  <c:v>Yes</c:v>
                </c:pt>
              </c:strCache>
            </c:strRef>
          </c:cat>
          <c:val>
            <c:numRef>
              <c:f>Sheet2!$C$15:$C$16</c:f>
              <c:numCache>
                <c:formatCode>General</c:formatCode>
                <c:ptCount val="2"/>
                <c:pt idx="0">
                  <c:v>17</c:v>
                </c:pt>
                <c:pt idx="1">
                  <c:v>42</c:v>
                </c:pt>
              </c:numCache>
            </c:numRef>
          </c:val>
          <c:extLst xmlns:c16r2="http://schemas.microsoft.com/office/drawing/2015/06/chart">
            <c:ext xmlns:c16="http://schemas.microsoft.com/office/drawing/2014/chart" uri="{C3380CC4-5D6E-409C-BE32-E72D297353CC}">
              <c16:uniqueId val="{00000000-E2EF-4C51-B1E8-8133A4C140D0}"/>
            </c:ext>
          </c:extLst>
        </c:ser>
        <c:dLbls>
          <c:showLegendKey val="0"/>
          <c:showVal val="1"/>
          <c:showCatName val="0"/>
          <c:showSerName val="0"/>
          <c:showPercent val="0"/>
          <c:showBubbleSize val="0"/>
        </c:dLbls>
        <c:gapWidth val="219"/>
        <c:overlap val="-27"/>
        <c:axId val="380844832"/>
        <c:axId val="380849184"/>
      </c:barChart>
      <c:lineChart>
        <c:grouping val="standard"/>
        <c:varyColors val="0"/>
        <c:ser>
          <c:idx val="1"/>
          <c:order val="1"/>
          <c:tx>
            <c:strRef>
              <c:f>Sheet2!$D$14</c:f>
              <c:strCache>
                <c:ptCount val="1"/>
                <c:pt idx="0">
                  <c:v>Average of 5 YR CAGR</c:v>
                </c:pt>
              </c:strCache>
            </c:strRef>
          </c:tx>
          <c:spPr>
            <a:ln w="34925" cap="rnd">
              <a:solidFill>
                <a:schemeClr val="accent5"/>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Sheet2!$B$15:$B$16</c:f>
              <c:strCache>
                <c:ptCount val="2"/>
                <c:pt idx="0">
                  <c:v>No</c:v>
                </c:pt>
                <c:pt idx="1">
                  <c:v>Yes</c:v>
                </c:pt>
              </c:strCache>
            </c:strRef>
          </c:cat>
          <c:val>
            <c:numRef>
              <c:f>Sheet2!$D$15:$D$16</c:f>
              <c:numCache>
                <c:formatCode>0.00%</c:formatCode>
                <c:ptCount val="2"/>
                <c:pt idx="0">
                  <c:v>0.12744734637005947</c:v>
                </c:pt>
                <c:pt idx="1">
                  <c:v>0.5755209527738494</c:v>
                </c:pt>
              </c:numCache>
            </c:numRef>
          </c:val>
          <c:smooth val="0"/>
          <c:extLst xmlns:c16r2="http://schemas.microsoft.com/office/drawing/2015/06/chart">
            <c:ext xmlns:c16="http://schemas.microsoft.com/office/drawing/2014/chart" uri="{C3380CC4-5D6E-409C-BE32-E72D297353CC}">
              <c16:uniqueId val="{00000001-E2EF-4C51-B1E8-8133A4C140D0}"/>
            </c:ext>
          </c:extLst>
        </c:ser>
        <c:dLbls>
          <c:showLegendKey val="0"/>
          <c:showVal val="1"/>
          <c:showCatName val="0"/>
          <c:showSerName val="0"/>
          <c:showPercent val="0"/>
          <c:showBubbleSize val="0"/>
        </c:dLbls>
        <c:marker val="1"/>
        <c:smooth val="0"/>
        <c:axId val="616078192"/>
        <c:axId val="380842656"/>
      </c:lineChart>
      <c:catAx>
        <c:axId val="3808448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0849184"/>
        <c:crosses val="autoZero"/>
        <c:auto val="1"/>
        <c:lblAlgn val="ctr"/>
        <c:lblOffset val="100"/>
        <c:noMultiLvlLbl val="0"/>
      </c:catAx>
      <c:valAx>
        <c:axId val="3808491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0844832"/>
        <c:crosses val="autoZero"/>
        <c:crossBetween val="between"/>
      </c:valAx>
      <c:valAx>
        <c:axId val="380842656"/>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078192"/>
        <c:crosses val="max"/>
        <c:crossBetween val="between"/>
      </c:valAx>
      <c:catAx>
        <c:axId val="616078192"/>
        <c:scaling>
          <c:orientation val="minMax"/>
        </c:scaling>
        <c:delete val="1"/>
        <c:axPos val="b"/>
        <c:numFmt formatCode="General" sourceLinked="1"/>
        <c:majorTickMark val="none"/>
        <c:minorTickMark val="none"/>
        <c:tickLblPos val="nextTo"/>
        <c:crossAx val="380842656"/>
        <c:crosses val="autoZero"/>
        <c:auto val="1"/>
        <c:lblAlgn val="ctr"/>
        <c:lblOffset val="100"/>
        <c:noMultiLvlLbl val="0"/>
      </c:catAx>
      <c:spPr>
        <a:noFill/>
        <a:ln>
          <a:noFill/>
        </a:ln>
        <a:effectLst/>
      </c:spPr>
    </c:plotArea>
    <c:legend>
      <c:legendPos val="b"/>
      <c:layout>
        <c:manualLayout>
          <c:xMode val="edge"/>
          <c:yMode val="edge"/>
          <c:x val="1.1515383493729952E-2"/>
          <c:y val="0.83079906678331872"/>
          <c:w val="0.98159886264216989"/>
          <c:h val="0.141423155438903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5">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[Account Sales Data for Analysis.xlsm]Sheet2!PivotTable31</c:name>
    <c:fmtId val="-1"/>
  </c:pivotSource>
  <c:chart>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9525">
              <a:solidFill>
                <a:schemeClr val="accent6"/>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57166812481773"/>
          <c:y val="5.0925925925925923E-2"/>
          <c:w val="0.70837962962962964"/>
          <c:h val="0.66971128608923891"/>
        </c:manualLayout>
      </c:layout>
      <c:barChart>
        <c:barDir val="col"/>
        <c:grouping val="clustered"/>
        <c:varyColors val="0"/>
        <c:ser>
          <c:idx val="0"/>
          <c:order val="0"/>
          <c:tx>
            <c:strRef>
              <c:f>Sheet2!$C$18</c:f>
              <c:strCache>
                <c:ptCount val="1"/>
                <c:pt idx="0">
                  <c:v>Count of Coupons</c:v>
                </c:pt>
              </c:strCache>
            </c:strRef>
          </c:tx>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Sheet2!$B$19:$B$20</c:f>
              <c:strCache>
                <c:ptCount val="2"/>
                <c:pt idx="0">
                  <c:v>No</c:v>
                </c:pt>
                <c:pt idx="1">
                  <c:v>Yes</c:v>
                </c:pt>
              </c:strCache>
            </c:strRef>
          </c:cat>
          <c:val>
            <c:numRef>
              <c:f>Sheet2!$C$19:$C$20</c:f>
              <c:numCache>
                <c:formatCode>General</c:formatCode>
                <c:ptCount val="2"/>
                <c:pt idx="0">
                  <c:v>40</c:v>
                </c:pt>
                <c:pt idx="1">
                  <c:v>19</c:v>
                </c:pt>
              </c:numCache>
            </c:numRef>
          </c:val>
          <c:extLst xmlns:c16r2="http://schemas.microsoft.com/office/drawing/2015/06/chart">
            <c:ext xmlns:c16="http://schemas.microsoft.com/office/drawing/2014/chart" uri="{C3380CC4-5D6E-409C-BE32-E72D297353CC}">
              <c16:uniqueId val="{00000000-2695-4002-9A9B-C2ED65BEC2DF}"/>
            </c:ext>
          </c:extLst>
        </c:ser>
        <c:dLbls>
          <c:showLegendKey val="0"/>
          <c:showVal val="1"/>
          <c:showCatName val="0"/>
          <c:showSerName val="0"/>
          <c:showPercent val="0"/>
          <c:showBubbleSize val="0"/>
        </c:dLbls>
        <c:gapWidth val="219"/>
        <c:overlap val="-27"/>
        <c:axId val="654867152"/>
        <c:axId val="654861712"/>
      </c:barChart>
      <c:lineChart>
        <c:grouping val="standard"/>
        <c:varyColors val="0"/>
        <c:ser>
          <c:idx val="1"/>
          <c:order val="1"/>
          <c:tx>
            <c:strRef>
              <c:f>Sheet2!$D$18</c:f>
              <c:strCache>
                <c:ptCount val="1"/>
                <c:pt idx="0">
                  <c:v>Average of 5 YR CAGR</c:v>
                </c:pt>
              </c:strCache>
            </c:strRef>
          </c:tx>
          <c:spPr>
            <a:ln w="34925" cap="rnd">
              <a:solidFill>
                <a:schemeClr val="accent5"/>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Sheet2!$B$19:$B$20</c:f>
              <c:strCache>
                <c:ptCount val="2"/>
                <c:pt idx="0">
                  <c:v>No</c:v>
                </c:pt>
                <c:pt idx="1">
                  <c:v>Yes</c:v>
                </c:pt>
              </c:strCache>
            </c:strRef>
          </c:cat>
          <c:val>
            <c:numRef>
              <c:f>Sheet2!$D$19:$D$20</c:f>
              <c:numCache>
                <c:formatCode>0.00%</c:formatCode>
                <c:ptCount val="2"/>
                <c:pt idx="0">
                  <c:v>0.34165653805738999</c:v>
                </c:pt>
                <c:pt idx="1">
                  <c:v>0.66695912539458369</c:v>
                </c:pt>
              </c:numCache>
            </c:numRef>
          </c:val>
          <c:smooth val="0"/>
          <c:extLst xmlns:c16r2="http://schemas.microsoft.com/office/drawing/2015/06/chart">
            <c:ext xmlns:c16="http://schemas.microsoft.com/office/drawing/2014/chart" uri="{C3380CC4-5D6E-409C-BE32-E72D297353CC}">
              <c16:uniqueId val="{00000001-2695-4002-9A9B-C2ED65BEC2DF}"/>
            </c:ext>
          </c:extLst>
        </c:ser>
        <c:dLbls>
          <c:showLegendKey val="0"/>
          <c:showVal val="1"/>
          <c:showCatName val="0"/>
          <c:showSerName val="0"/>
          <c:showPercent val="0"/>
          <c:showBubbleSize val="0"/>
        </c:dLbls>
        <c:marker val="1"/>
        <c:smooth val="0"/>
        <c:axId val="616079824"/>
        <c:axId val="654871504"/>
      </c:lineChart>
      <c:catAx>
        <c:axId val="6548671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4861712"/>
        <c:crosses val="autoZero"/>
        <c:auto val="1"/>
        <c:lblAlgn val="ctr"/>
        <c:lblOffset val="100"/>
        <c:noMultiLvlLbl val="0"/>
      </c:catAx>
      <c:valAx>
        <c:axId val="6548617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4867152"/>
        <c:crosses val="autoZero"/>
        <c:crossBetween val="between"/>
      </c:valAx>
      <c:valAx>
        <c:axId val="654871504"/>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079824"/>
        <c:crosses val="max"/>
        <c:crossBetween val="between"/>
      </c:valAx>
      <c:catAx>
        <c:axId val="616079824"/>
        <c:scaling>
          <c:orientation val="minMax"/>
        </c:scaling>
        <c:delete val="1"/>
        <c:axPos val="b"/>
        <c:numFmt formatCode="General" sourceLinked="1"/>
        <c:majorTickMark val="none"/>
        <c:minorTickMark val="none"/>
        <c:tickLblPos val="nextTo"/>
        <c:crossAx val="654871504"/>
        <c:crosses val="autoZero"/>
        <c:auto val="1"/>
        <c:lblAlgn val="ctr"/>
        <c:lblOffset val="100"/>
        <c:noMultiLvlLbl val="0"/>
      </c:catAx>
      <c:spPr>
        <a:noFill/>
        <a:ln>
          <a:noFill/>
        </a:ln>
        <a:effectLst/>
      </c:spPr>
    </c:plotArea>
    <c:legend>
      <c:legendPos val="b"/>
      <c:layout>
        <c:manualLayout>
          <c:xMode val="edge"/>
          <c:yMode val="edge"/>
          <c:x val="4.3702974628171472E-2"/>
          <c:y val="0.84468795567220767"/>
          <c:w val="0.92185331000291626"/>
          <c:h val="0.141423155438903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5">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[Account Sales Data for Analysis.xlsm]Sheet2!PivotTable34</c:name>
    <c:fmtId val="-1"/>
  </c:pivotSource>
  <c:chart>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9525">
              <a:solidFill>
                <a:schemeClr val="accent6"/>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w="34925" cap="rnd">
            <a:solidFill>
              <a:schemeClr val="accent6"/>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Sheet2!$C$22</c:f>
              <c:strCache>
                <c:ptCount val="1"/>
                <c:pt idx="0">
                  <c:v>Count of Posters</c:v>
                </c:pt>
              </c:strCache>
            </c:strRef>
          </c:tx>
          <c:spPr>
            <a:blipFill>
              <a:blip xmlns:r="http://schemas.openxmlformats.org/officeDocument/2006/relationships" r:embed="rId4">
                <a:duotone>
                  <a:schemeClr val="accent6">
                    <a:shade val="74000"/>
                    <a:satMod val="130000"/>
                    <a:lumMod val="90000"/>
                  </a:schemeClr>
                  <a:schemeClr val="accent6">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Sheet2!$B$23:$B$24</c:f>
              <c:strCache>
                <c:ptCount val="2"/>
                <c:pt idx="0">
                  <c:v>No</c:v>
                </c:pt>
                <c:pt idx="1">
                  <c:v>Yes</c:v>
                </c:pt>
              </c:strCache>
            </c:strRef>
          </c:cat>
          <c:val>
            <c:numRef>
              <c:f>Sheet2!$C$23:$C$24</c:f>
              <c:numCache>
                <c:formatCode>General</c:formatCode>
                <c:ptCount val="2"/>
                <c:pt idx="0">
                  <c:v>43</c:v>
                </c:pt>
                <c:pt idx="1">
                  <c:v>17</c:v>
                </c:pt>
              </c:numCache>
            </c:numRef>
          </c:val>
          <c:extLst xmlns:c16r2="http://schemas.microsoft.com/office/drawing/2015/06/chart">
            <c:ext xmlns:c16="http://schemas.microsoft.com/office/drawing/2014/chart" uri="{C3380CC4-5D6E-409C-BE32-E72D297353CC}">
              <c16:uniqueId val="{00000000-A83A-458D-ADBE-2EFADE7AF536}"/>
            </c:ext>
          </c:extLst>
        </c:ser>
        <c:dLbls>
          <c:showLegendKey val="0"/>
          <c:showVal val="1"/>
          <c:showCatName val="0"/>
          <c:showSerName val="0"/>
          <c:showPercent val="0"/>
          <c:showBubbleSize val="0"/>
        </c:dLbls>
        <c:gapWidth val="219"/>
        <c:overlap val="-27"/>
        <c:axId val="616074384"/>
        <c:axId val="616080912"/>
      </c:barChart>
      <c:lineChart>
        <c:grouping val="standard"/>
        <c:varyColors val="0"/>
        <c:ser>
          <c:idx val="1"/>
          <c:order val="1"/>
          <c:tx>
            <c:strRef>
              <c:f>Sheet2!$D$22</c:f>
              <c:strCache>
                <c:ptCount val="1"/>
                <c:pt idx="0">
                  <c:v>Average of 5 YR CAGR</c:v>
                </c:pt>
              </c:strCache>
            </c:strRef>
          </c:tx>
          <c:spPr>
            <a:ln w="34925" cap="rnd">
              <a:solidFill>
                <a:schemeClr val="accent5"/>
              </a:solidFill>
              <a:round/>
            </a:ln>
            <a:effectLst>
              <a:outerShdw blurRad="38100" dist="25400" dir="5400000" rotWithShape="0">
                <a:srgbClr val="000000">
                  <a:alpha val="60000"/>
                </a:srgbClr>
              </a:outerShdw>
            </a:effectLst>
          </c:spPr>
          <c:marker>
            <c:symbol val="circle"/>
            <c:size val="6"/>
            <c:spPr>
              <a:blipFill>
                <a:blip xmlns:r="http://schemas.openxmlformats.org/officeDocument/2006/relationships" r:embed="rId4">
                  <a:duotone>
                    <a:schemeClr val="accent5">
                      <a:shade val="74000"/>
                      <a:satMod val="130000"/>
                      <a:lumMod val="90000"/>
                    </a:schemeClr>
                    <a:schemeClr val="accent5">
                      <a:tint val="94000"/>
                      <a:satMod val="120000"/>
                      <a:lumMod val="104000"/>
                    </a:schemeClr>
                  </a:duotone>
                </a:blip>
                <a:tile tx="0" ty="0" sx="100000" sy="100000" flip="none" algn="tl"/>
              </a:blipFill>
              <a:ln w="9525">
                <a:solidFill>
                  <a:schemeClr val="accent5"/>
                </a:solidFill>
                <a:round/>
              </a:ln>
              <a:effectLst>
                <a:outerShdw blurRad="38100" dist="25400" dir="5400000" rotWithShape="0">
                  <a:srgbClr val="000000">
                    <a:alpha val="60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Sheet2!$B$23:$B$24</c:f>
              <c:strCache>
                <c:ptCount val="2"/>
                <c:pt idx="0">
                  <c:v>No</c:v>
                </c:pt>
                <c:pt idx="1">
                  <c:v>Yes</c:v>
                </c:pt>
              </c:strCache>
            </c:strRef>
          </c:cat>
          <c:val>
            <c:numRef>
              <c:f>Sheet2!$D$23:$D$24</c:f>
              <c:numCache>
                <c:formatCode>0.00%</c:formatCode>
                <c:ptCount val="2"/>
                <c:pt idx="0">
                  <c:v>0.44778467976494712</c:v>
                </c:pt>
                <c:pt idx="1">
                  <c:v>0.61373872796293627</c:v>
                </c:pt>
              </c:numCache>
            </c:numRef>
          </c:val>
          <c:smooth val="0"/>
          <c:extLst xmlns:c16r2="http://schemas.microsoft.com/office/drawing/2015/06/chart">
            <c:ext xmlns:c16="http://schemas.microsoft.com/office/drawing/2014/chart" uri="{C3380CC4-5D6E-409C-BE32-E72D297353CC}">
              <c16:uniqueId val="{00000001-A83A-458D-ADBE-2EFADE7AF536}"/>
            </c:ext>
          </c:extLst>
        </c:ser>
        <c:dLbls>
          <c:showLegendKey val="0"/>
          <c:showVal val="1"/>
          <c:showCatName val="0"/>
          <c:showSerName val="0"/>
          <c:showPercent val="0"/>
          <c:showBubbleSize val="0"/>
        </c:dLbls>
        <c:marker val="1"/>
        <c:smooth val="0"/>
        <c:axId val="663401872"/>
        <c:axId val="616084176"/>
      </c:lineChart>
      <c:catAx>
        <c:axId val="6160743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080912"/>
        <c:crosses val="autoZero"/>
        <c:auto val="1"/>
        <c:lblAlgn val="ctr"/>
        <c:lblOffset val="100"/>
        <c:noMultiLvlLbl val="0"/>
      </c:catAx>
      <c:valAx>
        <c:axId val="6160809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074384"/>
        <c:crosses val="autoZero"/>
        <c:crossBetween val="between"/>
      </c:valAx>
      <c:valAx>
        <c:axId val="616084176"/>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401872"/>
        <c:crosses val="max"/>
        <c:crossBetween val="between"/>
      </c:valAx>
      <c:catAx>
        <c:axId val="663401872"/>
        <c:scaling>
          <c:orientation val="minMax"/>
        </c:scaling>
        <c:delete val="1"/>
        <c:axPos val="b"/>
        <c:numFmt formatCode="General" sourceLinked="1"/>
        <c:majorTickMark val="none"/>
        <c:minorTickMark val="none"/>
        <c:tickLblPos val="nextTo"/>
        <c:crossAx val="616084176"/>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5">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[Account Sales Data for Analysis.xlsm]Sheet2!PivotTable39</c:name>
    <c:fmtId val="-1"/>
  </c:pivotSource>
  <c:chart>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1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1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pivotFmt>
      <c:pivotFmt>
        <c:idx val="1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pivotFmt>
      <c:pivotFmt>
        <c:idx val="1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pivotFmt>
      <c:pivotFmt>
        <c:idx val="2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2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2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pivotFmt>
      <c:pivotFmt>
        <c:idx val="2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pivotFmt>
      <c:pivotFmt>
        <c:idx val="2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pivotFmt>
    </c:pivotFmts>
    <c:plotArea>
      <c:layout/>
      <c:lineChart>
        <c:grouping val="standard"/>
        <c:varyColors val="0"/>
        <c:ser>
          <c:idx val="0"/>
          <c:order val="0"/>
          <c:tx>
            <c:strRef>
              <c:f>Sheet2!$G$10</c:f>
              <c:strCache>
                <c:ptCount val="1"/>
                <c:pt idx="0">
                  <c:v>Sales in 2017</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Sheet2!$G$11:$G$69</c:f>
              <c:numCache>
                <c:formatCode>General</c:formatCode>
                <c:ptCount val="59"/>
                <c:pt idx="0">
                  <c:v>8156</c:v>
                </c:pt>
                <c:pt idx="1">
                  <c:v>9252</c:v>
                </c:pt>
                <c:pt idx="2">
                  <c:v>9058</c:v>
                </c:pt>
                <c:pt idx="3">
                  <c:v>8331</c:v>
                </c:pt>
                <c:pt idx="4">
                  <c:v>7840</c:v>
                </c:pt>
                <c:pt idx="5">
                  <c:v>6156</c:v>
                </c:pt>
                <c:pt idx="6">
                  <c:v>7703</c:v>
                </c:pt>
                <c:pt idx="7">
                  <c:v>8466</c:v>
                </c:pt>
                <c:pt idx="8">
                  <c:v>9766</c:v>
                </c:pt>
                <c:pt idx="9">
                  <c:v>7555</c:v>
                </c:pt>
                <c:pt idx="10">
                  <c:v>8034</c:v>
                </c:pt>
                <c:pt idx="11">
                  <c:v>9773</c:v>
                </c:pt>
                <c:pt idx="12">
                  <c:v>8891</c:v>
                </c:pt>
                <c:pt idx="13">
                  <c:v>9791</c:v>
                </c:pt>
                <c:pt idx="14">
                  <c:v>6309</c:v>
                </c:pt>
                <c:pt idx="15">
                  <c:v>8873</c:v>
                </c:pt>
                <c:pt idx="16">
                  <c:v>2487</c:v>
                </c:pt>
                <c:pt idx="17">
                  <c:v>3916</c:v>
                </c:pt>
                <c:pt idx="18">
                  <c:v>2390</c:v>
                </c:pt>
                <c:pt idx="19">
                  <c:v>2786</c:v>
                </c:pt>
                <c:pt idx="20">
                  <c:v>3501</c:v>
                </c:pt>
                <c:pt idx="21">
                  <c:v>3297</c:v>
                </c:pt>
                <c:pt idx="22">
                  <c:v>2519</c:v>
                </c:pt>
                <c:pt idx="23">
                  <c:v>1532</c:v>
                </c:pt>
                <c:pt idx="24">
                  <c:v>2541</c:v>
                </c:pt>
                <c:pt idx="25">
                  <c:v>2341</c:v>
                </c:pt>
                <c:pt idx="26">
                  <c:v>1530</c:v>
                </c:pt>
                <c:pt idx="27">
                  <c:v>1421</c:v>
                </c:pt>
                <c:pt idx="28">
                  <c:v>1982</c:v>
                </c:pt>
                <c:pt idx="29">
                  <c:v>1779</c:v>
                </c:pt>
                <c:pt idx="30">
                  <c:v>1323</c:v>
                </c:pt>
                <c:pt idx="31">
                  <c:v>1032</c:v>
                </c:pt>
                <c:pt idx="32">
                  <c:v>1497</c:v>
                </c:pt>
                <c:pt idx="33">
                  <c:v>1290</c:v>
                </c:pt>
                <c:pt idx="34">
                  <c:v>1357</c:v>
                </c:pt>
                <c:pt idx="35">
                  <c:v>1368</c:v>
                </c:pt>
                <c:pt idx="36">
                  <c:v>1014</c:v>
                </c:pt>
                <c:pt idx="37">
                  <c:v>1263</c:v>
                </c:pt>
                <c:pt idx="38">
                  <c:v>1209</c:v>
                </c:pt>
                <c:pt idx="39">
                  <c:v>1082</c:v>
                </c:pt>
                <c:pt idx="40">
                  <c:v>1092</c:v>
                </c:pt>
                <c:pt idx="41">
                  <c:v>576</c:v>
                </c:pt>
                <c:pt idx="42">
                  <c:v>1038</c:v>
                </c:pt>
                <c:pt idx="43">
                  <c:v>861</c:v>
                </c:pt>
                <c:pt idx="44">
                  <c:v>870</c:v>
                </c:pt>
                <c:pt idx="45">
                  <c:v>712</c:v>
                </c:pt>
                <c:pt idx="46">
                  <c:v>700</c:v>
                </c:pt>
                <c:pt idx="47">
                  <c:v>742</c:v>
                </c:pt>
                <c:pt idx="48">
                  <c:v>570</c:v>
                </c:pt>
                <c:pt idx="49">
                  <c:v>488</c:v>
                </c:pt>
                <c:pt idx="50">
                  <c:v>431</c:v>
                </c:pt>
                <c:pt idx="51">
                  <c:v>376</c:v>
                </c:pt>
                <c:pt idx="52">
                  <c:v>299</c:v>
                </c:pt>
                <c:pt idx="53">
                  <c:v>238</c:v>
                </c:pt>
                <c:pt idx="54">
                  <c:v>209</c:v>
                </c:pt>
                <c:pt idx="55">
                  <c:v>128</c:v>
                </c:pt>
                <c:pt idx="56">
                  <c:v>138</c:v>
                </c:pt>
                <c:pt idx="57">
                  <c:v>73</c:v>
                </c:pt>
                <c:pt idx="58">
                  <c:v>24</c:v>
                </c:pt>
              </c:numCache>
            </c:numRef>
          </c:val>
          <c:smooth val="0"/>
          <c:extLst xmlns:c16r2="http://schemas.microsoft.com/office/drawing/2015/06/chart">
            <c:ext xmlns:c16="http://schemas.microsoft.com/office/drawing/2014/chart" uri="{C3380CC4-5D6E-409C-BE32-E72D297353CC}">
              <c16:uniqueId val="{00000000-7CE7-4BD3-813D-1A4B6134294D}"/>
            </c:ext>
          </c:extLst>
        </c:ser>
        <c:ser>
          <c:idx val="1"/>
          <c:order val="1"/>
          <c:tx>
            <c:strRef>
              <c:f>Sheet2!$H$10</c:f>
              <c:strCache>
                <c:ptCount val="1"/>
                <c:pt idx="0">
                  <c:v>Sales in 2018</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Sheet2!$H$11:$H$69</c:f>
              <c:numCache>
                <c:formatCode>General</c:formatCode>
                <c:ptCount val="59"/>
                <c:pt idx="0">
                  <c:v>1245</c:v>
                </c:pt>
                <c:pt idx="1">
                  <c:v>8499</c:v>
                </c:pt>
                <c:pt idx="2">
                  <c:v>4839</c:v>
                </c:pt>
                <c:pt idx="3">
                  <c:v>7667</c:v>
                </c:pt>
                <c:pt idx="4">
                  <c:v>5804</c:v>
                </c:pt>
                <c:pt idx="5">
                  <c:v>6110</c:v>
                </c:pt>
                <c:pt idx="6">
                  <c:v>6957</c:v>
                </c:pt>
                <c:pt idx="7">
                  <c:v>4079</c:v>
                </c:pt>
                <c:pt idx="8">
                  <c:v>8049</c:v>
                </c:pt>
                <c:pt idx="9">
                  <c:v>6551</c:v>
                </c:pt>
                <c:pt idx="10">
                  <c:v>6541</c:v>
                </c:pt>
                <c:pt idx="11">
                  <c:v>9179</c:v>
                </c:pt>
                <c:pt idx="12">
                  <c:v>5952</c:v>
                </c:pt>
                <c:pt idx="13">
                  <c:v>9610</c:v>
                </c:pt>
                <c:pt idx="14">
                  <c:v>6227</c:v>
                </c:pt>
                <c:pt idx="15">
                  <c:v>8484</c:v>
                </c:pt>
                <c:pt idx="16">
                  <c:v>6050</c:v>
                </c:pt>
                <c:pt idx="17">
                  <c:v>4218</c:v>
                </c:pt>
                <c:pt idx="18">
                  <c:v>2415</c:v>
                </c:pt>
                <c:pt idx="19">
                  <c:v>3804</c:v>
                </c:pt>
                <c:pt idx="20">
                  <c:v>7079</c:v>
                </c:pt>
                <c:pt idx="21">
                  <c:v>4866</c:v>
                </c:pt>
                <c:pt idx="22">
                  <c:v>3938</c:v>
                </c:pt>
                <c:pt idx="23">
                  <c:v>2678</c:v>
                </c:pt>
                <c:pt idx="24">
                  <c:v>3794</c:v>
                </c:pt>
                <c:pt idx="25">
                  <c:v>6105</c:v>
                </c:pt>
                <c:pt idx="26">
                  <c:v>1620</c:v>
                </c:pt>
                <c:pt idx="27">
                  <c:v>1893</c:v>
                </c:pt>
                <c:pt idx="28">
                  <c:v>5388</c:v>
                </c:pt>
                <c:pt idx="29">
                  <c:v>2124</c:v>
                </c:pt>
                <c:pt idx="30">
                  <c:v>4963</c:v>
                </c:pt>
                <c:pt idx="31">
                  <c:v>3919</c:v>
                </c:pt>
                <c:pt idx="32">
                  <c:v>1768</c:v>
                </c:pt>
                <c:pt idx="33">
                  <c:v>4033</c:v>
                </c:pt>
                <c:pt idx="34">
                  <c:v>4189</c:v>
                </c:pt>
                <c:pt idx="35">
                  <c:v>3447</c:v>
                </c:pt>
                <c:pt idx="36">
                  <c:v>2254</c:v>
                </c:pt>
                <c:pt idx="37">
                  <c:v>2517</c:v>
                </c:pt>
                <c:pt idx="38">
                  <c:v>1534</c:v>
                </c:pt>
                <c:pt idx="39">
                  <c:v>3353</c:v>
                </c:pt>
                <c:pt idx="40">
                  <c:v>3140</c:v>
                </c:pt>
                <c:pt idx="41">
                  <c:v>2628</c:v>
                </c:pt>
                <c:pt idx="42">
                  <c:v>3615</c:v>
                </c:pt>
                <c:pt idx="43">
                  <c:v>1314</c:v>
                </c:pt>
                <c:pt idx="44">
                  <c:v>2428</c:v>
                </c:pt>
                <c:pt idx="45">
                  <c:v>4182</c:v>
                </c:pt>
                <c:pt idx="46">
                  <c:v>5721</c:v>
                </c:pt>
                <c:pt idx="47">
                  <c:v>3751</c:v>
                </c:pt>
                <c:pt idx="48">
                  <c:v>1322</c:v>
                </c:pt>
                <c:pt idx="49">
                  <c:v>5535</c:v>
                </c:pt>
                <c:pt idx="50">
                  <c:v>6231</c:v>
                </c:pt>
                <c:pt idx="51">
                  <c:v>889</c:v>
                </c:pt>
                <c:pt idx="52">
                  <c:v>657</c:v>
                </c:pt>
                <c:pt idx="53">
                  <c:v>1235</c:v>
                </c:pt>
                <c:pt idx="54">
                  <c:v>621</c:v>
                </c:pt>
                <c:pt idx="55">
                  <c:v>416</c:v>
                </c:pt>
                <c:pt idx="56">
                  <c:v>286</c:v>
                </c:pt>
                <c:pt idx="57">
                  <c:v>3485</c:v>
                </c:pt>
                <c:pt idx="58">
                  <c:v>1797</c:v>
                </c:pt>
              </c:numCache>
            </c:numRef>
          </c:val>
          <c:smooth val="0"/>
          <c:extLst xmlns:c16r2="http://schemas.microsoft.com/office/drawing/2015/06/chart">
            <c:ext xmlns:c16="http://schemas.microsoft.com/office/drawing/2014/chart" uri="{C3380CC4-5D6E-409C-BE32-E72D297353CC}">
              <c16:uniqueId val="{00000001-7CE7-4BD3-813D-1A4B6134294D}"/>
            </c:ext>
          </c:extLst>
        </c:ser>
        <c:ser>
          <c:idx val="2"/>
          <c:order val="2"/>
          <c:tx>
            <c:strRef>
              <c:f>Sheet2!$I$10</c:f>
              <c:strCache>
                <c:ptCount val="1"/>
                <c:pt idx="0">
                  <c:v>Sales in 2019</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Sheet2!$I$11:$I$69</c:f>
              <c:numCache>
                <c:formatCode>General</c:formatCode>
                <c:ptCount val="59"/>
                <c:pt idx="0">
                  <c:v>791</c:v>
                </c:pt>
                <c:pt idx="1">
                  <c:v>991</c:v>
                </c:pt>
                <c:pt idx="2">
                  <c:v>4776</c:v>
                </c:pt>
                <c:pt idx="3">
                  <c:v>5952</c:v>
                </c:pt>
                <c:pt idx="4">
                  <c:v>4259</c:v>
                </c:pt>
                <c:pt idx="5">
                  <c:v>5791</c:v>
                </c:pt>
                <c:pt idx="6">
                  <c:v>3898</c:v>
                </c:pt>
                <c:pt idx="7">
                  <c:v>2797</c:v>
                </c:pt>
                <c:pt idx="8">
                  <c:v>5556</c:v>
                </c:pt>
                <c:pt idx="9">
                  <c:v>5188</c:v>
                </c:pt>
                <c:pt idx="10">
                  <c:v>3311</c:v>
                </c:pt>
                <c:pt idx="11">
                  <c:v>8390</c:v>
                </c:pt>
                <c:pt idx="12">
                  <c:v>5914</c:v>
                </c:pt>
                <c:pt idx="13">
                  <c:v>7534</c:v>
                </c:pt>
                <c:pt idx="14">
                  <c:v>5123</c:v>
                </c:pt>
                <c:pt idx="15">
                  <c:v>7883</c:v>
                </c:pt>
                <c:pt idx="16">
                  <c:v>9479</c:v>
                </c:pt>
                <c:pt idx="17">
                  <c:v>5072</c:v>
                </c:pt>
                <c:pt idx="18">
                  <c:v>3461</c:v>
                </c:pt>
                <c:pt idx="19">
                  <c:v>4121</c:v>
                </c:pt>
                <c:pt idx="20">
                  <c:v>7438</c:v>
                </c:pt>
                <c:pt idx="21">
                  <c:v>4928</c:v>
                </c:pt>
                <c:pt idx="22">
                  <c:v>5190</c:v>
                </c:pt>
                <c:pt idx="23">
                  <c:v>4068</c:v>
                </c:pt>
                <c:pt idx="24">
                  <c:v>3984</c:v>
                </c:pt>
                <c:pt idx="25">
                  <c:v>7777</c:v>
                </c:pt>
                <c:pt idx="26">
                  <c:v>2027</c:v>
                </c:pt>
                <c:pt idx="27">
                  <c:v>2722</c:v>
                </c:pt>
                <c:pt idx="28">
                  <c:v>7063</c:v>
                </c:pt>
                <c:pt idx="29">
                  <c:v>2844</c:v>
                </c:pt>
                <c:pt idx="30">
                  <c:v>6292</c:v>
                </c:pt>
                <c:pt idx="31">
                  <c:v>4466</c:v>
                </c:pt>
                <c:pt idx="32">
                  <c:v>2804</c:v>
                </c:pt>
                <c:pt idx="33">
                  <c:v>6956</c:v>
                </c:pt>
                <c:pt idx="34">
                  <c:v>5407</c:v>
                </c:pt>
                <c:pt idx="35">
                  <c:v>4535</c:v>
                </c:pt>
                <c:pt idx="36">
                  <c:v>4534</c:v>
                </c:pt>
                <c:pt idx="37">
                  <c:v>8042</c:v>
                </c:pt>
                <c:pt idx="38">
                  <c:v>1634</c:v>
                </c:pt>
                <c:pt idx="39">
                  <c:v>6351</c:v>
                </c:pt>
                <c:pt idx="40">
                  <c:v>4123</c:v>
                </c:pt>
                <c:pt idx="41">
                  <c:v>3612</c:v>
                </c:pt>
                <c:pt idx="42">
                  <c:v>3712</c:v>
                </c:pt>
                <c:pt idx="43">
                  <c:v>1810</c:v>
                </c:pt>
                <c:pt idx="44">
                  <c:v>7386</c:v>
                </c:pt>
                <c:pt idx="45">
                  <c:v>6087</c:v>
                </c:pt>
                <c:pt idx="46">
                  <c:v>6247</c:v>
                </c:pt>
                <c:pt idx="47">
                  <c:v>4423</c:v>
                </c:pt>
                <c:pt idx="48">
                  <c:v>7279</c:v>
                </c:pt>
                <c:pt idx="49">
                  <c:v>5775</c:v>
                </c:pt>
                <c:pt idx="50">
                  <c:v>7478</c:v>
                </c:pt>
                <c:pt idx="51">
                  <c:v>4373</c:v>
                </c:pt>
                <c:pt idx="52">
                  <c:v>6238</c:v>
                </c:pt>
                <c:pt idx="53">
                  <c:v>1822</c:v>
                </c:pt>
                <c:pt idx="54">
                  <c:v>3098</c:v>
                </c:pt>
                <c:pt idx="55">
                  <c:v>747</c:v>
                </c:pt>
                <c:pt idx="56">
                  <c:v>6750</c:v>
                </c:pt>
                <c:pt idx="57">
                  <c:v>4592</c:v>
                </c:pt>
                <c:pt idx="58">
                  <c:v>3548</c:v>
                </c:pt>
              </c:numCache>
            </c:numRef>
          </c:val>
          <c:smooth val="0"/>
          <c:extLst xmlns:c16r2="http://schemas.microsoft.com/office/drawing/2015/06/chart">
            <c:ext xmlns:c16="http://schemas.microsoft.com/office/drawing/2014/chart" uri="{C3380CC4-5D6E-409C-BE32-E72D297353CC}">
              <c16:uniqueId val="{00000002-7CE7-4BD3-813D-1A4B6134294D}"/>
            </c:ext>
          </c:extLst>
        </c:ser>
        <c:ser>
          <c:idx val="3"/>
          <c:order val="3"/>
          <c:tx>
            <c:strRef>
              <c:f>Sheet2!$J$10</c:f>
              <c:strCache>
                <c:ptCount val="1"/>
                <c:pt idx="0">
                  <c:v>Sales in 2020</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Sheet2!$J$11:$J$69</c:f>
              <c:numCache>
                <c:formatCode>General</c:formatCode>
                <c:ptCount val="59"/>
                <c:pt idx="0">
                  <c:v>338</c:v>
                </c:pt>
                <c:pt idx="1">
                  <c:v>448</c:v>
                </c:pt>
                <c:pt idx="2">
                  <c:v>4024</c:v>
                </c:pt>
                <c:pt idx="3">
                  <c:v>1998</c:v>
                </c:pt>
                <c:pt idx="4">
                  <c:v>4243</c:v>
                </c:pt>
                <c:pt idx="5">
                  <c:v>1759</c:v>
                </c:pt>
                <c:pt idx="6">
                  <c:v>1857</c:v>
                </c:pt>
                <c:pt idx="7">
                  <c:v>2245</c:v>
                </c:pt>
                <c:pt idx="8">
                  <c:v>5202</c:v>
                </c:pt>
                <c:pt idx="9">
                  <c:v>3436</c:v>
                </c:pt>
                <c:pt idx="10">
                  <c:v>3254</c:v>
                </c:pt>
                <c:pt idx="11">
                  <c:v>8256</c:v>
                </c:pt>
                <c:pt idx="12">
                  <c:v>5405</c:v>
                </c:pt>
                <c:pt idx="13">
                  <c:v>5080</c:v>
                </c:pt>
                <c:pt idx="14">
                  <c:v>4968</c:v>
                </c:pt>
                <c:pt idx="15">
                  <c:v>7499</c:v>
                </c:pt>
                <c:pt idx="16">
                  <c:v>13523</c:v>
                </c:pt>
                <c:pt idx="17">
                  <c:v>5201</c:v>
                </c:pt>
                <c:pt idx="18">
                  <c:v>3850</c:v>
                </c:pt>
                <c:pt idx="19">
                  <c:v>6210</c:v>
                </c:pt>
                <c:pt idx="20">
                  <c:v>7443</c:v>
                </c:pt>
                <c:pt idx="21">
                  <c:v>8451</c:v>
                </c:pt>
                <c:pt idx="22">
                  <c:v>8203</c:v>
                </c:pt>
                <c:pt idx="23">
                  <c:v>4278</c:v>
                </c:pt>
                <c:pt idx="24">
                  <c:v>8803</c:v>
                </c:pt>
                <c:pt idx="25">
                  <c:v>7891</c:v>
                </c:pt>
                <c:pt idx="26">
                  <c:v>4881</c:v>
                </c:pt>
                <c:pt idx="27">
                  <c:v>4410</c:v>
                </c:pt>
                <c:pt idx="28">
                  <c:v>7208</c:v>
                </c:pt>
                <c:pt idx="29">
                  <c:v>6877</c:v>
                </c:pt>
                <c:pt idx="30">
                  <c:v>6728</c:v>
                </c:pt>
                <c:pt idx="31">
                  <c:v>5568</c:v>
                </c:pt>
                <c:pt idx="32">
                  <c:v>5718</c:v>
                </c:pt>
                <c:pt idx="33">
                  <c:v>7929</c:v>
                </c:pt>
                <c:pt idx="34">
                  <c:v>6233</c:v>
                </c:pt>
                <c:pt idx="35">
                  <c:v>5476</c:v>
                </c:pt>
                <c:pt idx="36">
                  <c:v>6796</c:v>
                </c:pt>
                <c:pt idx="37">
                  <c:v>8222</c:v>
                </c:pt>
                <c:pt idx="38">
                  <c:v>4302</c:v>
                </c:pt>
                <c:pt idx="39">
                  <c:v>8550</c:v>
                </c:pt>
                <c:pt idx="40">
                  <c:v>4366</c:v>
                </c:pt>
                <c:pt idx="41">
                  <c:v>5066</c:v>
                </c:pt>
                <c:pt idx="42">
                  <c:v>5819</c:v>
                </c:pt>
                <c:pt idx="43">
                  <c:v>6510</c:v>
                </c:pt>
                <c:pt idx="44">
                  <c:v>8835</c:v>
                </c:pt>
                <c:pt idx="45">
                  <c:v>7494</c:v>
                </c:pt>
                <c:pt idx="46">
                  <c:v>8495</c:v>
                </c:pt>
                <c:pt idx="47">
                  <c:v>8733</c:v>
                </c:pt>
                <c:pt idx="48">
                  <c:v>8443</c:v>
                </c:pt>
                <c:pt idx="49">
                  <c:v>7661</c:v>
                </c:pt>
                <c:pt idx="50">
                  <c:v>8039</c:v>
                </c:pt>
                <c:pt idx="51">
                  <c:v>6803</c:v>
                </c:pt>
                <c:pt idx="52">
                  <c:v>8922</c:v>
                </c:pt>
                <c:pt idx="53">
                  <c:v>7074</c:v>
                </c:pt>
                <c:pt idx="54">
                  <c:v>7118</c:v>
                </c:pt>
                <c:pt idx="55">
                  <c:v>1028</c:v>
                </c:pt>
                <c:pt idx="56">
                  <c:v>8254</c:v>
                </c:pt>
                <c:pt idx="57">
                  <c:v>5143</c:v>
                </c:pt>
                <c:pt idx="58">
                  <c:v>3668</c:v>
                </c:pt>
              </c:numCache>
            </c:numRef>
          </c:val>
          <c:smooth val="0"/>
          <c:extLst xmlns:c16r2="http://schemas.microsoft.com/office/drawing/2015/06/chart">
            <c:ext xmlns:c16="http://schemas.microsoft.com/office/drawing/2014/chart" uri="{C3380CC4-5D6E-409C-BE32-E72D297353CC}">
              <c16:uniqueId val="{00000003-7CE7-4BD3-813D-1A4B6134294D}"/>
            </c:ext>
          </c:extLst>
        </c:ser>
        <c:ser>
          <c:idx val="4"/>
          <c:order val="4"/>
          <c:tx>
            <c:strRef>
              <c:f>Sheet2!$K$10</c:f>
              <c:strCache>
                <c:ptCount val="1"/>
                <c:pt idx="0">
                  <c:v>Sales in 2021</c:v>
                </c:pt>
              </c:strCache>
            </c:strRef>
          </c:tx>
          <c:spPr>
            <a:ln w="22225" cap="rnd">
              <a:solidFill>
                <a:schemeClr val="accent5"/>
              </a:solidFill>
            </a:ln>
            <a:effectLst>
              <a:glow rad="139700">
                <a:schemeClr val="accent5">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cat>
            <c:strRef>
              <c:f>Sheet2!$F$11:$F$69</c:f>
              <c:strCache>
                <c:ptCount val="59"/>
                <c:pt idx="0">
                  <c:v>-73%</c:v>
                </c:pt>
                <c:pt idx="1">
                  <c:v>-61%</c:v>
                </c:pt>
                <c:pt idx="2">
                  <c:v>-55%</c:v>
                </c:pt>
                <c:pt idx="3">
                  <c:v>-54%</c:v>
                </c:pt>
                <c:pt idx="4">
                  <c:v>-42%</c:v>
                </c:pt>
                <c:pt idx="5">
                  <c:v>-37%</c:v>
                </c:pt>
                <c:pt idx="6">
                  <c:v>-33%</c:v>
                </c:pt>
                <c:pt idx="7">
                  <c:v>-33%</c:v>
                </c:pt>
                <c:pt idx="8">
                  <c:v>-30%</c:v>
                </c:pt>
                <c:pt idx="9">
                  <c:v>-25%</c:v>
                </c:pt>
                <c:pt idx="10">
                  <c:v>-24%</c:v>
                </c:pt>
                <c:pt idx="11">
                  <c:v>-21%</c:v>
                </c:pt>
                <c:pt idx="12">
                  <c:v>-18%</c:v>
                </c:pt>
                <c:pt idx="13">
                  <c:v>-16%</c:v>
                </c:pt>
                <c:pt idx="14">
                  <c:v>-12%</c:v>
                </c:pt>
                <c:pt idx="15">
                  <c:v>-7%</c:v>
                </c:pt>
                <c:pt idx="16">
                  <c:v>0%</c:v>
                </c:pt>
                <c:pt idx="17">
                  <c:v>18%</c:v>
                </c:pt>
                <c:pt idx="18">
                  <c:v>18%</c:v>
                </c:pt>
                <c:pt idx="19">
                  <c:v>25%</c:v>
                </c:pt>
                <c:pt idx="20">
                  <c:v>27%</c:v>
                </c:pt>
                <c:pt idx="21">
                  <c:v>31%</c:v>
                </c:pt>
                <c:pt idx="22">
                  <c:v>37%</c:v>
                </c:pt>
                <c:pt idx="23">
                  <c:v>37%</c:v>
                </c:pt>
                <c:pt idx="24">
                  <c:v>38%</c:v>
                </c:pt>
                <c:pt idx="25">
                  <c:v>39%</c:v>
                </c:pt>
                <c:pt idx="26">
                  <c:v>41%</c:v>
                </c:pt>
                <c:pt idx="27">
                  <c:v>43%</c:v>
                </c:pt>
                <c:pt idx="28">
                  <c:v>46%</c:v>
                </c:pt>
                <c:pt idx="29">
                  <c:v>52%</c:v>
                </c:pt>
                <c:pt idx="30">
                  <c:v>58%</c:v>
                </c:pt>
                <c:pt idx="31">
                  <c:v>58%</c:v>
                </c:pt>
                <c:pt idx="32">
                  <c:v>60%</c:v>
                </c:pt>
                <c:pt idx="33">
                  <c:v>62%</c:v>
                </c:pt>
                <c:pt idx="34">
                  <c:v>63%</c:v>
                </c:pt>
                <c:pt idx="35">
                  <c:v>64%</c:v>
                </c:pt>
                <c:pt idx="36">
                  <c:v>66%</c:v>
                </c:pt>
                <c:pt idx="37">
                  <c:v>66%</c:v>
                </c:pt>
                <c:pt idx="38">
                  <c:v>69%</c:v>
                </c:pt>
                <c:pt idx="39">
                  <c:v>71%</c:v>
                </c:pt>
                <c:pt idx="40">
                  <c:v>72%</c:v>
                </c:pt>
                <c:pt idx="41">
                  <c:v>73%</c:v>
                </c:pt>
                <c:pt idx="42">
                  <c:v>74%</c:v>
                </c:pt>
                <c:pt idx="43">
                  <c:v>81%</c:v>
                </c:pt>
                <c:pt idx="44">
                  <c:v>83%</c:v>
                </c:pt>
                <c:pt idx="45">
                  <c:v>86%</c:v>
                </c:pt>
                <c:pt idx="46">
                  <c:v>91%</c:v>
                </c:pt>
                <c:pt idx="47">
                  <c:v>91%</c:v>
                </c:pt>
                <c:pt idx="48">
                  <c:v>102%</c:v>
                </c:pt>
                <c:pt idx="49">
                  <c:v>108%</c:v>
                </c:pt>
                <c:pt idx="50">
                  <c:v>109%</c:v>
                </c:pt>
                <c:pt idx="51">
                  <c:v>112%</c:v>
                </c:pt>
                <c:pt idx="52">
                  <c:v>135%</c:v>
                </c:pt>
                <c:pt idx="53">
                  <c:v>142%</c:v>
                </c:pt>
                <c:pt idx="54">
                  <c:v>152%</c:v>
                </c:pt>
                <c:pt idx="55">
                  <c:v>165%</c:v>
                </c:pt>
                <c:pt idx="56">
                  <c:v>181%</c:v>
                </c:pt>
                <c:pt idx="57">
                  <c:v>225%</c:v>
                </c:pt>
                <c:pt idx="58">
                  <c:v>335%</c:v>
                </c:pt>
              </c:strCache>
            </c:strRef>
          </c:cat>
          <c:val>
            <c:numRef>
              <c:f>Sheet2!$K$11:$K$69</c:f>
              <c:numCache>
                <c:formatCode>General</c:formatCode>
                <c:ptCount val="59"/>
                <c:pt idx="0">
                  <c:v>44</c:v>
                </c:pt>
                <c:pt idx="1">
                  <c:v>211</c:v>
                </c:pt>
                <c:pt idx="2">
                  <c:v>369</c:v>
                </c:pt>
                <c:pt idx="3">
                  <c:v>375</c:v>
                </c:pt>
                <c:pt idx="4">
                  <c:v>907</c:v>
                </c:pt>
                <c:pt idx="5">
                  <c:v>969</c:v>
                </c:pt>
                <c:pt idx="6">
                  <c:v>1512</c:v>
                </c:pt>
                <c:pt idx="7">
                  <c:v>1696</c:v>
                </c:pt>
                <c:pt idx="8">
                  <c:v>2373</c:v>
                </c:pt>
                <c:pt idx="9">
                  <c:v>2359</c:v>
                </c:pt>
                <c:pt idx="10">
                  <c:v>2687</c:v>
                </c:pt>
                <c:pt idx="11">
                  <c:v>3815</c:v>
                </c:pt>
                <c:pt idx="12">
                  <c:v>4031</c:v>
                </c:pt>
                <c:pt idx="13">
                  <c:v>4936</c:v>
                </c:pt>
                <c:pt idx="14">
                  <c:v>3857</c:v>
                </c:pt>
                <c:pt idx="15">
                  <c:v>6592</c:v>
                </c:pt>
                <c:pt idx="16">
                  <c:v>19187</c:v>
                </c:pt>
                <c:pt idx="17">
                  <c:v>7588</c:v>
                </c:pt>
                <c:pt idx="18">
                  <c:v>4657</c:v>
                </c:pt>
                <c:pt idx="19">
                  <c:v>6909</c:v>
                </c:pt>
                <c:pt idx="20">
                  <c:v>9225</c:v>
                </c:pt>
                <c:pt idx="21">
                  <c:v>9585</c:v>
                </c:pt>
                <c:pt idx="22">
                  <c:v>8780</c:v>
                </c:pt>
                <c:pt idx="23">
                  <c:v>5382</c:v>
                </c:pt>
                <c:pt idx="24">
                  <c:v>9338</c:v>
                </c:pt>
                <c:pt idx="25">
                  <c:v>8758</c:v>
                </c:pt>
                <c:pt idx="26">
                  <c:v>6002</c:v>
                </c:pt>
                <c:pt idx="27">
                  <c:v>5873</c:v>
                </c:pt>
                <c:pt idx="28">
                  <c:v>9093</c:v>
                </c:pt>
                <c:pt idx="29">
                  <c:v>9570</c:v>
                </c:pt>
                <c:pt idx="30">
                  <c:v>8202</c:v>
                </c:pt>
                <c:pt idx="31">
                  <c:v>6476</c:v>
                </c:pt>
                <c:pt idx="32">
                  <c:v>9822</c:v>
                </c:pt>
                <c:pt idx="33">
                  <c:v>8834</c:v>
                </c:pt>
                <c:pt idx="34">
                  <c:v>9681</c:v>
                </c:pt>
                <c:pt idx="35">
                  <c:v>9983</c:v>
                </c:pt>
                <c:pt idx="36">
                  <c:v>7730</c:v>
                </c:pt>
                <c:pt idx="37">
                  <c:v>9686</c:v>
                </c:pt>
                <c:pt idx="38">
                  <c:v>9768</c:v>
                </c:pt>
                <c:pt idx="39">
                  <c:v>9272</c:v>
                </c:pt>
                <c:pt idx="40">
                  <c:v>9482</c:v>
                </c:pt>
                <c:pt idx="41">
                  <c:v>5156</c:v>
                </c:pt>
                <c:pt idx="42">
                  <c:v>9589</c:v>
                </c:pt>
                <c:pt idx="43">
                  <c:v>9271</c:v>
                </c:pt>
                <c:pt idx="44">
                  <c:v>9766</c:v>
                </c:pt>
                <c:pt idx="45">
                  <c:v>8599</c:v>
                </c:pt>
                <c:pt idx="46">
                  <c:v>9236</c:v>
                </c:pt>
                <c:pt idx="47">
                  <c:v>9909</c:v>
                </c:pt>
                <c:pt idx="48">
                  <c:v>9571</c:v>
                </c:pt>
                <c:pt idx="49">
                  <c:v>9206</c:v>
                </c:pt>
                <c:pt idx="50">
                  <c:v>8271</c:v>
                </c:pt>
                <c:pt idx="51">
                  <c:v>7578</c:v>
                </c:pt>
                <c:pt idx="52">
                  <c:v>9081</c:v>
                </c:pt>
                <c:pt idx="53">
                  <c:v>8207</c:v>
                </c:pt>
                <c:pt idx="54">
                  <c:v>8433</c:v>
                </c:pt>
                <c:pt idx="55">
                  <c:v>6357</c:v>
                </c:pt>
                <c:pt idx="56">
                  <c:v>8656</c:v>
                </c:pt>
                <c:pt idx="57">
                  <c:v>8100</c:v>
                </c:pt>
                <c:pt idx="58">
                  <c:v>8592</c:v>
                </c:pt>
              </c:numCache>
            </c:numRef>
          </c:val>
          <c:smooth val="0"/>
          <c:extLst xmlns:c16r2="http://schemas.microsoft.com/office/drawing/2015/06/chart">
            <c:ext xmlns:c16="http://schemas.microsoft.com/office/drawing/2014/chart" uri="{C3380CC4-5D6E-409C-BE32-E72D297353CC}">
              <c16:uniqueId val="{00000004-7CE7-4BD3-813D-1A4B6134294D}"/>
            </c:ext>
          </c:extLst>
        </c:ser>
        <c:dLbls>
          <c:showLegendKey val="0"/>
          <c:showVal val="0"/>
          <c:showCatName val="0"/>
          <c:showSerName val="0"/>
          <c:showPercent val="0"/>
          <c:showBubbleSize val="0"/>
        </c:dLbls>
        <c:marker val="1"/>
        <c:smooth val="0"/>
        <c:axId val="654869328"/>
        <c:axId val="663402416"/>
      </c:lineChart>
      <c:catAx>
        <c:axId val="65486932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63402416"/>
        <c:crosses val="autoZero"/>
        <c:auto val="1"/>
        <c:lblAlgn val="ctr"/>
        <c:lblOffset val="100"/>
        <c:noMultiLvlLbl val="0"/>
      </c:catAx>
      <c:valAx>
        <c:axId val="6634024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4869328"/>
        <c:crosses val="autoZero"/>
        <c:crossBetween val="between"/>
      </c:valAx>
      <c:spPr>
        <a:noFill/>
        <a:ln>
          <a:noFill/>
        </a:ln>
        <a:effectLst/>
      </c:spPr>
    </c:plotArea>
    <c:legend>
      <c:legendPos val="b"/>
      <c:layout>
        <c:manualLayout>
          <c:xMode val="edge"/>
          <c:yMode val="edge"/>
          <c:x val="1.2962962962962966E-2"/>
          <c:y val="0.89803842228054831"/>
          <c:w val="0.96250000000000002"/>
          <c:h val="7.418379994167395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[Account Sales Data for Analysis.xlsm]Sheet2!PivotTable2</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Top 10 sales by 5 year CAGR</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noFill/>
          <a:ln w="9525" cap="flat" cmpd="sng" algn="ctr">
            <a:solidFill>
              <a:schemeClr val="accent6"/>
            </a:solidFill>
            <a:miter lim="800000"/>
          </a:ln>
          <a:effectLst>
            <a:glow rad="63500">
              <a:schemeClr val="accent6">
                <a:satMod val="175000"/>
                <a:alpha val="25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Sheet2!$C$26</c:f>
              <c:strCache>
                <c:ptCount val="1"/>
                <c:pt idx="0">
                  <c:v>Total</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Sheet2!$B$27:$B$36</c:f>
              <c:strCache>
                <c:ptCount val="10"/>
                <c:pt idx="0">
                  <c:v>MB 12</c:v>
                </c:pt>
                <c:pt idx="1">
                  <c:v>MB 5</c:v>
                </c:pt>
                <c:pt idx="2">
                  <c:v>MB 6</c:v>
                </c:pt>
                <c:pt idx="3">
                  <c:v>OR 10</c:v>
                </c:pt>
                <c:pt idx="4">
                  <c:v>OR 15</c:v>
                </c:pt>
                <c:pt idx="5">
                  <c:v>OR 2</c:v>
                </c:pt>
                <c:pt idx="6">
                  <c:v>OR 9</c:v>
                </c:pt>
                <c:pt idx="7">
                  <c:v>SB 13</c:v>
                </c:pt>
                <c:pt idx="8">
                  <c:v>WD 11</c:v>
                </c:pt>
                <c:pt idx="9">
                  <c:v>WD 2</c:v>
                </c:pt>
              </c:strCache>
            </c:strRef>
          </c:cat>
          <c:val>
            <c:numRef>
              <c:f>Sheet2!$C$27:$C$36</c:f>
              <c:numCache>
                <c:formatCode>0.00%</c:formatCode>
                <c:ptCount val="10"/>
                <c:pt idx="0">
                  <c:v>1.5203389637502625</c:v>
                </c:pt>
                <c:pt idx="1">
                  <c:v>2.2455667067018901</c:v>
                </c:pt>
                <c:pt idx="2">
                  <c:v>1.4232703532020747</c:v>
                </c:pt>
                <c:pt idx="3">
                  <c:v>1.1188084145320056</c:v>
                </c:pt>
                <c:pt idx="4">
                  <c:v>1.0930046233022455</c:v>
                </c:pt>
                <c:pt idx="5">
                  <c:v>1.8142296888697582</c:v>
                </c:pt>
                <c:pt idx="6">
                  <c:v>1.084072328017021</c:v>
                </c:pt>
                <c:pt idx="7">
                  <c:v>3.3498147004699526</c:v>
                </c:pt>
                <c:pt idx="8">
                  <c:v>1.6546701130112136</c:v>
                </c:pt>
                <c:pt idx="9">
                  <c:v>1.3475541667800686</c:v>
                </c:pt>
              </c:numCache>
            </c:numRef>
          </c:val>
          <c:extLst xmlns:c16r2="http://schemas.microsoft.com/office/drawing/2015/06/chart">
            <c:ext xmlns:c16="http://schemas.microsoft.com/office/drawing/2014/chart" uri="{C3380CC4-5D6E-409C-BE32-E72D297353CC}">
              <c16:uniqueId val="{00000000-8F88-44EE-B151-4F2B5E2EB120}"/>
            </c:ext>
          </c:extLst>
        </c:ser>
        <c:dLbls>
          <c:dLblPos val="outEnd"/>
          <c:showLegendKey val="0"/>
          <c:showVal val="1"/>
          <c:showCatName val="0"/>
          <c:showSerName val="0"/>
          <c:showPercent val="0"/>
          <c:showBubbleSize val="0"/>
        </c:dLbls>
        <c:gapWidth val="315"/>
        <c:overlap val="-40"/>
        <c:axId val="654868784"/>
        <c:axId val="654864432"/>
      </c:barChart>
      <c:catAx>
        <c:axId val="6548687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4864432"/>
        <c:crosses val="autoZero"/>
        <c:auto val="1"/>
        <c:lblAlgn val="ctr"/>
        <c:lblOffset val="100"/>
        <c:noMultiLvlLbl val="0"/>
      </c:catAx>
      <c:valAx>
        <c:axId val="6548644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486878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Analysis.xlsm]Sheet2!PivotTable41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Citywise CAGR</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extLst xmlns:c16r2="http://schemas.microsoft.com/office/drawing/2015/06/chart">
            <c:ext xmlns:c15="http://schemas.microsoft.com/office/drawing/2012/chart" uri="{CE6537A1-D6FC-4f65-9D91-7224C49458BB}"/>
          </c:extLst>
        </c:dLbl>
      </c:pivotFmt>
      <c:pivotFmt>
        <c:idx val="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Sheet2!$C$38</c:f>
              <c:strCache>
                <c:ptCount val="1"/>
                <c:pt idx="0">
                  <c:v>Total</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A520-4D44-8BEF-7384B8E37F38}"/>
              </c:ext>
            </c:extLst>
          </c:dPt>
          <c:dPt>
            <c:idx val="1"/>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A520-4D44-8BEF-7384B8E37F38}"/>
              </c:ext>
            </c:extLst>
          </c:dPt>
          <c:dPt>
            <c:idx val="2"/>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A520-4D44-8BEF-7384B8E37F38}"/>
              </c:ext>
            </c:extLst>
          </c:dPt>
          <c:dPt>
            <c:idx val="3"/>
            <c:bubble3D val="0"/>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A520-4D44-8BEF-7384B8E37F38}"/>
              </c:ext>
            </c:extLst>
          </c:dPt>
          <c:dPt>
            <c:idx val="4"/>
            <c:bubble3D val="0"/>
            <c:spPr>
              <a:gradFill rotWithShape="1">
                <a:gsLst>
                  <a:gs pos="0">
                    <a:schemeClr val="accent3">
                      <a:lumMod val="60000"/>
                      <a:tint val="100000"/>
                      <a:shade val="100000"/>
                      <a:satMod val="130000"/>
                    </a:schemeClr>
                  </a:gs>
                  <a:gs pos="100000">
                    <a:schemeClr val="accent3">
                      <a:lumMod val="60000"/>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A520-4D44-8BEF-7384B8E37F3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Sheet2!$B$39:$B$43</c:f>
              <c:strCache>
                <c:ptCount val="5"/>
                <c:pt idx="0">
                  <c:v>Bronx</c:v>
                </c:pt>
                <c:pt idx="1">
                  <c:v>Brooklyn</c:v>
                </c:pt>
                <c:pt idx="2">
                  <c:v>New York</c:v>
                </c:pt>
                <c:pt idx="3">
                  <c:v>Staten Island</c:v>
                </c:pt>
                <c:pt idx="4">
                  <c:v>Yonkers</c:v>
                </c:pt>
              </c:strCache>
            </c:strRef>
          </c:cat>
          <c:val>
            <c:numRef>
              <c:f>Sheet2!$C$39:$C$43</c:f>
              <c:numCache>
                <c:formatCode>0.00%</c:formatCode>
                <c:ptCount val="5"/>
                <c:pt idx="0">
                  <c:v>0.89216044791710369</c:v>
                </c:pt>
                <c:pt idx="1">
                  <c:v>0.33005810730030805</c:v>
                </c:pt>
                <c:pt idx="2">
                  <c:v>0.37096312862519232</c:v>
                </c:pt>
                <c:pt idx="3">
                  <c:v>0.39452500346994762</c:v>
                </c:pt>
                <c:pt idx="4">
                  <c:v>1.8142296888697582</c:v>
                </c:pt>
              </c:numCache>
            </c:numRef>
          </c:val>
          <c:extLst xmlns:c16r2="http://schemas.microsoft.com/office/drawing/2015/06/chart">
            <c:ext xmlns:c16="http://schemas.microsoft.com/office/drawing/2014/chart" uri="{C3380CC4-5D6E-409C-BE32-E72D297353CC}">
              <c16:uniqueId val="{0000000A-A520-4D44-8BEF-7384B8E37F3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doughnutChart>
        <c:varyColors val="1"/>
        <c:ser>
          <c:idx val="0"/>
          <c:order val="0"/>
          <c:tx>
            <c:strRef>
              <c:f>'[Account Sales Data for Analysis.xlsm]Sheet2'!$C$55</c:f>
              <c:strCache>
                <c:ptCount val="1"/>
                <c:pt idx="0">
                  <c:v>Average Sales</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6F50-4842-9D51-6BF09EDC0988}"/>
              </c:ext>
            </c:extLst>
          </c:dPt>
          <c:dPt>
            <c:idx val="1"/>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6F50-4842-9D51-6BF09EDC0988}"/>
              </c:ext>
            </c:extLst>
          </c:dPt>
          <c:dPt>
            <c:idx val="2"/>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6F50-4842-9D51-6BF09EDC0988}"/>
              </c:ext>
            </c:extLst>
          </c:dPt>
          <c:dPt>
            <c:idx val="3"/>
            <c:bubble3D val="0"/>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6F50-4842-9D51-6BF09EDC0988}"/>
              </c:ext>
            </c:extLst>
          </c:dPt>
          <c:dPt>
            <c:idx val="4"/>
            <c:bubble3D val="0"/>
            <c:spPr>
              <a:gradFill rotWithShape="1">
                <a:gsLst>
                  <a:gs pos="0">
                    <a:schemeClr val="accent3">
                      <a:lumMod val="60000"/>
                      <a:tint val="100000"/>
                      <a:shade val="100000"/>
                      <a:satMod val="130000"/>
                    </a:schemeClr>
                  </a:gs>
                  <a:gs pos="100000">
                    <a:schemeClr val="accent3">
                      <a:lumMod val="60000"/>
                      <a:tint val="50000"/>
                      <a:shade val="100000"/>
                      <a:satMod val="350000"/>
                    </a:schemeClr>
                  </a:gs>
                </a:gsLst>
                <a:lin ang="16200000" scaled="0"/>
              </a:gradFill>
              <a:ln>
                <a:noFill/>
              </a:ln>
              <a:effectLst>
                <a:outerShdw blurRad="38100" dist="25400" dir="5400000" rotWithShape="0">
                  <a:srgbClr val="000000">
                    <a:alpha val="60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6F50-4842-9D51-6BF09EDC0988}"/>
              </c:ext>
            </c:extLst>
          </c:dPt>
          <c:dLbls>
            <c:dLbl>
              <c:idx val="0"/>
              <c:layout>
                <c:manualLayout>
                  <c:x val="-2.7923211169284468E-2"/>
                  <c:y val="-1.8518518518518563E-2"/>
                </c:manualLayout>
              </c:layout>
              <c:showLegendKey val="0"/>
              <c:showVal val="1"/>
              <c:showCatName val="1"/>
              <c:showSerName val="0"/>
              <c:showPercent val="1"/>
              <c:showBubbleSize val="0"/>
              <c:extLst>
                <c:ext xmlns:c15="http://schemas.microsoft.com/office/drawing/2012/chart" uri="{CE6537A1-D6FC-4f65-9D91-7224C49458BB}">
                  <c15:layout/>
                </c:ext>
              </c:extLst>
            </c:dLbl>
            <c:dLbl>
              <c:idx val="3"/>
              <c:layout>
                <c:manualLayout>
                  <c:x val="-0.20593368237347295"/>
                  <c:y val="-8.333333333333337E-2"/>
                </c:manualLayout>
              </c:layout>
              <c:showLegendKey val="0"/>
              <c:showVal val="1"/>
              <c:showCatName val="1"/>
              <c:showSerName val="0"/>
              <c:showPercent val="1"/>
              <c:showBubbleSize val="0"/>
              <c:extLst>
                <c:ext xmlns:c15="http://schemas.microsoft.com/office/drawing/2012/chart" uri="{CE6537A1-D6FC-4f65-9D91-7224C49458BB}">
                  <c15:layout/>
                </c:ext>
              </c:extLst>
            </c:dLbl>
            <c:dLbl>
              <c:idx val="4"/>
              <c:layout>
                <c:manualLayout>
                  <c:x val="-3.8394415357766144E-2"/>
                  <c:y val="-0.1388888888888889"/>
                </c:manualLayout>
              </c:layout>
              <c:showLegendKey val="0"/>
              <c:showVal val="1"/>
              <c:showCatName val="1"/>
              <c:showSerName val="0"/>
              <c:showPercent val="1"/>
              <c:showBubbleSize val="0"/>
              <c:extLst>
                <c:ext xmlns:c15="http://schemas.microsoft.com/office/drawing/2012/chart" uri="{CE6537A1-D6FC-4f65-9D91-7224C49458BB}">
                  <c15:layout/>
                </c:ext>
              </c:extLst>
            </c:dLbl>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1"/>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'[Account Sales Data for Analysis.xlsm]Sheet2'!$B$56:$B$60</c:f>
              <c:strCache>
                <c:ptCount val="5"/>
                <c:pt idx="0">
                  <c:v>Bronx</c:v>
                </c:pt>
                <c:pt idx="1">
                  <c:v>Brooklyn</c:v>
                </c:pt>
                <c:pt idx="2">
                  <c:v>New York</c:v>
                </c:pt>
                <c:pt idx="3">
                  <c:v>Staten Island</c:v>
                </c:pt>
                <c:pt idx="4">
                  <c:v>Yonkers</c:v>
                </c:pt>
              </c:strCache>
            </c:strRef>
          </c:cat>
          <c:val>
            <c:numRef>
              <c:f>'[Account Sales Data for Analysis.xlsm]Sheet2'!$C$56:$C$60</c:f>
              <c:numCache>
                <c:formatCode>General</c:formatCode>
                <c:ptCount val="5"/>
                <c:pt idx="0">
                  <c:v>66693.600000000006</c:v>
                </c:pt>
                <c:pt idx="1">
                  <c:v>101055.2</c:v>
                </c:pt>
                <c:pt idx="2">
                  <c:v>109574.39999999999</c:v>
                </c:pt>
                <c:pt idx="3">
                  <c:v>14029.6</c:v>
                </c:pt>
                <c:pt idx="4">
                  <c:v>4816.8</c:v>
                </c:pt>
              </c:numCache>
            </c:numRef>
          </c:val>
          <c:extLst xmlns:c16r2="http://schemas.microsoft.com/office/drawing/2015/06/chart">
            <c:ext xmlns:c16="http://schemas.microsoft.com/office/drawing/2014/chart" uri="{C3380CC4-5D6E-409C-BE32-E72D297353CC}">
              <c16:uniqueId val="{0000000A-6F50-4842-9D51-6BF09EDC0988}"/>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9606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58918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50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14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112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6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559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4563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167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4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85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06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8100" y="1599734"/>
            <a:ext cx="8228700"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a:t>
            </a:r>
            <a:r>
              <a:rPr lang="en-US" sz="3200" dirty="0">
                <a:solidFill>
                  <a:srgbClr val="0070C0"/>
                </a:solidFill>
              </a:rPr>
              <a:t>-</a:t>
            </a:r>
            <a:r>
              <a:rPr lang="en-US" sz="3200" b="0" i="0" u="none" strike="noStrike" cap="none" dirty="0">
                <a:solidFill>
                  <a:srgbClr val="0070C0"/>
                </a:solidFill>
                <a:latin typeface="Arial"/>
                <a:ea typeface="Arial"/>
                <a:cs typeface="Arial"/>
                <a:sym typeface="Arial"/>
              </a:rPr>
              <a:t>Driven Storytelling Presentation: </a:t>
            </a:r>
            <a:r>
              <a:rPr lang="en-US" sz="3200" b="0" i="0" u="none" strike="noStrike" cap="none" dirty="0">
                <a:solidFill>
                  <a:schemeClr val="tx1"/>
                </a:solidFill>
                <a:latin typeface="Arial"/>
                <a:ea typeface="Arial"/>
                <a:cs typeface="Arial"/>
                <a:sym typeface="Arial"/>
              </a:rPr>
              <a:t>Descriptive Analytics </a:t>
            </a:r>
            <a:endParaRPr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xmlns="" id="{763DA4B4-0D23-4F1D-EC3C-B8828B61A103}"/>
              </a:ext>
            </a:extLst>
          </p:cNvPr>
          <p:cNvSpPr txBox="1"/>
          <p:nvPr/>
        </p:nvSpPr>
        <p:spPr>
          <a:xfrm>
            <a:off x="500360" y="5159397"/>
            <a:ext cx="8143280" cy="584775"/>
          </a:xfrm>
          <a:prstGeom prst="rect">
            <a:avLst/>
          </a:prstGeom>
          <a:noFill/>
        </p:spPr>
        <p:txBody>
          <a:bodyPr wrap="square" rtlCol="0">
            <a:spAutoFit/>
          </a:bodyPr>
          <a:lstStyle/>
          <a:p>
            <a:r>
              <a:rPr lang="en-US" sz="1600" dirty="0">
                <a:solidFill>
                  <a:schemeClr val="tx1"/>
                </a:solidFill>
              </a:rPr>
              <a:t>From this chart, we can see the largest absolute gap was between </a:t>
            </a:r>
            <a:r>
              <a:rPr lang="en-US" sz="1600" dirty="0" smtClean="0">
                <a:solidFill>
                  <a:schemeClr val="tx1"/>
                </a:solidFill>
              </a:rPr>
              <a:t>small retailers and online retailers which needs to be optimized.</a:t>
            </a:r>
            <a:endParaRPr lang="en-US" sz="1600" dirty="0">
              <a:solidFill>
                <a:schemeClr val="tx1"/>
              </a:solidFill>
            </a:endParaRPr>
          </a:p>
        </p:txBody>
      </p:sp>
      <p:sp>
        <p:nvSpPr>
          <p:cNvPr id="6" name="Title 5">
            <a:extLst>
              <a:ext uri="{FF2B5EF4-FFF2-40B4-BE49-F238E27FC236}">
                <a16:creationId xmlns:a16="http://schemas.microsoft.com/office/drawing/2014/main" xmlns="" id="{E28CB8AE-A58A-D2C9-C007-EE5A9D559B96}"/>
              </a:ext>
            </a:extLst>
          </p:cNvPr>
          <p:cNvSpPr>
            <a:spLocks noGrp="1"/>
          </p:cNvSpPr>
          <p:nvPr>
            <p:ph type="title"/>
          </p:nvPr>
        </p:nvSpPr>
        <p:spPr>
          <a:xfrm>
            <a:off x="527101" y="552493"/>
            <a:ext cx="7970637" cy="1454715"/>
          </a:xfrm>
        </p:spPr>
        <p:txBody>
          <a:bodyPr/>
          <a:lstStyle/>
          <a:p>
            <a:r>
              <a:rPr lang="en-US" dirty="0">
                <a:solidFill>
                  <a:schemeClr val="tx1"/>
                </a:solidFill>
              </a:rPr>
              <a:t/>
            </a:r>
            <a:br>
              <a:rPr lang="en-US" dirty="0">
                <a:solidFill>
                  <a:schemeClr val="tx1"/>
                </a:solidFill>
              </a:rPr>
            </a:br>
            <a:endParaRPr lang="en-US" dirty="0">
              <a:solidFill>
                <a:schemeClr val="tx1"/>
              </a:solidFill>
            </a:endParaRPr>
          </a:p>
        </p:txBody>
      </p:sp>
      <p:sp>
        <p:nvSpPr>
          <p:cNvPr id="4" name="Title 5">
            <a:extLst>
              <a:ext uri="{FF2B5EF4-FFF2-40B4-BE49-F238E27FC236}">
                <a16:creationId xmlns:a16="http://schemas.microsoft.com/office/drawing/2014/main" xmlns="" id="{E8B05C37-0BAE-D889-F06D-89D838692CB9}"/>
              </a:ext>
            </a:extLst>
          </p:cNvPr>
          <p:cNvSpPr txBox="1">
            <a:spLocks/>
          </p:cNvSpPr>
          <p:nvPr/>
        </p:nvSpPr>
        <p:spPr>
          <a:xfrm>
            <a:off x="2679826" y="-40635"/>
            <a:ext cx="5214796" cy="841972"/>
          </a:xfrm>
          <a:prstGeom prst="rect">
            <a:avLst/>
          </a:prstGeom>
          <a:noFill/>
          <a:ln>
            <a:noFill/>
          </a:ln>
        </p:spPr>
        <p:txBody>
          <a:bodyPr spcFirstLastPara="1" wrap="square" lIns="0" tIns="45700" rIns="0"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smtClean="0">
                <a:solidFill>
                  <a:schemeClr val="tx1"/>
                </a:solidFill>
              </a:rPr>
              <a:t>Total sales in 5 years</a:t>
            </a:r>
            <a:endParaRPr lang="en-US" dirty="0">
              <a:solidFill>
                <a:schemeClr val="tx1"/>
              </a:solidFill>
            </a:endParaRPr>
          </a:p>
        </p:txBody>
      </p:sp>
      <p:graphicFrame>
        <p:nvGraphicFramePr>
          <p:cNvPr id="8" name="Chart 7">
            <a:extLst>
              <a:ext uri="{FF2B5EF4-FFF2-40B4-BE49-F238E27FC236}">
                <a16:creationId xmlns="" xmlns:xdr="http://schemas.openxmlformats.org/drawingml/2006/spreadsheetDrawing" xmlns:a16="http://schemas.microsoft.com/office/drawing/2014/main" xmlns:lc="http://schemas.openxmlformats.org/drawingml/2006/lockedCanvas" id="{998B5B1F-BFCA-4C84-B540-3ADD20895494}"/>
              </a:ext>
            </a:extLst>
          </p:cNvPr>
          <p:cNvGraphicFramePr>
            <a:graphicFrameLocks/>
          </p:cNvGraphicFramePr>
          <p:nvPr>
            <p:extLst>
              <p:ext uri="{D42A27DB-BD31-4B8C-83A1-F6EECF244321}">
                <p14:modId xmlns:p14="http://schemas.microsoft.com/office/powerpoint/2010/main" val="1399163176"/>
              </p:ext>
            </p:extLst>
          </p:nvPr>
        </p:nvGraphicFramePr>
        <p:xfrm>
          <a:off x="633743" y="1548143"/>
          <a:ext cx="7863995" cy="353085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5284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1" name="Google Shape;121;p4"/>
          <p:cNvSpPr txBox="1"/>
          <p:nvPr/>
        </p:nvSpPr>
        <p:spPr>
          <a:xfrm>
            <a:off x="457200" y="1177117"/>
            <a:ext cx="7439036" cy="470894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cs typeface="Calibri"/>
                <a:sym typeface="Calibri"/>
              </a:rPr>
              <a:t>Cross-selling of Product 3 decreased in a very less number.</a:t>
            </a:r>
          </a:p>
          <a:p>
            <a:pPr marL="285750" marR="0" lvl="0" indent="-285750" algn="l" rtl="0">
              <a:spcBef>
                <a:spcPts val="0"/>
              </a:spcBef>
              <a:spcAft>
                <a:spcPts val="0"/>
              </a:spcAft>
              <a:buClr>
                <a:schemeClr val="dk1"/>
              </a:buClr>
              <a:buSzPts val="1600"/>
              <a:buFont typeface="Arial"/>
              <a:buChar char="•"/>
            </a:pPr>
            <a:r>
              <a:rPr lang="en-GB" sz="2000" dirty="0">
                <a:solidFill>
                  <a:schemeClr val="tx1">
                    <a:lumMod val="95000"/>
                    <a:lumOff val="5000"/>
                  </a:schemeClr>
                </a:solidFill>
                <a:latin typeface="+mn-lt"/>
              </a:rPr>
              <a:t>With sound marketing tactics, online retail has the potential to expand quickly.</a:t>
            </a:r>
            <a:endParaRPr lang="en-GB" sz="2000" dirty="0">
              <a:solidFill>
                <a:schemeClr val="tx1">
                  <a:lumMod val="95000"/>
                  <a:lumOff val="5000"/>
                </a:schemeClr>
              </a:solidFill>
              <a:latin typeface="+mn-lt"/>
              <a:cs typeface="Calibri"/>
              <a:sym typeface="Calibri"/>
            </a:endParaRPr>
          </a:p>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rPr>
              <a:t>Though the sales in big cities is higher but the rate of return is higher in Yonkers and Staten Island.</a:t>
            </a:r>
          </a:p>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rPr>
              <a:t>Account Name with SB 13 have CAGR of 334.98% even though it has Small Business and from Brooklyn, followed by MB 5 with 224.56% CAGR.</a:t>
            </a:r>
          </a:p>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rPr>
              <a:t> Sales in 2017 have gradually decreased to 0 as the rate of return increased and vice versa for Sales in 2021.</a:t>
            </a:r>
          </a:p>
          <a:p>
            <a:pPr marL="285750" marR="0" lvl="0" indent="-285750" algn="l" rtl="0">
              <a:spcBef>
                <a:spcPts val="0"/>
              </a:spcBef>
              <a:spcAft>
                <a:spcPts val="0"/>
              </a:spcAft>
              <a:buClr>
                <a:schemeClr val="dk1"/>
              </a:buClr>
              <a:buSzPts val="1600"/>
              <a:buFont typeface="Arial"/>
              <a:buChar char="•"/>
            </a:pPr>
            <a:r>
              <a:rPr lang="en-US" sz="2000" dirty="0">
                <a:solidFill>
                  <a:schemeClr val="tx1">
                    <a:lumMod val="95000"/>
                    <a:lumOff val="5000"/>
                  </a:schemeClr>
                </a:solidFill>
                <a:latin typeface="+mn-lt"/>
              </a:rPr>
              <a:t>We have also found that Social Media is the most effective way for marketing as </a:t>
            </a:r>
            <a:r>
              <a:rPr lang="en-GB" sz="2000" b="0" i="0" dirty="0">
                <a:solidFill>
                  <a:schemeClr val="tx1">
                    <a:lumMod val="95000"/>
                    <a:lumOff val="5000"/>
                  </a:schemeClr>
                </a:solidFill>
                <a:effectLst/>
                <a:latin typeface="+mn-lt"/>
              </a:rPr>
              <a:t>our inbound traffic is not only limited to your usual customers.</a:t>
            </a:r>
          </a:p>
          <a:p>
            <a:pPr marL="285750" marR="0" lvl="0" indent="-285750" algn="l" rtl="0">
              <a:spcBef>
                <a:spcPts val="0"/>
              </a:spcBef>
              <a:spcAft>
                <a:spcPts val="0"/>
              </a:spcAft>
              <a:buClr>
                <a:schemeClr val="dk1"/>
              </a:buClr>
              <a:buSzPts val="1600"/>
              <a:buFont typeface="Arial"/>
              <a:buChar char="•"/>
            </a:pPr>
            <a:r>
              <a:rPr lang="en-US" sz="2000" b="0" i="0" dirty="0">
                <a:solidFill>
                  <a:schemeClr val="tx1">
                    <a:lumMod val="95000"/>
                    <a:lumOff val="5000"/>
                  </a:schemeClr>
                </a:solidFill>
                <a:effectLst/>
                <a:latin typeface="+mn-lt"/>
              </a:rPr>
              <a:t>Also</a:t>
            </a:r>
            <a:r>
              <a:rPr lang="en-US" sz="2000" dirty="0">
                <a:solidFill>
                  <a:schemeClr val="tx1">
                    <a:lumMod val="95000"/>
                    <a:lumOff val="5000"/>
                  </a:schemeClr>
                </a:solidFill>
                <a:latin typeface="+mn-lt"/>
              </a:rPr>
              <a:t>, the online retailer have shown great number of sales in each year as compared to other account types.</a:t>
            </a:r>
            <a:endParaRPr lang="en-GB" sz="2000" b="0" i="0" dirty="0">
              <a:solidFill>
                <a:schemeClr val="tx1">
                  <a:lumMod val="95000"/>
                  <a:lumOff val="5000"/>
                </a:schemeClr>
              </a:solidFill>
              <a:effectLst/>
              <a:latin typeface="+mn-lt"/>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200" y="526298"/>
            <a:ext cx="8056959" cy="966866"/>
          </a:xfrm>
          <a:prstGeom prst="rect">
            <a:avLst/>
          </a:prstGeom>
          <a:noFill/>
          <a:ln>
            <a:noFill/>
          </a:ln>
        </p:spPr>
        <p:txBody>
          <a:bodyPr spcFirstLastPara="1" wrap="square" lIns="0" tIns="45700" rIns="0" bIns="45700" anchor="b" anchorCtr="0">
            <a:normAutofit/>
          </a:bodyPr>
          <a:lstStyle/>
          <a:p>
            <a:pPr algn="ctr"/>
            <a:r>
              <a:rPr lang="en-US" dirty="0" smtClean="0">
                <a:solidFill>
                  <a:schemeClr val="tx1"/>
                </a:solidFill>
              </a:rPr>
              <a:t>Year-wise </a:t>
            </a:r>
            <a:r>
              <a:rPr lang="en-US" dirty="0">
                <a:solidFill>
                  <a:schemeClr val="tx1"/>
                </a:solidFill>
              </a:rPr>
              <a:t>sales by account type</a:t>
            </a:r>
            <a:endParaRPr dirty="0">
              <a:solidFill>
                <a:schemeClr val="tx1"/>
              </a:solidFill>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xmlns="" id="{52DD11B1-C1D1-BFAD-E38B-69E04A4FD33E}"/>
              </a:ext>
            </a:extLst>
          </p:cNvPr>
          <p:cNvSpPr txBox="1"/>
          <p:nvPr/>
        </p:nvSpPr>
        <p:spPr>
          <a:xfrm>
            <a:off x="457200" y="5328606"/>
            <a:ext cx="8229600" cy="584775"/>
          </a:xfrm>
          <a:prstGeom prst="rect">
            <a:avLst/>
          </a:prstGeom>
          <a:noFill/>
        </p:spPr>
        <p:txBody>
          <a:bodyPr wrap="square" rtlCol="0">
            <a:spAutoFit/>
          </a:bodyPr>
          <a:lstStyle/>
          <a:p>
            <a:r>
              <a:rPr lang="en-US" sz="1600" dirty="0">
                <a:solidFill>
                  <a:schemeClr val="tx1"/>
                </a:solidFill>
              </a:rPr>
              <a:t>Account</a:t>
            </a:r>
            <a:r>
              <a:rPr lang="en-US" sz="1600" baseline="0" dirty="0">
                <a:solidFill>
                  <a:schemeClr val="tx1"/>
                </a:solidFill>
              </a:rPr>
              <a:t> type of Online Retailer have shown great sales each year, specially in 2021 comparing to other account types.</a:t>
            </a:r>
            <a:endParaRPr lang="en-US" sz="1800" dirty="0">
              <a:solidFill>
                <a:schemeClr val="tx1"/>
              </a:solidFill>
            </a:endParaRPr>
          </a:p>
        </p:txBody>
      </p:sp>
      <p:graphicFrame>
        <p:nvGraphicFramePr>
          <p:cNvPr id="7" name="Chart 6">
            <a:extLst>
              <a:ext uri="{FF2B5EF4-FFF2-40B4-BE49-F238E27FC236}">
                <a16:creationId xmlns="" xmlns:xdr="http://schemas.openxmlformats.org/drawingml/2006/spreadsheetDrawing" xmlns:a16="http://schemas.microsoft.com/office/drawing/2014/main" xmlns:lc="http://schemas.openxmlformats.org/drawingml/2006/lockedCanvas" id="{2E759028-92C1-4472-8BB4-8CE72B76CAB0}"/>
              </a:ext>
            </a:extLst>
          </p:cNvPr>
          <p:cNvGraphicFramePr>
            <a:graphicFrameLocks/>
          </p:cNvGraphicFramePr>
          <p:nvPr>
            <p:extLst>
              <p:ext uri="{D42A27DB-BD31-4B8C-83A1-F6EECF244321}">
                <p14:modId xmlns:p14="http://schemas.microsoft.com/office/powerpoint/2010/main" val="2423635432"/>
              </p:ext>
            </p:extLst>
          </p:nvPr>
        </p:nvGraphicFramePr>
        <p:xfrm>
          <a:off x="606582" y="1611517"/>
          <a:ext cx="8080218" cy="356706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198" y="-82781"/>
            <a:ext cx="8056959" cy="966866"/>
          </a:xfrm>
          <a:prstGeom prst="rect">
            <a:avLst/>
          </a:prstGeom>
          <a:noFill/>
          <a:ln>
            <a:noFill/>
          </a:ln>
        </p:spPr>
        <p:txBody>
          <a:bodyPr spcFirstLastPara="1" wrap="square" lIns="0" tIns="45700" rIns="0" bIns="45700" anchor="b" anchorCtr="0">
            <a:normAutofit/>
          </a:bodyPr>
          <a:lstStyle/>
          <a:p>
            <a:r>
              <a:rPr lang="en-US" dirty="0">
                <a:solidFill>
                  <a:schemeClr val="tx1"/>
                </a:solidFill>
              </a:rPr>
              <a:t>Comparing Market Campaigns</a:t>
            </a:r>
            <a:endParaRPr dirty="0">
              <a:solidFill>
                <a:schemeClr val="tx1"/>
              </a:solidFill>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9" name="Chart 8">
            <a:extLst>
              <a:ext uri="{FF2B5EF4-FFF2-40B4-BE49-F238E27FC236}">
                <a16:creationId xmlns="" xmlns:xdr="http://schemas.openxmlformats.org/drawingml/2006/spreadsheetDrawing" xmlns:a16="http://schemas.microsoft.com/office/drawing/2014/main" xmlns:lc="http://schemas.openxmlformats.org/drawingml/2006/lockedCanvas" id="{2F583C46-6FD1-41B2-B0F3-538788874648}"/>
              </a:ext>
            </a:extLst>
          </p:cNvPr>
          <p:cNvGraphicFramePr>
            <a:graphicFrameLocks/>
          </p:cNvGraphicFramePr>
          <p:nvPr>
            <p:extLst>
              <p:ext uri="{D42A27DB-BD31-4B8C-83A1-F6EECF244321}">
                <p14:modId xmlns:p14="http://schemas.microsoft.com/office/powerpoint/2010/main" val="3110571469"/>
              </p:ext>
            </p:extLst>
          </p:nvPr>
        </p:nvGraphicFramePr>
        <p:xfrm>
          <a:off x="4879818" y="3621386"/>
          <a:ext cx="3806982" cy="25304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 xmlns:xdr="http://schemas.openxmlformats.org/drawingml/2006/spreadsheetDrawing" xmlns:a16="http://schemas.microsoft.com/office/drawing/2014/main" xmlns:lc="http://schemas.openxmlformats.org/drawingml/2006/lockedCanvas" id="{435A9030-3C6A-4A72-A3A3-BF15F745A987}"/>
              </a:ext>
            </a:extLst>
          </p:cNvPr>
          <p:cNvGraphicFramePr>
            <a:graphicFrameLocks/>
          </p:cNvGraphicFramePr>
          <p:nvPr>
            <p:extLst>
              <p:ext uri="{D42A27DB-BD31-4B8C-83A1-F6EECF244321}">
                <p14:modId xmlns:p14="http://schemas.microsoft.com/office/powerpoint/2010/main" val="1812693891"/>
              </p:ext>
            </p:extLst>
          </p:nvPr>
        </p:nvGraphicFramePr>
        <p:xfrm>
          <a:off x="556786" y="3576119"/>
          <a:ext cx="3743610" cy="2571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 xmlns:xdr="http://schemas.openxmlformats.org/drawingml/2006/spreadsheetDrawing" xmlns:a16="http://schemas.microsoft.com/office/drawing/2014/main" xmlns:lc="http://schemas.openxmlformats.org/drawingml/2006/lockedCanvas" id="{2B3AE55C-432E-4F35-86DA-35BCA5714228}"/>
              </a:ext>
            </a:extLst>
          </p:cNvPr>
          <p:cNvGraphicFramePr>
            <a:graphicFrameLocks/>
          </p:cNvGraphicFramePr>
          <p:nvPr>
            <p:extLst>
              <p:ext uri="{D42A27DB-BD31-4B8C-83A1-F6EECF244321}">
                <p14:modId xmlns:p14="http://schemas.microsoft.com/office/powerpoint/2010/main" val="780984373"/>
              </p:ext>
            </p:extLst>
          </p:nvPr>
        </p:nvGraphicFramePr>
        <p:xfrm>
          <a:off x="4870764" y="1048127"/>
          <a:ext cx="3816036" cy="246461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a:extLst>
              <a:ext uri="{FF2B5EF4-FFF2-40B4-BE49-F238E27FC236}">
                <a16:creationId xmlns="" xmlns:xdr="http://schemas.openxmlformats.org/drawingml/2006/spreadsheetDrawing" xmlns:a16="http://schemas.microsoft.com/office/drawing/2014/main" xmlns:lc="http://schemas.openxmlformats.org/drawingml/2006/lockedCanvas" id="{334AFB27-000E-48E6-BACC-FE973CB313BA}"/>
              </a:ext>
            </a:extLst>
          </p:cNvPr>
          <p:cNvGraphicFramePr>
            <a:graphicFrameLocks/>
          </p:cNvGraphicFramePr>
          <p:nvPr>
            <p:extLst>
              <p:ext uri="{D42A27DB-BD31-4B8C-83A1-F6EECF244321}">
                <p14:modId xmlns:p14="http://schemas.microsoft.com/office/powerpoint/2010/main" val="2354651760"/>
              </p:ext>
            </p:extLst>
          </p:nvPr>
        </p:nvGraphicFramePr>
        <p:xfrm>
          <a:off x="547093" y="1022476"/>
          <a:ext cx="3771410" cy="244500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71370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3"/>
          <p:cNvSpPr txBox="1"/>
          <p:nvPr/>
        </p:nvSpPr>
        <p:spPr>
          <a:xfrm>
            <a:off x="457200" y="1462475"/>
            <a:ext cx="6562164" cy="3385502"/>
          </a:xfrm>
          <a:prstGeom prst="rect">
            <a:avLst/>
          </a:prstGeom>
          <a:noFill/>
          <a:ln>
            <a:noFill/>
          </a:ln>
        </p:spPr>
        <p:txBody>
          <a:bodyPr spcFirstLastPara="1" wrap="square" lIns="91425" tIns="45700" rIns="91425" bIns="45700" anchor="t" anchorCtr="0">
            <a:spAutoFit/>
          </a:bodyPr>
          <a:lstStyle/>
          <a:p>
            <a:r>
              <a:rPr lang="en-US" sz="2000" dirty="0">
                <a:solidFill>
                  <a:schemeClr val="tx1"/>
                </a:solidFill>
              </a:rPr>
              <a:t>From the given combo charts of Social media, Catalog Inclusion, Coupons and Posters; we have found the following conclusion:</a:t>
            </a:r>
          </a:p>
          <a:p>
            <a:r>
              <a:rPr lang="en-US" sz="2000" dirty="0">
                <a:solidFill>
                  <a:schemeClr val="tx1"/>
                </a:solidFill>
              </a:rPr>
              <a:t>Many</a:t>
            </a:r>
            <a:r>
              <a:rPr lang="en-US" sz="2000" baseline="0" dirty="0">
                <a:solidFill>
                  <a:schemeClr val="tx1"/>
                </a:solidFill>
              </a:rPr>
              <a:t> account holder have chosen for Catalog Inclusion but it's average 5 year CAGR with 57.55% which is much less than other marketing campaigns. Meanwhile rate of return is more in social media with 97.47%, followed by Coupons with 66.70% which is way less than social media and then Posters with 61.37%. </a:t>
            </a:r>
            <a:r>
              <a:rPr lang="en-US" sz="2000" b="1" baseline="0" dirty="0">
                <a:solidFill>
                  <a:schemeClr val="tx1"/>
                </a:solidFill>
              </a:rPr>
              <a:t>So, the most effective way of marketing is Social media.</a:t>
            </a:r>
            <a:endParaRPr lang="en-US" sz="2000" b="1" dirty="0">
              <a:solidFill>
                <a:schemeClr val="tx1"/>
              </a:solidFill>
            </a:endParaRPr>
          </a:p>
          <a:p>
            <a:pPr marL="0" marR="0" lvl="0" indent="0" algn="l" rtl="0">
              <a:spcBef>
                <a:spcPts val="0"/>
              </a:spcBef>
              <a:spcAft>
                <a:spcPts val="0"/>
              </a:spcAft>
              <a:buNone/>
            </a:pP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543520" y="226337"/>
            <a:ext cx="8056959" cy="632666"/>
          </a:xfrm>
          <a:prstGeom prst="rect">
            <a:avLst/>
          </a:prstGeom>
          <a:noFill/>
          <a:ln>
            <a:noFill/>
          </a:ln>
        </p:spPr>
        <p:txBody>
          <a:bodyPr spcFirstLastPara="1" wrap="square" lIns="0" tIns="45700" rIns="0" bIns="45700" anchor="b" anchorCtr="0">
            <a:normAutofit/>
          </a:bodyPr>
          <a:lstStyle/>
          <a:p>
            <a:pPr algn="ctr"/>
            <a:r>
              <a:rPr lang="en-US" dirty="0">
                <a:solidFill>
                  <a:schemeClr val="tx1"/>
                </a:solidFill>
              </a:rPr>
              <a:t>Comparing Yearly Sales</a:t>
            </a:r>
            <a:endParaRPr dirty="0">
              <a:solidFill>
                <a:schemeClr val="tx1"/>
              </a:solidFill>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xmlns="" id="{763DA4B4-0D23-4F1D-EC3C-B8828B61A103}"/>
              </a:ext>
            </a:extLst>
          </p:cNvPr>
          <p:cNvSpPr txBox="1"/>
          <p:nvPr/>
        </p:nvSpPr>
        <p:spPr>
          <a:xfrm>
            <a:off x="543520" y="5432663"/>
            <a:ext cx="8143280" cy="830997"/>
          </a:xfrm>
          <a:prstGeom prst="rect">
            <a:avLst/>
          </a:prstGeom>
          <a:noFill/>
        </p:spPr>
        <p:txBody>
          <a:bodyPr wrap="square" rtlCol="0">
            <a:spAutoFit/>
          </a:bodyPr>
          <a:lstStyle/>
          <a:p>
            <a:r>
              <a:rPr lang="en-US" sz="1600" dirty="0"/>
              <a:t>As we can see, sales in 2021(red color) have drastically changed after a point and have kind off constant line after a point, though it have some low point but somehow it is moving in the same range of figures.</a:t>
            </a:r>
          </a:p>
        </p:txBody>
      </p:sp>
      <p:graphicFrame>
        <p:nvGraphicFramePr>
          <p:cNvPr id="7" name="Chart 6">
            <a:extLst>
              <a:ext uri="{FF2B5EF4-FFF2-40B4-BE49-F238E27FC236}">
                <a16:creationId xmlns="" xmlns:xdr="http://schemas.openxmlformats.org/drawingml/2006/spreadsheetDrawing" xmlns:a16="http://schemas.microsoft.com/office/drawing/2014/main" xmlns:lc="http://schemas.openxmlformats.org/drawingml/2006/lockedCanvas" id="{B5904959-882F-4B87-ABEC-81A669A845BF}"/>
              </a:ext>
            </a:extLst>
          </p:cNvPr>
          <p:cNvGraphicFramePr>
            <a:graphicFrameLocks/>
          </p:cNvGraphicFramePr>
          <p:nvPr>
            <p:extLst>
              <p:ext uri="{D42A27DB-BD31-4B8C-83A1-F6EECF244321}">
                <p14:modId xmlns:p14="http://schemas.microsoft.com/office/powerpoint/2010/main" val="2025425977"/>
              </p:ext>
            </p:extLst>
          </p:nvPr>
        </p:nvGraphicFramePr>
        <p:xfrm>
          <a:off x="543519" y="1483692"/>
          <a:ext cx="8056959" cy="386690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4545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xmlns="" id="{763DA4B4-0D23-4F1D-EC3C-B8828B61A103}"/>
              </a:ext>
            </a:extLst>
          </p:cNvPr>
          <p:cNvSpPr txBox="1"/>
          <p:nvPr/>
        </p:nvSpPr>
        <p:spPr>
          <a:xfrm>
            <a:off x="543520" y="5432663"/>
            <a:ext cx="8143280" cy="584775"/>
          </a:xfrm>
          <a:prstGeom prst="rect">
            <a:avLst/>
          </a:prstGeom>
          <a:noFill/>
        </p:spPr>
        <p:txBody>
          <a:bodyPr wrap="square" rtlCol="0">
            <a:spAutoFit/>
          </a:bodyPr>
          <a:lstStyle/>
          <a:p>
            <a:r>
              <a:rPr lang="en-US" sz="1600" dirty="0">
                <a:solidFill>
                  <a:schemeClr val="tx1"/>
                </a:solidFill>
              </a:rPr>
              <a:t>Given Account name with</a:t>
            </a:r>
            <a:r>
              <a:rPr lang="en-US" sz="1600" baseline="0" dirty="0">
                <a:solidFill>
                  <a:schemeClr val="tx1"/>
                </a:solidFill>
              </a:rPr>
              <a:t> top 10,</a:t>
            </a:r>
            <a:r>
              <a:rPr lang="en-US" sz="1600" dirty="0">
                <a:solidFill>
                  <a:schemeClr val="tx1"/>
                </a:solidFill>
              </a:rPr>
              <a:t> 5 year CAGR having more than</a:t>
            </a:r>
            <a:r>
              <a:rPr lang="en-US" sz="1600" baseline="0" dirty="0">
                <a:solidFill>
                  <a:schemeClr val="tx1"/>
                </a:solidFill>
              </a:rPr>
              <a:t> </a:t>
            </a:r>
            <a:r>
              <a:rPr lang="en-US" sz="1600" dirty="0">
                <a:solidFill>
                  <a:schemeClr val="tx1"/>
                </a:solidFill>
              </a:rPr>
              <a:t>100% CAGR. SB 13</a:t>
            </a:r>
            <a:r>
              <a:rPr lang="en-US" sz="1600" baseline="0" dirty="0">
                <a:solidFill>
                  <a:schemeClr val="tx1"/>
                </a:solidFill>
              </a:rPr>
              <a:t> have more rate of return with 334.98% , following by MB 5 with 224.56%. </a:t>
            </a:r>
            <a:endParaRPr lang="en-US" sz="1600" dirty="0">
              <a:solidFill>
                <a:schemeClr val="tx1"/>
              </a:solidFill>
            </a:endParaRPr>
          </a:p>
        </p:txBody>
      </p:sp>
      <p:sp>
        <p:nvSpPr>
          <p:cNvPr id="6" name="Title 5">
            <a:extLst>
              <a:ext uri="{FF2B5EF4-FFF2-40B4-BE49-F238E27FC236}">
                <a16:creationId xmlns:a16="http://schemas.microsoft.com/office/drawing/2014/main" xmlns="" id="{E28CB8AE-A58A-D2C9-C007-EE5A9D559B96}"/>
              </a:ext>
            </a:extLst>
          </p:cNvPr>
          <p:cNvSpPr>
            <a:spLocks noGrp="1"/>
          </p:cNvSpPr>
          <p:nvPr>
            <p:ph type="title"/>
          </p:nvPr>
        </p:nvSpPr>
        <p:spPr>
          <a:xfrm>
            <a:off x="742384" y="473723"/>
            <a:ext cx="7773461" cy="694174"/>
          </a:xfrm>
        </p:spPr>
        <p:txBody>
          <a:bodyPr>
            <a:normAutofit fontScale="90000"/>
          </a:bodyPr>
          <a:lstStyle/>
          <a:p>
            <a:pPr algn="ctr"/>
            <a:r>
              <a:rPr lang="en-US" dirty="0">
                <a:solidFill>
                  <a:schemeClr val="tx1"/>
                </a:solidFill>
              </a:rPr>
              <a:t>Top 10 sales by 5 year CAGR</a:t>
            </a:r>
            <a:br>
              <a:rPr lang="en-US" dirty="0">
                <a:solidFill>
                  <a:schemeClr val="tx1"/>
                </a:solidFill>
              </a:rPr>
            </a:br>
            <a:endParaRPr lang="en-US" dirty="0">
              <a:solidFill>
                <a:schemeClr val="tx1"/>
              </a:solidFill>
            </a:endParaRPr>
          </a:p>
        </p:txBody>
      </p:sp>
      <p:graphicFrame>
        <p:nvGraphicFramePr>
          <p:cNvPr id="7" name="Chart 6">
            <a:extLst>
              <a:ext uri="{FF2B5EF4-FFF2-40B4-BE49-F238E27FC236}">
                <a16:creationId xmlns="" xmlns:xdr="http://schemas.openxmlformats.org/drawingml/2006/spreadsheetDrawing" xmlns:a16="http://schemas.microsoft.com/office/drawing/2014/main" xmlns:lc="http://schemas.openxmlformats.org/drawingml/2006/lockedCanvas" id="{15A4EF73-1927-4A7F-8786-330715B49814}"/>
              </a:ext>
            </a:extLst>
          </p:cNvPr>
          <p:cNvGraphicFramePr>
            <a:graphicFrameLocks/>
          </p:cNvGraphicFramePr>
          <p:nvPr>
            <p:extLst>
              <p:ext uri="{D42A27DB-BD31-4B8C-83A1-F6EECF244321}">
                <p14:modId xmlns:p14="http://schemas.microsoft.com/office/powerpoint/2010/main" val="1437008733"/>
              </p:ext>
            </p:extLst>
          </p:nvPr>
        </p:nvGraphicFramePr>
        <p:xfrm>
          <a:off x="715224" y="1656783"/>
          <a:ext cx="7650178" cy="368476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9643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xmlns="" id="{763DA4B4-0D23-4F1D-EC3C-B8828B61A103}"/>
              </a:ext>
            </a:extLst>
          </p:cNvPr>
          <p:cNvSpPr txBox="1"/>
          <p:nvPr/>
        </p:nvSpPr>
        <p:spPr>
          <a:xfrm>
            <a:off x="584029" y="5182556"/>
            <a:ext cx="8143280" cy="830997"/>
          </a:xfrm>
          <a:prstGeom prst="rect">
            <a:avLst/>
          </a:prstGeom>
          <a:noFill/>
        </p:spPr>
        <p:txBody>
          <a:bodyPr wrap="square" rtlCol="0">
            <a:spAutoFit/>
          </a:bodyPr>
          <a:lstStyle/>
          <a:p>
            <a:r>
              <a:rPr lang="en-US" sz="1600" dirty="0">
                <a:solidFill>
                  <a:schemeClr val="tx1"/>
                </a:solidFill>
              </a:rPr>
              <a:t>Rate of return is more in Yonkers even though the sales is 2% which is 4816.8 in five years. Even though the New York have earned a great sales but it’s rate of return is very less.</a:t>
            </a:r>
          </a:p>
        </p:txBody>
      </p:sp>
      <p:sp>
        <p:nvSpPr>
          <p:cNvPr id="6" name="Title 5">
            <a:extLst>
              <a:ext uri="{FF2B5EF4-FFF2-40B4-BE49-F238E27FC236}">
                <a16:creationId xmlns:a16="http://schemas.microsoft.com/office/drawing/2014/main" xmlns="" id="{E28CB8AE-A58A-D2C9-C007-EE5A9D559B96}"/>
              </a:ext>
            </a:extLst>
          </p:cNvPr>
          <p:cNvSpPr>
            <a:spLocks noGrp="1"/>
          </p:cNvSpPr>
          <p:nvPr>
            <p:ph type="title"/>
          </p:nvPr>
        </p:nvSpPr>
        <p:spPr>
          <a:xfrm>
            <a:off x="1681302" y="307818"/>
            <a:ext cx="6361120" cy="875525"/>
          </a:xfrm>
        </p:spPr>
        <p:txBody>
          <a:bodyPr>
            <a:normAutofit fontScale="90000"/>
          </a:bodyPr>
          <a:lstStyle/>
          <a:p>
            <a:r>
              <a:rPr lang="en-US" dirty="0">
                <a:solidFill>
                  <a:schemeClr val="tx1"/>
                </a:solidFill>
              </a:rPr>
              <a:t>City-wise CAGR &amp; Average Sales</a:t>
            </a:r>
            <a:br>
              <a:rPr lang="en-US" dirty="0">
                <a:solidFill>
                  <a:schemeClr val="tx1"/>
                </a:solidFill>
              </a:rPr>
            </a:br>
            <a:endParaRPr lang="en-US" dirty="0">
              <a:solidFill>
                <a:schemeClr val="tx1"/>
              </a:solidFill>
            </a:endParaRPr>
          </a:p>
        </p:txBody>
      </p:sp>
      <p:graphicFrame>
        <p:nvGraphicFramePr>
          <p:cNvPr id="8" name="Chart 7">
            <a:extLst>
              <a:ext uri="{FF2B5EF4-FFF2-40B4-BE49-F238E27FC236}">
                <a16:creationId xmlns="" xmlns:xdr="http://schemas.openxmlformats.org/drawingml/2006/spreadsheetDrawing" xmlns:a16="http://schemas.microsoft.com/office/drawing/2014/main" xmlns:lc="http://schemas.openxmlformats.org/drawingml/2006/lockedCanvas" id="{453DA6F9-2679-460D-A7C7-F2D16D380B65}"/>
              </a:ext>
            </a:extLst>
          </p:cNvPr>
          <p:cNvGraphicFramePr>
            <a:graphicFrameLocks/>
          </p:cNvGraphicFramePr>
          <p:nvPr>
            <p:extLst>
              <p:ext uri="{D42A27DB-BD31-4B8C-83A1-F6EECF244321}">
                <p14:modId xmlns:p14="http://schemas.microsoft.com/office/powerpoint/2010/main" val="1761108529"/>
              </p:ext>
            </p:extLst>
          </p:nvPr>
        </p:nvGraphicFramePr>
        <p:xfrm>
          <a:off x="457200" y="1757655"/>
          <a:ext cx="4105747" cy="30678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 xmlns:xdr="http://schemas.openxmlformats.org/drawingml/2006/spreadsheetDrawing" xmlns:a16="http://schemas.microsoft.com/office/drawing/2014/main" xmlns:lc="http://schemas.openxmlformats.org/drawingml/2006/lockedCanvas" id="{25A50556-2C12-41A2-804B-8BFBFA56439C}"/>
              </a:ext>
            </a:extLst>
          </p:cNvPr>
          <p:cNvGraphicFramePr>
            <a:graphicFrameLocks/>
          </p:cNvGraphicFramePr>
          <p:nvPr>
            <p:extLst>
              <p:ext uri="{D42A27DB-BD31-4B8C-83A1-F6EECF244321}">
                <p14:modId xmlns:p14="http://schemas.microsoft.com/office/powerpoint/2010/main" val="866254887"/>
              </p:ext>
            </p:extLst>
          </p:nvPr>
        </p:nvGraphicFramePr>
        <p:xfrm>
          <a:off x="4614457" y="1735604"/>
          <a:ext cx="4072343" cy="308084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1565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3"/>
          <p:cNvSpPr txBox="1"/>
          <p:nvPr/>
        </p:nvSpPr>
        <p:spPr>
          <a:xfrm>
            <a:off x="457200" y="1501028"/>
            <a:ext cx="6562164" cy="255450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2000" dirty="0">
                <a:solidFill>
                  <a:schemeClr val="dk1"/>
                </a:solidFill>
                <a:latin typeface="Calibri"/>
                <a:cs typeface="Calibri"/>
                <a:sym typeface="Calibri"/>
              </a:rPr>
              <a:t>We can observe that cities such as New York and Brooklyn have earned great number of sales but it’s rate of return is very less in 5 years.</a:t>
            </a:r>
          </a:p>
          <a:p>
            <a:pPr marL="285750" marR="0" lvl="0" indent="-285750" algn="l" rtl="0">
              <a:spcBef>
                <a:spcPts val="0"/>
              </a:spcBef>
              <a:spcAft>
                <a:spcPts val="0"/>
              </a:spcAft>
              <a:buFont typeface="Arial" panose="020B0604020202020204" pitchFamily="34" charset="0"/>
              <a:buChar char="•"/>
            </a:pPr>
            <a:r>
              <a:rPr lang="en-US" sz="2000" dirty="0">
                <a:solidFill>
                  <a:schemeClr val="dk1"/>
                </a:solidFill>
                <a:latin typeface="Calibri"/>
                <a:cs typeface="Calibri"/>
                <a:sym typeface="Calibri"/>
              </a:rPr>
              <a:t>But Bronx have performed as per expectations.</a:t>
            </a:r>
          </a:p>
          <a:p>
            <a:pPr marL="285750" marR="0" lvl="0" indent="-285750" algn="l" rtl="0">
              <a:spcBef>
                <a:spcPts val="0"/>
              </a:spcBef>
              <a:spcAft>
                <a:spcPts val="0"/>
              </a:spcAft>
              <a:buFont typeface="Arial" panose="020B0604020202020204" pitchFamily="34" charset="0"/>
              <a:buChar char="•"/>
            </a:pPr>
            <a:r>
              <a:rPr lang="en-US" sz="2000" dirty="0">
                <a:solidFill>
                  <a:schemeClr val="dk1"/>
                </a:solidFill>
                <a:latin typeface="Calibri"/>
                <a:cs typeface="Calibri"/>
                <a:sym typeface="Calibri"/>
              </a:rPr>
              <a:t>Even though, Yonkers and Staten Island have very less number of sales, it still showed much better rate of return as compared to big cities such as New York and Brooklyn.</a:t>
            </a:r>
          </a:p>
          <a:p>
            <a:pPr marL="285750" marR="0" lvl="0" indent="-285750" algn="l" rtl="0">
              <a:spcBef>
                <a:spcPts val="0"/>
              </a:spcBef>
              <a:spcAft>
                <a:spcPts val="0"/>
              </a:spcAft>
              <a:buFont typeface="Arial" panose="020B0604020202020204" pitchFamily="34" charset="0"/>
              <a:buChar char="•"/>
            </a:pPr>
            <a:endParaRPr lang="en-US" sz="2000" dirty="0">
              <a:solidFill>
                <a:schemeClr val="dk1"/>
              </a:solidFill>
              <a:latin typeface="Calibri"/>
              <a:cs typeface="Calibri"/>
              <a:sym typeface="Calibri"/>
            </a:endParaRPr>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extLst>
      <p:ext uri="{BB962C8B-B14F-4D97-AF65-F5344CB8AC3E}">
        <p14:creationId xmlns:p14="http://schemas.microsoft.com/office/powerpoint/2010/main" val="141542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TextBox 4">
            <a:extLst>
              <a:ext uri="{FF2B5EF4-FFF2-40B4-BE49-F238E27FC236}">
                <a16:creationId xmlns:a16="http://schemas.microsoft.com/office/drawing/2014/main" xmlns="" id="{763DA4B4-0D23-4F1D-EC3C-B8828B61A103}"/>
              </a:ext>
            </a:extLst>
          </p:cNvPr>
          <p:cNvSpPr txBox="1"/>
          <p:nvPr/>
        </p:nvSpPr>
        <p:spPr>
          <a:xfrm>
            <a:off x="543520" y="5009271"/>
            <a:ext cx="8143280" cy="830997"/>
          </a:xfrm>
          <a:prstGeom prst="rect">
            <a:avLst/>
          </a:prstGeom>
          <a:noFill/>
        </p:spPr>
        <p:txBody>
          <a:bodyPr wrap="square" rtlCol="0">
            <a:spAutoFit/>
          </a:bodyPr>
          <a:lstStyle/>
          <a:p>
            <a:r>
              <a:rPr lang="en-GB" sz="1600" dirty="0">
                <a:solidFill>
                  <a:schemeClr val="tx1"/>
                </a:solidFill>
              </a:rPr>
              <a:t>As anticipated, online retailers have generated greater revenue compared to other account kinds. Online retailing has potential of rapid growth with good marketing </a:t>
            </a:r>
            <a:r>
              <a:rPr lang="en-US" sz="1600" dirty="0">
                <a:solidFill>
                  <a:schemeClr val="tx1"/>
                </a:solidFill>
              </a:rPr>
              <a:t>strategy.</a:t>
            </a:r>
          </a:p>
        </p:txBody>
      </p:sp>
      <p:sp>
        <p:nvSpPr>
          <p:cNvPr id="6" name="Title 5">
            <a:extLst>
              <a:ext uri="{FF2B5EF4-FFF2-40B4-BE49-F238E27FC236}">
                <a16:creationId xmlns:a16="http://schemas.microsoft.com/office/drawing/2014/main" xmlns="" id="{E28CB8AE-A58A-D2C9-C007-EE5A9D559B96}"/>
              </a:ext>
            </a:extLst>
          </p:cNvPr>
          <p:cNvSpPr>
            <a:spLocks noGrp="1"/>
          </p:cNvSpPr>
          <p:nvPr>
            <p:ph type="title"/>
          </p:nvPr>
        </p:nvSpPr>
        <p:spPr>
          <a:xfrm>
            <a:off x="952615" y="552262"/>
            <a:ext cx="7412788" cy="667295"/>
          </a:xfrm>
        </p:spPr>
        <p:txBody>
          <a:bodyPr>
            <a:normAutofit fontScale="90000"/>
          </a:bodyPr>
          <a:lstStyle/>
          <a:p>
            <a:pPr algn="ctr"/>
            <a:r>
              <a:rPr lang="en-US" dirty="0">
                <a:solidFill>
                  <a:schemeClr val="tx1"/>
                </a:solidFill>
              </a:rPr>
              <a:t>Account Types Total Sales</a:t>
            </a:r>
            <a:br>
              <a:rPr lang="en-US" dirty="0">
                <a:solidFill>
                  <a:schemeClr val="tx1"/>
                </a:solidFill>
              </a:rPr>
            </a:br>
            <a:endParaRPr lang="en-US" dirty="0">
              <a:solidFill>
                <a:schemeClr val="tx1"/>
              </a:solidFill>
            </a:endParaRPr>
          </a:p>
        </p:txBody>
      </p:sp>
      <p:graphicFrame>
        <p:nvGraphicFramePr>
          <p:cNvPr id="7" name="Chart 6">
            <a:extLst>
              <a:ext uri="{FF2B5EF4-FFF2-40B4-BE49-F238E27FC236}">
                <a16:creationId xmlns="" xmlns:xdr="http://schemas.openxmlformats.org/drawingml/2006/spreadsheetDrawing" xmlns:a16="http://schemas.microsoft.com/office/drawing/2014/main" xmlns:lc="http://schemas.openxmlformats.org/drawingml/2006/lockedCanvas" id="{2E759028-92C1-4472-8BB4-8CE72B76CAB0}"/>
              </a:ext>
            </a:extLst>
          </p:cNvPr>
          <p:cNvGraphicFramePr>
            <a:graphicFrameLocks/>
          </p:cNvGraphicFramePr>
          <p:nvPr>
            <p:extLst>
              <p:ext uri="{D42A27DB-BD31-4B8C-83A1-F6EECF244321}">
                <p14:modId xmlns:p14="http://schemas.microsoft.com/office/powerpoint/2010/main" val="3771330057"/>
              </p:ext>
            </p:extLst>
          </p:nvPr>
        </p:nvGraphicFramePr>
        <p:xfrm>
          <a:off x="688063" y="1557195"/>
          <a:ext cx="7659231" cy="345207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56852908"/>
      </p:ext>
    </p:extLst>
  </p:cSld>
  <p:clrMapOvr>
    <a:masterClrMapping/>
  </p:clrMapOvr>
</p:sld>
</file>

<file path=ppt/theme/_rels/themeOverr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Overr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Overr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Overr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Overr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Overr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Overr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Overr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Overr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ppt/theme/themeOverride2.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ppt/theme/themeOverride3.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ppt/theme/themeOverride4.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ppt/theme/themeOverride5.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ppt/theme/themeOverride6.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ppt/theme/themeOverride7.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ppt/theme/themeOverride8.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ppt/theme/themeOverride9.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Override>
</file>

<file path=docProps/app.xml><?xml version="1.0" encoding="utf-8"?>
<Properties xmlns="http://schemas.openxmlformats.org/officeDocument/2006/extended-properties" xmlns:vt="http://schemas.openxmlformats.org/officeDocument/2006/docPropsVTypes">
  <TotalTime>906</TotalTime>
  <Words>591</Words>
  <Application>Microsoft Office PowerPoint</Application>
  <PresentationFormat>On-screen Show (4:3)</PresentationFormat>
  <Paragraphs>44</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Year-wise sales by account type</vt:lpstr>
      <vt:lpstr>Comparing Market Campaigns</vt:lpstr>
      <vt:lpstr>PowerPoint Presentation</vt:lpstr>
      <vt:lpstr>Comparing Yearly Sales</vt:lpstr>
      <vt:lpstr>Top 10 sales by 5 year CAGR </vt:lpstr>
      <vt:lpstr>City-wise CAGR &amp; Average Sales </vt:lpstr>
      <vt:lpstr>PowerPoint Presentation</vt:lpstr>
      <vt:lpstr>Account Types Total Sales </vt:lpstr>
      <vt:lpstr>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Microsoft account</cp:lastModifiedBy>
  <cp:revision>4</cp:revision>
  <dcterms:created xsi:type="dcterms:W3CDTF">2020-03-26T22:50:15Z</dcterms:created>
  <dcterms:modified xsi:type="dcterms:W3CDTF">2023-07-24T07:58:49Z</dcterms:modified>
</cp:coreProperties>
</file>