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EEF3FEA-FB97-4D39-A745-2C3CA9195A74}">
  <a:tblStyle styleId="{AEEF3FEA-FB97-4D39-A745-2C3CA9195A74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5785F2C-7279-4AAF-B626-8ADA16A373B6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9" name="Shape 9"/>
          <p:cNvCxnSpPr>
            <a:stCxn id="10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" name="Shape 10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None/>
              <a:defRPr sz="1800"/>
            </a:lvl1pPr>
            <a:lvl2pPr rtl="0">
              <a:spcBef>
                <a:spcPts val="0"/>
              </a:spcBef>
              <a:buSzPct val="100000"/>
              <a:buNone/>
              <a:defRPr sz="1800"/>
            </a:lvl2pPr>
            <a:lvl3pPr rtl="0">
              <a:spcBef>
                <a:spcPts val="0"/>
              </a:spcBef>
              <a:buSzPct val="100000"/>
              <a:buNone/>
              <a:defRPr sz="1800"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" name="Shape 19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" name="Shape 32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" name="Shape 4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6.png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image" Target="../media/image08.png"/><Relationship Id="rId5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07.png"/><Relationship Id="rId3" Type="http://schemas.openxmlformats.org/officeDocument/2006/relationships/image" Target="../media/image04.png"/><Relationship Id="rId6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319175" y="2876425"/>
            <a:ext cx="7989900" cy="394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NYCe TAXI 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3600"/>
              <a:t>Anand         Anubhav       Sindhuja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EXPLORATION &amp; FEATURES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Cleaning, Data Visualization, Feature Engineering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65500" y="1600200"/>
            <a:ext cx="6858000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Filtering NA and missing values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Identifying outliers and incorrect values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Plots to detect outliers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Removed incorrect values Eg. Passenger count of 250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Visualizations to identify correlations with tip amount.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165499" y="1600200"/>
            <a:ext cx="36698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0" y="1600200"/>
            <a:ext cx="3670000" cy="25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00" y="4243750"/>
            <a:ext cx="3670000" cy="25066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181800" y="2568350"/>
            <a:ext cx="2946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Density Function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244075" y="5180975"/>
            <a:ext cx="3227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Percentage Density Function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CORRELATIONS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072400" y="1125875"/>
            <a:ext cx="2687099" cy="574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00" y="1112575"/>
            <a:ext cx="2647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400" y="3008050"/>
            <a:ext cx="2647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400" y="4903525"/>
            <a:ext cx="26479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4316675" y="1906562"/>
            <a:ext cx="2946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Payment Type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396975" y="3802050"/>
            <a:ext cx="2946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Tolls Amount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316675" y="5697512"/>
            <a:ext cx="2946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Fare Amount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65500" y="1600200"/>
            <a:ext cx="6858000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Date-Time Based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Weekend/ Weekday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Time of the day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Location Based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Latitude-Longitude to Zip code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Zip code to boroughs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Boroughs to demographic data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&amp; METRICS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Models, Algorithms, Analysis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cxnSp>
        <p:nvCxnSpPr>
          <p:cNvPr id="165" name="Shape 165"/>
          <p:cNvCxnSpPr/>
          <p:nvPr/>
        </p:nvCxnSpPr>
        <p:spPr>
          <a:xfrm rot="10800000">
            <a:off x="1482251" y="2721933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1482251" y="877232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67" name="Shape 167"/>
          <p:cNvSpPr txBox="1"/>
          <p:nvPr/>
        </p:nvSpPr>
        <p:spPr>
          <a:xfrm>
            <a:off x="2350825" y="2229250"/>
            <a:ext cx="33446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Class w/ Zero Tip Data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350825" y="12663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- No Tip</a:t>
            </a:r>
          </a:p>
        </p:txBody>
      </p:sp>
      <p:cxnSp>
        <p:nvCxnSpPr>
          <p:cNvPr id="169" name="Shape 169"/>
          <p:cNvCxnSpPr/>
          <p:nvPr/>
        </p:nvCxnSpPr>
        <p:spPr>
          <a:xfrm rot="10800000">
            <a:off x="1482251" y="1840145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1482251" y="3747932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1482251" y="4683795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1482251" y="5583608"/>
            <a:ext cx="0" cy="1159200"/>
          </a:xfrm>
          <a:prstGeom prst="straightConnector1">
            <a:avLst/>
          </a:prstGeom>
          <a:noFill/>
          <a:ln cap="flat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73" name="Shape 173"/>
          <p:cNvSpPr txBox="1"/>
          <p:nvPr/>
        </p:nvSpPr>
        <p:spPr>
          <a:xfrm>
            <a:off x="2350825" y="3111025"/>
            <a:ext cx="3795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Class w/o Zero Tip Data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350825" y="4137025"/>
            <a:ext cx="4191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Percent Class w/ Zero Tip Data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350825" y="5054875"/>
            <a:ext cx="450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Percent Class w/o Zero Tip Data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350825" y="5972725"/>
            <a:ext cx="33446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Amount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Classification Models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SVM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Decision Tree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Random Forest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Adaboost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Regression Models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Linear Regression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SVM Regression</a:t>
            </a:r>
          </a:p>
          <a:p>
            <a:pPr indent="-381000" lvl="1" marL="91440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Lasso Regression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- CLASSIFICATION &amp; REGRESSION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902937" y="18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{AEEF3FEA-FB97-4D39-A745-2C3CA9195A74}</a:tableStyleId>
              </a:tblPr>
              <a:tblGrid>
                <a:gridCol w="1464100"/>
                <a:gridCol w="1148675"/>
                <a:gridCol w="1076575"/>
                <a:gridCol w="1617300"/>
                <a:gridCol w="1563225"/>
                <a:gridCol w="1373975"/>
              </a:tblGrid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Baseline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SVM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Decision Tree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Adaboost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- No Tip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52.33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98.516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98.249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98.259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98.299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Class w/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47.66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81.253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81.565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81.593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81.208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Class w/o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45.07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67.98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68.002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68.002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66.72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% w/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47.66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68.10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68.097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68.013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98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% w/o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41.47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41.58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42.12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42.14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41.97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907437" y="55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{65785F2C-7279-4AAF-B626-8ADA16A373B6}</a:tableStyleId>
              </a:tblPr>
              <a:tblGrid>
                <a:gridCol w="871950"/>
                <a:gridCol w="2494125"/>
                <a:gridCol w="1574850"/>
                <a:gridCol w="1646975"/>
                <a:gridCol w="1646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Baseline(Mean Abs Error)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SVM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Lasso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1.254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65475" y="1295062"/>
            <a:ext cx="2168999" cy="7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Tip - No Tip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6155950" y="1295075"/>
            <a:ext cx="2856000" cy="56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Tip Class w/o Zero Tip</a:t>
            </a:r>
          </a:p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1165475" y="3999875"/>
            <a:ext cx="3286499" cy="63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Tip Class w/ Zero Tip</a:t>
            </a:r>
          </a:p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6219025" y="4131200"/>
            <a:ext cx="2288100" cy="7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Tip % w/ Zero Tip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950" y="1954750"/>
            <a:ext cx="22288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575" y="1937333"/>
            <a:ext cx="2168999" cy="1949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950" y="4766475"/>
            <a:ext cx="23907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1550" y="4847000"/>
            <a:ext cx="22288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PROJECT GOALS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Maximize tip benefits for taxi drivers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A generic algorithm that can be extended to any city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INFERENCES &amp; ROADMAP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Insights Gained, Future Work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INFERENCES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165500" y="1600200"/>
            <a:ext cx="7792199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Card Payments have higher tip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Tip varies directly with fare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Routes with tolls yield less tip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Tip directly varies with the cost of living index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65500" y="1600200"/>
            <a:ext cx="7792199" cy="50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Larger Data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More feature engineering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Apply the model to another city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2727450" y="2664750"/>
            <a:ext cx="60281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  <p:sp>
        <p:nvSpPr>
          <p:cNvPr id="227" name="Shape 227"/>
          <p:cNvSpPr txBox="1"/>
          <p:nvPr>
            <p:ph idx="1" type="subTitle"/>
          </p:nvPr>
        </p:nvSpPr>
        <p:spPr>
          <a:xfrm>
            <a:off x="2727450" y="3905349"/>
            <a:ext cx="6028199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Thanks!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2276675"/>
            <a:ext cx="2448899" cy="2448899"/>
          </a:xfrm>
          <a:prstGeom prst="ellipse">
            <a:avLst/>
          </a:prstGeom>
          <a:solidFill>
            <a:srgbClr val="39C0BA"/>
          </a:solidFill>
          <a:ln cap="flat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61202" y="2933351"/>
            <a:ext cx="1126489" cy="1135542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Source, Size, Relevant Fields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165500" y="1600200"/>
            <a:ext cx="6858000" cy="30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NYC Taxi and Limousine Commission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The data comes from several vendors who manage the meter/gps systems in the cabs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009325" y="6353350"/>
            <a:ext cx="47223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Source: http://publish.illinois.edu/dbwork/open-data/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SIZE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65500" y="1600200"/>
            <a:ext cx="7882500" cy="44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Merged from 2 datasets each spanning over 4 years - 2010 to 2013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Trips - 116 GB (uncompressed)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Fares - 75 GB (uncompressed)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Subset Chosen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Year 2013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Randomly sampled 10% of each month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200,000 records from above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009325" y="6353350"/>
            <a:ext cx="47223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Source: http://publish.illinois.edu/dbwork/open-data/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RELEVANT FIELDS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Unique Fields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medallion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hack_license</a:t>
            </a:r>
          </a:p>
          <a:p>
            <a:pPr indent="-3556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vendor_id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3496600" y="1673975"/>
            <a:ext cx="2982900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Trip Fields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pickup_datetime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dropoff_datetime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trip_time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trip_distance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pickup_latitude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pickup_longitude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dropoff_latitude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dropoff_longitude</a:t>
            </a:r>
          </a:p>
          <a:p>
            <a:pPr indent="-3556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passenger_count</a:t>
            </a:r>
          </a:p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6443450" y="1673975"/>
            <a:ext cx="2577299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Fare Fields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fare_amount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b="1" lang="en"/>
              <a:t>tip_amount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tolls_amount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total_amount</a:t>
            </a:r>
          </a:p>
          <a:p>
            <a:pPr indent="-3556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mta_tax</a:t>
            </a:r>
          </a:p>
          <a:p>
            <a:pPr indent="-355600" lvl="0" marL="45720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payment_type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SOURCE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65500" y="1600200"/>
            <a:ext cx="6858000" cy="30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US Census Data 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Cost of living index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Median household income 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Population Density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Available per Zip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Libraries, Infrastructure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LIBRARIES &amp; INFRASTRUCTURE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65500" y="1600200"/>
            <a:ext cx="6858000" cy="349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Language &amp; Libraries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Python, BASH Scripting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Scikit, matplotlib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Infrastructure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IBM Softlayer Cloud</a:t>
            </a:r>
          </a:p>
          <a:p>
            <a:pPr indent="-381000" lvl="1" marL="914400" rtl="0">
              <a:spcBef>
                <a:spcPts val="0"/>
              </a:spcBef>
              <a:buClr>
                <a:srgbClr val="F3F3F3"/>
              </a:buClr>
              <a:buSzPct val="80000"/>
              <a:buFont typeface="Quicksand"/>
              <a:buChar char="▫"/>
            </a:pPr>
            <a:r>
              <a:rPr lang="en"/>
              <a:t>16 cores, 16GB RAM, 100 GB Hard Disk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