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929" r:id="rId2"/>
    <p:sldMasterId id="2147483989" r:id="rId3"/>
  </p:sldMasterIdLst>
  <p:sldIdLst>
    <p:sldId id="285" r:id="rId4"/>
    <p:sldId id="286" r:id="rId5"/>
    <p:sldId id="268" r:id="rId6"/>
    <p:sldId id="269" r:id="rId7"/>
    <p:sldId id="270" r:id="rId8"/>
    <p:sldId id="271" r:id="rId9"/>
    <p:sldId id="272" r:id="rId10"/>
    <p:sldId id="273" r:id="rId11"/>
    <p:sldId id="274" r:id="rId12"/>
    <p:sldId id="275" r:id="rId13"/>
    <p:sldId id="276" r:id="rId14"/>
    <p:sldId id="279" r:id="rId15"/>
    <p:sldId id="277" r:id="rId16"/>
    <p:sldId id="278" r:id="rId17"/>
    <p:sldId id="280" r:id="rId18"/>
    <p:sldId id="281" r:id="rId19"/>
    <p:sldId id="296" r:id="rId20"/>
    <p:sldId id="282" r:id="rId21"/>
    <p:sldId id="283" r:id="rId22"/>
    <p:sldId id="284" r:id="rId23"/>
    <p:sldId id="287" r:id="rId24"/>
    <p:sldId id="288" r:id="rId25"/>
    <p:sldId id="289" r:id="rId26"/>
    <p:sldId id="297" r:id="rId27"/>
    <p:sldId id="256" r:id="rId28"/>
    <p:sldId id="264" r:id="rId29"/>
    <p:sldId id="265" r:id="rId30"/>
    <p:sldId id="257" r:id="rId31"/>
    <p:sldId id="259" r:id="rId32"/>
    <p:sldId id="260" r:id="rId33"/>
    <p:sldId id="261" r:id="rId34"/>
    <p:sldId id="262" r:id="rId35"/>
    <p:sldId id="263" r:id="rId36"/>
    <p:sldId id="266" r:id="rId37"/>
    <p:sldId id="298" r:id="rId38"/>
    <p:sldId id="290" r:id="rId39"/>
    <p:sldId id="291" r:id="rId40"/>
    <p:sldId id="292" r:id="rId41"/>
    <p:sldId id="293" r:id="rId42"/>
    <p:sldId id="299" r:id="rId43"/>
    <p:sldId id="294" r:id="rId44"/>
    <p:sldId id="295" r:id="rId45"/>
    <p:sldId id="26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349016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89402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76656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7F75555-E6AC-4C5F-AEC8-BD8FE5F11A6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510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31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5033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4515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7FE86-CA36-4508-9219-B134A7A8A188}" type="datetimeFigureOut">
              <a:rPr lang="en-IN" smtClean="0"/>
              <a:t>08-01-2021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F75555-E6AC-4C5F-AEC8-BD8FE5F11A6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5132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7FE86-CA36-4508-9219-B134A7A8A188}" type="datetimeFigureOut">
              <a:rPr lang="en-IN" smtClean="0"/>
              <a:t>08-01-2021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F75555-E6AC-4C5F-AEC8-BD8FE5F11A6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1059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7FE86-CA36-4508-9219-B134A7A8A188}" type="datetimeFigureOut">
              <a:rPr lang="en-IN" smtClean="0"/>
              <a:t>08-01-2021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649428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084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2455861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2284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6194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246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7F75555-E6AC-4C5F-AEC8-BD8FE5F11A6C}"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779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279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52514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8129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7FE86-CA36-4508-9219-B134A7A8A188}" type="datetimeFigureOut">
              <a:rPr lang="en-IN" smtClean="0"/>
              <a:t>08-01-2021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F75555-E6AC-4C5F-AEC8-BD8FE5F11A6C}"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6826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7FE86-CA36-4508-9219-B134A7A8A188}" type="datetimeFigureOut">
              <a:rPr lang="en-IN" smtClean="0"/>
              <a:t>08-01-2021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F75555-E6AC-4C5F-AEC8-BD8FE5F11A6C}"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2872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7FE86-CA36-4508-9219-B134A7A8A188}" type="datetimeFigureOut">
              <a:rPr lang="en-IN" smtClean="0"/>
              <a:t>08-01-2021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424935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5552218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17990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1371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1316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FE86-CA36-4508-9219-B134A7A8A188}"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75555-E6AC-4C5F-AEC8-BD8FE5F11A6C}"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175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355216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7FE86-CA36-4508-9219-B134A7A8A188}" type="datetimeFigureOut">
              <a:rPr lang="en-IN" smtClean="0"/>
              <a:t>08-01-2021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232697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7FE86-CA36-4508-9219-B134A7A8A188}" type="datetimeFigureOut">
              <a:rPr lang="en-IN" smtClean="0"/>
              <a:t>08-01-2021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268433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7FE86-CA36-4508-9219-B134A7A8A188}" type="datetimeFigureOut">
              <a:rPr lang="en-IN" smtClean="0"/>
              <a:t>08-01-2021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159633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303966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87FE86-CA36-4508-9219-B134A7A8A188}" type="datetimeFigureOut">
              <a:rPr lang="en-IN" smtClean="0"/>
              <a:t>08-01-2021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7F75555-E6AC-4C5F-AEC8-BD8FE5F11A6C}" type="slidenum">
              <a:rPr lang="en-IN" smtClean="0"/>
              <a:t>‹#›</a:t>
            </a:fld>
            <a:endParaRPr lang="en-IN"/>
          </a:p>
        </p:txBody>
      </p:sp>
    </p:spTree>
    <p:extLst>
      <p:ext uri="{BB962C8B-B14F-4D97-AF65-F5344CB8AC3E}">
        <p14:creationId xmlns:p14="http://schemas.microsoft.com/office/powerpoint/2010/main" val="49662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87FE86-CA36-4508-9219-B134A7A8A188}" type="datetimeFigureOut">
              <a:rPr lang="en-IN" smtClean="0"/>
              <a:t>08-01-2021</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F75555-E6AC-4C5F-AEC8-BD8FE5F11A6C}"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82350"/>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87FE86-CA36-4508-9219-B134A7A8A188}" type="datetimeFigureOut">
              <a:rPr lang="en-IN" smtClean="0"/>
              <a:t>08-01-2021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F75555-E6AC-4C5F-AEC8-BD8FE5F11A6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943465"/>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87FE86-CA36-4508-9219-B134A7A8A188}" type="datetimeFigureOut">
              <a:rPr lang="en-IN" smtClean="0"/>
              <a:t>08-01-2021</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F75555-E6AC-4C5F-AEC8-BD8FE5F11A6C}"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767470"/>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scm.com/book/en/v1/Getting-Started-Git-Basic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xyz@examp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username/xyz.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atlassian.com/git/tutorials/syncing#git-push" TargetMode="External"/><Relationship Id="rId3" Type="http://schemas.openxmlformats.org/officeDocument/2006/relationships/hyperlink" Target="http://stackoverflow.com/questions/26159274/is-it-possible-to-have-a-trailing-period-in-user-name-in-git/26219423#26219423" TargetMode="External"/><Relationship Id="rId7" Type="http://schemas.openxmlformats.org/officeDocument/2006/relationships/hyperlink" Target="https://www.atlassian.com/git/tutorials/saving-changes#git-commit"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2.xml"/><Relationship Id="rId6" Type="http://schemas.openxmlformats.org/officeDocument/2006/relationships/hyperlink" Target="https://www.atlassian.com/git/tutorials/saving-changes#git-add" TargetMode="External"/><Relationship Id="rId11" Type="http://schemas.openxmlformats.org/officeDocument/2006/relationships/hyperlink" Target="https://www.atlassian.com/git/tutorials/using-branches" TargetMode="External"/><Relationship Id="rId5" Type="http://schemas.openxmlformats.org/officeDocument/2006/relationships/hyperlink" Target="https://www.atlassian.com/git/tutorials/setting-up-a-repository/git-clone" TargetMode="External"/><Relationship Id="rId10" Type="http://schemas.openxmlformats.org/officeDocument/2006/relationships/hyperlink" Target="https://www.atlassian.com/git/tutorials/syncing#git-remote" TargetMode="External"/><Relationship Id="rId4" Type="http://schemas.openxmlformats.org/officeDocument/2006/relationships/hyperlink" Target="https://www.atlassian.com/git/tutorials/setting-up-a-repository/git-init" TargetMode="External"/><Relationship Id="rId9" Type="http://schemas.openxmlformats.org/officeDocument/2006/relationships/hyperlink" Target="https://www.atlassian.com/git/tutorials/inspecting-a-repository#git-statu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ssian.com/git/tutorials/undoing-changes" TargetMode="External"/><Relationship Id="rId2" Type="http://schemas.openxmlformats.org/officeDocument/2006/relationships/hyperlink" Target="https://www.atlassian.com/git/tutorials/syncing" TargetMode="External"/><Relationship Id="rId1" Type="http://schemas.openxmlformats.org/officeDocument/2006/relationships/slideLayout" Target="../slideLayouts/slideLayout2.xml"/><Relationship Id="rId4" Type="http://schemas.openxmlformats.org/officeDocument/2006/relationships/hyperlink" Target="https://dzone.com/articles/top-20-git-commands-with-exampl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nu.org/software/make/manual/html_node/Introduction.html" TargetMode="External"/><Relationship Id="rId2" Type="http://schemas.openxmlformats.org/officeDocument/2006/relationships/hyperlink" Target="https://opensource.com/article/18/8/what-how-makefi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inuxize.com/post/how-to-install-jenkins-on-ubuntu-18-04/" TargetMode="External"/><Relationship Id="rId2" Type="http://schemas.openxmlformats.org/officeDocument/2006/relationships/hyperlink" Target="https://jenkins.i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guru99.com/introduction-to-shell-scripting.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qualcomm.com/hardware/dragonboard-410c/software" TargetMode="External"/><Relationship Id="rId2" Type="http://schemas.openxmlformats.org/officeDocument/2006/relationships/hyperlink" Target="https://source.android.com/setup/build/initializing" TargetMode="External"/><Relationship Id="rId1" Type="http://schemas.openxmlformats.org/officeDocument/2006/relationships/slideLayout" Target="../slideLayouts/slideLayout2.xml"/><Relationship Id="rId4" Type="http://schemas.openxmlformats.org/officeDocument/2006/relationships/hyperlink" Target="https://developer.qualcomm.com/download/db410c/linux-android-software-build-and-installation-guide.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s://help.github.com/en/github/getting-started-with-github/signing-up-for-a-new-github-account" TargetMode="External"/><Relationship Id="rId2" Type="http://schemas.openxmlformats.org/officeDocument/2006/relationships/hyperlink" Target="https://github.com/join" TargetMode="External"/><Relationship Id="rId1" Type="http://schemas.openxmlformats.org/officeDocument/2006/relationships/slideLayout" Target="../slideLayouts/slideLayout2.xml"/><Relationship Id="rId4" Type="http://schemas.openxmlformats.org/officeDocument/2006/relationships/hyperlink" Target="https://www.wikihow.com/Create-an-Account-on-GitHub"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help.github.com/en/github/getting-started-with-github/create-a-rep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655-945B-47E4-AC49-D488BC03737F}"/>
              </a:ext>
            </a:extLst>
          </p:cNvPr>
          <p:cNvSpPr>
            <a:spLocks noGrp="1"/>
          </p:cNvSpPr>
          <p:nvPr>
            <p:ph type="title"/>
          </p:nvPr>
        </p:nvSpPr>
        <p:spPr>
          <a:xfrm>
            <a:off x="1451579" y="1284204"/>
            <a:ext cx="9291215" cy="484635"/>
          </a:xfrm>
        </p:spPr>
        <p:txBody>
          <a:bodyPr>
            <a:normAutofit fontScale="90000"/>
          </a:bodyPr>
          <a:lstStyle/>
          <a:p>
            <a:r>
              <a:rPr lang="en-IN" dirty="0">
                <a:solidFill>
                  <a:srgbClr val="002060"/>
                </a:solidFill>
              </a:rPr>
              <a:t>Topics to be Covered</a:t>
            </a:r>
          </a:p>
        </p:txBody>
      </p:sp>
      <p:sp>
        <p:nvSpPr>
          <p:cNvPr id="3" name="Content Placeholder 2">
            <a:extLst>
              <a:ext uri="{FF2B5EF4-FFF2-40B4-BE49-F238E27FC236}">
                <a16:creationId xmlns:a16="http://schemas.microsoft.com/office/drawing/2014/main" id="{BFC243AE-29DF-43F8-9BD9-D6AD4AD07E3B}"/>
              </a:ext>
            </a:extLst>
          </p:cNvPr>
          <p:cNvSpPr>
            <a:spLocks noGrp="1"/>
          </p:cNvSpPr>
          <p:nvPr>
            <p:ph idx="1"/>
          </p:nvPr>
        </p:nvSpPr>
        <p:spPr>
          <a:xfrm>
            <a:off x="1451579" y="2090680"/>
            <a:ext cx="9291215" cy="3483116"/>
          </a:xfrm>
        </p:spPr>
        <p:txBody>
          <a:bodyPr>
            <a:normAutofit/>
          </a:bodyPr>
          <a:lstStyle/>
          <a:p>
            <a:r>
              <a:rPr lang="en-IN" dirty="0">
                <a:solidFill>
                  <a:srgbClr val="FF6600"/>
                </a:solidFill>
              </a:rPr>
              <a:t>Source Code (Plain Code)</a:t>
            </a:r>
          </a:p>
          <a:p>
            <a:r>
              <a:rPr lang="en-IN" dirty="0">
                <a:solidFill>
                  <a:srgbClr val="FF6600"/>
                </a:solidFill>
              </a:rPr>
              <a:t>Source Code Management Tools/Version Control Systems (i.e., Git)</a:t>
            </a:r>
          </a:p>
          <a:p>
            <a:r>
              <a:rPr lang="en-IN" dirty="0">
                <a:solidFill>
                  <a:srgbClr val="FF6600"/>
                </a:solidFill>
              </a:rPr>
              <a:t>Build Tools (i.e., </a:t>
            </a:r>
            <a:r>
              <a:rPr lang="en-IN" dirty="0" err="1">
                <a:solidFill>
                  <a:srgbClr val="FF6600"/>
                </a:solidFill>
              </a:rPr>
              <a:t>Makefile</a:t>
            </a:r>
            <a:r>
              <a:rPr lang="en-IN" dirty="0">
                <a:solidFill>
                  <a:srgbClr val="FF6600"/>
                </a:solidFill>
              </a:rPr>
              <a:t>)</a:t>
            </a:r>
          </a:p>
          <a:p>
            <a:r>
              <a:rPr lang="en-IN" dirty="0">
                <a:solidFill>
                  <a:srgbClr val="FF6600"/>
                </a:solidFill>
              </a:rPr>
              <a:t>Continuous Build Integration (i.e., Jenkins)</a:t>
            </a:r>
          </a:p>
          <a:p>
            <a:r>
              <a:rPr lang="en-IN" dirty="0">
                <a:solidFill>
                  <a:srgbClr val="FF6600"/>
                </a:solidFill>
              </a:rPr>
              <a:t>Shell Scripting</a:t>
            </a:r>
          </a:p>
          <a:p>
            <a:r>
              <a:rPr lang="en-IN" dirty="0">
                <a:solidFill>
                  <a:srgbClr val="FF6600"/>
                </a:solidFill>
              </a:rPr>
              <a:t>Practice on Android Build System</a:t>
            </a:r>
          </a:p>
        </p:txBody>
      </p:sp>
    </p:spTree>
    <p:extLst>
      <p:ext uri="{BB962C8B-B14F-4D97-AF65-F5344CB8AC3E}">
        <p14:creationId xmlns:p14="http://schemas.microsoft.com/office/powerpoint/2010/main" val="258332512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ECC7-88A8-46BF-8AB8-73C7CEA29150}"/>
              </a:ext>
            </a:extLst>
          </p:cNvPr>
          <p:cNvSpPr>
            <a:spLocks noGrp="1"/>
          </p:cNvSpPr>
          <p:nvPr>
            <p:ph type="title"/>
          </p:nvPr>
        </p:nvSpPr>
        <p:spPr>
          <a:xfrm>
            <a:off x="1451579" y="102154"/>
            <a:ext cx="9291215" cy="401429"/>
          </a:xfrm>
        </p:spPr>
        <p:txBody>
          <a:bodyPr>
            <a:normAutofit fontScale="90000"/>
          </a:bodyPr>
          <a:lstStyle/>
          <a:p>
            <a:r>
              <a:rPr lang="en-IN" u="sng" dirty="0"/>
              <a:t>GIT</a:t>
            </a:r>
          </a:p>
        </p:txBody>
      </p:sp>
      <p:sp>
        <p:nvSpPr>
          <p:cNvPr id="3" name="Content Placeholder 2">
            <a:extLst>
              <a:ext uri="{FF2B5EF4-FFF2-40B4-BE49-F238E27FC236}">
                <a16:creationId xmlns:a16="http://schemas.microsoft.com/office/drawing/2014/main" id="{E0EF7629-5DBC-432C-9A1F-0D390667CB02}"/>
              </a:ext>
            </a:extLst>
          </p:cNvPr>
          <p:cNvSpPr>
            <a:spLocks noGrp="1"/>
          </p:cNvSpPr>
          <p:nvPr>
            <p:ph idx="1"/>
          </p:nvPr>
        </p:nvSpPr>
        <p:spPr>
          <a:xfrm>
            <a:off x="940905" y="544740"/>
            <a:ext cx="10800522" cy="5564512"/>
          </a:xfrm>
        </p:spPr>
        <p:txBody>
          <a:bodyPr>
            <a:normAutofit lnSpcReduction="10000"/>
          </a:bodyPr>
          <a:lstStyle/>
          <a:p>
            <a:pPr>
              <a:buFont typeface="Wingdings" panose="05000000000000000000" pitchFamily="2" charset="2"/>
              <a:buChar char="v"/>
            </a:pPr>
            <a:r>
              <a:rPr lang="en-IN" dirty="0">
                <a:solidFill>
                  <a:schemeClr val="accent2"/>
                </a:solidFill>
              </a:rPr>
              <a:t>What is Git?</a:t>
            </a:r>
          </a:p>
          <a:p>
            <a:pPr>
              <a:buFont typeface="Wingdings" panose="05000000000000000000" pitchFamily="2" charset="2"/>
              <a:buChar char="v"/>
            </a:pPr>
            <a:r>
              <a:rPr lang="en-IN" dirty="0">
                <a:solidFill>
                  <a:schemeClr val="accent2"/>
                </a:solidFill>
              </a:rPr>
              <a:t>Snapshots, Not Differences</a:t>
            </a:r>
          </a:p>
          <a:p>
            <a:pPr>
              <a:buFont typeface="Wingdings" panose="05000000000000000000" pitchFamily="2" charset="2"/>
              <a:buChar char="v"/>
            </a:pPr>
            <a:r>
              <a:rPr lang="en-IN" dirty="0">
                <a:solidFill>
                  <a:schemeClr val="accent2"/>
                </a:solidFill>
              </a:rPr>
              <a:t>Nearly Every Operation Is Local</a:t>
            </a:r>
          </a:p>
          <a:p>
            <a:pPr>
              <a:buFont typeface="Wingdings" panose="05000000000000000000" pitchFamily="2" charset="2"/>
              <a:buChar char="v"/>
            </a:pPr>
            <a:r>
              <a:rPr lang="en-IN" dirty="0">
                <a:solidFill>
                  <a:schemeClr val="accent2"/>
                </a:solidFill>
              </a:rPr>
              <a:t>Git Has Integrity</a:t>
            </a:r>
          </a:p>
          <a:p>
            <a:pPr>
              <a:buFont typeface="Wingdings" panose="05000000000000000000" pitchFamily="2" charset="2"/>
              <a:buChar char="v"/>
            </a:pPr>
            <a:r>
              <a:rPr lang="en-IN" dirty="0">
                <a:solidFill>
                  <a:schemeClr val="accent2"/>
                </a:solidFill>
              </a:rPr>
              <a:t>Git Generally Only Adds Data</a:t>
            </a:r>
          </a:p>
          <a:p>
            <a:pPr marL="0" indent="0">
              <a:buNone/>
            </a:pPr>
            <a:r>
              <a:rPr lang="en-IN" b="1" dirty="0">
                <a:solidFill>
                  <a:srgbClr val="FFFF00"/>
                </a:solidFill>
              </a:rPr>
              <a:t>The Three States</a:t>
            </a:r>
          </a:p>
          <a:p>
            <a:pPr marL="0" indent="0">
              <a:buNone/>
            </a:pPr>
            <a:r>
              <a:rPr lang="en-IN" dirty="0">
                <a:solidFill>
                  <a:schemeClr val="accent2"/>
                </a:solidFill>
              </a:rPr>
              <a:t>Git has three main states that your files can reside in: </a:t>
            </a:r>
            <a:r>
              <a:rPr lang="en-IN" b="1" dirty="0">
                <a:solidFill>
                  <a:schemeClr val="accent2"/>
                </a:solidFill>
              </a:rPr>
              <a:t>modified</a:t>
            </a:r>
            <a:r>
              <a:rPr lang="en-IN" dirty="0">
                <a:solidFill>
                  <a:schemeClr val="accent2"/>
                </a:solidFill>
              </a:rPr>
              <a:t>, </a:t>
            </a:r>
            <a:r>
              <a:rPr lang="en-IN" b="1" dirty="0">
                <a:solidFill>
                  <a:schemeClr val="accent2"/>
                </a:solidFill>
              </a:rPr>
              <a:t>staged</a:t>
            </a:r>
            <a:r>
              <a:rPr lang="en-IN" dirty="0">
                <a:solidFill>
                  <a:schemeClr val="accent2"/>
                </a:solidFill>
              </a:rPr>
              <a:t>, and </a:t>
            </a:r>
            <a:r>
              <a:rPr lang="en-IN" b="1" dirty="0">
                <a:solidFill>
                  <a:schemeClr val="accent2"/>
                </a:solidFill>
              </a:rPr>
              <a:t>committed</a:t>
            </a:r>
            <a:r>
              <a:rPr lang="en-IN" dirty="0">
                <a:solidFill>
                  <a:schemeClr val="accent2"/>
                </a:solidFill>
              </a:rPr>
              <a:t>:</a:t>
            </a:r>
          </a:p>
          <a:p>
            <a:pPr>
              <a:buFont typeface="Wingdings" panose="05000000000000000000" pitchFamily="2" charset="2"/>
              <a:buChar char="Ø"/>
            </a:pPr>
            <a:r>
              <a:rPr lang="en-IN" dirty="0">
                <a:solidFill>
                  <a:schemeClr val="accent2"/>
                </a:solidFill>
              </a:rPr>
              <a:t>Modified means that you have changed the file but have not committed it to your database yet.</a:t>
            </a:r>
          </a:p>
          <a:p>
            <a:pPr>
              <a:buFont typeface="Wingdings" panose="05000000000000000000" pitchFamily="2" charset="2"/>
              <a:buChar char="Ø"/>
            </a:pPr>
            <a:r>
              <a:rPr lang="en-IN" sz="2100" dirty="0">
                <a:solidFill>
                  <a:schemeClr val="accent2"/>
                </a:solidFill>
              </a:rPr>
              <a:t>Staged</a:t>
            </a:r>
            <a:r>
              <a:rPr lang="en-IN" dirty="0">
                <a:solidFill>
                  <a:schemeClr val="accent2"/>
                </a:solidFill>
              </a:rPr>
              <a:t> means that you have marked a modified file in its current version to go into your next commit snapshot.</a:t>
            </a:r>
          </a:p>
          <a:p>
            <a:pPr>
              <a:buFont typeface="Wingdings" panose="05000000000000000000" pitchFamily="2" charset="2"/>
              <a:buChar char="Ø"/>
            </a:pPr>
            <a:r>
              <a:rPr lang="en-IN" dirty="0">
                <a:solidFill>
                  <a:schemeClr val="accent2"/>
                </a:solidFill>
              </a:rPr>
              <a:t>Committed means that the data is safely stored in your local database.</a:t>
            </a:r>
          </a:p>
          <a:p>
            <a:pPr marL="0" indent="0">
              <a:buNone/>
            </a:pPr>
            <a:endParaRPr lang="en-IN" dirty="0">
              <a:solidFill>
                <a:schemeClr val="accent2"/>
              </a:solidFill>
            </a:endParaRPr>
          </a:p>
        </p:txBody>
      </p:sp>
    </p:spTree>
    <p:extLst>
      <p:ext uri="{BB962C8B-B14F-4D97-AF65-F5344CB8AC3E}">
        <p14:creationId xmlns:p14="http://schemas.microsoft.com/office/powerpoint/2010/main" val="199481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33C4-C8E3-4442-9CD7-C4D8B84347DA}"/>
              </a:ext>
            </a:extLst>
          </p:cNvPr>
          <p:cNvSpPr>
            <a:spLocks noGrp="1"/>
          </p:cNvSpPr>
          <p:nvPr>
            <p:ph type="title"/>
          </p:nvPr>
        </p:nvSpPr>
        <p:spPr>
          <a:xfrm>
            <a:off x="848139" y="39757"/>
            <a:ext cx="9894655" cy="516839"/>
          </a:xfrm>
        </p:spPr>
        <p:txBody>
          <a:bodyPr>
            <a:noAutofit/>
          </a:bodyPr>
          <a:lstStyle/>
          <a:p>
            <a:r>
              <a:rPr lang="en-IN" sz="1800" dirty="0"/>
              <a:t>main sections of a Git project</a:t>
            </a:r>
          </a:p>
        </p:txBody>
      </p:sp>
      <p:pic>
        <p:nvPicPr>
          <p:cNvPr id="1026" name="Picture 2" descr="Working tree, staging area, and Git directory.">
            <a:extLst>
              <a:ext uri="{FF2B5EF4-FFF2-40B4-BE49-F238E27FC236}">
                <a16:creationId xmlns:a16="http://schemas.microsoft.com/office/drawing/2014/main" id="{AE99AA29-A4DD-495A-9A40-B06E53839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2104" y="599210"/>
            <a:ext cx="5459894" cy="53245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77B57F-E31B-4FC8-A13E-3F3D45CCDDDC}"/>
              </a:ext>
            </a:extLst>
          </p:cNvPr>
          <p:cNvSpPr/>
          <p:nvPr/>
        </p:nvSpPr>
        <p:spPr>
          <a:xfrm>
            <a:off x="79513" y="612844"/>
            <a:ext cx="7023652" cy="5509200"/>
          </a:xfrm>
          <a:prstGeom prst="rect">
            <a:avLst/>
          </a:prstGeom>
        </p:spPr>
        <p:txBody>
          <a:bodyPr wrap="square">
            <a:spAutoFit/>
          </a:bodyPr>
          <a:lstStyle/>
          <a:p>
            <a:r>
              <a:rPr lang="en-IN" sz="1600" dirty="0">
                <a:solidFill>
                  <a:schemeClr val="tx2"/>
                </a:solidFill>
                <a:latin typeface="Arial" panose="020B0604020202020204" pitchFamily="34" charset="0"/>
              </a:rPr>
              <a:t>The </a:t>
            </a:r>
            <a:r>
              <a:rPr lang="en-IN" sz="1600" b="1" dirty="0">
                <a:solidFill>
                  <a:schemeClr val="accent1"/>
                </a:solidFill>
                <a:latin typeface="Arial" panose="020B0604020202020204" pitchFamily="34" charset="0"/>
              </a:rPr>
              <a:t>working tree</a:t>
            </a:r>
            <a:r>
              <a:rPr lang="en-IN" sz="1600" b="1" dirty="0">
                <a:solidFill>
                  <a:schemeClr val="tx2"/>
                </a:solidFill>
                <a:latin typeface="Arial" panose="020B0604020202020204" pitchFamily="34" charset="0"/>
              </a:rPr>
              <a:t> </a:t>
            </a:r>
            <a:r>
              <a:rPr lang="en-IN" sz="1600" dirty="0">
                <a:solidFill>
                  <a:schemeClr val="tx2"/>
                </a:solidFill>
                <a:latin typeface="Arial" panose="020B0604020202020204" pitchFamily="34" charset="0"/>
              </a:rPr>
              <a:t>is a single checkout of one version of the project. </a:t>
            </a:r>
          </a:p>
          <a:p>
            <a:r>
              <a:rPr lang="en-IN" sz="1600" dirty="0">
                <a:solidFill>
                  <a:schemeClr val="tx2"/>
                </a:solidFill>
                <a:latin typeface="Arial" panose="020B0604020202020204" pitchFamily="34" charset="0"/>
              </a:rPr>
              <a:t>These files are pulled out of the compressed database in the Git directory and placed on disk for you to use or modify.</a:t>
            </a:r>
          </a:p>
          <a:p>
            <a:endParaRPr lang="en-IN" sz="1600" dirty="0">
              <a:solidFill>
                <a:schemeClr val="tx2"/>
              </a:solidFill>
              <a:latin typeface="Arial" panose="020B0604020202020204" pitchFamily="34" charset="0"/>
            </a:endParaRPr>
          </a:p>
          <a:p>
            <a:r>
              <a:rPr lang="en-IN" sz="1600" dirty="0">
                <a:solidFill>
                  <a:schemeClr val="tx2"/>
                </a:solidFill>
                <a:latin typeface="Arial" panose="020B0604020202020204" pitchFamily="34" charset="0"/>
              </a:rPr>
              <a:t>The</a:t>
            </a:r>
            <a:r>
              <a:rPr lang="en-IN" sz="1600" dirty="0">
                <a:solidFill>
                  <a:schemeClr val="accent1"/>
                </a:solidFill>
                <a:latin typeface="Arial" panose="020B0604020202020204" pitchFamily="34" charset="0"/>
              </a:rPr>
              <a:t> </a:t>
            </a:r>
            <a:r>
              <a:rPr lang="en-IN" sz="1600" b="1" dirty="0">
                <a:solidFill>
                  <a:schemeClr val="accent1"/>
                </a:solidFill>
                <a:latin typeface="Arial" panose="020B0604020202020204" pitchFamily="34" charset="0"/>
              </a:rPr>
              <a:t>staging area</a:t>
            </a:r>
            <a:r>
              <a:rPr lang="en-IN" sz="1600" dirty="0">
                <a:solidFill>
                  <a:schemeClr val="tx2"/>
                </a:solidFill>
                <a:latin typeface="Arial" panose="020B0604020202020204" pitchFamily="34" charset="0"/>
              </a:rPr>
              <a:t> is a file, generally contained in your Git directory, that stores information about what will go into your next commit. Its technical name in Git parlance is the “index”, but the phrase “staging area” works </a:t>
            </a:r>
          </a:p>
          <a:p>
            <a:r>
              <a:rPr lang="en-IN" sz="1600" dirty="0">
                <a:solidFill>
                  <a:schemeClr val="tx2"/>
                </a:solidFill>
                <a:latin typeface="Arial" panose="020B0604020202020204" pitchFamily="34" charset="0"/>
              </a:rPr>
              <a:t>just as well.</a:t>
            </a:r>
          </a:p>
          <a:p>
            <a:endParaRPr lang="en-IN" sz="1600" dirty="0">
              <a:solidFill>
                <a:schemeClr val="tx2"/>
              </a:solidFill>
              <a:latin typeface="Arial" panose="020B0604020202020204" pitchFamily="34" charset="0"/>
            </a:endParaRPr>
          </a:p>
          <a:p>
            <a:r>
              <a:rPr lang="en-IN" sz="1600" dirty="0">
                <a:solidFill>
                  <a:schemeClr val="tx2"/>
                </a:solidFill>
                <a:latin typeface="Arial" panose="020B0604020202020204" pitchFamily="34" charset="0"/>
              </a:rPr>
              <a:t>The </a:t>
            </a:r>
            <a:r>
              <a:rPr lang="en-IN" sz="1600" b="1" dirty="0">
                <a:solidFill>
                  <a:schemeClr val="accent1"/>
                </a:solidFill>
                <a:latin typeface="Arial" panose="020B0604020202020204" pitchFamily="34" charset="0"/>
              </a:rPr>
              <a:t>Git directory</a:t>
            </a:r>
            <a:r>
              <a:rPr lang="en-IN" sz="1600" dirty="0">
                <a:solidFill>
                  <a:schemeClr val="tx2"/>
                </a:solidFill>
                <a:latin typeface="Arial" panose="020B0604020202020204" pitchFamily="34" charset="0"/>
              </a:rPr>
              <a:t> is where Git stores the metadata and object database </a:t>
            </a:r>
          </a:p>
          <a:p>
            <a:r>
              <a:rPr lang="en-IN" sz="1600" dirty="0">
                <a:solidFill>
                  <a:schemeClr val="tx2"/>
                </a:solidFill>
                <a:latin typeface="Arial" panose="020B0604020202020204" pitchFamily="34" charset="0"/>
              </a:rPr>
              <a:t>for your project. This is the most important part of Git, and it is what is copied when you </a:t>
            </a:r>
            <a:r>
              <a:rPr lang="en-IN" sz="1600" b="1" dirty="0">
                <a:solidFill>
                  <a:schemeClr val="tx2"/>
                </a:solidFill>
                <a:latin typeface="Courier"/>
              </a:rPr>
              <a:t>clone</a:t>
            </a:r>
            <a:r>
              <a:rPr lang="en-IN" sz="1600" dirty="0">
                <a:solidFill>
                  <a:schemeClr val="tx2"/>
                </a:solidFill>
                <a:latin typeface="Arial" panose="020B0604020202020204" pitchFamily="34" charset="0"/>
              </a:rPr>
              <a:t> a repository from another computer.</a:t>
            </a:r>
          </a:p>
          <a:p>
            <a:endParaRPr lang="en-IN" sz="1600" dirty="0">
              <a:solidFill>
                <a:schemeClr val="tx2"/>
              </a:solidFill>
              <a:latin typeface="Arial" panose="020B0604020202020204" pitchFamily="34" charset="0"/>
            </a:endParaRPr>
          </a:p>
          <a:p>
            <a:r>
              <a:rPr lang="en-IN" sz="1600" dirty="0">
                <a:solidFill>
                  <a:schemeClr val="accent1"/>
                </a:solidFill>
                <a:latin typeface="Arial" panose="020B0604020202020204" pitchFamily="34" charset="0"/>
              </a:rPr>
              <a:t>The basic Git workflow goes something like this:</a:t>
            </a:r>
          </a:p>
          <a:p>
            <a:pPr lvl="1">
              <a:buFont typeface="+mj-lt"/>
              <a:buAutoNum type="arabicPeriod"/>
            </a:pPr>
            <a:r>
              <a:rPr lang="en-IN" sz="1600" dirty="0">
                <a:solidFill>
                  <a:schemeClr val="tx2"/>
                </a:solidFill>
                <a:latin typeface="Arial" panose="020B0604020202020204" pitchFamily="34" charset="0"/>
              </a:rPr>
              <a:t>You modify files in your working tree.</a:t>
            </a:r>
          </a:p>
          <a:p>
            <a:pPr lvl="1">
              <a:buFont typeface="+mj-lt"/>
              <a:buAutoNum type="arabicPeriod"/>
            </a:pPr>
            <a:r>
              <a:rPr lang="en-IN" sz="1600" dirty="0">
                <a:solidFill>
                  <a:schemeClr val="tx2"/>
                </a:solidFill>
                <a:latin typeface="Arial" panose="020B0604020202020204" pitchFamily="34" charset="0"/>
              </a:rPr>
              <a:t>You selectively stage just those changes you want to be part of your next commit, which adds </a:t>
            </a:r>
            <a:r>
              <a:rPr lang="en-IN" sz="1600" b="1" dirty="0">
                <a:solidFill>
                  <a:schemeClr val="tx2"/>
                </a:solidFill>
                <a:latin typeface="Courier"/>
              </a:rPr>
              <a:t>only</a:t>
            </a:r>
            <a:r>
              <a:rPr lang="en-IN" sz="1600" dirty="0">
                <a:solidFill>
                  <a:schemeClr val="tx2"/>
                </a:solidFill>
                <a:latin typeface="Arial" panose="020B0604020202020204" pitchFamily="34" charset="0"/>
              </a:rPr>
              <a:t> those changes to the staging area.</a:t>
            </a:r>
          </a:p>
          <a:p>
            <a:pPr lvl="1">
              <a:buFont typeface="+mj-lt"/>
              <a:buAutoNum type="arabicPeriod"/>
            </a:pPr>
            <a:r>
              <a:rPr lang="en-IN" sz="1600" dirty="0">
                <a:solidFill>
                  <a:schemeClr val="tx2"/>
                </a:solidFill>
                <a:latin typeface="Arial" panose="020B0604020202020204" pitchFamily="34" charset="0"/>
              </a:rPr>
              <a:t>You do a commit, which takes the files as they are in the staging area and stores that snapshot permanently to your Git directory.</a:t>
            </a:r>
          </a:p>
          <a:p>
            <a:endParaRPr lang="en-IN" sz="1600" dirty="0">
              <a:solidFill>
                <a:schemeClr val="tx2"/>
              </a:solidFill>
              <a:latin typeface="Arial" panose="020B0604020202020204" pitchFamily="34" charset="0"/>
            </a:endParaRPr>
          </a:p>
          <a:p>
            <a:endParaRPr lang="en-IN" sz="1600" dirty="0">
              <a:solidFill>
                <a:schemeClr val="tx2"/>
              </a:solidFill>
              <a:latin typeface="Arial" panose="020B0604020202020204" pitchFamily="34" charset="0"/>
            </a:endParaRPr>
          </a:p>
          <a:p>
            <a:r>
              <a:rPr lang="en-IN" sz="1600" u="sng" dirty="0">
                <a:solidFill>
                  <a:schemeClr val="accent1"/>
                </a:solidFill>
                <a:latin typeface="Arial" panose="020B0604020202020204" pitchFamily="34" charset="0"/>
              </a:rPr>
              <a:t>Git installation on Ubuntu:</a:t>
            </a:r>
            <a:r>
              <a:rPr lang="en-IN" sz="1600" b="1" dirty="0">
                <a:solidFill>
                  <a:schemeClr val="tx2"/>
                </a:solidFill>
                <a:latin typeface="Arial" panose="020B0604020202020204" pitchFamily="34" charset="0"/>
              </a:rPr>
              <a:t> </a:t>
            </a:r>
            <a:r>
              <a:rPr lang="en-IN" sz="1600" b="1" dirty="0" err="1">
                <a:solidFill>
                  <a:schemeClr val="tx2"/>
                </a:solidFill>
                <a:latin typeface="Arial" panose="020B0604020202020204" pitchFamily="34" charset="0"/>
              </a:rPr>
              <a:t>sudo</a:t>
            </a:r>
            <a:r>
              <a:rPr lang="en-IN" sz="1600" b="1" dirty="0">
                <a:solidFill>
                  <a:schemeClr val="tx2"/>
                </a:solidFill>
                <a:latin typeface="Arial" panose="020B0604020202020204" pitchFamily="34" charset="0"/>
              </a:rPr>
              <a:t> apt install git-all</a:t>
            </a:r>
          </a:p>
        </p:txBody>
      </p:sp>
    </p:spTree>
    <p:extLst>
      <p:ext uri="{BB962C8B-B14F-4D97-AF65-F5344CB8AC3E}">
        <p14:creationId xmlns:p14="http://schemas.microsoft.com/office/powerpoint/2010/main" val="32609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F7237-409F-4CAC-A5C0-3B63D211F85E}"/>
              </a:ext>
            </a:extLst>
          </p:cNvPr>
          <p:cNvSpPr>
            <a:spLocks noGrp="1"/>
          </p:cNvSpPr>
          <p:nvPr>
            <p:ph idx="1"/>
          </p:nvPr>
        </p:nvSpPr>
        <p:spPr>
          <a:xfrm>
            <a:off x="161553" y="667658"/>
            <a:ext cx="6805303" cy="5229560"/>
          </a:xfrm>
        </p:spPr>
        <p:txBody>
          <a:bodyPr tIns="0" bIns="648000">
            <a:normAutofit fontScale="85000" lnSpcReduction="20000"/>
          </a:bodyPr>
          <a:lstStyle/>
          <a:p>
            <a:pPr marL="0" indent="0">
              <a:buNone/>
            </a:pPr>
            <a:r>
              <a:rPr lang="en-IN" dirty="0"/>
              <a:t>Working directory can be in one of two states: </a:t>
            </a:r>
          </a:p>
          <a:p>
            <a:pPr>
              <a:buFont typeface="Wingdings" panose="05000000000000000000" pitchFamily="2" charset="2"/>
              <a:buChar char="Ø"/>
            </a:pPr>
            <a:r>
              <a:rPr lang="en-IN" dirty="0"/>
              <a:t>tracked </a:t>
            </a:r>
          </a:p>
          <a:p>
            <a:pPr>
              <a:buFont typeface="Wingdings" panose="05000000000000000000" pitchFamily="2" charset="2"/>
              <a:buChar char="Ø"/>
            </a:pPr>
            <a:r>
              <a:rPr lang="en-IN" dirty="0"/>
              <a:t>untracked</a:t>
            </a:r>
          </a:p>
          <a:p>
            <a:pPr marL="0" indent="0">
              <a:buNone/>
            </a:pPr>
            <a:r>
              <a:rPr lang="en-IN" dirty="0">
                <a:solidFill>
                  <a:schemeClr val="accent4">
                    <a:lumMod val="75000"/>
                  </a:schemeClr>
                </a:solidFill>
              </a:rPr>
              <a:t>Tracked files</a:t>
            </a:r>
            <a:r>
              <a:rPr lang="en-IN" dirty="0"/>
              <a:t> are files that were in the last snapshot; they can be unmodified, modified, or staged. In short, tracked files are files that Git knows about.</a:t>
            </a:r>
          </a:p>
          <a:p>
            <a:pPr marL="0" indent="0">
              <a:buNone/>
            </a:pPr>
            <a:r>
              <a:rPr lang="en-IN" dirty="0">
                <a:solidFill>
                  <a:schemeClr val="accent4">
                    <a:lumMod val="75000"/>
                  </a:schemeClr>
                </a:solidFill>
              </a:rPr>
              <a:t>Untracked files </a:t>
            </a:r>
            <a:r>
              <a:rPr lang="en-IN" dirty="0"/>
              <a:t>are everything else — any files in your working directory that were not in your last snapshot and are not in your staging area. When you first clone a repository, all of your files will be tracked and unmodified because Git just checked them out and you haven’t edited anything.</a:t>
            </a:r>
          </a:p>
          <a:p>
            <a:pPr marL="0" indent="0">
              <a:buNone/>
            </a:pPr>
            <a:r>
              <a:rPr lang="en-IN" dirty="0"/>
              <a:t>As you edit files, Git sees them as </a:t>
            </a:r>
            <a:r>
              <a:rPr lang="en-IN" dirty="0">
                <a:solidFill>
                  <a:schemeClr val="accent4">
                    <a:lumMod val="75000"/>
                  </a:schemeClr>
                </a:solidFill>
              </a:rPr>
              <a:t>modified</a:t>
            </a:r>
            <a:r>
              <a:rPr lang="en-IN" dirty="0"/>
              <a:t>, because you’ve changed them since your last commit. As you work, you selectively stage these modified files and then </a:t>
            </a:r>
            <a:r>
              <a:rPr lang="en-IN" dirty="0">
                <a:solidFill>
                  <a:schemeClr val="accent4">
                    <a:lumMod val="75000"/>
                  </a:schemeClr>
                </a:solidFill>
              </a:rPr>
              <a:t>commit</a:t>
            </a:r>
            <a:r>
              <a:rPr lang="en-IN" dirty="0"/>
              <a:t> all those staged changes, and the cycle repeats.</a:t>
            </a:r>
          </a:p>
        </p:txBody>
      </p:sp>
      <p:pic>
        <p:nvPicPr>
          <p:cNvPr id="1026" name="Picture 2" descr="The lifecycle of the status of your files.">
            <a:extLst>
              <a:ext uri="{FF2B5EF4-FFF2-40B4-BE49-F238E27FC236}">
                <a16:creationId xmlns:a16="http://schemas.microsoft.com/office/drawing/2014/main" id="{C1302C13-4BC9-4330-A600-FC616DF4E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487" y="1276800"/>
            <a:ext cx="5579295" cy="3483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F762FB-28A6-446E-A6BD-E1E9F8EE0DD7}"/>
              </a:ext>
            </a:extLst>
          </p:cNvPr>
          <p:cNvSpPr txBox="1"/>
          <p:nvPr/>
        </p:nvSpPr>
        <p:spPr>
          <a:xfrm>
            <a:off x="4078514" y="43545"/>
            <a:ext cx="4818743" cy="400110"/>
          </a:xfrm>
          <a:prstGeom prst="rect">
            <a:avLst/>
          </a:prstGeom>
          <a:noFill/>
        </p:spPr>
        <p:txBody>
          <a:bodyPr wrap="square" rtlCol="0">
            <a:spAutoFit/>
          </a:bodyPr>
          <a:lstStyle/>
          <a:p>
            <a:r>
              <a:rPr lang="en-IN" sz="2000" u="sng" dirty="0">
                <a:solidFill>
                  <a:srgbClr val="FFFF00"/>
                </a:solidFill>
              </a:rPr>
              <a:t>Submitting changes to the repositories</a:t>
            </a:r>
            <a:endParaRPr lang="en-IN" sz="2000" u="sng" dirty="0"/>
          </a:p>
        </p:txBody>
      </p:sp>
      <p:sp>
        <p:nvSpPr>
          <p:cNvPr id="2" name="TextBox 1">
            <a:extLst>
              <a:ext uri="{FF2B5EF4-FFF2-40B4-BE49-F238E27FC236}">
                <a16:creationId xmlns:a16="http://schemas.microsoft.com/office/drawing/2014/main" id="{19346617-17D0-4DF9-B4F1-975D2CCC95D0}"/>
              </a:ext>
            </a:extLst>
          </p:cNvPr>
          <p:cNvSpPr txBox="1"/>
          <p:nvPr/>
        </p:nvSpPr>
        <p:spPr>
          <a:xfrm>
            <a:off x="161553" y="5592417"/>
            <a:ext cx="11142551" cy="369332"/>
          </a:xfrm>
          <a:prstGeom prst="rect">
            <a:avLst/>
          </a:prstGeom>
          <a:noFill/>
        </p:spPr>
        <p:txBody>
          <a:bodyPr wrap="square" rtlCol="0">
            <a:spAutoFit/>
          </a:bodyPr>
          <a:lstStyle/>
          <a:p>
            <a:r>
              <a:rPr lang="en-IN" dirty="0"/>
              <a:t>Reference: </a:t>
            </a:r>
            <a:r>
              <a:rPr lang="en-IN" dirty="0">
                <a:hlinkClick r:id="rId3"/>
              </a:rPr>
              <a:t>https://git-scm.com/book/en/v1/Getting-Started-Git-Basics</a:t>
            </a:r>
            <a:endParaRPr lang="en-IN" dirty="0"/>
          </a:p>
        </p:txBody>
      </p:sp>
    </p:spTree>
    <p:extLst>
      <p:ext uri="{BB962C8B-B14F-4D97-AF65-F5344CB8AC3E}">
        <p14:creationId xmlns:p14="http://schemas.microsoft.com/office/powerpoint/2010/main" val="180732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70E31-0D47-417C-A341-33A5BE6FCFFD}"/>
              </a:ext>
            </a:extLst>
          </p:cNvPr>
          <p:cNvSpPr>
            <a:spLocks noGrp="1"/>
          </p:cNvSpPr>
          <p:nvPr>
            <p:ph idx="1"/>
          </p:nvPr>
        </p:nvSpPr>
        <p:spPr>
          <a:xfrm>
            <a:off x="894988" y="490331"/>
            <a:ext cx="10091064" cy="5565913"/>
          </a:xfrm>
        </p:spPr>
        <p:txBody>
          <a:bodyPr>
            <a:normAutofit fontScale="92500" lnSpcReduction="20000"/>
          </a:bodyPr>
          <a:lstStyle/>
          <a:p>
            <a:pPr marL="0" indent="0">
              <a:buNone/>
            </a:pPr>
            <a:r>
              <a:rPr lang="en-IN" sz="1800" b="1" dirty="0">
                <a:solidFill>
                  <a:srgbClr val="FFFF00"/>
                </a:solidFill>
              </a:rPr>
              <a:t>Git Configurations:</a:t>
            </a:r>
          </a:p>
          <a:p>
            <a:pPr marL="0" indent="0">
              <a:buNone/>
            </a:pPr>
            <a:r>
              <a:rPr lang="en-IN" sz="1600" dirty="0">
                <a:solidFill>
                  <a:schemeClr val="tx2"/>
                </a:solidFill>
              </a:rPr>
              <a:t>Git comes with a tool called </a:t>
            </a:r>
            <a:r>
              <a:rPr lang="en-IN" sz="1600" dirty="0">
                <a:solidFill>
                  <a:schemeClr val="accent3"/>
                </a:solidFill>
              </a:rPr>
              <a:t>git config</a:t>
            </a:r>
            <a:r>
              <a:rPr lang="en-IN" sz="1600" dirty="0">
                <a:solidFill>
                  <a:schemeClr val="tx2"/>
                </a:solidFill>
              </a:rPr>
              <a:t> that lets you get and set configuration variables that control all aspects of how git looks and operates. </a:t>
            </a:r>
          </a:p>
          <a:p>
            <a:pPr marL="0" indent="0">
              <a:buNone/>
            </a:pPr>
            <a:r>
              <a:rPr lang="en-IN" sz="1600" dirty="0">
                <a:solidFill>
                  <a:schemeClr val="tx2"/>
                </a:solidFill>
              </a:rPr>
              <a:t>These variables can be stored in three different places:</a:t>
            </a:r>
          </a:p>
          <a:p>
            <a:pPr>
              <a:buFont typeface="Courier New" panose="02070309020205020404" pitchFamily="49" charset="0"/>
              <a:buChar char="o"/>
            </a:pPr>
            <a:r>
              <a:rPr lang="en-IN" sz="1600" dirty="0">
                <a:solidFill>
                  <a:schemeClr val="tx2"/>
                </a:solidFill>
              </a:rPr>
              <a:t>/etc/</a:t>
            </a:r>
            <a:r>
              <a:rPr lang="en-IN" sz="1600" dirty="0" err="1">
                <a:solidFill>
                  <a:schemeClr val="tx2"/>
                </a:solidFill>
              </a:rPr>
              <a:t>gitconfig</a:t>
            </a:r>
            <a:r>
              <a:rPr lang="en-IN" sz="1600" dirty="0">
                <a:solidFill>
                  <a:schemeClr val="tx2"/>
                </a:solidFill>
              </a:rPr>
              <a:t> file</a:t>
            </a:r>
          </a:p>
          <a:p>
            <a:pPr>
              <a:buFont typeface="Courier New" panose="02070309020205020404" pitchFamily="49" charset="0"/>
              <a:buChar char="o"/>
            </a:pPr>
            <a:r>
              <a:rPr lang="en-IN" sz="1600" dirty="0">
                <a:solidFill>
                  <a:schemeClr val="tx2"/>
                </a:solidFill>
              </a:rPr>
              <a:t>~/.</a:t>
            </a:r>
            <a:r>
              <a:rPr lang="en-IN" sz="1600" dirty="0" err="1">
                <a:solidFill>
                  <a:schemeClr val="tx2"/>
                </a:solidFill>
              </a:rPr>
              <a:t>gitconfig</a:t>
            </a:r>
            <a:r>
              <a:rPr lang="en-IN" sz="1600" dirty="0">
                <a:solidFill>
                  <a:schemeClr val="tx2"/>
                </a:solidFill>
              </a:rPr>
              <a:t> or ~/.config/git/config file</a:t>
            </a:r>
          </a:p>
          <a:p>
            <a:pPr>
              <a:buFont typeface="Courier New" panose="02070309020205020404" pitchFamily="49" charset="0"/>
              <a:buChar char="o"/>
            </a:pPr>
            <a:r>
              <a:rPr lang="en-IN" sz="1600" dirty="0">
                <a:solidFill>
                  <a:schemeClr val="tx2"/>
                </a:solidFill>
              </a:rPr>
              <a:t>config file in the Git directory (that is, .git/config) </a:t>
            </a:r>
          </a:p>
          <a:p>
            <a:pPr marL="0" indent="0">
              <a:buNone/>
            </a:pPr>
            <a:r>
              <a:rPr lang="en-IN" sz="1600" dirty="0">
                <a:solidFill>
                  <a:schemeClr val="tx2"/>
                </a:solidFill>
              </a:rPr>
              <a:t>git config --global user.name "</a:t>
            </a:r>
            <a:r>
              <a:rPr lang="en-IN" sz="1600" dirty="0" err="1">
                <a:solidFill>
                  <a:schemeClr val="tx2"/>
                </a:solidFill>
              </a:rPr>
              <a:t>xyz</a:t>
            </a:r>
            <a:r>
              <a:rPr lang="en-IN" sz="1600" dirty="0">
                <a:solidFill>
                  <a:schemeClr val="tx2"/>
                </a:solidFill>
              </a:rPr>
              <a:t>"</a:t>
            </a:r>
          </a:p>
          <a:p>
            <a:pPr marL="0" indent="0">
              <a:buNone/>
            </a:pPr>
            <a:r>
              <a:rPr lang="en-IN" sz="1600" dirty="0">
                <a:solidFill>
                  <a:schemeClr val="tx2"/>
                </a:solidFill>
              </a:rPr>
              <a:t>git config --global </a:t>
            </a:r>
            <a:r>
              <a:rPr lang="en-IN" sz="1600" dirty="0" err="1">
                <a:solidFill>
                  <a:schemeClr val="tx2"/>
                </a:solidFill>
              </a:rPr>
              <a:t>user.email</a:t>
            </a:r>
            <a:r>
              <a:rPr lang="en-IN" sz="1600" dirty="0">
                <a:solidFill>
                  <a:schemeClr val="tx2"/>
                </a:solidFill>
              </a:rPr>
              <a:t> </a:t>
            </a:r>
            <a:r>
              <a:rPr lang="en-IN" sz="1600" dirty="0">
                <a:solidFill>
                  <a:schemeClr val="tx2"/>
                </a:solidFill>
                <a:hlinkClick r:id="rId2"/>
              </a:rPr>
              <a:t>xyz@example.com</a:t>
            </a:r>
            <a:endParaRPr lang="en-IN" sz="1600" dirty="0">
              <a:solidFill>
                <a:schemeClr val="tx2"/>
              </a:solidFill>
            </a:endParaRPr>
          </a:p>
          <a:p>
            <a:pPr marL="0" indent="0">
              <a:buNone/>
            </a:pPr>
            <a:r>
              <a:rPr lang="en-IN" sz="1600" b="1" u="sng" dirty="0">
                <a:solidFill>
                  <a:schemeClr val="accent1"/>
                </a:solidFill>
              </a:rPr>
              <a:t>Help:</a:t>
            </a:r>
          </a:p>
          <a:p>
            <a:pPr marL="0" indent="0">
              <a:buNone/>
            </a:pPr>
            <a:r>
              <a:rPr lang="en-IN" sz="1600" dirty="0"/>
              <a:t>You can get help from git through command line as below:</a:t>
            </a:r>
          </a:p>
          <a:p>
            <a:pPr marL="0" indent="0">
              <a:buNone/>
            </a:pPr>
            <a:r>
              <a:rPr lang="en-IN" sz="1600" dirty="0"/>
              <a:t>$ git help &lt;verb&gt;</a:t>
            </a:r>
          </a:p>
          <a:p>
            <a:pPr marL="0" indent="0">
              <a:buNone/>
            </a:pPr>
            <a:r>
              <a:rPr lang="en-IN" sz="1600" dirty="0"/>
              <a:t>$ git &lt;verb&gt; --help</a:t>
            </a:r>
          </a:p>
          <a:p>
            <a:pPr marL="0" indent="0">
              <a:buNone/>
            </a:pPr>
            <a:r>
              <a:rPr lang="en-IN" sz="1600" dirty="0"/>
              <a:t>$ man git-&lt;verb&gt;</a:t>
            </a:r>
          </a:p>
          <a:p>
            <a:pPr marL="0" indent="0">
              <a:buNone/>
            </a:pPr>
            <a:r>
              <a:rPr lang="en-IN" sz="1600" dirty="0"/>
              <a:t>Example:</a:t>
            </a:r>
          </a:p>
          <a:p>
            <a:pPr marL="0" indent="0">
              <a:buNone/>
            </a:pPr>
            <a:r>
              <a:rPr lang="en-IN" sz="1600" dirty="0"/>
              <a:t>git add --help</a:t>
            </a:r>
          </a:p>
          <a:p>
            <a:pPr marL="0" indent="0">
              <a:buNone/>
            </a:pPr>
            <a:endParaRPr lang="en-IN" sz="1600" dirty="0">
              <a:solidFill>
                <a:schemeClr val="tx2"/>
              </a:solidFill>
            </a:endParaRPr>
          </a:p>
        </p:txBody>
      </p:sp>
      <p:sp>
        <p:nvSpPr>
          <p:cNvPr id="4" name="Title 1">
            <a:extLst>
              <a:ext uri="{FF2B5EF4-FFF2-40B4-BE49-F238E27FC236}">
                <a16:creationId xmlns:a16="http://schemas.microsoft.com/office/drawing/2014/main" id="{12D7F5CC-D821-48B5-BD6D-A797A473D9C9}"/>
              </a:ext>
            </a:extLst>
          </p:cNvPr>
          <p:cNvSpPr>
            <a:spLocks noGrp="1"/>
          </p:cNvSpPr>
          <p:nvPr>
            <p:ph type="title"/>
          </p:nvPr>
        </p:nvSpPr>
        <p:spPr>
          <a:xfrm>
            <a:off x="1557597" y="26499"/>
            <a:ext cx="9291215" cy="368819"/>
          </a:xfrm>
        </p:spPr>
        <p:txBody>
          <a:bodyPr>
            <a:normAutofit fontScale="90000"/>
          </a:bodyPr>
          <a:lstStyle/>
          <a:p>
            <a:r>
              <a:rPr lang="en-IN" sz="2400" b="1" u="sng" dirty="0"/>
              <a:t>GIT Commands</a:t>
            </a:r>
          </a:p>
        </p:txBody>
      </p:sp>
    </p:spTree>
    <p:extLst>
      <p:ext uri="{BB962C8B-B14F-4D97-AF65-F5344CB8AC3E}">
        <p14:creationId xmlns:p14="http://schemas.microsoft.com/office/powerpoint/2010/main" val="83396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ircle(in)">
                                      <p:cBhvr>
                                        <p:cTn id="33" dur="2000"/>
                                        <p:tgtEl>
                                          <p:spTgt spid="3">
                                            <p:txEl>
                                              <p:pRg st="8" end="8"/>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ircle(in)">
                                      <p:cBhvr>
                                        <p:cTn id="36" dur="2000"/>
                                        <p:tgtEl>
                                          <p:spTgt spid="3">
                                            <p:txEl>
                                              <p:pRg st="9" end="9"/>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circle(in)">
                                      <p:cBhvr>
                                        <p:cTn id="39" dur="2000"/>
                                        <p:tgtEl>
                                          <p:spTgt spid="3">
                                            <p:txEl>
                                              <p:pRg st="10" end="10"/>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circle(in)">
                                      <p:cBhvr>
                                        <p:cTn id="42" dur="2000"/>
                                        <p:tgtEl>
                                          <p:spTgt spid="3">
                                            <p:txEl>
                                              <p:pRg st="11" end="11"/>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circle(in)">
                                      <p:cBhvr>
                                        <p:cTn id="45" dur="2000"/>
                                        <p:tgtEl>
                                          <p:spTgt spid="3">
                                            <p:txEl>
                                              <p:pRg st="12" end="12"/>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circle(in)">
                                      <p:cBhvr>
                                        <p:cTn id="48" dur="2000"/>
                                        <p:tgtEl>
                                          <p:spTgt spid="3">
                                            <p:txEl>
                                              <p:pRg st="13" end="13"/>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circle(in)">
                                      <p:cBhvr>
                                        <p:cTn id="51"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F7237-409F-4CAC-A5C0-3B63D211F85E}"/>
              </a:ext>
            </a:extLst>
          </p:cNvPr>
          <p:cNvSpPr>
            <a:spLocks noGrp="1"/>
          </p:cNvSpPr>
          <p:nvPr>
            <p:ph idx="1"/>
          </p:nvPr>
        </p:nvSpPr>
        <p:spPr>
          <a:xfrm>
            <a:off x="437322" y="268558"/>
            <a:ext cx="11476381" cy="5919441"/>
          </a:xfrm>
        </p:spPr>
        <p:txBody>
          <a:bodyPr>
            <a:normAutofit fontScale="85000" lnSpcReduction="20000"/>
          </a:bodyPr>
          <a:lstStyle/>
          <a:p>
            <a:pPr marL="0" indent="0">
              <a:buNone/>
            </a:pPr>
            <a:r>
              <a:rPr lang="en-IN" sz="2200" u="sng" dirty="0">
                <a:solidFill>
                  <a:srgbClr val="FFFF00"/>
                </a:solidFill>
              </a:rPr>
              <a:t>Initializing Git Repository</a:t>
            </a:r>
            <a:endParaRPr lang="en-IN" sz="1800" u="sng" dirty="0">
              <a:solidFill>
                <a:srgbClr val="FFFF00"/>
              </a:solidFill>
            </a:endParaRPr>
          </a:p>
          <a:p>
            <a:pPr marL="0" indent="0">
              <a:buNone/>
            </a:pPr>
            <a:r>
              <a:rPr lang="en-IN" sz="1800" b="1" dirty="0">
                <a:solidFill>
                  <a:schemeClr val="accent6">
                    <a:lumMod val="75000"/>
                  </a:schemeClr>
                </a:solidFill>
              </a:rPr>
              <a:t>Git repository initialization can be done in one of two ways:</a:t>
            </a:r>
          </a:p>
          <a:p>
            <a:pPr>
              <a:buFont typeface="Wingdings" panose="05000000000000000000" pitchFamily="2" charset="2"/>
              <a:buChar char="v"/>
            </a:pPr>
            <a:r>
              <a:rPr lang="en-IN" sz="1800" dirty="0"/>
              <a:t>You can take a local directory that is currently not under version control, and turn it into a Git repository</a:t>
            </a:r>
          </a:p>
          <a:p>
            <a:pPr>
              <a:buFont typeface="Wingdings" panose="05000000000000000000" pitchFamily="2" charset="2"/>
              <a:buChar char="v"/>
            </a:pPr>
            <a:r>
              <a:rPr lang="en-IN" sz="1800" dirty="0"/>
              <a:t>You can clone an existing Git repository from elsewhere.</a:t>
            </a:r>
          </a:p>
          <a:p>
            <a:pPr marL="0" indent="0">
              <a:buNone/>
            </a:pPr>
            <a:r>
              <a:rPr lang="en-IN" b="1" dirty="0">
                <a:solidFill>
                  <a:srgbClr val="00B050"/>
                </a:solidFill>
              </a:rPr>
              <a:t>1) Initializing a Repository in an Existing Directory</a:t>
            </a:r>
          </a:p>
          <a:p>
            <a:pPr marL="0" indent="0">
              <a:buNone/>
            </a:pPr>
            <a:r>
              <a:rPr lang="en-IN" sz="1800" dirty="0">
                <a:solidFill>
                  <a:schemeClr val="accent6">
                    <a:lumMod val="75000"/>
                  </a:schemeClr>
                </a:solidFill>
              </a:rPr>
              <a:t>Git Server Side:</a:t>
            </a:r>
          </a:p>
          <a:p>
            <a:pPr lvl="1"/>
            <a:r>
              <a:rPr lang="en-IN" sz="1600" dirty="0"/>
              <a:t>Create account in the Git server or use existing credentials.</a:t>
            </a:r>
          </a:p>
          <a:p>
            <a:pPr lvl="1"/>
            <a:r>
              <a:rPr lang="en-IN" sz="1600" dirty="0"/>
              <a:t>Create new empty git repository in the Git server</a:t>
            </a:r>
          </a:p>
          <a:p>
            <a:pPr marL="0" indent="0">
              <a:buNone/>
            </a:pPr>
            <a:r>
              <a:rPr lang="en-IN" sz="1800" dirty="0">
                <a:solidFill>
                  <a:schemeClr val="accent6">
                    <a:lumMod val="75000"/>
                  </a:schemeClr>
                </a:solidFill>
              </a:rPr>
              <a:t>Workstation Side:</a:t>
            </a:r>
          </a:p>
          <a:p>
            <a:pPr lvl="1"/>
            <a:r>
              <a:rPr lang="en-IN" sz="1600" dirty="0" err="1"/>
              <a:t>Goto</a:t>
            </a:r>
            <a:r>
              <a:rPr lang="en-IN" sz="1600" dirty="0"/>
              <a:t> the directory which you want to add to the new git repository and run below command.</a:t>
            </a:r>
          </a:p>
          <a:p>
            <a:pPr marL="457200" lvl="1" indent="0">
              <a:buNone/>
            </a:pPr>
            <a:r>
              <a:rPr lang="en-IN" sz="1600" dirty="0"/>
              <a:t>	$ git </a:t>
            </a:r>
            <a:r>
              <a:rPr lang="en-IN" sz="1600" dirty="0" err="1"/>
              <a:t>init</a:t>
            </a:r>
            <a:endParaRPr lang="en-IN" sz="1600" dirty="0"/>
          </a:p>
          <a:p>
            <a:pPr marL="457200" lvl="1" indent="0">
              <a:buNone/>
            </a:pPr>
            <a:r>
              <a:rPr lang="en-IN" sz="1600" dirty="0"/>
              <a:t>	$ git add .</a:t>
            </a:r>
          </a:p>
          <a:p>
            <a:pPr marL="457200" lvl="1" indent="0">
              <a:buNone/>
            </a:pPr>
            <a:r>
              <a:rPr lang="en-IN" sz="1600" dirty="0"/>
              <a:t>	$ git commit   –m  “my new repository”</a:t>
            </a:r>
          </a:p>
          <a:p>
            <a:pPr marL="457200" lvl="1" indent="0">
              <a:buNone/>
            </a:pPr>
            <a:r>
              <a:rPr lang="en-IN" sz="1600" dirty="0"/>
              <a:t>	$ git remote add origin </a:t>
            </a:r>
            <a:r>
              <a:rPr lang="en-IN" sz="1600" dirty="0">
                <a:hlinkClick r:id="rId2"/>
              </a:rPr>
              <a:t>https://github.com/username/xyz.git</a:t>
            </a:r>
            <a:endParaRPr lang="en-IN" sz="1600" dirty="0"/>
          </a:p>
          <a:p>
            <a:pPr marL="457200" lvl="1" indent="0">
              <a:buNone/>
            </a:pPr>
            <a:r>
              <a:rPr lang="en-IN" sz="1600" dirty="0"/>
              <a:t>	$ git push  –u  origin master</a:t>
            </a:r>
          </a:p>
          <a:p>
            <a:pPr marL="0" indent="0">
              <a:buNone/>
            </a:pPr>
            <a:r>
              <a:rPr lang="en-IN" sz="2100" b="1" dirty="0">
                <a:solidFill>
                  <a:srgbClr val="00B050"/>
                </a:solidFill>
              </a:rPr>
              <a:t>2) Cloning an Existing Repository</a:t>
            </a:r>
          </a:p>
          <a:p>
            <a:pPr marL="0" indent="0">
              <a:buNone/>
            </a:pPr>
            <a:r>
              <a:rPr lang="en-IN" sz="2100" b="1" dirty="0"/>
              <a:t>	</a:t>
            </a:r>
            <a:r>
              <a:rPr lang="en-IN" sz="1600" dirty="0"/>
              <a:t>git clone &lt;repo-server&gt;.git	</a:t>
            </a:r>
            <a:endParaRPr lang="en-IN" sz="1800" dirty="0"/>
          </a:p>
        </p:txBody>
      </p:sp>
    </p:spTree>
    <p:extLst>
      <p:ext uri="{BB962C8B-B14F-4D97-AF65-F5344CB8AC3E}">
        <p14:creationId xmlns:p14="http://schemas.microsoft.com/office/powerpoint/2010/main" val="1686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Effect transition="in" filter="fade">
                                      <p:cBhvr>
                                        <p:cTn id="75" dur="1000"/>
                                        <p:tgtEl>
                                          <p:spTgt spid="3">
                                            <p:txEl>
                                              <p:pRg st="15" end="15"/>
                                            </p:txEl>
                                          </p:spTgt>
                                        </p:tgtEl>
                                      </p:cBhvr>
                                    </p:animEffect>
                                    <p:anim calcmode="lin" valueType="num">
                                      <p:cBhvr>
                                        <p:cTn id="7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16" end="16"/>
                                            </p:txEl>
                                          </p:spTgt>
                                        </p:tgtEl>
                                        <p:attrNameLst>
                                          <p:attrName>style.visibility</p:attrName>
                                        </p:attrNameLst>
                                      </p:cBhvr>
                                      <p:to>
                                        <p:strVal val="visible"/>
                                      </p:to>
                                    </p:set>
                                    <p:animEffect transition="in" filter="fade">
                                      <p:cBhvr>
                                        <p:cTn id="80" dur="1000"/>
                                        <p:tgtEl>
                                          <p:spTgt spid="3">
                                            <p:txEl>
                                              <p:pRg st="16" end="16"/>
                                            </p:txEl>
                                          </p:spTgt>
                                        </p:tgtEl>
                                      </p:cBhvr>
                                    </p:animEffect>
                                    <p:anim calcmode="lin" valueType="num">
                                      <p:cBhvr>
                                        <p:cTn id="81"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FDC6B0BF-523C-4629-BCC2-31F2446BE517}"/>
              </a:ext>
            </a:extLst>
          </p:cNvPr>
          <p:cNvGraphicFramePr>
            <a:graphicFrameLocks noGrp="1"/>
          </p:cNvGraphicFramePr>
          <p:nvPr>
            <p:extLst>
              <p:ext uri="{D42A27DB-BD31-4B8C-83A1-F6EECF244321}">
                <p14:modId xmlns:p14="http://schemas.microsoft.com/office/powerpoint/2010/main" val="4189068318"/>
              </p:ext>
            </p:extLst>
          </p:nvPr>
        </p:nvGraphicFramePr>
        <p:xfrm>
          <a:off x="112543" y="14068"/>
          <a:ext cx="11966915" cy="6811368"/>
        </p:xfrm>
        <a:graphic>
          <a:graphicData uri="http://schemas.openxmlformats.org/drawingml/2006/table">
            <a:tbl>
              <a:tblPr>
                <a:tableStyleId>{5C22544A-7EE6-4342-B048-85BDC9FD1C3A}</a:tableStyleId>
              </a:tblPr>
              <a:tblGrid>
                <a:gridCol w="2226737">
                  <a:extLst>
                    <a:ext uri="{9D8B030D-6E8A-4147-A177-3AD203B41FA5}">
                      <a16:colId xmlns:a16="http://schemas.microsoft.com/office/drawing/2014/main" val="2871117634"/>
                    </a:ext>
                  </a:extLst>
                </a:gridCol>
                <a:gridCol w="5949007">
                  <a:extLst>
                    <a:ext uri="{9D8B030D-6E8A-4147-A177-3AD203B41FA5}">
                      <a16:colId xmlns:a16="http://schemas.microsoft.com/office/drawing/2014/main" val="1127749159"/>
                    </a:ext>
                  </a:extLst>
                </a:gridCol>
                <a:gridCol w="3791171">
                  <a:extLst>
                    <a:ext uri="{9D8B030D-6E8A-4147-A177-3AD203B41FA5}">
                      <a16:colId xmlns:a16="http://schemas.microsoft.com/office/drawing/2014/main" val="488478768"/>
                    </a:ext>
                  </a:extLst>
                </a:gridCol>
              </a:tblGrid>
              <a:tr h="279464">
                <a:tc>
                  <a:txBody>
                    <a:bodyPr/>
                    <a:lstStyle/>
                    <a:p>
                      <a:pPr algn="ctr" fontAlgn="ctr"/>
                      <a:r>
                        <a:rPr lang="en-IN" sz="1800" b="1" u="none" strike="noStrike" dirty="0">
                          <a:solidFill>
                            <a:srgbClr val="FFFF00"/>
                          </a:solidFill>
                          <a:effectLst/>
                        </a:rPr>
                        <a:t>Git task</a:t>
                      </a:r>
                      <a:endParaRPr lang="en-IN" sz="1800" b="1" i="0" u="none" strike="noStrike" dirty="0">
                        <a:solidFill>
                          <a:srgbClr val="FFFF00"/>
                        </a:solidFill>
                        <a:effectLst/>
                        <a:latin typeface="Segoe UI" panose="020B0502040204020203" pitchFamily="34" charset="0"/>
                      </a:endParaRPr>
                    </a:p>
                  </a:txBody>
                  <a:tcPr marL="4567" marR="4567" marT="4567" marB="0" anchor="ctr">
                    <a:solidFill>
                      <a:schemeClr val="tx2">
                        <a:lumMod val="25000"/>
                      </a:schemeClr>
                    </a:solidFill>
                  </a:tcPr>
                </a:tc>
                <a:tc>
                  <a:txBody>
                    <a:bodyPr/>
                    <a:lstStyle/>
                    <a:p>
                      <a:pPr algn="ctr" fontAlgn="ctr"/>
                      <a:r>
                        <a:rPr lang="en-IN" sz="1800" b="1" u="none" strike="noStrike">
                          <a:solidFill>
                            <a:srgbClr val="FFFF00"/>
                          </a:solidFill>
                          <a:effectLst/>
                        </a:rPr>
                        <a:t>Notes</a:t>
                      </a:r>
                      <a:endParaRPr lang="en-IN" sz="1800" b="1" i="0" u="none" strike="noStrike">
                        <a:solidFill>
                          <a:srgbClr val="FFFF00"/>
                        </a:solidFill>
                        <a:effectLst/>
                        <a:latin typeface="Segoe UI" panose="020B0502040204020203" pitchFamily="34" charset="0"/>
                      </a:endParaRPr>
                    </a:p>
                  </a:txBody>
                  <a:tcPr marL="4567" marR="4567" marT="4567" marB="0" anchor="ctr">
                    <a:solidFill>
                      <a:schemeClr val="tx2">
                        <a:lumMod val="25000"/>
                      </a:schemeClr>
                    </a:solidFill>
                  </a:tcPr>
                </a:tc>
                <a:tc>
                  <a:txBody>
                    <a:bodyPr/>
                    <a:lstStyle/>
                    <a:p>
                      <a:pPr algn="ctr" fontAlgn="ctr"/>
                      <a:r>
                        <a:rPr lang="en-IN" sz="1800" b="1" u="none" strike="noStrike" dirty="0">
                          <a:solidFill>
                            <a:srgbClr val="FFFF00"/>
                          </a:solidFill>
                          <a:effectLst/>
                        </a:rPr>
                        <a:t>Git commands</a:t>
                      </a:r>
                      <a:endParaRPr lang="en-IN" sz="1800" b="1" i="0" u="none" strike="noStrike" dirty="0">
                        <a:solidFill>
                          <a:srgbClr val="FFFF00"/>
                        </a:solidFill>
                        <a:effectLst/>
                        <a:latin typeface="Segoe UI" panose="020B0502040204020203" pitchFamily="34" charset="0"/>
                      </a:endParaRPr>
                    </a:p>
                  </a:txBody>
                  <a:tcPr marL="4567" marR="4567" marT="4567" marB="0" anchor="ctr">
                    <a:solidFill>
                      <a:schemeClr val="tx2">
                        <a:lumMod val="25000"/>
                      </a:schemeClr>
                    </a:solidFill>
                  </a:tcPr>
                </a:tc>
                <a:extLst>
                  <a:ext uri="{0D108BD9-81ED-4DB2-BD59-A6C34878D82A}">
                    <a16:rowId xmlns:a16="http://schemas.microsoft.com/office/drawing/2014/main" val="1594350425"/>
                  </a:ext>
                </a:extLst>
              </a:tr>
              <a:tr h="432180">
                <a:tc rowSpan="2">
                  <a:txBody>
                    <a:bodyPr/>
                    <a:lstStyle/>
                    <a:p>
                      <a:pPr algn="l" fontAlgn="t"/>
                      <a:r>
                        <a:rPr lang="en-IN" sz="1400" u="none" strike="noStrike" dirty="0">
                          <a:solidFill>
                            <a:schemeClr val="accent4">
                              <a:lumMod val="75000"/>
                            </a:schemeClr>
                          </a:solidFill>
                          <a:effectLst/>
                          <a:hlinkClick r:id="rId2">
                            <a:extLst>
                              <a:ext uri="{A12FA001-AC4F-418D-AE19-62706E023703}">
                                <ahyp:hlinkClr xmlns:ahyp="http://schemas.microsoft.com/office/drawing/2018/hyperlinkcolor" val="tx"/>
                              </a:ext>
                            </a:extLst>
                          </a:hlinkClick>
                        </a:rPr>
                        <a:t>Tell Git who you are</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a:txBody>
                    <a:bodyPr/>
                    <a:lstStyle/>
                    <a:p>
                      <a:pPr algn="l" fontAlgn="t"/>
                      <a:r>
                        <a:rPr lang="en-IN" sz="1400" u="none" strike="noStrike" dirty="0">
                          <a:solidFill>
                            <a:schemeClr val="accent4">
                              <a:lumMod val="75000"/>
                            </a:schemeClr>
                          </a:solidFill>
                          <a:effectLst/>
                        </a:rPr>
                        <a:t>Configure the author name and email address to be used with your commits.</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dirty="0">
                          <a:solidFill>
                            <a:schemeClr val="accent6">
                              <a:lumMod val="60000"/>
                              <a:lumOff val="40000"/>
                            </a:schemeClr>
                          </a:solidFill>
                          <a:effectLst/>
                        </a:rPr>
                        <a:t>git config --global user.name "Sam Smith"</a:t>
                      </a:r>
                      <a:endParaRPr lang="en-IN" sz="1400" b="0" i="0" u="none" strike="noStrike" dirty="0">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587322645"/>
                  </a:ext>
                </a:extLst>
              </a:tr>
              <a:tr h="432180">
                <a:tc vMerge="1">
                  <a:txBody>
                    <a:bodyPr/>
                    <a:lstStyle/>
                    <a:p>
                      <a:endParaRPr lang="en-IN"/>
                    </a:p>
                  </a:txBody>
                  <a:tcPr/>
                </a:tc>
                <a:tc>
                  <a:txBody>
                    <a:bodyPr/>
                    <a:lstStyle/>
                    <a:p>
                      <a:pPr algn="l" fontAlgn="ctr"/>
                      <a:r>
                        <a:rPr lang="en-IN" sz="1400" u="sng" strike="noStrike">
                          <a:solidFill>
                            <a:schemeClr val="accent4">
                              <a:lumMod val="75000"/>
                            </a:schemeClr>
                          </a:solidFill>
                          <a:effectLst/>
                          <a:hlinkClick r:id="rId3">
                            <a:extLst>
                              <a:ext uri="{A12FA001-AC4F-418D-AE19-62706E023703}">
                                <ahyp:hlinkClr xmlns:ahyp="http://schemas.microsoft.com/office/drawing/2018/hyperlinkcolor" val="tx"/>
                              </a:ext>
                            </a:extLst>
                          </a:hlinkClick>
                        </a:rPr>
                        <a:t>Note that Git strips some characters (for example trailing periods) from user.name.</a:t>
                      </a:r>
                      <a:endParaRPr lang="en-IN" sz="1400" b="0" i="0" u="sng" strike="noStrike">
                        <a:solidFill>
                          <a:schemeClr val="accent4">
                            <a:lumMod val="75000"/>
                          </a:schemeClr>
                        </a:solidFill>
                        <a:effectLst/>
                        <a:latin typeface="Calibri" panose="020F0502020204030204" pitchFamily="34" charset="0"/>
                      </a:endParaRPr>
                    </a:p>
                  </a:txBody>
                  <a:tcPr marL="4567" marR="4567" marT="4567" marB="0" anchor="ctr">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config --global user.email sam@example.com</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177049924"/>
                  </a:ext>
                </a:extLst>
              </a:tr>
              <a:tr h="432180">
                <a:tc>
                  <a:txBody>
                    <a:bodyPr/>
                    <a:lstStyle/>
                    <a:p>
                      <a:pPr algn="l" fontAlgn="t"/>
                      <a:r>
                        <a:rPr lang="en-IN" sz="1400" u="none" strike="noStrike" dirty="0">
                          <a:solidFill>
                            <a:schemeClr val="accent4">
                              <a:lumMod val="75000"/>
                            </a:schemeClr>
                          </a:solidFill>
                          <a:effectLst/>
                          <a:hlinkClick r:id="rId4">
                            <a:extLst>
                              <a:ext uri="{A12FA001-AC4F-418D-AE19-62706E023703}">
                                <ahyp:hlinkClr xmlns:ahyp="http://schemas.microsoft.com/office/drawing/2018/hyperlinkcolor" val="tx"/>
                              </a:ext>
                            </a:extLst>
                          </a:hlinkClick>
                        </a:rPr>
                        <a:t>Create a new local repository</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a:txBody>
                    <a:bodyPr/>
                    <a:lstStyle/>
                    <a:p>
                      <a:pPr algn="l" fontAlgn="t"/>
                      <a:r>
                        <a:rPr lang="en-IN" sz="1400" u="none" strike="noStrike">
                          <a:solidFill>
                            <a:schemeClr val="accent4">
                              <a:lumMod val="75000"/>
                            </a:schemeClr>
                          </a:solidFill>
                          <a:effectLst/>
                        </a:rPr>
                        <a:t> </a:t>
                      </a:r>
                      <a:endParaRPr lang="en-IN" sz="1400" b="0" i="0" u="none" strike="noStrike">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init</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115296248"/>
                  </a:ext>
                </a:extLst>
              </a:tr>
              <a:tr h="390467">
                <a:tc rowSpan="2">
                  <a:txBody>
                    <a:bodyPr/>
                    <a:lstStyle/>
                    <a:p>
                      <a:pPr algn="l" fontAlgn="t"/>
                      <a:r>
                        <a:rPr lang="en-IN" sz="1400" u="none" strike="noStrike" dirty="0">
                          <a:solidFill>
                            <a:schemeClr val="accent4">
                              <a:lumMod val="75000"/>
                            </a:schemeClr>
                          </a:solidFill>
                          <a:effectLst/>
                          <a:hlinkClick r:id="rId5">
                            <a:extLst>
                              <a:ext uri="{A12FA001-AC4F-418D-AE19-62706E023703}">
                                <ahyp:hlinkClr xmlns:ahyp="http://schemas.microsoft.com/office/drawing/2018/hyperlinkcolor" val="tx"/>
                              </a:ext>
                            </a:extLst>
                          </a:hlinkClick>
                        </a:rPr>
                        <a:t>Check out a repository</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a:txBody>
                    <a:bodyPr/>
                    <a:lstStyle/>
                    <a:p>
                      <a:pPr algn="l" fontAlgn="t"/>
                      <a:r>
                        <a:rPr lang="en-IN" sz="1400" u="none" strike="noStrike" dirty="0">
                          <a:solidFill>
                            <a:schemeClr val="accent4">
                              <a:lumMod val="75000"/>
                            </a:schemeClr>
                          </a:solidFill>
                          <a:effectLst/>
                        </a:rPr>
                        <a:t>Create a working copy of a local repository:</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clone /path/to/repository</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1412912857"/>
                  </a:ext>
                </a:extLst>
              </a:tr>
              <a:tr h="390467">
                <a:tc vMerge="1">
                  <a:txBody>
                    <a:bodyPr/>
                    <a:lstStyle/>
                    <a:p>
                      <a:endParaRPr lang="en-IN"/>
                    </a:p>
                  </a:txBody>
                  <a:tcPr/>
                </a:tc>
                <a:tc>
                  <a:txBody>
                    <a:bodyPr/>
                    <a:lstStyle/>
                    <a:p>
                      <a:pPr algn="l" fontAlgn="t"/>
                      <a:r>
                        <a:rPr lang="en-IN" sz="1400" u="none" strike="noStrike" dirty="0">
                          <a:solidFill>
                            <a:schemeClr val="accent4">
                              <a:lumMod val="75000"/>
                            </a:schemeClr>
                          </a:solidFill>
                          <a:effectLst/>
                        </a:rPr>
                        <a:t>For a remote server, use:</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dirty="0">
                          <a:solidFill>
                            <a:schemeClr val="accent6">
                              <a:lumMod val="60000"/>
                              <a:lumOff val="40000"/>
                            </a:schemeClr>
                          </a:solidFill>
                          <a:effectLst/>
                        </a:rPr>
                        <a:t>git clone </a:t>
                      </a:r>
                      <a:r>
                        <a:rPr lang="en-IN" sz="1400" u="none" strike="noStrike" dirty="0" err="1">
                          <a:solidFill>
                            <a:schemeClr val="accent6">
                              <a:lumMod val="60000"/>
                              <a:lumOff val="40000"/>
                            </a:schemeClr>
                          </a:solidFill>
                          <a:effectLst/>
                        </a:rPr>
                        <a:t>username@host</a:t>
                      </a:r>
                      <a:r>
                        <a:rPr lang="en-IN" sz="1400" u="none" strike="noStrike" dirty="0">
                          <a:solidFill>
                            <a:schemeClr val="accent6">
                              <a:lumMod val="60000"/>
                              <a:lumOff val="40000"/>
                            </a:schemeClr>
                          </a:solidFill>
                          <a:effectLst/>
                        </a:rPr>
                        <a:t>:/path/to/repository</a:t>
                      </a:r>
                      <a:endParaRPr lang="en-IN" sz="1400" b="0" i="0" u="none" strike="noStrike" dirty="0">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575894427"/>
                  </a:ext>
                </a:extLst>
              </a:tr>
              <a:tr h="218378">
                <a:tc rowSpan="2">
                  <a:txBody>
                    <a:bodyPr/>
                    <a:lstStyle/>
                    <a:p>
                      <a:pPr algn="l" fontAlgn="t"/>
                      <a:r>
                        <a:rPr lang="en-IN" sz="1400" u="none" strike="noStrike" dirty="0">
                          <a:solidFill>
                            <a:schemeClr val="accent4">
                              <a:lumMod val="75000"/>
                            </a:schemeClr>
                          </a:solidFill>
                          <a:effectLst/>
                          <a:hlinkClick r:id="rId6">
                            <a:extLst>
                              <a:ext uri="{A12FA001-AC4F-418D-AE19-62706E023703}">
                                <ahyp:hlinkClr xmlns:ahyp="http://schemas.microsoft.com/office/drawing/2018/hyperlinkcolor" val="tx"/>
                              </a:ext>
                            </a:extLst>
                          </a:hlinkClick>
                        </a:rPr>
                        <a:t>Add files</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rowSpan="2">
                  <a:txBody>
                    <a:bodyPr/>
                    <a:lstStyle/>
                    <a:p>
                      <a:pPr algn="l" fontAlgn="t"/>
                      <a:r>
                        <a:rPr lang="en-IN" sz="1400" u="none" strike="noStrike" dirty="0">
                          <a:solidFill>
                            <a:schemeClr val="accent4">
                              <a:lumMod val="75000"/>
                            </a:schemeClr>
                          </a:solidFill>
                          <a:effectLst/>
                        </a:rPr>
                        <a:t>Add one or more files to staging (index):</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add &lt;filename&gt;</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782403868"/>
                  </a:ext>
                </a:extLst>
              </a:tr>
              <a:tr h="218378">
                <a:tc vMerge="1">
                  <a:txBody>
                    <a:bodyPr/>
                    <a:lstStyle/>
                    <a:p>
                      <a:endParaRPr lang="en-IN"/>
                    </a:p>
                  </a:txBody>
                  <a:tcPr/>
                </a:tc>
                <a:tc vMerge="1">
                  <a:txBody>
                    <a:bodyPr/>
                    <a:lstStyle/>
                    <a:p>
                      <a:endParaRPr lang="en-IN"/>
                    </a:p>
                  </a:txBody>
                  <a:tcPr/>
                </a:tc>
                <a:tc>
                  <a:txBody>
                    <a:bodyPr/>
                    <a:lstStyle/>
                    <a:p>
                      <a:pPr algn="l" fontAlgn="ctr"/>
                      <a:r>
                        <a:rPr lang="en-IN" sz="1400" u="none" strike="noStrike" dirty="0">
                          <a:solidFill>
                            <a:schemeClr val="accent6">
                              <a:lumMod val="60000"/>
                              <a:lumOff val="40000"/>
                            </a:schemeClr>
                          </a:solidFill>
                          <a:effectLst/>
                        </a:rPr>
                        <a:t>git add *</a:t>
                      </a:r>
                      <a:endParaRPr lang="en-IN" sz="1400" b="0" i="0" u="none" strike="noStrike" dirty="0">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714984236"/>
                  </a:ext>
                </a:extLst>
              </a:tr>
              <a:tr h="390467">
                <a:tc rowSpan="2">
                  <a:txBody>
                    <a:bodyPr/>
                    <a:lstStyle/>
                    <a:p>
                      <a:pPr algn="l" fontAlgn="t"/>
                      <a:r>
                        <a:rPr lang="en-IN" sz="1400" u="none" strike="noStrike" dirty="0">
                          <a:solidFill>
                            <a:schemeClr val="accent4">
                              <a:lumMod val="75000"/>
                            </a:schemeClr>
                          </a:solidFill>
                          <a:effectLst/>
                          <a:hlinkClick r:id="rId7">
                            <a:extLst>
                              <a:ext uri="{A12FA001-AC4F-418D-AE19-62706E023703}">
                                <ahyp:hlinkClr xmlns:ahyp="http://schemas.microsoft.com/office/drawing/2018/hyperlinkcolor" val="tx"/>
                              </a:ext>
                            </a:extLst>
                          </a:hlinkClick>
                        </a:rPr>
                        <a:t>Commit</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a:txBody>
                    <a:bodyPr/>
                    <a:lstStyle/>
                    <a:p>
                      <a:pPr algn="l" fontAlgn="t"/>
                      <a:r>
                        <a:rPr lang="en-IN" sz="1400" u="none" strike="noStrike">
                          <a:solidFill>
                            <a:schemeClr val="accent4">
                              <a:lumMod val="75000"/>
                            </a:schemeClr>
                          </a:solidFill>
                          <a:effectLst/>
                        </a:rPr>
                        <a:t>Commit changes to head (but not yet to the remote repository):</a:t>
                      </a:r>
                      <a:endParaRPr lang="en-IN" sz="1400" b="0" i="0" u="none" strike="noStrike">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commit -m "Commit message"</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528358810"/>
                  </a:ext>
                </a:extLst>
              </a:tr>
              <a:tr h="466911">
                <a:tc vMerge="1">
                  <a:txBody>
                    <a:bodyPr/>
                    <a:lstStyle/>
                    <a:p>
                      <a:endParaRPr lang="en-IN"/>
                    </a:p>
                  </a:txBody>
                  <a:tcPr/>
                </a:tc>
                <a:tc>
                  <a:txBody>
                    <a:bodyPr/>
                    <a:lstStyle/>
                    <a:p>
                      <a:pPr algn="l" fontAlgn="t"/>
                      <a:r>
                        <a:rPr lang="en-IN" sz="1400" u="none" strike="noStrike" dirty="0">
                          <a:solidFill>
                            <a:schemeClr val="accent4">
                              <a:lumMod val="75000"/>
                            </a:schemeClr>
                          </a:solidFill>
                          <a:effectLst/>
                        </a:rPr>
                        <a:t>Commit any files you've added with git add, and also commit any files you've changed since then:</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dirty="0">
                          <a:solidFill>
                            <a:schemeClr val="accent6">
                              <a:lumMod val="60000"/>
                              <a:lumOff val="40000"/>
                            </a:schemeClr>
                          </a:solidFill>
                          <a:effectLst/>
                        </a:rPr>
                        <a:t>git commit -a</a:t>
                      </a:r>
                      <a:endParaRPr lang="en-IN" sz="1400" b="0" i="0" u="none" strike="noStrike" dirty="0">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1369546474"/>
                  </a:ext>
                </a:extLst>
              </a:tr>
              <a:tr h="267839">
                <a:tc>
                  <a:txBody>
                    <a:bodyPr/>
                    <a:lstStyle/>
                    <a:p>
                      <a:pPr algn="l" fontAlgn="t"/>
                      <a:r>
                        <a:rPr lang="en-IN" sz="1400" u="none" strike="noStrike" dirty="0">
                          <a:solidFill>
                            <a:schemeClr val="accent4">
                              <a:lumMod val="75000"/>
                            </a:schemeClr>
                          </a:solidFill>
                          <a:effectLst/>
                          <a:hlinkClick r:id="rId8">
                            <a:extLst>
                              <a:ext uri="{A12FA001-AC4F-418D-AE19-62706E023703}">
                                <ahyp:hlinkClr xmlns:ahyp="http://schemas.microsoft.com/office/drawing/2018/hyperlinkcolor" val="tx"/>
                              </a:ext>
                            </a:extLst>
                          </a:hlinkClick>
                        </a:rPr>
                        <a:t>Push</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a:txBody>
                    <a:bodyPr/>
                    <a:lstStyle/>
                    <a:p>
                      <a:pPr algn="l" fontAlgn="t"/>
                      <a:r>
                        <a:rPr lang="en-IN" sz="1400" u="none" strike="noStrike" dirty="0">
                          <a:solidFill>
                            <a:schemeClr val="accent4">
                              <a:lumMod val="75000"/>
                            </a:schemeClr>
                          </a:solidFill>
                          <a:effectLst/>
                        </a:rPr>
                        <a:t>Send changes to the master branch of your remote repository:</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dirty="0">
                          <a:solidFill>
                            <a:schemeClr val="accent6">
                              <a:lumMod val="60000"/>
                              <a:lumOff val="40000"/>
                            </a:schemeClr>
                          </a:solidFill>
                          <a:effectLst/>
                        </a:rPr>
                        <a:t>git push origin master</a:t>
                      </a:r>
                      <a:endParaRPr lang="en-IN" sz="1400" b="0" i="0" u="none" strike="noStrike" dirty="0">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3134004914"/>
                  </a:ext>
                </a:extLst>
              </a:tr>
              <a:tr h="390467">
                <a:tc>
                  <a:txBody>
                    <a:bodyPr/>
                    <a:lstStyle/>
                    <a:p>
                      <a:pPr algn="l" fontAlgn="t"/>
                      <a:r>
                        <a:rPr lang="en-IN" sz="1400" u="none" strike="noStrike" dirty="0">
                          <a:solidFill>
                            <a:schemeClr val="accent4">
                              <a:lumMod val="75000"/>
                            </a:schemeClr>
                          </a:solidFill>
                          <a:effectLst/>
                          <a:hlinkClick r:id="rId9">
                            <a:extLst>
                              <a:ext uri="{A12FA001-AC4F-418D-AE19-62706E023703}">
                                <ahyp:hlinkClr xmlns:ahyp="http://schemas.microsoft.com/office/drawing/2018/hyperlinkcolor" val="tx"/>
                              </a:ext>
                            </a:extLst>
                          </a:hlinkClick>
                        </a:rPr>
                        <a:t>Status</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a:txBody>
                    <a:bodyPr/>
                    <a:lstStyle/>
                    <a:p>
                      <a:pPr algn="l" fontAlgn="t"/>
                      <a:r>
                        <a:rPr lang="en-IN" sz="1400" u="none" strike="noStrike" dirty="0">
                          <a:solidFill>
                            <a:schemeClr val="accent4">
                              <a:lumMod val="75000"/>
                            </a:schemeClr>
                          </a:solidFill>
                          <a:effectLst/>
                        </a:rPr>
                        <a:t>List the files you've changed and those you still need to add or commit:</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dirty="0">
                          <a:solidFill>
                            <a:schemeClr val="accent6">
                              <a:lumMod val="60000"/>
                              <a:lumOff val="40000"/>
                            </a:schemeClr>
                          </a:solidFill>
                          <a:effectLst/>
                        </a:rPr>
                        <a:t>git status</a:t>
                      </a:r>
                      <a:endParaRPr lang="en-IN" sz="1400" b="0" i="0" u="none" strike="noStrike" dirty="0">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98848529"/>
                  </a:ext>
                </a:extLst>
              </a:tr>
              <a:tr h="432180">
                <a:tc rowSpan="2">
                  <a:txBody>
                    <a:bodyPr/>
                    <a:lstStyle/>
                    <a:p>
                      <a:pPr algn="l" fontAlgn="t"/>
                      <a:r>
                        <a:rPr lang="en-IN" sz="1400" u="none" strike="noStrike" dirty="0">
                          <a:solidFill>
                            <a:schemeClr val="accent4">
                              <a:lumMod val="75000"/>
                            </a:schemeClr>
                          </a:solidFill>
                          <a:effectLst/>
                          <a:hlinkClick r:id="rId10">
                            <a:extLst>
                              <a:ext uri="{A12FA001-AC4F-418D-AE19-62706E023703}">
                                <ahyp:hlinkClr xmlns:ahyp="http://schemas.microsoft.com/office/drawing/2018/hyperlinkcolor" val="tx"/>
                              </a:ext>
                            </a:extLst>
                          </a:hlinkClick>
                        </a:rPr>
                        <a:t>Connect to a remote repository</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a:txBody>
                    <a:bodyPr/>
                    <a:lstStyle/>
                    <a:p>
                      <a:pPr algn="l" fontAlgn="t"/>
                      <a:r>
                        <a:rPr lang="en-IN" sz="1400" u="none" strike="noStrike">
                          <a:solidFill>
                            <a:schemeClr val="accent4">
                              <a:lumMod val="75000"/>
                            </a:schemeClr>
                          </a:solidFill>
                          <a:effectLst/>
                        </a:rPr>
                        <a:t>If you haven't connected your local repository to a remote server, add the server to be able to push to it:</a:t>
                      </a:r>
                      <a:endParaRPr lang="en-IN" sz="1400" b="0" i="0" u="none" strike="noStrike">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remote add origin &lt;server&gt;</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825404239"/>
                  </a:ext>
                </a:extLst>
              </a:tr>
              <a:tr h="279554">
                <a:tc vMerge="1">
                  <a:txBody>
                    <a:bodyPr/>
                    <a:lstStyle/>
                    <a:p>
                      <a:endParaRPr lang="en-IN"/>
                    </a:p>
                  </a:txBody>
                  <a:tcPr/>
                </a:tc>
                <a:tc>
                  <a:txBody>
                    <a:bodyPr/>
                    <a:lstStyle/>
                    <a:p>
                      <a:pPr algn="l" fontAlgn="t"/>
                      <a:r>
                        <a:rPr lang="en-IN" sz="1400" u="none" strike="noStrike" dirty="0">
                          <a:solidFill>
                            <a:schemeClr val="accent4">
                              <a:lumMod val="75000"/>
                            </a:schemeClr>
                          </a:solidFill>
                          <a:effectLst/>
                        </a:rPr>
                        <a:t>List all currently configured remote repositories:</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remote -v</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3012842940"/>
                  </a:ext>
                </a:extLst>
              </a:tr>
              <a:tr h="218378">
                <a:tc rowSpan="7">
                  <a:txBody>
                    <a:bodyPr/>
                    <a:lstStyle/>
                    <a:p>
                      <a:pPr algn="l" fontAlgn="t"/>
                      <a:r>
                        <a:rPr lang="en-IN" sz="1400" u="none" strike="noStrike" dirty="0">
                          <a:solidFill>
                            <a:schemeClr val="accent4">
                              <a:lumMod val="75000"/>
                            </a:schemeClr>
                          </a:solidFill>
                          <a:effectLst/>
                          <a:hlinkClick r:id="rId11">
                            <a:extLst>
                              <a:ext uri="{A12FA001-AC4F-418D-AE19-62706E023703}">
                                <ahyp:hlinkClr xmlns:ahyp="http://schemas.microsoft.com/office/drawing/2018/hyperlinkcolor" val="tx"/>
                              </a:ext>
                            </a:extLst>
                          </a:hlinkClick>
                        </a:rPr>
                        <a:t>Branches</a:t>
                      </a:r>
                      <a:endParaRPr lang="en-IN" sz="1400" b="0" i="0" u="none" strike="noStrike" dirty="0">
                        <a:solidFill>
                          <a:schemeClr val="accent4">
                            <a:lumMod val="75000"/>
                          </a:schemeClr>
                        </a:solidFill>
                        <a:effectLst/>
                        <a:latin typeface="Calibri" panose="020F0502020204030204" pitchFamily="34" charset="0"/>
                      </a:endParaRPr>
                    </a:p>
                  </a:txBody>
                  <a:tcPr marL="41100" marR="4567" marT="4567" marB="0">
                    <a:solidFill>
                      <a:schemeClr val="tx2">
                        <a:lumMod val="25000"/>
                      </a:schemeClr>
                    </a:solidFill>
                  </a:tcPr>
                </a:tc>
                <a:tc>
                  <a:txBody>
                    <a:bodyPr/>
                    <a:lstStyle/>
                    <a:p>
                      <a:pPr algn="l" fontAlgn="t"/>
                      <a:r>
                        <a:rPr lang="en-IN" sz="1400" u="none" strike="noStrike" dirty="0">
                          <a:solidFill>
                            <a:schemeClr val="accent4">
                              <a:lumMod val="75000"/>
                            </a:schemeClr>
                          </a:solidFill>
                          <a:effectLst/>
                        </a:rPr>
                        <a:t>Create a new branch and switch to it:</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checkout -b &lt;branchname&gt;</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1260784527"/>
                  </a:ext>
                </a:extLst>
              </a:tr>
              <a:tr h="218378">
                <a:tc vMerge="1">
                  <a:txBody>
                    <a:bodyPr/>
                    <a:lstStyle/>
                    <a:p>
                      <a:endParaRPr lang="en-IN"/>
                    </a:p>
                  </a:txBody>
                  <a:tcPr/>
                </a:tc>
                <a:tc>
                  <a:txBody>
                    <a:bodyPr/>
                    <a:lstStyle/>
                    <a:p>
                      <a:pPr algn="l" fontAlgn="t"/>
                      <a:r>
                        <a:rPr lang="en-IN" sz="1400" u="none" strike="noStrike">
                          <a:solidFill>
                            <a:schemeClr val="accent4">
                              <a:lumMod val="75000"/>
                            </a:schemeClr>
                          </a:solidFill>
                          <a:effectLst/>
                        </a:rPr>
                        <a:t>Switch from one branch to another:</a:t>
                      </a:r>
                      <a:endParaRPr lang="en-IN" sz="1400" b="0" i="0" u="none" strike="noStrike">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dirty="0">
                          <a:solidFill>
                            <a:schemeClr val="accent6">
                              <a:lumMod val="60000"/>
                              <a:lumOff val="40000"/>
                            </a:schemeClr>
                          </a:solidFill>
                          <a:effectLst/>
                        </a:rPr>
                        <a:t>git checkout &lt;</a:t>
                      </a:r>
                      <a:r>
                        <a:rPr lang="en-IN" sz="1400" u="none" strike="noStrike" dirty="0" err="1">
                          <a:solidFill>
                            <a:schemeClr val="accent6">
                              <a:lumMod val="60000"/>
                              <a:lumOff val="40000"/>
                            </a:schemeClr>
                          </a:solidFill>
                          <a:effectLst/>
                        </a:rPr>
                        <a:t>branchname</a:t>
                      </a:r>
                      <a:r>
                        <a:rPr lang="en-IN" sz="1400" u="none" strike="noStrike" dirty="0">
                          <a:solidFill>
                            <a:schemeClr val="accent6">
                              <a:lumMod val="60000"/>
                              <a:lumOff val="40000"/>
                            </a:schemeClr>
                          </a:solidFill>
                          <a:effectLst/>
                        </a:rPr>
                        <a:t>&gt;</a:t>
                      </a:r>
                      <a:endParaRPr lang="en-IN" sz="1400" b="0" i="0" u="none" strike="noStrike" dirty="0">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859390885"/>
                  </a:ext>
                </a:extLst>
              </a:tr>
              <a:tr h="432180">
                <a:tc vMerge="1">
                  <a:txBody>
                    <a:bodyPr/>
                    <a:lstStyle/>
                    <a:p>
                      <a:endParaRPr lang="en-IN"/>
                    </a:p>
                  </a:txBody>
                  <a:tcPr/>
                </a:tc>
                <a:tc>
                  <a:txBody>
                    <a:bodyPr/>
                    <a:lstStyle/>
                    <a:p>
                      <a:pPr algn="l" fontAlgn="t"/>
                      <a:r>
                        <a:rPr lang="en-IN" sz="1400" u="none" strike="noStrike" dirty="0">
                          <a:solidFill>
                            <a:schemeClr val="accent4">
                              <a:lumMod val="75000"/>
                            </a:schemeClr>
                          </a:solidFill>
                          <a:effectLst/>
                        </a:rPr>
                        <a:t>List all the branches in your repo, and also tell you what branch you're currently in:</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branch</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3908945007"/>
                  </a:ext>
                </a:extLst>
              </a:tr>
              <a:tr h="218378">
                <a:tc vMerge="1">
                  <a:txBody>
                    <a:bodyPr/>
                    <a:lstStyle/>
                    <a:p>
                      <a:endParaRPr lang="en-IN"/>
                    </a:p>
                  </a:txBody>
                  <a:tcPr/>
                </a:tc>
                <a:tc>
                  <a:txBody>
                    <a:bodyPr/>
                    <a:lstStyle/>
                    <a:p>
                      <a:pPr algn="l" fontAlgn="t"/>
                      <a:r>
                        <a:rPr lang="en-IN" sz="1400" u="none" strike="noStrike">
                          <a:solidFill>
                            <a:schemeClr val="accent4">
                              <a:lumMod val="75000"/>
                            </a:schemeClr>
                          </a:solidFill>
                          <a:effectLst/>
                        </a:rPr>
                        <a:t>Delete the feature branch:</a:t>
                      </a:r>
                      <a:endParaRPr lang="en-IN" sz="1400" b="0" i="0" u="none" strike="noStrike">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branch -d &lt;branchname&gt;</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477446088"/>
                  </a:ext>
                </a:extLst>
              </a:tr>
              <a:tr h="264472">
                <a:tc vMerge="1">
                  <a:txBody>
                    <a:bodyPr/>
                    <a:lstStyle/>
                    <a:p>
                      <a:endParaRPr lang="en-IN"/>
                    </a:p>
                  </a:txBody>
                  <a:tcPr/>
                </a:tc>
                <a:tc>
                  <a:txBody>
                    <a:bodyPr/>
                    <a:lstStyle/>
                    <a:p>
                      <a:pPr algn="l" fontAlgn="t"/>
                      <a:r>
                        <a:rPr lang="en-IN" sz="1400" u="none" strike="noStrike" dirty="0">
                          <a:solidFill>
                            <a:schemeClr val="accent4">
                              <a:lumMod val="75000"/>
                            </a:schemeClr>
                          </a:solidFill>
                          <a:effectLst/>
                        </a:rPr>
                        <a:t>Push the branch to your remote repository, so others can use it:</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push origin &lt;branchname&gt;</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1134207069"/>
                  </a:ext>
                </a:extLst>
              </a:tr>
              <a:tr h="220092">
                <a:tc vMerge="1">
                  <a:txBody>
                    <a:bodyPr/>
                    <a:lstStyle/>
                    <a:p>
                      <a:endParaRPr lang="en-IN"/>
                    </a:p>
                  </a:txBody>
                  <a:tcPr/>
                </a:tc>
                <a:tc>
                  <a:txBody>
                    <a:bodyPr/>
                    <a:lstStyle/>
                    <a:p>
                      <a:pPr algn="l" fontAlgn="t"/>
                      <a:r>
                        <a:rPr lang="en-IN" sz="1400" u="none" strike="noStrike" dirty="0">
                          <a:solidFill>
                            <a:schemeClr val="accent4">
                              <a:lumMod val="75000"/>
                            </a:schemeClr>
                          </a:solidFill>
                          <a:effectLst/>
                        </a:rPr>
                        <a:t>Push all branches to your remote repository:</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a:solidFill>
                            <a:schemeClr val="accent6">
                              <a:lumMod val="60000"/>
                              <a:lumOff val="40000"/>
                            </a:schemeClr>
                          </a:solidFill>
                          <a:effectLst/>
                        </a:rPr>
                        <a:t>git push --all origin</a:t>
                      </a:r>
                      <a:endParaRPr lang="en-IN" sz="1400" b="0" i="0" u="none" strike="noStrike">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24724302"/>
                  </a:ext>
                </a:extLst>
              </a:tr>
              <a:tr h="218378">
                <a:tc vMerge="1">
                  <a:txBody>
                    <a:bodyPr/>
                    <a:lstStyle/>
                    <a:p>
                      <a:endParaRPr lang="en-IN"/>
                    </a:p>
                  </a:txBody>
                  <a:tcPr/>
                </a:tc>
                <a:tc>
                  <a:txBody>
                    <a:bodyPr/>
                    <a:lstStyle/>
                    <a:p>
                      <a:pPr algn="l" fontAlgn="t"/>
                      <a:r>
                        <a:rPr lang="en-IN" sz="1400" u="none" strike="noStrike" dirty="0">
                          <a:solidFill>
                            <a:schemeClr val="accent4">
                              <a:lumMod val="75000"/>
                            </a:schemeClr>
                          </a:solidFill>
                          <a:effectLst/>
                        </a:rPr>
                        <a:t>Delete a branch on your remote repository:</a:t>
                      </a:r>
                      <a:endParaRPr lang="en-IN" sz="1400" b="0" i="0" u="none" strike="noStrike" dirty="0">
                        <a:solidFill>
                          <a:schemeClr val="accent4">
                            <a:lumMod val="75000"/>
                          </a:schemeClr>
                        </a:solidFill>
                        <a:effectLst/>
                        <a:latin typeface="Segoe UI" panose="020B0502040204020203" pitchFamily="34" charset="0"/>
                      </a:endParaRPr>
                    </a:p>
                  </a:txBody>
                  <a:tcPr marL="4567" marR="4567" marT="4567" marB="0">
                    <a:solidFill>
                      <a:schemeClr val="tx2">
                        <a:lumMod val="25000"/>
                      </a:schemeClr>
                    </a:solidFill>
                  </a:tcPr>
                </a:tc>
                <a:tc>
                  <a:txBody>
                    <a:bodyPr/>
                    <a:lstStyle/>
                    <a:p>
                      <a:pPr algn="l" fontAlgn="ctr"/>
                      <a:r>
                        <a:rPr lang="en-IN" sz="1400" u="none" strike="noStrike" dirty="0">
                          <a:solidFill>
                            <a:schemeClr val="accent6">
                              <a:lumMod val="60000"/>
                              <a:lumOff val="40000"/>
                            </a:schemeClr>
                          </a:solidFill>
                          <a:effectLst/>
                        </a:rPr>
                        <a:t>git push –d origin &lt;</a:t>
                      </a:r>
                      <a:r>
                        <a:rPr lang="en-IN" sz="1400" u="none" strike="noStrike" dirty="0" err="1">
                          <a:solidFill>
                            <a:schemeClr val="accent6">
                              <a:lumMod val="60000"/>
                              <a:lumOff val="40000"/>
                            </a:schemeClr>
                          </a:solidFill>
                          <a:effectLst/>
                        </a:rPr>
                        <a:t>branchname</a:t>
                      </a:r>
                      <a:r>
                        <a:rPr lang="en-IN" sz="1400" u="none" strike="noStrike" dirty="0">
                          <a:solidFill>
                            <a:schemeClr val="accent6">
                              <a:lumMod val="60000"/>
                              <a:lumOff val="40000"/>
                            </a:schemeClr>
                          </a:solidFill>
                          <a:effectLst/>
                        </a:rPr>
                        <a:t>&gt;</a:t>
                      </a:r>
                      <a:endParaRPr lang="en-IN" sz="1400" b="0" i="0" u="none" strike="noStrike" dirty="0">
                        <a:solidFill>
                          <a:schemeClr val="accent6">
                            <a:lumMod val="60000"/>
                            <a:lumOff val="40000"/>
                          </a:schemeClr>
                        </a:solidFill>
                        <a:effectLst/>
                        <a:latin typeface="Arial Unicode MS"/>
                      </a:endParaRPr>
                    </a:p>
                  </a:txBody>
                  <a:tcPr marL="41100" marR="4567" marT="4567" marB="0" anchor="ctr">
                    <a:solidFill>
                      <a:schemeClr val="tx2">
                        <a:lumMod val="25000"/>
                      </a:schemeClr>
                    </a:solidFill>
                  </a:tcPr>
                </a:tc>
                <a:extLst>
                  <a:ext uri="{0D108BD9-81ED-4DB2-BD59-A6C34878D82A}">
                    <a16:rowId xmlns:a16="http://schemas.microsoft.com/office/drawing/2014/main" val="2966412969"/>
                  </a:ext>
                </a:extLst>
              </a:tr>
            </a:tbl>
          </a:graphicData>
        </a:graphic>
      </p:graphicFrame>
    </p:spTree>
    <p:extLst>
      <p:ext uri="{BB962C8B-B14F-4D97-AF65-F5344CB8AC3E}">
        <p14:creationId xmlns:p14="http://schemas.microsoft.com/office/powerpoint/2010/main" val="3926805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9D26234-C1FD-4F39-95DE-128F26C06A93}"/>
              </a:ext>
            </a:extLst>
          </p:cNvPr>
          <p:cNvGraphicFramePr>
            <a:graphicFrameLocks noGrp="1"/>
          </p:cNvGraphicFramePr>
          <p:nvPr>
            <p:extLst>
              <p:ext uri="{D42A27DB-BD31-4B8C-83A1-F6EECF244321}">
                <p14:modId xmlns:p14="http://schemas.microsoft.com/office/powerpoint/2010/main" val="323884764"/>
              </p:ext>
            </p:extLst>
          </p:nvPr>
        </p:nvGraphicFramePr>
        <p:xfrm>
          <a:off x="115657" y="325126"/>
          <a:ext cx="11966916" cy="5638790"/>
        </p:xfrm>
        <a:graphic>
          <a:graphicData uri="http://schemas.openxmlformats.org/drawingml/2006/table">
            <a:tbl>
              <a:tblPr>
                <a:tableStyleId>{5C22544A-7EE6-4342-B048-85BDC9FD1C3A}</a:tableStyleId>
              </a:tblPr>
              <a:tblGrid>
                <a:gridCol w="2235657">
                  <a:extLst>
                    <a:ext uri="{9D8B030D-6E8A-4147-A177-3AD203B41FA5}">
                      <a16:colId xmlns:a16="http://schemas.microsoft.com/office/drawing/2014/main" val="2507114053"/>
                    </a:ext>
                  </a:extLst>
                </a:gridCol>
                <a:gridCol w="5940087">
                  <a:extLst>
                    <a:ext uri="{9D8B030D-6E8A-4147-A177-3AD203B41FA5}">
                      <a16:colId xmlns:a16="http://schemas.microsoft.com/office/drawing/2014/main" val="3917608708"/>
                    </a:ext>
                  </a:extLst>
                </a:gridCol>
                <a:gridCol w="3791172">
                  <a:extLst>
                    <a:ext uri="{9D8B030D-6E8A-4147-A177-3AD203B41FA5}">
                      <a16:colId xmlns:a16="http://schemas.microsoft.com/office/drawing/2014/main" val="882537164"/>
                    </a:ext>
                  </a:extLst>
                </a:gridCol>
              </a:tblGrid>
              <a:tr h="443500">
                <a:tc rowSpan="6">
                  <a:txBody>
                    <a:bodyPr/>
                    <a:lstStyle/>
                    <a:p>
                      <a:pPr algn="l" fontAlgn="t"/>
                      <a:r>
                        <a:rPr lang="en-IN" sz="1400" u="none" strike="noStrike" kern="1200" dirty="0">
                          <a:solidFill>
                            <a:schemeClr val="accent4">
                              <a:lumMod val="75000"/>
                            </a:schemeClr>
                          </a:solidFill>
                          <a:effectLst/>
                          <a:latin typeface="+mn-lt"/>
                          <a:ea typeface="+mn-ea"/>
                          <a:cs typeface="+mn-cs"/>
                          <a:hlinkClick r:id="rId2">
                            <a:extLst>
                              <a:ext uri="{A12FA001-AC4F-418D-AE19-62706E023703}">
                                <ahyp:hlinkClr xmlns:ahyp="http://schemas.microsoft.com/office/drawing/2018/hyperlinkcolor" val="tx"/>
                              </a:ext>
                            </a:extLst>
                          </a:hlinkClick>
                        </a:rPr>
                        <a:t>Update from the remote repository</a:t>
                      </a:r>
                      <a:endParaRPr lang="en-IN" sz="1400" u="none" strike="noStrike" kern="1200" dirty="0">
                        <a:solidFill>
                          <a:schemeClr val="accent4">
                            <a:lumMod val="75000"/>
                          </a:schemeClr>
                        </a:solidFill>
                        <a:effectLst/>
                        <a:latin typeface="+mn-lt"/>
                        <a:ea typeface="+mn-ea"/>
                        <a:cs typeface="+mn-cs"/>
                      </a:endParaRPr>
                    </a:p>
                  </a:txBody>
                  <a:tcPr marL="85725" marR="9525" marT="9525" marB="0">
                    <a:solidFill>
                      <a:schemeClr val="tx2">
                        <a:lumMod val="25000"/>
                      </a:schemeClr>
                    </a:solidFill>
                  </a:tcPr>
                </a:tc>
                <a:tc>
                  <a:txBody>
                    <a:bodyPr/>
                    <a:lstStyle/>
                    <a:p>
                      <a:pPr algn="l" fontAlgn="t"/>
                      <a:r>
                        <a:rPr lang="en-IN" sz="1400" u="none" strike="noStrike" kern="1200" dirty="0">
                          <a:solidFill>
                            <a:schemeClr val="accent4">
                              <a:lumMod val="75000"/>
                            </a:schemeClr>
                          </a:solidFill>
                          <a:effectLst/>
                          <a:latin typeface="+mn-lt"/>
                          <a:ea typeface="+mn-ea"/>
                          <a:cs typeface="+mn-cs"/>
                        </a:rPr>
                        <a:t>Fetch and merge changes on the remote server to your working directory:</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pull</a:t>
                      </a:r>
                    </a:p>
                  </a:txBody>
                  <a:tcPr marL="59568" marR="6619" marT="6619" marB="0" anchor="ctr">
                    <a:solidFill>
                      <a:schemeClr val="tx2">
                        <a:lumMod val="25000"/>
                      </a:schemeClr>
                    </a:solidFill>
                  </a:tcPr>
                </a:tc>
                <a:extLst>
                  <a:ext uri="{0D108BD9-81ED-4DB2-BD59-A6C34878D82A}">
                    <a16:rowId xmlns:a16="http://schemas.microsoft.com/office/drawing/2014/main" val="3146283906"/>
                  </a:ext>
                </a:extLst>
              </a:tr>
              <a:tr h="263768">
                <a:tc vMerge="1">
                  <a:txBody>
                    <a:bodyPr/>
                    <a:lstStyle/>
                    <a:p>
                      <a:endParaRPr lang="en-IN"/>
                    </a:p>
                  </a:txBody>
                  <a:tcPr/>
                </a:tc>
                <a:tc>
                  <a:txBody>
                    <a:bodyPr/>
                    <a:lstStyle/>
                    <a:p>
                      <a:pPr algn="l" fontAlgn="t"/>
                      <a:r>
                        <a:rPr lang="en-IN" sz="1400" u="none" strike="noStrike" kern="1200" dirty="0">
                          <a:solidFill>
                            <a:schemeClr val="accent4">
                              <a:lumMod val="75000"/>
                            </a:schemeClr>
                          </a:solidFill>
                          <a:effectLst/>
                          <a:latin typeface="+mn-lt"/>
                          <a:ea typeface="+mn-ea"/>
                          <a:cs typeface="+mn-cs"/>
                        </a:rPr>
                        <a:t>To merge a different branch into your active branch:</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merge &lt;</a:t>
                      </a:r>
                      <a:r>
                        <a:rPr lang="en-IN" sz="1400" u="none" strike="noStrike" kern="1200" dirty="0" err="1">
                          <a:solidFill>
                            <a:schemeClr val="accent6">
                              <a:lumMod val="60000"/>
                              <a:lumOff val="40000"/>
                            </a:schemeClr>
                          </a:solidFill>
                          <a:effectLst/>
                          <a:latin typeface="+mn-lt"/>
                          <a:ea typeface="+mn-ea"/>
                          <a:cs typeface="+mn-cs"/>
                        </a:rPr>
                        <a:t>branchname</a:t>
                      </a:r>
                      <a:r>
                        <a:rPr lang="en-IN" sz="1400" u="none" strike="noStrike" kern="1200" dirty="0">
                          <a:solidFill>
                            <a:schemeClr val="accent6">
                              <a:lumMod val="60000"/>
                              <a:lumOff val="40000"/>
                            </a:schemeClr>
                          </a:solidFill>
                          <a:effectLst/>
                          <a:latin typeface="+mn-lt"/>
                          <a:ea typeface="+mn-ea"/>
                          <a:cs typeface="+mn-cs"/>
                        </a:rPr>
                        <a:t>&gt;</a:t>
                      </a:r>
                    </a:p>
                  </a:txBody>
                  <a:tcPr marL="59568" marR="6619" marT="6619" marB="0" anchor="ctr">
                    <a:solidFill>
                      <a:schemeClr val="tx2">
                        <a:lumMod val="25000"/>
                      </a:schemeClr>
                    </a:solidFill>
                  </a:tcPr>
                </a:tc>
                <a:extLst>
                  <a:ext uri="{0D108BD9-81ED-4DB2-BD59-A6C34878D82A}">
                    <a16:rowId xmlns:a16="http://schemas.microsoft.com/office/drawing/2014/main" val="3996854572"/>
                  </a:ext>
                </a:extLst>
              </a:tr>
              <a:tr h="236018">
                <a:tc vMerge="1">
                  <a:txBody>
                    <a:bodyPr/>
                    <a:lstStyle/>
                    <a:p>
                      <a:endParaRPr lang="en-IN"/>
                    </a:p>
                  </a:txBody>
                  <a:tcPr/>
                </a:tc>
                <a:tc>
                  <a:txBody>
                    <a:bodyPr/>
                    <a:lstStyle/>
                    <a:p>
                      <a:pPr algn="l" fontAlgn="t"/>
                      <a:r>
                        <a:rPr lang="en-IN" sz="1400" u="none" strike="noStrike" kern="1200" dirty="0">
                          <a:solidFill>
                            <a:schemeClr val="accent4">
                              <a:lumMod val="75000"/>
                            </a:schemeClr>
                          </a:solidFill>
                          <a:effectLst/>
                          <a:latin typeface="+mn-lt"/>
                          <a:ea typeface="+mn-ea"/>
                          <a:cs typeface="+mn-cs"/>
                        </a:rPr>
                        <a:t>View all the merge conflicts:</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diff</a:t>
                      </a:r>
                    </a:p>
                  </a:txBody>
                  <a:tcPr marL="59568" marR="6619" marT="6619" marB="0" anchor="ctr">
                    <a:solidFill>
                      <a:schemeClr val="tx2">
                        <a:lumMod val="25000"/>
                      </a:schemeClr>
                    </a:solidFill>
                  </a:tcPr>
                </a:tc>
                <a:extLst>
                  <a:ext uri="{0D108BD9-81ED-4DB2-BD59-A6C34878D82A}">
                    <a16:rowId xmlns:a16="http://schemas.microsoft.com/office/drawing/2014/main" val="1131384326"/>
                  </a:ext>
                </a:extLst>
              </a:tr>
              <a:tr h="236018">
                <a:tc vMerge="1">
                  <a:txBody>
                    <a:bodyPr/>
                    <a:lstStyle/>
                    <a:p>
                      <a:endParaRPr lang="en-IN"/>
                    </a:p>
                  </a:txBody>
                  <a:tcPr/>
                </a:tc>
                <a:tc>
                  <a:txBody>
                    <a:bodyPr/>
                    <a:lstStyle/>
                    <a:p>
                      <a:pPr algn="l" fontAlgn="ctr"/>
                      <a:r>
                        <a:rPr lang="en-IN" sz="1400" u="none" strike="noStrike" kern="1200" dirty="0">
                          <a:solidFill>
                            <a:schemeClr val="accent4">
                              <a:lumMod val="75000"/>
                            </a:schemeClr>
                          </a:solidFill>
                          <a:effectLst/>
                          <a:latin typeface="+mn-lt"/>
                          <a:ea typeface="+mn-ea"/>
                          <a:cs typeface="+mn-cs"/>
                        </a:rPr>
                        <a:t>View the conflicts against the base file:</a:t>
                      </a:r>
                    </a:p>
                  </a:txBody>
                  <a:tcPr marL="6619" marR="6619" marT="6619" marB="0" anchor="ctr">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diff --base &lt;filename&gt;</a:t>
                      </a:r>
                    </a:p>
                  </a:txBody>
                  <a:tcPr marL="59568" marR="6619" marT="6619" marB="0" anchor="ctr">
                    <a:solidFill>
                      <a:schemeClr val="tx2">
                        <a:lumMod val="25000"/>
                      </a:schemeClr>
                    </a:solidFill>
                  </a:tcPr>
                </a:tc>
                <a:extLst>
                  <a:ext uri="{0D108BD9-81ED-4DB2-BD59-A6C34878D82A}">
                    <a16:rowId xmlns:a16="http://schemas.microsoft.com/office/drawing/2014/main" val="3827032990"/>
                  </a:ext>
                </a:extLst>
              </a:tr>
              <a:tr h="236018">
                <a:tc vMerge="1">
                  <a:txBody>
                    <a:bodyPr/>
                    <a:lstStyle/>
                    <a:p>
                      <a:endParaRPr lang="en-IN"/>
                    </a:p>
                  </a:txBody>
                  <a:tcPr/>
                </a:tc>
                <a:tc>
                  <a:txBody>
                    <a:bodyPr/>
                    <a:lstStyle/>
                    <a:p>
                      <a:pPr algn="l" fontAlgn="ctr"/>
                      <a:r>
                        <a:rPr lang="en-IN" sz="1400" u="none" strike="noStrike" kern="1200" dirty="0">
                          <a:solidFill>
                            <a:schemeClr val="accent4">
                              <a:lumMod val="75000"/>
                            </a:schemeClr>
                          </a:solidFill>
                          <a:effectLst/>
                          <a:latin typeface="+mn-lt"/>
                          <a:ea typeface="+mn-ea"/>
                          <a:cs typeface="+mn-cs"/>
                        </a:rPr>
                        <a:t>Preview changes, before merging:</a:t>
                      </a:r>
                    </a:p>
                  </a:txBody>
                  <a:tcPr marL="6619" marR="6619" marT="6619" marB="0" anchor="ctr">
                    <a:solidFill>
                      <a:schemeClr val="tx2">
                        <a:lumMod val="25000"/>
                      </a:schemeClr>
                    </a:solidFill>
                  </a:tcPr>
                </a:tc>
                <a:tc>
                  <a:txBody>
                    <a:bodyPr/>
                    <a:lstStyle/>
                    <a:p>
                      <a:pPr algn="l" fontAlgn="ctr"/>
                      <a:r>
                        <a:rPr lang="en-IN" sz="1400" u="none" strike="noStrike" kern="1200">
                          <a:solidFill>
                            <a:schemeClr val="accent6">
                              <a:lumMod val="60000"/>
                              <a:lumOff val="40000"/>
                            </a:schemeClr>
                          </a:solidFill>
                          <a:effectLst/>
                          <a:latin typeface="+mn-lt"/>
                          <a:ea typeface="+mn-ea"/>
                          <a:cs typeface="+mn-cs"/>
                        </a:rPr>
                        <a:t>git diff &lt;sourcebranch&gt; &lt;targetbranch&gt;</a:t>
                      </a:r>
                    </a:p>
                  </a:txBody>
                  <a:tcPr marL="59568" marR="6619" marT="6619" marB="0" anchor="ctr">
                    <a:solidFill>
                      <a:schemeClr val="tx2">
                        <a:lumMod val="25000"/>
                      </a:schemeClr>
                    </a:solidFill>
                  </a:tcPr>
                </a:tc>
                <a:extLst>
                  <a:ext uri="{0D108BD9-81ED-4DB2-BD59-A6C34878D82A}">
                    <a16:rowId xmlns:a16="http://schemas.microsoft.com/office/drawing/2014/main" val="2989696747"/>
                  </a:ext>
                </a:extLst>
              </a:tr>
              <a:tr h="472036">
                <a:tc vMerge="1">
                  <a:txBody>
                    <a:bodyPr/>
                    <a:lstStyle/>
                    <a:p>
                      <a:endParaRPr lang="en-IN"/>
                    </a:p>
                  </a:txBody>
                  <a:tcPr/>
                </a:tc>
                <a:tc>
                  <a:txBody>
                    <a:bodyPr/>
                    <a:lstStyle/>
                    <a:p>
                      <a:pPr algn="l" fontAlgn="t"/>
                      <a:r>
                        <a:rPr lang="en-IN" sz="1400" u="none" strike="noStrike" kern="1200" dirty="0">
                          <a:solidFill>
                            <a:schemeClr val="accent4">
                              <a:lumMod val="75000"/>
                            </a:schemeClr>
                          </a:solidFill>
                          <a:effectLst/>
                          <a:latin typeface="+mn-lt"/>
                          <a:ea typeface="+mn-ea"/>
                          <a:cs typeface="+mn-cs"/>
                        </a:rPr>
                        <a:t>After you have manually resolved any conflicts, you mark the changed file:</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add &lt;filename&gt;</a:t>
                      </a:r>
                    </a:p>
                  </a:txBody>
                  <a:tcPr marL="59568" marR="6619" marT="6619" marB="0" anchor="ctr">
                    <a:solidFill>
                      <a:schemeClr val="tx2">
                        <a:lumMod val="25000"/>
                      </a:schemeClr>
                    </a:solidFill>
                  </a:tcPr>
                </a:tc>
                <a:extLst>
                  <a:ext uri="{0D108BD9-81ED-4DB2-BD59-A6C34878D82A}">
                    <a16:rowId xmlns:a16="http://schemas.microsoft.com/office/drawing/2014/main" val="3951497240"/>
                  </a:ext>
                </a:extLst>
              </a:tr>
              <a:tr h="472036">
                <a:tc rowSpan="3">
                  <a:txBody>
                    <a:bodyPr/>
                    <a:lstStyle/>
                    <a:p>
                      <a:pPr algn="l" fontAlgn="t"/>
                      <a:r>
                        <a:rPr lang="en-IN" sz="1400" u="none" strike="noStrike" kern="1200" dirty="0">
                          <a:solidFill>
                            <a:schemeClr val="accent4">
                              <a:lumMod val="75000"/>
                            </a:schemeClr>
                          </a:solidFill>
                          <a:effectLst/>
                          <a:latin typeface="+mn-lt"/>
                          <a:ea typeface="+mn-ea"/>
                          <a:cs typeface="+mn-cs"/>
                        </a:rPr>
                        <a:t>Tags</a:t>
                      </a:r>
                    </a:p>
                  </a:txBody>
                  <a:tcPr marL="59568" marR="6619" marT="6619" marB="0">
                    <a:solidFill>
                      <a:schemeClr val="tx2">
                        <a:lumMod val="25000"/>
                      </a:schemeClr>
                    </a:solidFill>
                  </a:tcPr>
                </a:tc>
                <a:tc>
                  <a:txBody>
                    <a:bodyPr/>
                    <a:lstStyle/>
                    <a:p>
                      <a:pPr algn="l" fontAlgn="t"/>
                      <a:r>
                        <a:rPr lang="en-IN" sz="1400" u="none" strike="noStrike" kern="1200" dirty="0">
                          <a:solidFill>
                            <a:schemeClr val="accent4">
                              <a:lumMod val="75000"/>
                            </a:schemeClr>
                          </a:solidFill>
                          <a:effectLst/>
                          <a:latin typeface="+mn-lt"/>
                          <a:ea typeface="+mn-ea"/>
                          <a:cs typeface="+mn-cs"/>
                        </a:rPr>
                        <a:t>You can use tagging to mark a significant changeset, such as a release:</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tag 1.0.0 &lt;</a:t>
                      </a:r>
                      <a:r>
                        <a:rPr lang="en-IN" sz="1400" u="none" strike="noStrike" kern="1200" dirty="0" err="1">
                          <a:solidFill>
                            <a:schemeClr val="accent6">
                              <a:lumMod val="60000"/>
                              <a:lumOff val="40000"/>
                            </a:schemeClr>
                          </a:solidFill>
                          <a:effectLst/>
                          <a:latin typeface="+mn-lt"/>
                          <a:ea typeface="+mn-ea"/>
                          <a:cs typeface="+mn-cs"/>
                        </a:rPr>
                        <a:t>commitID</a:t>
                      </a:r>
                      <a:r>
                        <a:rPr lang="en-IN" sz="1400" u="none" strike="noStrike" kern="1200" dirty="0">
                          <a:solidFill>
                            <a:schemeClr val="accent6">
                              <a:lumMod val="60000"/>
                              <a:lumOff val="40000"/>
                            </a:schemeClr>
                          </a:solidFill>
                          <a:effectLst/>
                          <a:latin typeface="+mn-lt"/>
                          <a:ea typeface="+mn-ea"/>
                          <a:cs typeface="+mn-cs"/>
                        </a:rPr>
                        <a:t>&gt;</a:t>
                      </a:r>
                    </a:p>
                  </a:txBody>
                  <a:tcPr marL="59568" marR="6619" marT="6619" marB="0" anchor="ctr">
                    <a:solidFill>
                      <a:schemeClr val="tx2">
                        <a:lumMod val="25000"/>
                      </a:schemeClr>
                    </a:solidFill>
                  </a:tcPr>
                </a:tc>
                <a:extLst>
                  <a:ext uri="{0D108BD9-81ED-4DB2-BD59-A6C34878D82A}">
                    <a16:rowId xmlns:a16="http://schemas.microsoft.com/office/drawing/2014/main" val="3247183467"/>
                  </a:ext>
                </a:extLst>
              </a:tr>
              <a:tr h="531175">
                <a:tc vMerge="1">
                  <a:txBody>
                    <a:bodyPr/>
                    <a:lstStyle/>
                    <a:p>
                      <a:endParaRPr lang="en-IN"/>
                    </a:p>
                  </a:txBody>
                  <a:tcPr/>
                </a:tc>
                <a:tc>
                  <a:txBody>
                    <a:bodyPr/>
                    <a:lstStyle/>
                    <a:p>
                      <a:pPr algn="l" fontAlgn="t"/>
                      <a:r>
                        <a:rPr lang="en-IN" sz="1400" u="none" strike="noStrike" kern="1200" dirty="0" err="1">
                          <a:solidFill>
                            <a:schemeClr val="accent4">
                              <a:lumMod val="75000"/>
                            </a:schemeClr>
                          </a:solidFill>
                          <a:effectLst/>
                          <a:latin typeface="+mn-lt"/>
                          <a:ea typeface="+mn-ea"/>
                          <a:cs typeface="+mn-cs"/>
                        </a:rPr>
                        <a:t>CommitId</a:t>
                      </a:r>
                      <a:r>
                        <a:rPr lang="en-IN" sz="1400" u="none" strike="noStrike" kern="1200" dirty="0">
                          <a:solidFill>
                            <a:schemeClr val="accent4">
                              <a:lumMod val="75000"/>
                            </a:schemeClr>
                          </a:solidFill>
                          <a:effectLst/>
                          <a:latin typeface="+mn-lt"/>
                          <a:ea typeface="+mn-ea"/>
                          <a:cs typeface="+mn-cs"/>
                        </a:rPr>
                        <a:t> is the leading characters of the changeset ID, up to 10, but must be unique. Get the ID using:</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log</a:t>
                      </a:r>
                    </a:p>
                  </a:txBody>
                  <a:tcPr marL="59568" marR="6619" marT="6619" marB="0" anchor="ctr">
                    <a:solidFill>
                      <a:schemeClr val="tx2">
                        <a:lumMod val="25000"/>
                      </a:schemeClr>
                    </a:solidFill>
                  </a:tcPr>
                </a:tc>
                <a:extLst>
                  <a:ext uri="{0D108BD9-81ED-4DB2-BD59-A6C34878D82A}">
                    <a16:rowId xmlns:a16="http://schemas.microsoft.com/office/drawing/2014/main" val="3894067514"/>
                  </a:ext>
                </a:extLst>
              </a:tr>
              <a:tr h="236018">
                <a:tc vMerge="1">
                  <a:txBody>
                    <a:bodyPr/>
                    <a:lstStyle/>
                    <a:p>
                      <a:endParaRPr lang="en-IN"/>
                    </a:p>
                  </a:txBody>
                  <a:tcPr/>
                </a:tc>
                <a:tc>
                  <a:txBody>
                    <a:bodyPr/>
                    <a:lstStyle/>
                    <a:p>
                      <a:pPr algn="l" fontAlgn="t"/>
                      <a:r>
                        <a:rPr lang="en-IN" sz="1400" u="none" strike="noStrike" kern="1200" dirty="0">
                          <a:solidFill>
                            <a:schemeClr val="accent4">
                              <a:lumMod val="75000"/>
                            </a:schemeClr>
                          </a:solidFill>
                          <a:effectLst/>
                          <a:latin typeface="+mn-lt"/>
                          <a:ea typeface="+mn-ea"/>
                          <a:cs typeface="+mn-cs"/>
                        </a:rPr>
                        <a:t>Push all tags to remote repository:</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push --tags origin</a:t>
                      </a:r>
                    </a:p>
                  </a:txBody>
                  <a:tcPr marL="59568" marR="6619" marT="6619" marB="0" anchor="ctr">
                    <a:solidFill>
                      <a:schemeClr val="tx2">
                        <a:lumMod val="25000"/>
                      </a:schemeClr>
                    </a:solidFill>
                  </a:tcPr>
                </a:tc>
                <a:extLst>
                  <a:ext uri="{0D108BD9-81ED-4DB2-BD59-A6C34878D82A}">
                    <a16:rowId xmlns:a16="http://schemas.microsoft.com/office/drawing/2014/main" val="1556170769"/>
                  </a:ext>
                </a:extLst>
              </a:tr>
              <a:tr h="603802">
                <a:tc rowSpan="3">
                  <a:txBody>
                    <a:bodyPr/>
                    <a:lstStyle/>
                    <a:p>
                      <a:pPr algn="l" fontAlgn="t"/>
                      <a:r>
                        <a:rPr lang="en-IN" sz="1400" u="none" strike="noStrike" kern="1200" dirty="0">
                          <a:solidFill>
                            <a:schemeClr val="accent4">
                              <a:lumMod val="75000"/>
                            </a:schemeClr>
                          </a:solidFill>
                          <a:effectLst/>
                          <a:latin typeface="+mn-lt"/>
                          <a:ea typeface="+mn-ea"/>
                          <a:cs typeface="+mn-cs"/>
                          <a:hlinkClick r:id="rId3">
                            <a:extLst>
                              <a:ext uri="{A12FA001-AC4F-418D-AE19-62706E023703}">
                                <ahyp:hlinkClr xmlns:ahyp="http://schemas.microsoft.com/office/drawing/2018/hyperlinkcolor" val="tx"/>
                              </a:ext>
                            </a:extLst>
                          </a:hlinkClick>
                        </a:rPr>
                        <a:t>Undo local changes</a:t>
                      </a:r>
                      <a:endParaRPr lang="en-IN" sz="1400" u="none" strike="noStrike" kern="1200" dirty="0">
                        <a:solidFill>
                          <a:schemeClr val="accent4">
                            <a:lumMod val="75000"/>
                          </a:schemeClr>
                        </a:solidFill>
                        <a:effectLst/>
                        <a:latin typeface="+mn-lt"/>
                        <a:ea typeface="+mn-ea"/>
                        <a:cs typeface="+mn-cs"/>
                      </a:endParaRPr>
                    </a:p>
                  </a:txBody>
                  <a:tcPr marL="59568" marR="6619" marT="6619" marB="0">
                    <a:solidFill>
                      <a:schemeClr val="tx2">
                        <a:lumMod val="25000"/>
                      </a:schemeClr>
                    </a:solidFill>
                  </a:tcPr>
                </a:tc>
                <a:tc>
                  <a:txBody>
                    <a:bodyPr/>
                    <a:lstStyle/>
                    <a:p>
                      <a:pPr algn="l" fontAlgn="t"/>
                      <a:r>
                        <a:rPr lang="en-IN" sz="1400" u="none" strike="noStrike" kern="1200" dirty="0">
                          <a:solidFill>
                            <a:schemeClr val="accent4">
                              <a:lumMod val="75000"/>
                            </a:schemeClr>
                          </a:solidFill>
                          <a:effectLst/>
                          <a:latin typeface="+mn-lt"/>
                          <a:ea typeface="+mn-ea"/>
                          <a:cs typeface="+mn-cs"/>
                        </a:rPr>
                        <a:t>If you mess up, you can replace the changes in your working tree with the last content in head:</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checkout -- &lt;filename&gt;</a:t>
                      </a:r>
                    </a:p>
                  </a:txBody>
                  <a:tcPr marL="59568" marR="6619" marT="6619" marB="0" anchor="ctr">
                    <a:solidFill>
                      <a:schemeClr val="tx2">
                        <a:lumMod val="25000"/>
                      </a:schemeClr>
                    </a:solidFill>
                  </a:tcPr>
                </a:tc>
                <a:extLst>
                  <a:ext uri="{0D108BD9-81ED-4DB2-BD59-A6C34878D82A}">
                    <a16:rowId xmlns:a16="http://schemas.microsoft.com/office/drawing/2014/main" val="1427742339"/>
                  </a:ext>
                </a:extLst>
              </a:tr>
              <a:tr h="214563">
                <a:tc vMerge="1">
                  <a:txBody>
                    <a:bodyPr/>
                    <a:lstStyle/>
                    <a:p>
                      <a:endParaRPr lang="en-IN"/>
                    </a:p>
                  </a:txBody>
                  <a:tcPr/>
                </a:tc>
                <a:tc rowSpan="2">
                  <a:txBody>
                    <a:bodyPr/>
                    <a:lstStyle/>
                    <a:p>
                      <a:pPr algn="l" fontAlgn="t"/>
                      <a:r>
                        <a:rPr lang="en-IN" sz="1400" u="none" strike="noStrike" kern="1200" dirty="0">
                          <a:solidFill>
                            <a:schemeClr val="accent4">
                              <a:lumMod val="75000"/>
                            </a:schemeClr>
                          </a:solidFill>
                          <a:effectLst/>
                          <a:latin typeface="+mn-lt"/>
                          <a:ea typeface="+mn-ea"/>
                          <a:cs typeface="+mn-cs"/>
                        </a:rPr>
                        <a:t>Instead, to drop all your local changes and commits, fetch the latest history from the server and point your local master branch at it, do this:</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fetch origin</a:t>
                      </a:r>
                    </a:p>
                  </a:txBody>
                  <a:tcPr marL="59568" marR="6619" marT="6619" marB="0" anchor="ctr">
                    <a:solidFill>
                      <a:schemeClr val="tx2">
                        <a:lumMod val="25000"/>
                      </a:schemeClr>
                    </a:solidFill>
                  </a:tcPr>
                </a:tc>
                <a:extLst>
                  <a:ext uri="{0D108BD9-81ED-4DB2-BD59-A6C34878D82A}">
                    <a16:rowId xmlns:a16="http://schemas.microsoft.com/office/drawing/2014/main" val="3344358497"/>
                  </a:ext>
                </a:extLst>
              </a:tr>
              <a:tr h="372366">
                <a:tc vMerge="1">
                  <a:txBody>
                    <a:bodyPr/>
                    <a:lstStyle/>
                    <a:p>
                      <a:endParaRPr lang="en-IN"/>
                    </a:p>
                  </a:txBody>
                  <a:tcPr/>
                </a:tc>
                <a:tc vMerge="1">
                  <a:txBody>
                    <a:bodyPr/>
                    <a:lstStyle/>
                    <a:p>
                      <a:endParaRPr lang="en-IN"/>
                    </a:p>
                  </a:txBody>
                  <a:tcPr/>
                </a:tc>
                <a:tc>
                  <a:txBody>
                    <a:bodyPr/>
                    <a:lstStyle/>
                    <a:p>
                      <a:pPr algn="l" fontAlgn="ctr"/>
                      <a:r>
                        <a:rPr lang="nn-NO" sz="1400" u="none" strike="noStrike" kern="1200" dirty="0">
                          <a:solidFill>
                            <a:schemeClr val="accent6">
                              <a:lumMod val="60000"/>
                              <a:lumOff val="40000"/>
                            </a:schemeClr>
                          </a:solidFill>
                          <a:effectLst/>
                          <a:latin typeface="+mn-lt"/>
                          <a:ea typeface="+mn-ea"/>
                          <a:cs typeface="+mn-cs"/>
                        </a:rPr>
                        <a:t>git reset --hard origin/master</a:t>
                      </a:r>
                    </a:p>
                  </a:txBody>
                  <a:tcPr marL="59568" marR="6619" marT="6619" marB="0" anchor="ctr">
                    <a:solidFill>
                      <a:schemeClr val="tx2">
                        <a:lumMod val="25000"/>
                      </a:schemeClr>
                    </a:solidFill>
                  </a:tcPr>
                </a:tc>
                <a:extLst>
                  <a:ext uri="{0D108BD9-81ED-4DB2-BD59-A6C34878D82A}">
                    <a16:rowId xmlns:a16="http://schemas.microsoft.com/office/drawing/2014/main" val="2194343914"/>
                  </a:ext>
                </a:extLst>
              </a:tr>
              <a:tr h="236018">
                <a:tc>
                  <a:txBody>
                    <a:bodyPr/>
                    <a:lstStyle/>
                    <a:p>
                      <a:pPr algn="l" fontAlgn="t"/>
                      <a:r>
                        <a:rPr lang="en-IN" sz="1400" u="none" strike="noStrike" kern="1200" dirty="0">
                          <a:solidFill>
                            <a:schemeClr val="accent4">
                              <a:lumMod val="75000"/>
                            </a:schemeClr>
                          </a:solidFill>
                          <a:effectLst/>
                          <a:latin typeface="+mn-lt"/>
                          <a:ea typeface="+mn-ea"/>
                          <a:cs typeface="+mn-cs"/>
                        </a:rPr>
                        <a:t>Search</a:t>
                      </a:r>
                    </a:p>
                  </a:txBody>
                  <a:tcPr marL="59568" marR="6619" marT="6619" marB="0">
                    <a:solidFill>
                      <a:schemeClr val="tx2">
                        <a:lumMod val="25000"/>
                      </a:schemeClr>
                    </a:solidFill>
                  </a:tcPr>
                </a:tc>
                <a:tc>
                  <a:txBody>
                    <a:bodyPr/>
                    <a:lstStyle/>
                    <a:p>
                      <a:pPr algn="l" fontAlgn="t"/>
                      <a:r>
                        <a:rPr lang="en-IN" sz="1400" u="none" strike="noStrike" kern="1200" dirty="0">
                          <a:solidFill>
                            <a:schemeClr val="accent4">
                              <a:lumMod val="75000"/>
                            </a:schemeClr>
                          </a:solidFill>
                          <a:effectLst/>
                          <a:latin typeface="+mn-lt"/>
                          <a:ea typeface="+mn-ea"/>
                          <a:cs typeface="+mn-cs"/>
                        </a:rPr>
                        <a:t>Search the working directory for foo():</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grep "foo()"</a:t>
                      </a:r>
                    </a:p>
                  </a:txBody>
                  <a:tcPr marL="59568" marR="6619" marT="6619" marB="0" anchor="ctr">
                    <a:solidFill>
                      <a:schemeClr val="tx2">
                        <a:lumMod val="25000"/>
                      </a:schemeClr>
                    </a:solidFill>
                  </a:tcPr>
                </a:tc>
                <a:extLst>
                  <a:ext uri="{0D108BD9-81ED-4DB2-BD59-A6C34878D82A}">
                    <a16:rowId xmlns:a16="http://schemas.microsoft.com/office/drawing/2014/main" val="425428727"/>
                  </a:ext>
                </a:extLst>
              </a:tr>
              <a:tr h="234088">
                <a:tc>
                  <a:txBody>
                    <a:bodyPr/>
                    <a:lstStyle/>
                    <a:p>
                      <a:pPr algn="l" fontAlgn="t"/>
                      <a:r>
                        <a:rPr lang="en-IN" sz="1400" u="none" strike="noStrike" kern="1200" dirty="0">
                          <a:solidFill>
                            <a:schemeClr val="accent4">
                              <a:lumMod val="75000"/>
                            </a:schemeClr>
                          </a:solidFill>
                          <a:effectLst/>
                          <a:latin typeface="+mn-lt"/>
                          <a:ea typeface="+mn-ea"/>
                          <a:cs typeface="+mn-cs"/>
                        </a:rPr>
                        <a:t>Save Changes</a:t>
                      </a:r>
                    </a:p>
                  </a:txBody>
                  <a:tcPr marL="59568" marR="6619" marT="6619" marB="0">
                    <a:solidFill>
                      <a:schemeClr val="tx2">
                        <a:lumMod val="25000"/>
                      </a:schemeClr>
                    </a:solidFill>
                  </a:tcPr>
                </a:tc>
                <a:tc>
                  <a:txBody>
                    <a:bodyPr/>
                    <a:lstStyle/>
                    <a:p>
                      <a:pPr algn="l" fontAlgn="t"/>
                      <a:r>
                        <a:rPr lang="en-IN" sz="1400" u="none" strike="noStrike" kern="1200" dirty="0">
                          <a:solidFill>
                            <a:schemeClr val="accent4">
                              <a:lumMod val="75000"/>
                            </a:schemeClr>
                          </a:solidFill>
                          <a:effectLst/>
                          <a:latin typeface="+mn-lt"/>
                          <a:ea typeface="+mn-ea"/>
                          <a:cs typeface="+mn-cs"/>
                        </a:rPr>
                        <a:t>Temporarily shelves (or stashes) changes you've made to your working copy so you can work on something else, and then come back and re-apply them later on</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stash . and git stash pop</a:t>
                      </a:r>
                    </a:p>
                  </a:txBody>
                  <a:tcPr marL="59568" marR="6619" marT="6619" marB="0" anchor="ctr">
                    <a:solidFill>
                      <a:schemeClr val="tx2">
                        <a:lumMod val="25000"/>
                      </a:schemeClr>
                    </a:solidFill>
                  </a:tcPr>
                </a:tc>
                <a:extLst>
                  <a:ext uri="{0D108BD9-81ED-4DB2-BD59-A6C34878D82A}">
                    <a16:rowId xmlns:a16="http://schemas.microsoft.com/office/drawing/2014/main" val="3889292664"/>
                  </a:ext>
                </a:extLst>
              </a:tr>
              <a:tr h="236018">
                <a:tc>
                  <a:txBody>
                    <a:bodyPr/>
                    <a:lstStyle/>
                    <a:p>
                      <a:pPr algn="l" fontAlgn="t"/>
                      <a:r>
                        <a:rPr lang="en-IN" sz="1400" u="none" strike="noStrike" kern="1200" dirty="0">
                          <a:solidFill>
                            <a:schemeClr val="accent4">
                              <a:lumMod val="75000"/>
                            </a:schemeClr>
                          </a:solidFill>
                          <a:effectLst/>
                          <a:latin typeface="+mn-lt"/>
                          <a:ea typeface="+mn-ea"/>
                          <a:cs typeface="+mn-cs"/>
                        </a:rPr>
                        <a:t>Apply particular commit from other branch</a:t>
                      </a:r>
                    </a:p>
                  </a:txBody>
                  <a:tcPr marL="59568" marR="6619" marT="6619" marB="0">
                    <a:solidFill>
                      <a:schemeClr val="tx2">
                        <a:lumMod val="25000"/>
                      </a:schemeClr>
                    </a:solidFill>
                  </a:tcPr>
                </a:tc>
                <a:tc>
                  <a:txBody>
                    <a:bodyPr/>
                    <a:lstStyle/>
                    <a:p>
                      <a:pPr algn="l" fontAlgn="t"/>
                      <a:r>
                        <a:rPr lang="en-IN" sz="1400" u="none" strike="noStrike" kern="1200" dirty="0">
                          <a:solidFill>
                            <a:schemeClr val="accent4">
                              <a:lumMod val="75000"/>
                            </a:schemeClr>
                          </a:solidFill>
                          <a:effectLst/>
                          <a:latin typeface="+mn-lt"/>
                          <a:ea typeface="+mn-ea"/>
                          <a:cs typeface="+mn-cs"/>
                        </a:rPr>
                        <a:t>Cherry picking is the act of picking a commit from a branch and applying it to another. </a:t>
                      </a:r>
                    </a:p>
                  </a:txBody>
                  <a:tcPr marL="6619" marR="6619" marT="6619" marB="0">
                    <a:solidFill>
                      <a:schemeClr val="tx2">
                        <a:lumMod val="25000"/>
                      </a:schemeClr>
                    </a:solidFill>
                  </a:tcPr>
                </a:tc>
                <a:tc>
                  <a:txBody>
                    <a:bodyPr/>
                    <a:lstStyle/>
                    <a:p>
                      <a:pPr algn="l" fontAlgn="ctr"/>
                      <a:r>
                        <a:rPr lang="en-IN" sz="1400" u="none" strike="noStrike" kern="1200" dirty="0">
                          <a:solidFill>
                            <a:schemeClr val="accent6">
                              <a:lumMod val="60000"/>
                              <a:lumOff val="40000"/>
                            </a:schemeClr>
                          </a:solidFill>
                          <a:effectLst/>
                          <a:latin typeface="+mn-lt"/>
                          <a:ea typeface="+mn-ea"/>
                          <a:cs typeface="+mn-cs"/>
                        </a:rPr>
                        <a:t>git cherry-pick commit-ID</a:t>
                      </a:r>
                    </a:p>
                  </a:txBody>
                  <a:tcPr marL="59568" marR="6619" marT="6619" marB="0" anchor="ctr">
                    <a:solidFill>
                      <a:schemeClr val="tx2">
                        <a:lumMod val="25000"/>
                      </a:schemeClr>
                    </a:solidFill>
                  </a:tcPr>
                </a:tc>
                <a:extLst>
                  <a:ext uri="{0D108BD9-81ED-4DB2-BD59-A6C34878D82A}">
                    <a16:rowId xmlns:a16="http://schemas.microsoft.com/office/drawing/2014/main" val="1607025498"/>
                  </a:ext>
                </a:extLst>
              </a:tr>
            </a:tbl>
          </a:graphicData>
        </a:graphic>
      </p:graphicFrame>
      <p:graphicFrame>
        <p:nvGraphicFramePr>
          <p:cNvPr id="8" name="Table 7">
            <a:extLst>
              <a:ext uri="{FF2B5EF4-FFF2-40B4-BE49-F238E27FC236}">
                <a16:creationId xmlns:a16="http://schemas.microsoft.com/office/drawing/2014/main" id="{041E1284-90A2-48BD-8E84-85D24C3A852E}"/>
              </a:ext>
            </a:extLst>
          </p:cNvPr>
          <p:cNvGraphicFramePr>
            <a:graphicFrameLocks noGrp="1"/>
          </p:cNvGraphicFramePr>
          <p:nvPr/>
        </p:nvGraphicFramePr>
        <p:xfrm>
          <a:off x="115657" y="27679"/>
          <a:ext cx="11966915" cy="279464"/>
        </p:xfrm>
        <a:graphic>
          <a:graphicData uri="http://schemas.openxmlformats.org/drawingml/2006/table">
            <a:tbl>
              <a:tblPr>
                <a:tableStyleId>{5C22544A-7EE6-4342-B048-85BDC9FD1C3A}</a:tableStyleId>
              </a:tblPr>
              <a:tblGrid>
                <a:gridCol w="2226737">
                  <a:extLst>
                    <a:ext uri="{9D8B030D-6E8A-4147-A177-3AD203B41FA5}">
                      <a16:colId xmlns:a16="http://schemas.microsoft.com/office/drawing/2014/main" val="293863208"/>
                    </a:ext>
                  </a:extLst>
                </a:gridCol>
                <a:gridCol w="5949007">
                  <a:extLst>
                    <a:ext uri="{9D8B030D-6E8A-4147-A177-3AD203B41FA5}">
                      <a16:colId xmlns:a16="http://schemas.microsoft.com/office/drawing/2014/main" val="3432096217"/>
                    </a:ext>
                  </a:extLst>
                </a:gridCol>
                <a:gridCol w="3791171">
                  <a:extLst>
                    <a:ext uri="{9D8B030D-6E8A-4147-A177-3AD203B41FA5}">
                      <a16:colId xmlns:a16="http://schemas.microsoft.com/office/drawing/2014/main" val="2770541324"/>
                    </a:ext>
                  </a:extLst>
                </a:gridCol>
              </a:tblGrid>
              <a:tr h="279464">
                <a:tc>
                  <a:txBody>
                    <a:bodyPr/>
                    <a:lstStyle/>
                    <a:p>
                      <a:pPr algn="ctr" fontAlgn="ctr"/>
                      <a:r>
                        <a:rPr lang="en-IN" sz="1800" b="1" u="none" strike="noStrike" dirty="0">
                          <a:solidFill>
                            <a:srgbClr val="FFFF00"/>
                          </a:solidFill>
                          <a:effectLst/>
                        </a:rPr>
                        <a:t>Git task</a:t>
                      </a:r>
                      <a:endParaRPr lang="en-IN" sz="1800" b="1" i="0" u="none" strike="noStrike" dirty="0">
                        <a:solidFill>
                          <a:srgbClr val="FFFF00"/>
                        </a:solidFill>
                        <a:effectLst/>
                        <a:latin typeface="Segoe UI" panose="020B0502040204020203" pitchFamily="34" charset="0"/>
                      </a:endParaRPr>
                    </a:p>
                  </a:txBody>
                  <a:tcPr marL="4567" marR="4567" marT="4567" marB="0" anchor="ctr">
                    <a:solidFill>
                      <a:schemeClr val="tx2">
                        <a:lumMod val="25000"/>
                      </a:schemeClr>
                    </a:solidFill>
                  </a:tcPr>
                </a:tc>
                <a:tc>
                  <a:txBody>
                    <a:bodyPr/>
                    <a:lstStyle/>
                    <a:p>
                      <a:pPr algn="ctr" fontAlgn="ctr"/>
                      <a:r>
                        <a:rPr lang="en-IN" sz="1800" b="1" u="none" strike="noStrike">
                          <a:solidFill>
                            <a:srgbClr val="FFFF00"/>
                          </a:solidFill>
                          <a:effectLst/>
                        </a:rPr>
                        <a:t>Notes</a:t>
                      </a:r>
                      <a:endParaRPr lang="en-IN" sz="1800" b="1" i="0" u="none" strike="noStrike">
                        <a:solidFill>
                          <a:srgbClr val="FFFF00"/>
                        </a:solidFill>
                        <a:effectLst/>
                        <a:latin typeface="Segoe UI" panose="020B0502040204020203" pitchFamily="34" charset="0"/>
                      </a:endParaRPr>
                    </a:p>
                  </a:txBody>
                  <a:tcPr marL="4567" marR="4567" marT="4567" marB="0" anchor="ctr">
                    <a:solidFill>
                      <a:schemeClr val="tx2">
                        <a:lumMod val="25000"/>
                      </a:schemeClr>
                    </a:solidFill>
                  </a:tcPr>
                </a:tc>
                <a:tc>
                  <a:txBody>
                    <a:bodyPr/>
                    <a:lstStyle/>
                    <a:p>
                      <a:pPr algn="ctr" fontAlgn="ctr"/>
                      <a:r>
                        <a:rPr lang="en-IN" sz="1800" b="1" u="none" strike="noStrike" dirty="0">
                          <a:solidFill>
                            <a:srgbClr val="FFFF00"/>
                          </a:solidFill>
                          <a:effectLst/>
                        </a:rPr>
                        <a:t>Git commands</a:t>
                      </a:r>
                      <a:endParaRPr lang="en-IN" sz="1800" b="1" i="0" u="none" strike="noStrike" dirty="0">
                        <a:solidFill>
                          <a:srgbClr val="FFFF00"/>
                        </a:solidFill>
                        <a:effectLst/>
                        <a:latin typeface="Segoe UI" panose="020B0502040204020203" pitchFamily="34" charset="0"/>
                      </a:endParaRPr>
                    </a:p>
                  </a:txBody>
                  <a:tcPr marL="4567" marR="4567" marT="4567" marB="0" anchor="ctr">
                    <a:solidFill>
                      <a:schemeClr val="tx2">
                        <a:lumMod val="25000"/>
                      </a:schemeClr>
                    </a:solidFill>
                  </a:tcPr>
                </a:tc>
                <a:extLst>
                  <a:ext uri="{0D108BD9-81ED-4DB2-BD59-A6C34878D82A}">
                    <a16:rowId xmlns:a16="http://schemas.microsoft.com/office/drawing/2014/main" val="1362078395"/>
                  </a:ext>
                </a:extLst>
              </a:tr>
            </a:tbl>
          </a:graphicData>
        </a:graphic>
      </p:graphicFrame>
      <p:sp>
        <p:nvSpPr>
          <p:cNvPr id="9" name="TextBox 8">
            <a:extLst>
              <a:ext uri="{FF2B5EF4-FFF2-40B4-BE49-F238E27FC236}">
                <a16:creationId xmlns:a16="http://schemas.microsoft.com/office/drawing/2014/main" id="{087EB468-3281-4641-B05B-1B82135793A0}"/>
              </a:ext>
            </a:extLst>
          </p:cNvPr>
          <p:cNvSpPr txBox="1"/>
          <p:nvPr/>
        </p:nvSpPr>
        <p:spPr>
          <a:xfrm>
            <a:off x="309489" y="6319452"/>
            <a:ext cx="9172136" cy="369332"/>
          </a:xfrm>
          <a:prstGeom prst="rect">
            <a:avLst/>
          </a:prstGeom>
          <a:noFill/>
        </p:spPr>
        <p:txBody>
          <a:bodyPr wrap="square" rtlCol="0">
            <a:spAutoFit/>
          </a:bodyPr>
          <a:lstStyle/>
          <a:p>
            <a:r>
              <a:rPr lang="en-IN" dirty="0">
                <a:hlinkClick r:id="rId4"/>
              </a:rPr>
              <a:t>https://dzone.com/articles/top-20-git-commands-with-examples</a:t>
            </a:r>
            <a:endParaRPr lang="en-IN" dirty="0"/>
          </a:p>
        </p:txBody>
      </p:sp>
    </p:spTree>
    <p:extLst>
      <p:ext uri="{BB962C8B-B14F-4D97-AF65-F5344CB8AC3E}">
        <p14:creationId xmlns:p14="http://schemas.microsoft.com/office/powerpoint/2010/main" val="245042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C743-183A-4A1B-8303-C4CE2F08948A}"/>
              </a:ext>
            </a:extLst>
          </p:cNvPr>
          <p:cNvSpPr>
            <a:spLocks noGrp="1"/>
          </p:cNvSpPr>
          <p:nvPr>
            <p:ph type="title"/>
          </p:nvPr>
        </p:nvSpPr>
        <p:spPr>
          <a:xfrm>
            <a:off x="1534696" y="446710"/>
            <a:ext cx="9520158" cy="1049235"/>
          </a:xfrm>
        </p:spPr>
        <p:txBody>
          <a:bodyPr>
            <a:normAutofit/>
          </a:bodyPr>
          <a:lstStyle/>
          <a:p>
            <a:pPr algn="ctr"/>
            <a:r>
              <a:rPr lang="en-IN" sz="4400" b="1" u="sng" dirty="0"/>
              <a:t>Exercise</a:t>
            </a:r>
          </a:p>
        </p:txBody>
      </p:sp>
      <p:sp>
        <p:nvSpPr>
          <p:cNvPr id="3" name="Content Placeholder 2">
            <a:extLst>
              <a:ext uri="{FF2B5EF4-FFF2-40B4-BE49-F238E27FC236}">
                <a16:creationId xmlns:a16="http://schemas.microsoft.com/office/drawing/2014/main" id="{0650F162-D4E4-4F47-814A-AE21E09B265C}"/>
              </a:ext>
            </a:extLst>
          </p:cNvPr>
          <p:cNvSpPr>
            <a:spLocks noGrp="1"/>
          </p:cNvSpPr>
          <p:nvPr>
            <p:ph idx="1"/>
          </p:nvPr>
        </p:nvSpPr>
        <p:spPr>
          <a:xfrm>
            <a:off x="1534696" y="1724186"/>
            <a:ext cx="9520158" cy="3934492"/>
          </a:xfrm>
        </p:spPr>
        <p:txBody>
          <a:bodyPr>
            <a:normAutofit fontScale="92500" lnSpcReduction="20000"/>
          </a:bodyPr>
          <a:lstStyle/>
          <a:p>
            <a:pPr marL="457200" indent="-457200">
              <a:buFont typeface="+mj-lt"/>
              <a:buAutoNum type="arabicPeriod"/>
            </a:pPr>
            <a:r>
              <a:rPr lang="en-IN" dirty="0">
                <a:solidFill>
                  <a:srgbClr val="002060"/>
                </a:solidFill>
              </a:rPr>
              <a:t>Create your own </a:t>
            </a:r>
            <a:r>
              <a:rPr lang="en-IN" dirty="0" err="1">
                <a:solidFill>
                  <a:srgbClr val="002060"/>
                </a:solidFill>
              </a:rPr>
              <a:t>github</a:t>
            </a:r>
            <a:r>
              <a:rPr lang="en-IN" dirty="0">
                <a:solidFill>
                  <a:srgbClr val="002060"/>
                </a:solidFill>
              </a:rPr>
              <a:t> account and create a repo with ReadMe file in it.</a:t>
            </a:r>
          </a:p>
          <a:p>
            <a:pPr marL="457200" indent="-457200">
              <a:buFont typeface="+mj-lt"/>
              <a:buAutoNum type="arabicPeriod"/>
            </a:pPr>
            <a:r>
              <a:rPr lang="en-IN" dirty="0">
                <a:solidFill>
                  <a:srgbClr val="002060"/>
                </a:solidFill>
              </a:rPr>
              <a:t>Open a terminal and run below commands: </a:t>
            </a:r>
          </a:p>
          <a:p>
            <a:pPr marL="457200" lvl="1" indent="0">
              <a:buNone/>
            </a:pPr>
            <a:r>
              <a:rPr lang="en-IN" dirty="0">
                <a:solidFill>
                  <a:srgbClr val="002060"/>
                </a:solidFill>
              </a:rPr>
              <a:t>	git config (set name and email) 	</a:t>
            </a:r>
          </a:p>
          <a:p>
            <a:pPr marL="457200" lvl="1" indent="0">
              <a:buNone/>
            </a:pPr>
            <a:r>
              <a:rPr lang="en-IN" dirty="0">
                <a:solidFill>
                  <a:srgbClr val="002060"/>
                </a:solidFill>
              </a:rPr>
              <a:t>	git </a:t>
            </a:r>
            <a:r>
              <a:rPr lang="en-IN" dirty="0" err="1">
                <a:solidFill>
                  <a:srgbClr val="002060"/>
                </a:solidFill>
              </a:rPr>
              <a:t>init</a:t>
            </a:r>
            <a:endParaRPr lang="en-IN" dirty="0">
              <a:solidFill>
                <a:srgbClr val="002060"/>
              </a:solidFill>
            </a:endParaRPr>
          </a:p>
          <a:p>
            <a:pPr marL="457200" indent="-457200">
              <a:buFont typeface="+mj-lt"/>
              <a:buAutoNum type="arabicPeriod"/>
            </a:pPr>
            <a:r>
              <a:rPr lang="en-IN" dirty="0">
                <a:solidFill>
                  <a:srgbClr val="002060"/>
                </a:solidFill>
              </a:rPr>
              <a:t>Write bubble sort, insertion sort, selection sort, merge sort and quick sort programs in different files by following good coding guidelines.</a:t>
            </a:r>
          </a:p>
          <a:p>
            <a:pPr marL="457200" indent="-457200">
              <a:buFont typeface="+mj-lt"/>
              <a:buAutoNum type="arabicPeriod"/>
            </a:pPr>
            <a:r>
              <a:rPr lang="en-IN" dirty="0">
                <a:solidFill>
                  <a:srgbClr val="002060"/>
                </a:solidFill>
              </a:rPr>
              <a:t>Verify all of these programs and push these source code changes to your git hub  repo.</a:t>
            </a:r>
          </a:p>
          <a:p>
            <a:pPr marL="457200" indent="-457200">
              <a:buFont typeface="+mj-lt"/>
              <a:buAutoNum type="arabicPeriod"/>
            </a:pPr>
            <a:r>
              <a:rPr lang="en-IN" dirty="0">
                <a:solidFill>
                  <a:srgbClr val="002060"/>
                </a:solidFill>
              </a:rPr>
              <a:t>Give TAG to your commit ID and it make it appears in your git server.</a:t>
            </a:r>
          </a:p>
          <a:p>
            <a:pPr marL="457200" indent="-457200">
              <a:buFont typeface="+mj-lt"/>
              <a:buAutoNum type="arabicPeriod"/>
            </a:pPr>
            <a:r>
              <a:rPr lang="en-IN" dirty="0">
                <a:solidFill>
                  <a:srgbClr val="002060"/>
                </a:solidFill>
              </a:rPr>
              <a:t>Clone your git repo in clean folder and try as many git commands as possible.</a:t>
            </a:r>
          </a:p>
        </p:txBody>
      </p:sp>
    </p:spTree>
    <p:extLst>
      <p:ext uri="{BB962C8B-B14F-4D97-AF65-F5344CB8AC3E}">
        <p14:creationId xmlns:p14="http://schemas.microsoft.com/office/powerpoint/2010/main" val="104615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1C63-7F9A-4DBE-9A48-1F48F4C486FA}"/>
              </a:ext>
            </a:extLst>
          </p:cNvPr>
          <p:cNvSpPr>
            <a:spLocks noGrp="1"/>
          </p:cNvSpPr>
          <p:nvPr>
            <p:ph type="ctrTitle"/>
          </p:nvPr>
        </p:nvSpPr>
        <p:spPr>
          <a:xfrm>
            <a:off x="2347333" y="2428407"/>
            <a:ext cx="8561747" cy="915322"/>
          </a:xfrm>
        </p:spPr>
        <p:txBody>
          <a:bodyPr>
            <a:normAutofit fontScale="90000"/>
          </a:bodyPr>
          <a:lstStyle/>
          <a:p>
            <a:pPr algn="ctr"/>
            <a:r>
              <a:rPr lang="en-IN" u="sng" cap="all" dirty="0">
                <a:solidFill>
                  <a:srgbClr val="FF0000"/>
                </a:solidFill>
              </a:rPr>
              <a:t>Build tools</a:t>
            </a:r>
          </a:p>
        </p:txBody>
      </p:sp>
    </p:spTree>
    <p:extLst>
      <p:ext uri="{BB962C8B-B14F-4D97-AF65-F5344CB8AC3E}">
        <p14:creationId xmlns:p14="http://schemas.microsoft.com/office/powerpoint/2010/main" val="77074865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7D1A-6BD9-4DF6-BBD2-38F493B26380}"/>
              </a:ext>
            </a:extLst>
          </p:cNvPr>
          <p:cNvSpPr>
            <a:spLocks noGrp="1"/>
          </p:cNvSpPr>
          <p:nvPr>
            <p:ph type="title"/>
          </p:nvPr>
        </p:nvSpPr>
        <p:spPr>
          <a:xfrm>
            <a:off x="722711" y="2084110"/>
            <a:ext cx="9291215" cy="520701"/>
          </a:xfrm>
        </p:spPr>
        <p:txBody>
          <a:bodyPr>
            <a:normAutofit fontScale="90000"/>
          </a:bodyPr>
          <a:lstStyle/>
          <a:p>
            <a:pPr algn="l"/>
            <a:r>
              <a:rPr lang="en-IN" dirty="0"/>
              <a:t>Why build tools?</a:t>
            </a:r>
          </a:p>
        </p:txBody>
      </p:sp>
      <p:sp>
        <p:nvSpPr>
          <p:cNvPr id="3" name="Content Placeholder 2">
            <a:extLst>
              <a:ext uri="{FF2B5EF4-FFF2-40B4-BE49-F238E27FC236}">
                <a16:creationId xmlns:a16="http://schemas.microsoft.com/office/drawing/2014/main" id="{53916021-2F98-4EFA-A7D5-7F71AFA0567A}"/>
              </a:ext>
            </a:extLst>
          </p:cNvPr>
          <p:cNvSpPr>
            <a:spLocks noGrp="1"/>
          </p:cNvSpPr>
          <p:nvPr>
            <p:ph idx="1"/>
          </p:nvPr>
        </p:nvSpPr>
        <p:spPr>
          <a:xfrm>
            <a:off x="775719" y="2619466"/>
            <a:ext cx="10740421" cy="3812470"/>
          </a:xfrm>
        </p:spPr>
        <p:txBody>
          <a:bodyPr>
            <a:normAutofit lnSpcReduction="10000"/>
          </a:bodyPr>
          <a:lstStyle/>
          <a:p>
            <a:pPr marL="0" indent="0">
              <a:buNone/>
            </a:pPr>
            <a:r>
              <a:rPr lang="en-IN" sz="1800" dirty="0">
                <a:solidFill>
                  <a:schemeClr val="accent1">
                    <a:lumMod val="40000"/>
                    <a:lumOff val="60000"/>
                  </a:schemeClr>
                </a:solidFill>
              </a:rPr>
              <a:t>In small projects, developers will often manually invoke the build process. </a:t>
            </a:r>
          </a:p>
          <a:p>
            <a:pPr marL="0" indent="0">
              <a:buNone/>
            </a:pPr>
            <a:r>
              <a:rPr lang="en-IN" sz="1800" dirty="0">
                <a:solidFill>
                  <a:schemeClr val="accent1">
                    <a:lumMod val="40000"/>
                    <a:lumOff val="60000"/>
                  </a:schemeClr>
                </a:solidFill>
              </a:rPr>
              <a:t>This is not practically possible for larger projects, where it is very hard to keep track of what needs to be built, in what sequence and what dependencies there are in the building process.</a:t>
            </a:r>
          </a:p>
          <a:p>
            <a:pPr>
              <a:buFont typeface="Wingdings" panose="05000000000000000000" pitchFamily="2" charset="2"/>
              <a:buChar char="ü"/>
            </a:pPr>
            <a:r>
              <a:rPr lang="en-IN" sz="1800" dirty="0">
                <a:solidFill>
                  <a:schemeClr val="accent1">
                    <a:lumMod val="40000"/>
                    <a:lumOff val="60000"/>
                  </a:schemeClr>
                </a:solidFill>
              </a:rPr>
              <a:t>Build tool allows you to automate specific repetitive tasks for like compiling the source code, running software tests, and creating files for the software deployment.</a:t>
            </a:r>
          </a:p>
          <a:p>
            <a:pPr>
              <a:buFont typeface="Wingdings" panose="05000000000000000000" pitchFamily="2" charset="2"/>
              <a:buChar char="ü"/>
            </a:pPr>
            <a:r>
              <a:rPr lang="en-IN" sz="1800" dirty="0">
                <a:solidFill>
                  <a:schemeClr val="accent1">
                    <a:lumMod val="40000"/>
                    <a:lumOff val="60000"/>
                  </a:schemeClr>
                </a:solidFill>
              </a:rPr>
              <a:t>Build tools mostly run without a graphical user interface.</a:t>
            </a:r>
          </a:p>
          <a:p>
            <a:pPr>
              <a:buFont typeface="Wingdings" panose="05000000000000000000" pitchFamily="2" charset="2"/>
              <a:buChar char="ü"/>
            </a:pPr>
            <a:r>
              <a:rPr lang="en-IN" sz="1800" dirty="0">
                <a:solidFill>
                  <a:schemeClr val="accent1">
                    <a:lumMod val="40000"/>
                    <a:lumOff val="60000"/>
                  </a:schemeClr>
                </a:solidFill>
              </a:rPr>
              <a:t>Helps you to convert source code into executable code</a:t>
            </a:r>
          </a:p>
          <a:p>
            <a:pPr>
              <a:buFont typeface="Wingdings" panose="05000000000000000000" pitchFamily="2" charset="2"/>
              <a:buChar char="ü"/>
            </a:pPr>
            <a:r>
              <a:rPr lang="en-IN" sz="1800" dirty="0">
                <a:solidFill>
                  <a:schemeClr val="accent1">
                    <a:lumMod val="40000"/>
                    <a:lumOff val="60000"/>
                  </a:schemeClr>
                </a:solidFill>
              </a:rPr>
              <a:t>Offers an option to recompile a file only if necessary</a:t>
            </a:r>
          </a:p>
          <a:p>
            <a:pPr>
              <a:buFont typeface="Wingdings" panose="05000000000000000000" pitchFamily="2" charset="2"/>
              <a:buChar char="ü"/>
            </a:pPr>
            <a:r>
              <a:rPr lang="en-IN" sz="1800" dirty="0">
                <a:solidFill>
                  <a:schemeClr val="accent1">
                    <a:lumMod val="40000"/>
                    <a:lumOff val="60000"/>
                  </a:schemeClr>
                </a:solidFill>
              </a:rPr>
              <a:t>Allows you to compile numbers of files in a relatively short time</a:t>
            </a:r>
          </a:p>
          <a:p>
            <a:pPr marL="0" indent="0">
              <a:buNone/>
            </a:pPr>
            <a:endParaRPr lang="en-IN" sz="1800" dirty="0">
              <a:solidFill>
                <a:schemeClr val="accent1">
                  <a:lumMod val="40000"/>
                  <a:lumOff val="60000"/>
                </a:schemeClr>
              </a:solidFill>
            </a:endParaRPr>
          </a:p>
          <a:p>
            <a:pPr marL="0" indent="0">
              <a:buNone/>
            </a:pPr>
            <a:endParaRPr lang="en-IN" sz="2400" b="1" dirty="0">
              <a:solidFill>
                <a:schemeClr val="tx2"/>
              </a:solidFill>
            </a:endParaRPr>
          </a:p>
        </p:txBody>
      </p:sp>
      <p:sp>
        <p:nvSpPr>
          <p:cNvPr id="4" name="TextBox 3">
            <a:extLst>
              <a:ext uri="{FF2B5EF4-FFF2-40B4-BE49-F238E27FC236}">
                <a16:creationId xmlns:a16="http://schemas.microsoft.com/office/drawing/2014/main" id="{F1E830DB-AF95-4BF8-A8FF-D4FBC63902F6}"/>
              </a:ext>
            </a:extLst>
          </p:cNvPr>
          <p:cNvSpPr txBox="1"/>
          <p:nvPr/>
        </p:nvSpPr>
        <p:spPr>
          <a:xfrm>
            <a:off x="742119" y="768626"/>
            <a:ext cx="11224592" cy="1200329"/>
          </a:xfrm>
          <a:prstGeom prst="rect">
            <a:avLst/>
          </a:prstGeom>
          <a:noFill/>
        </p:spPr>
        <p:txBody>
          <a:bodyPr wrap="square" rtlCol="0">
            <a:spAutoFit/>
          </a:bodyPr>
          <a:lstStyle/>
          <a:p>
            <a:r>
              <a:rPr lang="en-IN" dirty="0">
                <a:solidFill>
                  <a:schemeClr val="accent1">
                    <a:lumMod val="40000"/>
                    <a:lumOff val="60000"/>
                  </a:schemeClr>
                </a:solidFill>
              </a:rPr>
              <a:t>Build tools are programs that automate the creation of executable applications from source code</a:t>
            </a:r>
          </a:p>
          <a:p>
            <a:r>
              <a:rPr lang="en-IN" dirty="0">
                <a:solidFill>
                  <a:schemeClr val="accent1">
                    <a:lumMod val="40000"/>
                    <a:lumOff val="60000"/>
                  </a:schemeClr>
                </a:solidFill>
              </a:rPr>
              <a:t>(</a:t>
            </a:r>
            <a:r>
              <a:rPr lang="en-IN" dirty="0" err="1">
                <a:solidFill>
                  <a:schemeClr val="accent1">
                    <a:lumMod val="40000"/>
                    <a:lumOff val="60000"/>
                  </a:schemeClr>
                </a:solidFill>
              </a:rPr>
              <a:t>eg.</a:t>
            </a:r>
            <a:r>
              <a:rPr lang="en-IN" dirty="0">
                <a:solidFill>
                  <a:schemeClr val="accent1">
                    <a:lumMod val="40000"/>
                    <a:lumOff val="60000"/>
                  </a:schemeClr>
                </a:solidFill>
              </a:rPr>
              <a:t> .so, .ko for C/C++ code, .jar for Java and .</a:t>
            </a:r>
            <a:r>
              <a:rPr lang="en-IN" dirty="0" err="1">
                <a:solidFill>
                  <a:schemeClr val="accent1">
                    <a:lumMod val="40000"/>
                    <a:lumOff val="60000"/>
                  </a:schemeClr>
                </a:solidFill>
              </a:rPr>
              <a:t>apk</a:t>
            </a:r>
            <a:r>
              <a:rPr lang="en-IN" dirty="0">
                <a:solidFill>
                  <a:schemeClr val="accent1">
                    <a:lumMod val="40000"/>
                    <a:lumOff val="60000"/>
                  </a:schemeClr>
                </a:solidFill>
              </a:rPr>
              <a:t> for android app). </a:t>
            </a:r>
          </a:p>
          <a:p>
            <a:endParaRPr lang="en-IN" dirty="0">
              <a:solidFill>
                <a:schemeClr val="accent1">
                  <a:lumMod val="40000"/>
                  <a:lumOff val="60000"/>
                </a:schemeClr>
              </a:solidFill>
            </a:endParaRPr>
          </a:p>
          <a:p>
            <a:r>
              <a:rPr lang="en-IN" dirty="0">
                <a:solidFill>
                  <a:schemeClr val="accent1">
                    <a:lumMod val="40000"/>
                    <a:lumOff val="60000"/>
                  </a:schemeClr>
                </a:solidFill>
              </a:rPr>
              <a:t>Building incorporates compiling, linking and packaging the code into a usable or executable form.</a:t>
            </a:r>
          </a:p>
        </p:txBody>
      </p:sp>
      <p:sp>
        <p:nvSpPr>
          <p:cNvPr id="5" name="Title 1">
            <a:extLst>
              <a:ext uri="{FF2B5EF4-FFF2-40B4-BE49-F238E27FC236}">
                <a16:creationId xmlns:a16="http://schemas.microsoft.com/office/drawing/2014/main" id="{B9DAEE51-A7D7-48F7-BCD7-6E829B4D8DCB}"/>
              </a:ext>
            </a:extLst>
          </p:cNvPr>
          <p:cNvSpPr txBox="1">
            <a:spLocks/>
          </p:cNvSpPr>
          <p:nvPr/>
        </p:nvSpPr>
        <p:spPr>
          <a:xfrm>
            <a:off x="722711" y="261174"/>
            <a:ext cx="9291215" cy="52070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lgn="l"/>
            <a:r>
              <a:rPr lang="en-IN" dirty="0"/>
              <a:t>What is build tools?</a:t>
            </a:r>
          </a:p>
        </p:txBody>
      </p:sp>
    </p:spTree>
    <p:extLst>
      <p:ext uri="{BB962C8B-B14F-4D97-AF65-F5344CB8AC3E}">
        <p14:creationId xmlns:p14="http://schemas.microsoft.com/office/powerpoint/2010/main" val="307397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1000"/>
                                        <p:tgtEl>
                                          <p:spTgt spid="3">
                                            <p:txEl>
                                              <p:pRg st="5" end="5"/>
                                            </p:txEl>
                                          </p:spTgt>
                                        </p:tgtEl>
                                      </p:cBhvr>
                                    </p:animEffect>
                                    <p:anim calcmode="lin" valueType="num">
                                      <p:cBhvr>
                                        <p:cTn id="5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1C36-85F9-4884-A6E1-CBCE4265233A}"/>
              </a:ext>
            </a:extLst>
          </p:cNvPr>
          <p:cNvSpPr>
            <a:spLocks noGrp="1"/>
          </p:cNvSpPr>
          <p:nvPr>
            <p:ph type="title"/>
          </p:nvPr>
        </p:nvSpPr>
        <p:spPr>
          <a:xfrm>
            <a:off x="1451579" y="2078676"/>
            <a:ext cx="9603275" cy="1049235"/>
          </a:xfrm>
        </p:spPr>
        <p:txBody>
          <a:bodyPr/>
          <a:lstStyle/>
          <a:p>
            <a:pPr algn="ctr"/>
            <a:r>
              <a:rPr lang="en-IN" b="1" u="sng" cap="all" dirty="0">
                <a:solidFill>
                  <a:srgbClr val="FF0000"/>
                </a:solidFill>
              </a:rPr>
              <a:t>Version control systems</a:t>
            </a:r>
          </a:p>
        </p:txBody>
      </p:sp>
    </p:spTree>
    <p:extLst>
      <p:ext uri="{BB962C8B-B14F-4D97-AF65-F5344CB8AC3E}">
        <p14:creationId xmlns:p14="http://schemas.microsoft.com/office/powerpoint/2010/main" val="2511469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8684-409C-4F5A-9D15-2F075EB52B14}"/>
              </a:ext>
            </a:extLst>
          </p:cNvPr>
          <p:cNvSpPr>
            <a:spLocks noGrp="1"/>
          </p:cNvSpPr>
          <p:nvPr>
            <p:ph type="title"/>
          </p:nvPr>
        </p:nvSpPr>
        <p:spPr>
          <a:xfrm>
            <a:off x="747048" y="1778883"/>
            <a:ext cx="9291215" cy="619542"/>
          </a:xfrm>
        </p:spPr>
        <p:txBody>
          <a:bodyPr/>
          <a:lstStyle/>
          <a:p>
            <a:pPr algn="l"/>
            <a:r>
              <a:rPr lang="en-IN" u="sng" dirty="0"/>
              <a:t>Build tools</a:t>
            </a:r>
          </a:p>
        </p:txBody>
      </p:sp>
      <p:sp>
        <p:nvSpPr>
          <p:cNvPr id="3" name="Content Placeholder 2">
            <a:extLst>
              <a:ext uri="{FF2B5EF4-FFF2-40B4-BE49-F238E27FC236}">
                <a16:creationId xmlns:a16="http://schemas.microsoft.com/office/drawing/2014/main" id="{F69E4F69-8E38-4597-A315-8DBBA4F85809}"/>
              </a:ext>
            </a:extLst>
          </p:cNvPr>
          <p:cNvSpPr>
            <a:spLocks noGrp="1"/>
          </p:cNvSpPr>
          <p:nvPr>
            <p:ph idx="1"/>
          </p:nvPr>
        </p:nvSpPr>
        <p:spPr>
          <a:xfrm>
            <a:off x="725789" y="2300546"/>
            <a:ext cx="10740421" cy="4040296"/>
          </a:xfrm>
        </p:spPr>
        <p:txBody>
          <a:bodyPr>
            <a:normAutofit fontScale="92500" lnSpcReduction="10000"/>
          </a:bodyPr>
          <a:lstStyle/>
          <a:p>
            <a:pPr marL="0" indent="0">
              <a:buNone/>
            </a:pPr>
            <a:r>
              <a:rPr lang="en-IN" dirty="0">
                <a:solidFill>
                  <a:srgbClr val="FFFF00"/>
                </a:solidFill>
              </a:rPr>
              <a:t>Ant (Another Neat Tool):</a:t>
            </a:r>
          </a:p>
          <a:p>
            <a:pPr marL="0" indent="0">
              <a:buNone/>
            </a:pPr>
            <a:r>
              <a:rPr lang="en-IN" sz="1800" dirty="0">
                <a:solidFill>
                  <a:schemeClr val="accent1">
                    <a:lumMod val="40000"/>
                    <a:lumOff val="60000"/>
                  </a:schemeClr>
                </a:solidFill>
              </a:rPr>
              <a:t>It is an XML based build tool which is a widely used Java-based build tool with the full portability of the pure Java code. For example, it allows developers to adopt agile principles and allows test-driven development. You can use it for all the repetitive tasks.</a:t>
            </a:r>
          </a:p>
          <a:p>
            <a:pPr marL="0" indent="0">
              <a:buNone/>
            </a:pPr>
            <a:r>
              <a:rPr lang="en-IN" sz="1800" dirty="0">
                <a:solidFill>
                  <a:schemeClr val="accent1">
                    <a:lumMod val="40000"/>
                    <a:lumOff val="60000"/>
                  </a:schemeClr>
                </a:solidFill>
              </a:rPr>
              <a:t>For example, generating documentation.</a:t>
            </a:r>
          </a:p>
          <a:p>
            <a:pPr marL="0" indent="0">
              <a:buNone/>
            </a:pPr>
            <a:r>
              <a:rPr lang="en-IN" dirty="0">
                <a:solidFill>
                  <a:srgbClr val="FFFF00"/>
                </a:solidFill>
              </a:rPr>
              <a:t>Maven:</a:t>
            </a:r>
          </a:p>
          <a:p>
            <a:pPr marL="0" indent="0">
              <a:buNone/>
            </a:pPr>
            <a:r>
              <a:rPr lang="en-IN" sz="1800" dirty="0">
                <a:solidFill>
                  <a:schemeClr val="accent1">
                    <a:lumMod val="40000"/>
                    <a:lumOff val="60000"/>
                  </a:schemeClr>
                </a:solidFill>
              </a:rPr>
              <a:t>Maven is a powerful project management tool that is based on POM (project object model). It is used for projects build, dependency and documentation. It simplifies the build process like ANT. But it is too much advanced than ANT.</a:t>
            </a:r>
            <a:br>
              <a:rPr lang="en-IN" sz="1800" dirty="0">
                <a:solidFill>
                  <a:schemeClr val="accent1">
                    <a:lumMod val="40000"/>
                    <a:lumOff val="60000"/>
                  </a:schemeClr>
                </a:solidFill>
              </a:rPr>
            </a:br>
            <a:r>
              <a:rPr lang="en-IN" sz="1800" dirty="0">
                <a:solidFill>
                  <a:schemeClr val="accent1">
                    <a:lumMod val="40000"/>
                    <a:lumOff val="60000"/>
                  </a:schemeClr>
                </a:solidFill>
              </a:rPr>
              <a:t>In short terms we can tell maven is a tool that can be used for building and managing any Java-based project.</a:t>
            </a:r>
            <a:endParaRPr lang="en-IN" dirty="0"/>
          </a:p>
        </p:txBody>
      </p:sp>
      <p:sp>
        <p:nvSpPr>
          <p:cNvPr id="4" name="Rectangle 3">
            <a:extLst>
              <a:ext uri="{FF2B5EF4-FFF2-40B4-BE49-F238E27FC236}">
                <a16:creationId xmlns:a16="http://schemas.microsoft.com/office/drawing/2014/main" id="{CC385E17-CE6C-4351-A178-580914D98E0F}"/>
              </a:ext>
            </a:extLst>
          </p:cNvPr>
          <p:cNvSpPr/>
          <p:nvPr/>
        </p:nvSpPr>
        <p:spPr>
          <a:xfrm>
            <a:off x="814472" y="95846"/>
            <a:ext cx="10847876" cy="1569660"/>
          </a:xfrm>
          <a:prstGeom prst="rect">
            <a:avLst/>
          </a:prstGeom>
        </p:spPr>
        <p:txBody>
          <a:bodyPr wrap="square">
            <a:spAutoFit/>
          </a:bodyPr>
          <a:lstStyle/>
          <a:p>
            <a:r>
              <a:rPr lang="en-IN" sz="2400" b="1" u="sng" dirty="0">
                <a:solidFill>
                  <a:schemeClr val="accent1">
                    <a:lumMod val="75000"/>
                  </a:schemeClr>
                </a:solidFill>
              </a:rPr>
              <a:t>Types of Build Tools:</a:t>
            </a:r>
          </a:p>
          <a:p>
            <a:pPr fontAlgn="base"/>
            <a:r>
              <a:rPr lang="en-IN" dirty="0">
                <a:solidFill>
                  <a:schemeClr val="accent1">
                    <a:lumMod val="40000"/>
                    <a:lumOff val="60000"/>
                  </a:schemeClr>
                </a:solidFill>
              </a:rPr>
              <a:t>There are build systems for different languages:</a:t>
            </a:r>
          </a:p>
          <a:p>
            <a:pPr fontAlgn="base"/>
            <a:r>
              <a:rPr lang="en-IN" dirty="0">
                <a:solidFill>
                  <a:schemeClr val="accent1">
                    <a:lumMod val="40000"/>
                    <a:lumOff val="60000"/>
                  </a:schemeClr>
                </a:solidFill>
              </a:rPr>
              <a:t>C/C++: make, </a:t>
            </a:r>
            <a:r>
              <a:rPr lang="en-IN" dirty="0" err="1">
                <a:solidFill>
                  <a:schemeClr val="accent1">
                    <a:lumMod val="40000"/>
                    <a:lumOff val="60000"/>
                  </a:schemeClr>
                </a:solidFill>
              </a:rPr>
              <a:t>cmake</a:t>
            </a:r>
            <a:r>
              <a:rPr lang="en-IN" dirty="0">
                <a:solidFill>
                  <a:schemeClr val="accent1">
                    <a:lumMod val="40000"/>
                    <a:lumOff val="60000"/>
                  </a:schemeClr>
                </a:solidFill>
              </a:rPr>
              <a:t>, </a:t>
            </a:r>
            <a:r>
              <a:rPr lang="en-IN" dirty="0" err="1">
                <a:solidFill>
                  <a:schemeClr val="accent1">
                    <a:lumMod val="40000"/>
                    <a:lumOff val="60000"/>
                  </a:schemeClr>
                </a:solidFill>
              </a:rPr>
              <a:t>premake</a:t>
            </a:r>
            <a:endParaRPr lang="en-IN" dirty="0">
              <a:solidFill>
                <a:schemeClr val="accent1">
                  <a:lumMod val="40000"/>
                  <a:lumOff val="60000"/>
                </a:schemeClr>
              </a:solidFill>
            </a:endParaRPr>
          </a:p>
          <a:p>
            <a:pPr fontAlgn="base"/>
            <a:r>
              <a:rPr lang="en-IN" dirty="0">
                <a:solidFill>
                  <a:schemeClr val="accent1">
                    <a:lumMod val="40000"/>
                    <a:lumOff val="60000"/>
                  </a:schemeClr>
                </a:solidFill>
              </a:rPr>
              <a:t>Java: ant, maven, </a:t>
            </a:r>
            <a:r>
              <a:rPr lang="en-IN" dirty="0" err="1">
                <a:solidFill>
                  <a:schemeClr val="accent1">
                    <a:lumMod val="40000"/>
                    <a:lumOff val="60000"/>
                  </a:schemeClr>
                </a:solidFill>
              </a:rPr>
              <a:t>gradle</a:t>
            </a:r>
            <a:r>
              <a:rPr lang="en-IN" dirty="0">
                <a:solidFill>
                  <a:schemeClr val="accent1">
                    <a:lumMod val="40000"/>
                    <a:lumOff val="60000"/>
                  </a:schemeClr>
                </a:solidFill>
              </a:rPr>
              <a:t>(for android)</a:t>
            </a:r>
          </a:p>
          <a:p>
            <a:pPr fontAlgn="base"/>
            <a:r>
              <a:rPr lang="en-IN" dirty="0">
                <a:solidFill>
                  <a:schemeClr val="accent1">
                    <a:lumMod val="40000"/>
                    <a:lumOff val="60000"/>
                  </a:schemeClr>
                </a:solidFill>
              </a:rPr>
              <a:t>C#: </a:t>
            </a:r>
            <a:r>
              <a:rPr lang="en-IN" dirty="0" err="1">
                <a:solidFill>
                  <a:schemeClr val="accent1">
                    <a:lumMod val="40000"/>
                    <a:lumOff val="60000"/>
                  </a:schemeClr>
                </a:solidFill>
              </a:rPr>
              <a:t>msbuild</a:t>
            </a:r>
            <a:endParaRPr lang="en-IN" dirty="0"/>
          </a:p>
        </p:txBody>
      </p:sp>
    </p:spTree>
    <p:extLst>
      <p:ext uri="{BB962C8B-B14F-4D97-AF65-F5344CB8AC3E}">
        <p14:creationId xmlns:p14="http://schemas.microsoft.com/office/powerpoint/2010/main" val="2517101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99331-3FF9-4F9B-B833-1ACB78289143}"/>
              </a:ext>
            </a:extLst>
          </p:cNvPr>
          <p:cNvSpPr>
            <a:spLocks noGrp="1"/>
          </p:cNvSpPr>
          <p:nvPr>
            <p:ph idx="1"/>
          </p:nvPr>
        </p:nvSpPr>
        <p:spPr>
          <a:xfrm>
            <a:off x="944383" y="2"/>
            <a:ext cx="10368040" cy="6753068"/>
          </a:xfrm>
        </p:spPr>
        <p:txBody>
          <a:bodyPr>
            <a:noAutofit/>
          </a:bodyPr>
          <a:lstStyle/>
          <a:p>
            <a:pPr marL="0" indent="0">
              <a:buNone/>
            </a:pPr>
            <a:r>
              <a:rPr lang="en-IN" sz="1800" b="1" u="sng" dirty="0" err="1">
                <a:solidFill>
                  <a:srgbClr val="FFFF00"/>
                </a:solidFill>
              </a:rPr>
              <a:t>Makefile</a:t>
            </a:r>
            <a:r>
              <a:rPr lang="en-IN" sz="1800" b="1" u="sng" dirty="0">
                <a:solidFill>
                  <a:srgbClr val="FFFF00"/>
                </a:solidFill>
              </a:rPr>
              <a:t>:</a:t>
            </a:r>
          </a:p>
          <a:p>
            <a:pPr marL="0" indent="0">
              <a:spcBef>
                <a:spcPts val="0"/>
              </a:spcBef>
              <a:buNone/>
            </a:pPr>
            <a:r>
              <a:rPr lang="en-IN" sz="1200" dirty="0">
                <a:solidFill>
                  <a:schemeClr val="accent1">
                    <a:lumMod val="40000"/>
                    <a:lumOff val="60000"/>
                  </a:schemeClr>
                </a:solidFill>
              </a:rPr>
              <a:t>You need a file called a </a:t>
            </a:r>
            <a:r>
              <a:rPr lang="en-IN" sz="1200" dirty="0" err="1">
                <a:solidFill>
                  <a:schemeClr val="accent1">
                    <a:lumMod val="40000"/>
                    <a:lumOff val="60000"/>
                  </a:schemeClr>
                </a:solidFill>
              </a:rPr>
              <a:t>Makefile</a:t>
            </a:r>
            <a:r>
              <a:rPr lang="en-IN" sz="1200" dirty="0">
                <a:solidFill>
                  <a:schemeClr val="accent1">
                    <a:lumMod val="40000"/>
                    <a:lumOff val="60000"/>
                  </a:schemeClr>
                </a:solidFill>
              </a:rPr>
              <a:t> to tell make what to do. Most often, the </a:t>
            </a:r>
            <a:r>
              <a:rPr lang="en-IN" sz="1200" dirty="0" err="1">
                <a:solidFill>
                  <a:schemeClr val="accent1">
                    <a:lumMod val="40000"/>
                    <a:lumOff val="60000"/>
                  </a:schemeClr>
                </a:solidFill>
              </a:rPr>
              <a:t>Makefile</a:t>
            </a:r>
            <a:r>
              <a:rPr lang="en-IN" sz="1200" dirty="0">
                <a:solidFill>
                  <a:schemeClr val="accent1">
                    <a:lumMod val="40000"/>
                    <a:lumOff val="60000"/>
                  </a:schemeClr>
                </a:solidFill>
              </a:rPr>
              <a:t> tells make how to compile and link a program.</a:t>
            </a:r>
          </a:p>
          <a:p>
            <a:pPr marL="0" indent="0">
              <a:spcBef>
                <a:spcPts val="0"/>
              </a:spcBef>
              <a:buNone/>
            </a:pPr>
            <a:r>
              <a:rPr lang="en-IN" sz="1200" dirty="0" err="1">
                <a:solidFill>
                  <a:schemeClr val="accent1">
                    <a:lumMod val="40000"/>
                    <a:lumOff val="60000"/>
                  </a:schemeClr>
                </a:solidFill>
              </a:rPr>
              <a:t>Makefile</a:t>
            </a:r>
            <a:r>
              <a:rPr lang="en-IN" sz="1200" dirty="0">
                <a:solidFill>
                  <a:schemeClr val="accent1">
                    <a:lumMod val="40000"/>
                    <a:lumOff val="60000"/>
                  </a:schemeClr>
                </a:solidFill>
              </a:rPr>
              <a:t> defines set of tasks to be executed.</a:t>
            </a:r>
          </a:p>
          <a:p>
            <a:pPr marL="0" indent="0">
              <a:buNone/>
            </a:pPr>
            <a:r>
              <a:rPr lang="en-IN" sz="1200" dirty="0">
                <a:solidFill>
                  <a:schemeClr val="accent1">
                    <a:lumMod val="40000"/>
                    <a:lumOff val="60000"/>
                  </a:schemeClr>
                </a:solidFill>
              </a:rPr>
              <a:t>=========================================================================================</a:t>
            </a:r>
          </a:p>
          <a:p>
            <a:pPr marL="0" indent="0">
              <a:spcBef>
                <a:spcPts val="0"/>
              </a:spcBef>
              <a:buNone/>
            </a:pPr>
            <a:r>
              <a:rPr lang="en-IN" sz="1200" dirty="0">
                <a:solidFill>
                  <a:schemeClr val="accent1">
                    <a:lumMod val="40000"/>
                    <a:lumOff val="60000"/>
                  </a:schemeClr>
                </a:solidFill>
              </a:rPr>
              <a:t># Usage:</a:t>
            </a:r>
            <a:br>
              <a:rPr lang="en-IN" sz="1200" dirty="0">
                <a:solidFill>
                  <a:schemeClr val="accent1">
                    <a:lumMod val="40000"/>
                    <a:lumOff val="60000"/>
                  </a:schemeClr>
                </a:solidFill>
              </a:rPr>
            </a:br>
            <a:r>
              <a:rPr lang="en-IN" sz="1200" dirty="0">
                <a:solidFill>
                  <a:schemeClr val="accent1">
                    <a:lumMod val="40000"/>
                    <a:lumOff val="60000"/>
                  </a:schemeClr>
                </a:solidFill>
              </a:rPr>
              <a:t># make        # compile all binary</a:t>
            </a:r>
            <a:br>
              <a:rPr lang="en-IN" sz="1200" dirty="0">
                <a:solidFill>
                  <a:schemeClr val="accent1">
                    <a:lumMod val="40000"/>
                    <a:lumOff val="60000"/>
                  </a:schemeClr>
                </a:solidFill>
              </a:rPr>
            </a:br>
            <a:r>
              <a:rPr lang="en-IN" sz="1200" dirty="0">
                <a:solidFill>
                  <a:schemeClr val="accent1">
                    <a:lumMod val="40000"/>
                    <a:lumOff val="60000"/>
                  </a:schemeClr>
                </a:solidFill>
              </a:rPr>
              <a:t># make clean  # remove ALL binaries and objects</a:t>
            </a:r>
            <a:br>
              <a:rPr lang="en-IN" sz="1200" dirty="0">
                <a:solidFill>
                  <a:schemeClr val="accent1">
                    <a:lumMod val="40000"/>
                    <a:lumOff val="60000"/>
                  </a:schemeClr>
                </a:solidFill>
              </a:rPr>
            </a:br>
            <a:br>
              <a:rPr lang="en-IN" sz="1200" dirty="0">
                <a:solidFill>
                  <a:schemeClr val="accent1">
                    <a:lumMod val="40000"/>
                    <a:lumOff val="60000"/>
                  </a:schemeClr>
                </a:solidFill>
              </a:rPr>
            </a:br>
            <a:r>
              <a:rPr lang="en-IN" sz="1200" dirty="0">
                <a:solidFill>
                  <a:schemeClr val="accent1">
                    <a:lumMod val="40000"/>
                    <a:lumOff val="60000"/>
                  </a:schemeClr>
                </a:solidFill>
              </a:rPr>
              <a:t>.PHONY = all clean</a:t>
            </a:r>
            <a:br>
              <a:rPr lang="en-IN" sz="1200" dirty="0">
                <a:solidFill>
                  <a:schemeClr val="accent1">
                    <a:lumMod val="40000"/>
                    <a:lumOff val="60000"/>
                  </a:schemeClr>
                </a:solidFill>
              </a:rPr>
            </a:br>
            <a:endParaRPr lang="en-IN" sz="1200" dirty="0">
              <a:solidFill>
                <a:schemeClr val="accent1">
                  <a:lumMod val="40000"/>
                  <a:lumOff val="60000"/>
                </a:schemeClr>
              </a:solidFill>
            </a:endParaRPr>
          </a:p>
          <a:p>
            <a:pPr marL="0" indent="0">
              <a:spcBef>
                <a:spcPts val="0"/>
              </a:spcBef>
              <a:buNone/>
            </a:pPr>
            <a:r>
              <a:rPr lang="en-IN" sz="1200" dirty="0">
                <a:solidFill>
                  <a:schemeClr val="accent1">
                    <a:lumMod val="40000"/>
                    <a:lumOff val="60000"/>
                  </a:schemeClr>
                </a:solidFill>
              </a:rPr>
              <a:t>CC = </a:t>
            </a:r>
            <a:r>
              <a:rPr lang="en-IN" sz="1200" dirty="0" err="1">
                <a:solidFill>
                  <a:schemeClr val="accent1">
                    <a:lumMod val="40000"/>
                    <a:lumOff val="60000"/>
                  </a:schemeClr>
                </a:solidFill>
              </a:rPr>
              <a:t>gcc</a:t>
            </a:r>
            <a:r>
              <a:rPr lang="en-IN" sz="1200" dirty="0">
                <a:solidFill>
                  <a:schemeClr val="accent1">
                    <a:lumMod val="40000"/>
                    <a:lumOff val="60000"/>
                  </a:schemeClr>
                </a:solidFill>
              </a:rPr>
              <a:t>                        # compiler to use</a:t>
            </a:r>
            <a:br>
              <a:rPr lang="en-IN" sz="1200" dirty="0">
                <a:solidFill>
                  <a:schemeClr val="accent1">
                    <a:lumMod val="40000"/>
                    <a:lumOff val="60000"/>
                  </a:schemeClr>
                </a:solidFill>
              </a:rPr>
            </a:br>
            <a:r>
              <a:rPr lang="en-IN" sz="1200" dirty="0">
                <a:solidFill>
                  <a:schemeClr val="accent1">
                    <a:lumMod val="40000"/>
                    <a:lumOff val="60000"/>
                  </a:schemeClr>
                </a:solidFill>
              </a:rPr>
              <a:t>LINKERFLAG = -</a:t>
            </a:r>
            <a:r>
              <a:rPr lang="en-IN" sz="1200" dirty="0" err="1">
                <a:solidFill>
                  <a:schemeClr val="accent1">
                    <a:lumMod val="40000"/>
                    <a:lumOff val="60000"/>
                  </a:schemeClr>
                </a:solidFill>
              </a:rPr>
              <a:t>lm</a:t>
            </a:r>
            <a:br>
              <a:rPr lang="en-IN" sz="1200" dirty="0">
                <a:solidFill>
                  <a:schemeClr val="accent1">
                    <a:lumMod val="40000"/>
                    <a:lumOff val="60000"/>
                  </a:schemeClr>
                </a:solidFill>
              </a:rPr>
            </a:br>
            <a:r>
              <a:rPr lang="en-IN" sz="1200" dirty="0">
                <a:solidFill>
                  <a:schemeClr val="accent1">
                    <a:lumMod val="40000"/>
                    <a:lumOff val="60000"/>
                  </a:schemeClr>
                </a:solidFill>
              </a:rPr>
              <a:t>SRCS := $(wildcard *.c)</a:t>
            </a:r>
            <a:br>
              <a:rPr lang="en-IN" sz="1200" dirty="0">
                <a:solidFill>
                  <a:schemeClr val="accent1">
                    <a:lumMod val="40000"/>
                    <a:lumOff val="60000"/>
                  </a:schemeClr>
                </a:solidFill>
              </a:rPr>
            </a:br>
            <a:r>
              <a:rPr lang="en-IN" sz="1200" dirty="0">
                <a:solidFill>
                  <a:schemeClr val="accent1">
                    <a:lumMod val="40000"/>
                    <a:lumOff val="60000"/>
                  </a:schemeClr>
                </a:solidFill>
              </a:rPr>
              <a:t>BINS := $(SRCS:%.c=%)</a:t>
            </a:r>
            <a:br>
              <a:rPr lang="en-IN" sz="1200" dirty="0">
                <a:solidFill>
                  <a:schemeClr val="accent1">
                    <a:lumMod val="40000"/>
                    <a:lumOff val="60000"/>
                  </a:schemeClr>
                </a:solidFill>
              </a:rPr>
            </a:br>
            <a:br>
              <a:rPr lang="en-IN" sz="1200" dirty="0">
                <a:solidFill>
                  <a:schemeClr val="accent1">
                    <a:lumMod val="40000"/>
                    <a:lumOff val="60000"/>
                  </a:schemeClr>
                </a:solidFill>
              </a:rPr>
            </a:br>
            <a:r>
              <a:rPr lang="en-IN" sz="1200" dirty="0">
                <a:solidFill>
                  <a:schemeClr val="accent1">
                    <a:lumMod val="40000"/>
                    <a:lumOff val="60000"/>
                  </a:schemeClr>
                </a:solidFill>
              </a:rPr>
              <a:t>all: ${BINS}</a:t>
            </a:r>
            <a:br>
              <a:rPr lang="en-IN" sz="1200" dirty="0">
                <a:solidFill>
                  <a:schemeClr val="accent1">
                    <a:lumMod val="40000"/>
                    <a:lumOff val="60000"/>
                  </a:schemeClr>
                </a:solidFill>
              </a:rPr>
            </a:br>
            <a:br>
              <a:rPr lang="en-IN" sz="1200" dirty="0">
                <a:solidFill>
                  <a:schemeClr val="accent1">
                    <a:lumMod val="40000"/>
                    <a:lumOff val="60000"/>
                  </a:schemeClr>
                </a:solidFill>
              </a:rPr>
            </a:br>
            <a:r>
              <a:rPr lang="en-IN" sz="1200" dirty="0">
                <a:solidFill>
                  <a:schemeClr val="accent1">
                    <a:lumMod val="40000"/>
                    <a:lumOff val="60000"/>
                  </a:schemeClr>
                </a:solidFill>
              </a:rPr>
              <a:t>%: %.o</a:t>
            </a:r>
            <a:br>
              <a:rPr lang="en-IN" sz="1200" dirty="0">
                <a:solidFill>
                  <a:schemeClr val="accent1">
                    <a:lumMod val="40000"/>
                    <a:lumOff val="60000"/>
                  </a:schemeClr>
                </a:solidFill>
              </a:rPr>
            </a:br>
            <a:r>
              <a:rPr lang="en-IN" sz="1200" dirty="0">
                <a:solidFill>
                  <a:schemeClr val="accent1">
                    <a:lumMod val="40000"/>
                    <a:lumOff val="60000"/>
                  </a:schemeClr>
                </a:solidFill>
              </a:rPr>
              <a:t>        @echo "Checking.."</a:t>
            </a:r>
            <a:br>
              <a:rPr lang="en-IN" sz="1200" dirty="0">
                <a:solidFill>
                  <a:schemeClr val="accent1">
                    <a:lumMod val="40000"/>
                    <a:lumOff val="60000"/>
                  </a:schemeClr>
                </a:solidFill>
              </a:rPr>
            </a:br>
            <a:r>
              <a:rPr lang="en-IN" sz="1200" dirty="0">
                <a:solidFill>
                  <a:schemeClr val="accent1">
                    <a:lumMod val="40000"/>
                    <a:lumOff val="60000"/>
                  </a:schemeClr>
                </a:solidFill>
              </a:rPr>
              <a:t>        ${CC} ${LINKERFLAG} $&lt; -o $@</a:t>
            </a:r>
            <a:br>
              <a:rPr lang="en-IN" sz="1200" dirty="0">
                <a:solidFill>
                  <a:schemeClr val="accent1">
                    <a:lumMod val="40000"/>
                    <a:lumOff val="60000"/>
                  </a:schemeClr>
                </a:solidFill>
              </a:rPr>
            </a:br>
            <a:br>
              <a:rPr lang="en-IN" sz="1200" dirty="0">
                <a:solidFill>
                  <a:schemeClr val="accent1">
                    <a:lumMod val="40000"/>
                    <a:lumOff val="60000"/>
                  </a:schemeClr>
                </a:solidFill>
              </a:rPr>
            </a:br>
            <a:r>
              <a:rPr lang="en-IN" sz="1200" dirty="0">
                <a:solidFill>
                  <a:schemeClr val="accent1">
                    <a:lumMod val="40000"/>
                    <a:lumOff val="60000"/>
                  </a:schemeClr>
                </a:solidFill>
              </a:rPr>
              <a:t>%.o: %.c</a:t>
            </a:r>
            <a:br>
              <a:rPr lang="en-IN" sz="1200" dirty="0">
                <a:solidFill>
                  <a:schemeClr val="accent1">
                    <a:lumMod val="40000"/>
                    <a:lumOff val="60000"/>
                  </a:schemeClr>
                </a:solidFill>
              </a:rPr>
            </a:br>
            <a:r>
              <a:rPr lang="en-IN" sz="1200" dirty="0">
                <a:solidFill>
                  <a:schemeClr val="accent1">
                    <a:lumMod val="40000"/>
                    <a:lumOff val="60000"/>
                  </a:schemeClr>
                </a:solidFill>
              </a:rPr>
              <a:t>        @echo "Creating object.."</a:t>
            </a:r>
            <a:br>
              <a:rPr lang="en-IN" sz="1200" dirty="0">
                <a:solidFill>
                  <a:schemeClr val="accent1">
                    <a:lumMod val="40000"/>
                    <a:lumOff val="60000"/>
                  </a:schemeClr>
                </a:solidFill>
              </a:rPr>
            </a:br>
            <a:r>
              <a:rPr lang="en-IN" sz="1200" dirty="0">
                <a:solidFill>
                  <a:schemeClr val="accent1">
                    <a:lumMod val="40000"/>
                    <a:lumOff val="60000"/>
                  </a:schemeClr>
                </a:solidFill>
              </a:rPr>
              <a:t>        ${CC} -c $&lt;</a:t>
            </a:r>
            <a:br>
              <a:rPr lang="en-IN" sz="1200" dirty="0">
                <a:solidFill>
                  <a:schemeClr val="accent1">
                    <a:lumMod val="40000"/>
                    <a:lumOff val="60000"/>
                  </a:schemeClr>
                </a:solidFill>
              </a:rPr>
            </a:br>
            <a:br>
              <a:rPr lang="en-IN" sz="1200" dirty="0">
                <a:solidFill>
                  <a:schemeClr val="accent1">
                    <a:lumMod val="40000"/>
                    <a:lumOff val="60000"/>
                  </a:schemeClr>
                </a:solidFill>
              </a:rPr>
            </a:br>
            <a:r>
              <a:rPr lang="en-IN" sz="1200" dirty="0">
                <a:solidFill>
                  <a:schemeClr val="accent1">
                    <a:lumMod val="40000"/>
                    <a:lumOff val="60000"/>
                  </a:schemeClr>
                </a:solidFill>
              </a:rPr>
              <a:t>clean:</a:t>
            </a:r>
            <a:br>
              <a:rPr lang="en-IN" sz="1200" dirty="0">
                <a:solidFill>
                  <a:schemeClr val="accent1">
                    <a:lumMod val="40000"/>
                    <a:lumOff val="60000"/>
                  </a:schemeClr>
                </a:solidFill>
              </a:rPr>
            </a:br>
            <a:r>
              <a:rPr lang="en-IN" sz="1200" dirty="0">
                <a:solidFill>
                  <a:schemeClr val="accent1">
                    <a:lumMod val="40000"/>
                    <a:lumOff val="60000"/>
                  </a:schemeClr>
                </a:solidFill>
              </a:rPr>
              <a:t>        @echo "Cleaning up..."</a:t>
            </a:r>
            <a:br>
              <a:rPr lang="en-IN" sz="1200" dirty="0">
                <a:solidFill>
                  <a:schemeClr val="accent1">
                    <a:lumMod val="40000"/>
                    <a:lumOff val="60000"/>
                  </a:schemeClr>
                </a:solidFill>
              </a:rPr>
            </a:br>
            <a:r>
              <a:rPr lang="en-IN" sz="1200" dirty="0">
                <a:solidFill>
                  <a:schemeClr val="accent1">
                    <a:lumMod val="40000"/>
                    <a:lumOff val="60000"/>
                  </a:schemeClr>
                </a:solidFill>
              </a:rPr>
              <a:t>        rm -</a:t>
            </a:r>
            <a:r>
              <a:rPr lang="en-IN" sz="1200" dirty="0" err="1">
                <a:solidFill>
                  <a:schemeClr val="accent1">
                    <a:lumMod val="40000"/>
                    <a:lumOff val="60000"/>
                  </a:schemeClr>
                </a:solidFill>
              </a:rPr>
              <a:t>rvf</a:t>
            </a:r>
            <a:r>
              <a:rPr lang="en-IN" sz="1200" dirty="0">
                <a:solidFill>
                  <a:schemeClr val="accent1">
                    <a:lumMod val="40000"/>
                    <a:lumOff val="60000"/>
                  </a:schemeClr>
                </a:solidFill>
              </a:rPr>
              <a:t> *.o ${BINS}</a:t>
            </a:r>
            <a:endParaRPr lang="en-IN" sz="1700" dirty="0">
              <a:solidFill>
                <a:schemeClr val="accent1">
                  <a:lumMod val="40000"/>
                  <a:lumOff val="60000"/>
                </a:schemeClr>
              </a:solidFill>
            </a:endParaRPr>
          </a:p>
          <a:p>
            <a:pPr marL="0" indent="0">
              <a:buNone/>
            </a:pPr>
            <a:r>
              <a:rPr lang="en-IN" sz="1200" dirty="0">
                <a:solidFill>
                  <a:schemeClr val="accent1">
                    <a:lumMod val="40000"/>
                    <a:lumOff val="60000"/>
                  </a:schemeClr>
                </a:solidFill>
              </a:rPr>
              <a:t>===========================================================================================</a:t>
            </a:r>
          </a:p>
        </p:txBody>
      </p:sp>
    </p:spTree>
    <p:extLst>
      <p:ext uri="{BB962C8B-B14F-4D97-AF65-F5344CB8AC3E}">
        <p14:creationId xmlns:p14="http://schemas.microsoft.com/office/powerpoint/2010/main" val="3116247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22DA3-5842-49CA-BBEF-2713A1807570}"/>
              </a:ext>
            </a:extLst>
          </p:cNvPr>
          <p:cNvSpPr>
            <a:spLocks noGrp="1"/>
          </p:cNvSpPr>
          <p:nvPr>
            <p:ph idx="1"/>
          </p:nvPr>
        </p:nvSpPr>
        <p:spPr>
          <a:xfrm>
            <a:off x="104931" y="209862"/>
            <a:ext cx="12087069" cy="6011056"/>
          </a:xfrm>
        </p:spPr>
        <p:txBody>
          <a:bodyPr>
            <a:noAutofit/>
          </a:bodyPr>
          <a:lstStyle/>
          <a:p>
            <a:pPr marL="0" indent="0">
              <a:buNone/>
            </a:pPr>
            <a:r>
              <a:rPr lang="en-IN" sz="1600" dirty="0">
                <a:solidFill>
                  <a:schemeClr val="accent2">
                    <a:lumMod val="60000"/>
                    <a:lumOff val="40000"/>
                  </a:schemeClr>
                </a:solidFill>
              </a:rPr>
              <a:t>Lines starting with # are comments.</a:t>
            </a:r>
          </a:p>
          <a:p>
            <a:pPr marL="0" indent="0">
              <a:buNone/>
            </a:pPr>
            <a:r>
              <a:rPr lang="en-IN" sz="1600" dirty="0">
                <a:solidFill>
                  <a:schemeClr val="accent2">
                    <a:lumMod val="60000"/>
                    <a:lumOff val="40000"/>
                  </a:schemeClr>
                </a:solidFill>
              </a:rPr>
              <a:t>Line .PHONY = all clean defines phony targets all and clean.</a:t>
            </a:r>
          </a:p>
          <a:p>
            <a:pPr marL="0" indent="0">
              <a:buNone/>
            </a:pPr>
            <a:r>
              <a:rPr lang="en-IN" sz="1600" dirty="0">
                <a:solidFill>
                  <a:schemeClr val="accent2">
                    <a:lumMod val="60000"/>
                    <a:lumOff val="40000"/>
                  </a:schemeClr>
                </a:solidFill>
              </a:rPr>
              <a:t>Variable LINKERFLAG defines flags to be used with </a:t>
            </a:r>
            <a:r>
              <a:rPr lang="en-IN" sz="1600" dirty="0" err="1">
                <a:solidFill>
                  <a:schemeClr val="accent2">
                    <a:lumMod val="60000"/>
                    <a:lumOff val="40000"/>
                  </a:schemeClr>
                </a:solidFill>
              </a:rPr>
              <a:t>gcc</a:t>
            </a:r>
            <a:r>
              <a:rPr lang="en-IN" sz="1600" dirty="0">
                <a:solidFill>
                  <a:schemeClr val="accent2">
                    <a:lumMod val="60000"/>
                    <a:lumOff val="40000"/>
                  </a:schemeClr>
                </a:solidFill>
              </a:rPr>
              <a:t> in a recipe.</a:t>
            </a:r>
          </a:p>
          <a:p>
            <a:pPr marL="0" indent="0">
              <a:buNone/>
            </a:pPr>
            <a:r>
              <a:rPr lang="en-IN" sz="1600" dirty="0">
                <a:solidFill>
                  <a:schemeClr val="accent2">
                    <a:lumMod val="60000"/>
                    <a:lumOff val="40000"/>
                  </a:schemeClr>
                </a:solidFill>
              </a:rPr>
              <a:t>SRCS := $(wildcard *.c):   $(wildcard pattern) is one of the functions for filenames. In this case, all files with the .c extension will be stored in a variable SRCS.</a:t>
            </a:r>
          </a:p>
          <a:p>
            <a:pPr marL="0" indent="0">
              <a:buNone/>
            </a:pPr>
            <a:r>
              <a:rPr lang="en-IN" sz="1600" dirty="0">
                <a:solidFill>
                  <a:schemeClr val="accent2">
                    <a:lumMod val="60000"/>
                    <a:lumOff val="40000"/>
                  </a:schemeClr>
                </a:solidFill>
              </a:rPr>
              <a:t>BINS := $(SRCS:%.c=%):   This is called as substitution reference. In this case, if SRCS has values '</a:t>
            </a:r>
            <a:r>
              <a:rPr lang="en-IN" sz="1600" dirty="0" err="1">
                <a:solidFill>
                  <a:schemeClr val="accent2">
                    <a:lumMod val="60000"/>
                    <a:lumOff val="40000"/>
                  </a:schemeClr>
                </a:solidFill>
              </a:rPr>
              <a:t>foo.c</a:t>
            </a:r>
            <a:r>
              <a:rPr lang="en-IN" sz="1600" dirty="0">
                <a:solidFill>
                  <a:schemeClr val="accent2">
                    <a:lumMod val="60000"/>
                    <a:lumOff val="40000"/>
                  </a:schemeClr>
                </a:solidFill>
              </a:rPr>
              <a:t> </a:t>
            </a:r>
            <a:r>
              <a:rPr lang="en-IN" sz="1600" dirty="0" err="1">
                <a:solidFill>
                  <a:schemeClr val="accent2">
                    <a:lumMod val="60000"/>
                    <a:lumOff val="40000"/>
                  </a:schemeClr>
                </a:solidFill>
              </a:rPr>
              <a:t>bar.c</a:t>
            </a:r>
            <a:r>
              <a:rPr lang="en-IN" sz="1600" dirty="0">
                <a:solidFill>
                  <a:schemeClr val="accent2">
                    <a:lumMod val="60000"/>
                    <a:lumOff val="40000"/>
                  </a:schemeClr>
                </a:solidFill>
              </a:rPr>
              <a:t>', BINS will have 'foo bar'.</a:t>
            </a:r>
          </a:p>
          <a:p>
            <a:pPr marL="0" indent="0">
              <a:buNone/>
            </a:pPr>
            <a:r>
              <a:rPr lang="en-IN" sz="1600" dirty="0">
                <a:solidFill>
                  <a:schemeClr val="accent2">
                    <a:lumMod val="60000"/>
                    <a:lumOff val="40000"/>
                  </a:schemeClr>
                </a:solidFill>
              </a:rPr>
              <a:t>Line all: ${BINS}:  The phony target </a:t>
            </a:r>
            <a:r>
              <a:rPr lang="en-IN" sz="1600" b="1" dirty="0">
                <a:solidFill>
                  <a:schemeClr val="accent2">
                    <a:lumMod val="60000"/>
                    <a:lumOff val="40000"/>
                  </a:schemeClr>
                </a:solidFill>
              </a:rPr>
              <a:t>all</a:t>
            </a:r>
            <a:r>
              <a:rPr lang="en-IN" sz="1600" dirty="0">
                <a:solidFill>
                  <a:schemeClr val="accent2">
                    <a:lumMod val="60000"/>
                    <a:lumOff val="40000"/>
                  </a:schemeClr>
                </a:solidFill>
              </a:rPr>
              <a:t> calls values in ${BINS} as individual targets.</a:t>
            </a:r>
          </a:p>
          <a:p>
            <a:pPr marL="0" indent="0">
              <a:buNone/>
            </a:pPr>
            <a:r>
              <a:rPr lang="en-IN" sz="1600" dirty="0">
                <a:solidFill>
                  <a:schemeClr val="accent2">
                    <a:lumMod val="60000"/>
                    <a:lumOff val="40000"/>
                  </a:schemeClr>
                </a:solidFill>
              </a:rPr>
              <a:t>Rule:</a:t>
            </a:r>
          </a:p>
          <a:p>
            <a:pPr marL="0" indent="0">
              <a:buNone/>
            </a:pPr>
            <a:r>
              <a:rPr lang="en-IN" sz="1600" dirty="0">
                <a:solidFill>
                  <a:schemeClr val="accent2">
                    <a:lumMod val="60000"/>
                    <a:lumOff val="40000"/>
                  </a:schemeClr>
                </a:solidFill>
              </a:rPr>
              <a:t>%: %.o</a:t>
            </a:r>
          </a:p>
          <a:p>
            <a:pPr marL="0" indent="0">
              <a:buNone/>
            </a:pPr>
            <a:r>
              <a:rPr lang="en-IN" sz="1600" dirty="0">
                <a:solidFill>
                  <a:schemeClr val="accent2">
                    <a:lumMod val="60000"/>
                    <a:lumOff val="40000"/>
                  </a:schemeClr>
                </a:solidFill>
              </a:rPr>
              <a:t>  @echo "Checking.."</a:t>
            </a:r>
          </a:p>
          <a:p>
            <a:pPr marL="0" indent="0">
              <a:buNone/>
            </a:pPr>
            <a:r>
              <a:rPr lang="en-IN" sz="1600" dirty="0">
                <a:solidFill>
                  <a:schemeClr val="accent2">
                    <a:lumMod val="60000"/>
                    <a:lumOff val="40000"/>
                  </a:schemeClr>
                </a:solidFill>
              </a:rPr>
              <a:t>  ${CC} ${LINKERFLAG} $&lt; -o $@</a:t>
            </a:r>
          </a:p>
          <a:p>
            <a:pPr marL="0" indent="0">
              <a:buNone/>
            </a:pPr>
            <a:r>
              <a:rPr lang="en-IN" sz="1600" dirty="0">
                <a:solidFill>
                  <a:schemeClr val="accent2">
                    <a:lumMod val="60000"/>
                    <a:lumOff val="40000"/>
                  </a:schemeClr>
                </a:solidFill>
              </a:rPr>
              <a:t>Let's look at an example to understand this rule. Suppose foo is one of the values in ${BINS}. </a:t>
            </a:r>
          </a:p>
          <a:p>
            <a:pPr marL="0" indent="0">
              <a:buNone/>
            </a:pPr>
            <a:r>
              <a:rPr lang="en-IN" sz="1600" dirty="0">
                <a:solidFill>
                  <a:schemeClr val="accent2">
                    <a:lumMod val="60000"/>
                    <a:lumOff val="40000"/>
                  </a:schemeClr>
                </a:solidFill>
              </a:rPr>
              <a:t>Then % will match foo(% can match any target name). </a:t>
            </a:r>
          </a:p>
          <a:p>
            <a:pPr marL="0" indent="0">
              <a:buNone/>
            </a:pPr>
            <a:endParaRPr lang="en-IN" sz="1600" dirty="0">
              <a:solidFill>
                <a:schemeClr val="accent2">
                  <a:lumMod val="60000"/>
                  <a:lumOff val="40000"/>
                </a:schemeClr>
              </a:solidFill>
            </a:endParaRPr>
          </a:p>
        </p:txBody>
      </p:sp>
    </p:spTree>
    <p:extLst>
      <p:ext uri="{BB962C8B-B14F-4D97-AF65-F5344CB8AC3E}">
        <p14:creationId xmlns:p14="http://schemas.microsoft.com/office/powerpoint/2010/main" val="355901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C8523D-A455-49D9-A556-7D8C58310E66}"/>
              </a:ext>
            </a:extLst>
          </p:cNvPr>
          <p:cNvSpPr/>
          <p:nvPr/>
        </p:nvSpPr>
        <p:spPr>
          <a:xfrm>
            <a:off x="397566" y="126958"/>
            <a:ext cx="11529391" cy="6186309"/>
          </a:xfrm>
          <a:prstGeom prst="rect">
            <a:avLst/>
          </a:prstGeom>
        </p:spPr>
        <p:txBody>
          <a:bodyPr wrap="square">
            <a:spAutoFit/>
          </a:bodyPr>
          <a:lstStyle/>
          <a:p>
            <a:r>
              <a:rPr lang="en-IN" sz="1600" dirty="0">
                <a:solidFill>
                  <a:schemeClr val="accent2">
                    <a:lumMod val="60000"/>
                    <a:lumOff val="40000"/>
                  </a:schemeClr>
                </a:solidFill>
              </a:rPr>
              <a:t>Below is the rule in its expanded form:</a:t>
            </a:r>
          </a:p>
          <a:p>
            <a:endParaRPr lang="en-IN" sz="1600" dirty="0">
              <a:solidFill>
                <a:schemeClr val="accent2">
                  <a:lumMod val="60000"/>
                  <a:lumOff val="40000"/>
                </a:schemeClr>
              </a:solidFill>
            </a:endParaRPr>
          </a:p>
          <a:p>
            <a:r>
              <a:rPr lang="en-IN" sz="1600" dirty="0">
                <a:solidFill>
                  <a:schemeClr val="accent2">
                    <a:lumMod val="60000"/>
                    <a:lumOff val="40000"/>
                  </a:schemeClr>
                </a:solidFill>
              </a:rPr>
              <a:t>foo: </a:t>
            </a:r>
            <a:r>
              <a:rPr lang="en-IN" sz="1600" dirty="0" err="1">
                <a:solidFill>
                  <a:schemeClr val="accent2">
                    <a:lumMod val="60000"/>
                    <a:lumOff val="40000"/>
                  </a:schemeClr>
                </a:solidFill>
              </a:rPr>
              <a:t>foo.o</a:t>
            </a:r>
            <a:endParaRPr lang="en-IN" sz="1600" dirty="0">
              <a:solidFill>
                <a:schemeClr val="accent2">
                  <a:lumMod val="60000"/>
                  <a:lumOff val="40000"/>
                </a:schemeClr>
              </a:solidFill>
            </a:endParaRPr>
          </a:p>
          <a:p>
            <a:r>
              <a:rPr lang="en-IN" sz="1600" dirty="0">
                <a:solidFill>
                  <a:schemeClr val="accent2">
                    <a:lumMod val="60000"/>
                    <a:lumOff val="40000"/>
                  </a:schemeClr>
                </a:solidFill>
              </a:rPr>
              <a:t>  @echo "Checking.."</a:t>
            </a:r>
          </a:p>
          <a:p>
            <a:r>
              <a:rPr lang="en-IN" sz="1600" dirty="0">
                <a:solidFill>
                  <a:schemeClr val="accent2">
                    <a:lumMod val="60000"/>
                    <a:lumOff val="40000"/>
                  </a:schemeClr>
                </a:solidFill>
              </a:rPr>
              <a:t>  </a:t>
            </a:r>
            <a:r>
              <a:rPr lang="en-IN" sz="1600" dirty="0" err="1">
                <a:solidFill>
                  <a:schemeClr val="accent2">
                    <a:lumMod val="60000"/>
                    <a:lumOff val="40000"/>
                  </a:schemeClr>
                </a:solidFill>
              </a:rPr>
              <a:t>gcc</a:t>
            </a:r>
            <a:r>
              <a:rPr lang="en-IN" sz="1600" dirty="0">
                <a:solidFill>
                  <a:schemeClr val="accent2">
                    <a:lumMod val="60000"/>
                    <a:lumOff val="40000"/>
                  </a:schemeClr>
                </a:solidFill>
              </a:rPr>
              <a:t> -</a:t>
            </a:r>
            <a:r>
              <a:rPr lang="en-IN" sz="1600" dirty="0" err="1">
                <a:solidFill>
                  <a:schemeClr val="accent2">
                    <a:lumMod val="60000"/>
                    <a:lumOff val="40000"/>
                  </a:schemeClr>
                </a:solidFill>
              </a:rPr>
              <a:t>lm</a:t>
            </a:r>
            <a:r>
              <a:rPr lang="en-IN" sz="1600" dirty="0">
                <a:solidFill>
                  <a:schemeClr val="accent2">
                    <a:lumMod val="60000"/>
                    <a:lumOff val="40000"/>
                  </a:schemeClr>
                </a:solidFill>
              </a:rPr>
              <a:t> </a:t>
            </a:r>
            <a:r>
              <a:rPr lang="en-IN" sz="1600" dirty="0" err="1">
                <a:solidFill>
                  <a:schemeClr val="accent2">
                    <a:lumMod val="60000"/>
                    <a:lumOff val="40000"/>
                  </a:schemeClr>
                </a:solidFill>
              </a:rPr>
              <a:t>foo.o</a:t>
            </a:r>
            <a:r>
              <a:rPr lang="en-IN" sz="1600" dirty="0">
                <a:solidFill>
                  <a:schemeClr val="accent2">
                    <a:lumMod val="60000"/>
                    <a:lumOff val="40000"/>
                  </a:schemeClr>
                </a:solidFill>
              </a:rPr>
              <a:t> -o foo</a:t>
            </a:r>
          </a:p>
          <a:p>
            <a:endParaRPr lang="en-IN" sz="1600" dirty="0">
              <a:solidFill>
                <a:schemeClr val="accent2">
                  <a:lumMod val="60000"/>
                  <a:lumOff val="40000"/>
                </a:schemeClr>
              </a:solidFill>
            </a:endParaRPr>
          </a:p>
          <a:p>
            <a:r>
              <a:rPr lang="en-IN" sz="1600" dirty="0">
                <a:solidFill>
                  <a:schemeClr val="accent2">
                    <a:lumMod val="60000"/>
                    <a:lumOff val="40000"/>
                  </a:schemeClr>
                </a:solidFill>
              </a:rPr>
              <a:t>As shown, % is replaced by foo. $&lt; is replaced by </a:t>
            </a:r>
            <a:r>
              <a:rPr lang="en-IN" sz="1600" dirty="0" err="1">
                <a:solidFill>
                  <a:schemeClr val="accent2">
                    <a:lumMod val="60000"/>
                    <a:lumOff val="40000"/>
                  </a:schemeClr>
                </a:solidFill>
              </a:rPr>
              <a:t>foo.o</a:t>
            </a:r>
            <a:r>
              <a:rPr lang="en-IN" sz="1600" dirty="0">
                <a:solidFill>
                  <a:schemeClr val="accent2">
                    <a:lumMod val="60000"/>
                    <a:lumOff val="40000"/>
                  </a:schemeClr>
                </a:solidFill>
              </a:rPr>
              <a:t>. $&lt; is patterned to match prerequisites and $@ matches the target. This rule will be called for every value in ${BINS}</a:t>
            </a:r>
          </a:p>
          <a:p>
            <a:endParaRPr lang="en-IN" sz="1600" dirty="0">
              <a:solidFill>
                <a:schemeClr val="accent2">
                  <a:lumMod val="60000"/>
                  <a:lumOff val="40000"/>
                </a:schemeClr>
              </a:solidFill>
            </a:endParaRPr>
          </a:p>
          <a:p>
            <a:r>
              <a:rPr lang="en-IN" sz="1600" dirty="0">
                <a:solidFill>
                  <a:schemeClr val="accent2">
                    <a:lumMod val="60000"/>
                    <a:lumOff val="40000"/>
                  </a:schemeClr>
                </a:solidFill>
              </a:rPr>
              <a:t>Rule:</a:t>
            </a:r>
          </a:p>
          <a:p>
            <a:r>
              <a:rPr lang="en-IN" sz="1600" dirty="0">
                <a:solidFill>
                  <a:schemeClr val="accent2">
                    <a:lumMod val="60000"/>
                    <a:lumOff val="40000"/>
                  </a:schemeClr>
                </a:solidFill>
              </a:rPr>
              <a:t>%.o: %.c</a:t>
            </a:r>
          </a:p>
          <a:p>
            <a:r>
              <a:rPr lang="en-IN" sz="1600" dirty="0">
                <a:solidFill>
                  <a:schemeClr val="accent2">
                    <a:lumMod val="60000"/>
                    <a:lumOff val="40000"/>
                  </a:schemeClr>
                </a:solidFill>
              </a:rPr>
              <a:t>  @echo "Creating object.."</a:t>
            </a:r>
          </a:p>
          <a:p>
            <a:r>
              <a:rPr lang="en-IN" sz="1600" dirty="0">
                <a:solidFill>
                  <a:schemeClr val="accent2">
                    <a:lumMod val="60000"/>
                    <a:lumOff val="40000"/>
                  </a:schemeClr>
                </a:solidFill>
              </a:rPr>
              <a:t>  ${CC} -c $&amp;</a:t>
            </a:r>
            <a:r>
              <a:rPr lang="en-IN" sz="1600" dirty="0" err="1">
                <a:solidFill>
                  <a:schemeClr val="accent2">
                    <a:lumMod val="60000"/>
                    <a:lumOff val="40000"/>
                  </a:schemeClr>
                </a:solidFill>
              </a:rPr>
              <a:t>lt</a:t>
            </a:r>
            <a:r>
              <a:rPr lang="en-IN" sz="1600" dirty="0">
                <a:solidFill>
                  <a:schemeClr val="accent2">
                    <a:lumMod val="60000"/>
                    <a:lumOff val="40000"/>
                  </a:schemeClr>
                </a:solidFill>
              </a:rPr>
              <a:t>;</a:t>
            </a:r>
          </a:p>
          <a:p>
            <a:endParaRPr lang="en-IN" sz="1600" dirty="0">
              <a:solidFill>
                <a:schemeClr val="accent2">
                  <a:lumMod val="60000"/>
                  <a:lumOff val="40000"/>
                </a:schemeClr>
              </a:solidFill>
            </a:endParaRPr>
          </a:p>
          <a:p>
            <a:r>
              <a:rPr lang="en-IN" sz="1600" dirty="0">
                <a:solidFill>
                  <a:schemeClr val="accent2">
                    <a:lumMod val="60000"/>
                    <a:lumOff val="40000"/>
                  </a:schemeClr>
                </a:solidFill>
              </a:rPr>
              <a:t>Every prerequisite in the previous rule is considered a target for this rule. Below is the rule in its expanded form:</a:t>
            </a:r>
          </a:p>
          <a:p>
            <a:endParaRPr lang="en-IN" sz="1600" dirty="0">
              <a:solidFill>
                <a:schemeClr val="accent2">
                  <a:lumMod val="60000"/>
                  <a:lumOff val="40000"/>
                </a:schemeClr>
              </a:solidFill>
            </a:endParaRPr>
          </a:p>
          <a:p>
            <a:r>
              <a:rPr lang="en-IN" sz="1600" dirty="0" err="1">
                <a:solidFill>
                  <a:schemeClr val="accent2">
                    <a:lumMod val="60000"/>
                    <a:lumOff val="40000"/>
                  </a:schemeClr>
                </a:solidFill>
              </a:rPr>
              <a:t>foo.o</a:t>
            </a:r>
            <a:r>
              <a:rPr lang="en-IN" sz="1600" dirty="0">
                <a:solidFill>
                  <a:schemeClr val="accent2">
                    <a:lumMod val="60000"/>
                    <a:lumOff val="40000"/>
                  </a:schemeClr>
                </a:solidFill>
              </a:rPr>
              <a:t>: </a:t>
            </a:r>
            <a:r>
              <a:rPr lang="en-IN" sz="1600" dirty="0" err="1">
                <a:solidFill>
                  <a:schemeClr val="accent2">
                    <a:lumMod val="60000"/>
                    <a:lumOff val="40000"/>
                  </a:schemeClr>
                </a:solidFill>
              </a:rPr>
              <a:t>foo.c</a:t>
            </a:r>
            <a:endParaRPr lang="en-IN" sz="1600" dirty="0">
              <a:solidFill>
                <a:schemeClr val="accent2">
                  <a:lumMod val="60000"/>
                  <a:lumOff val="40000"/>
                </a:schemeClr>
              </a:solidFill>
            </a:endParaRPr>
          </a:p>
          <a:p>
            <a:r>
              <a:rPr lang="en-IN" sz="1600" dirty="0">
                <a:solidFill>
                  <a:schemeClr val="accent2">
                    <a:lumMod val="60000"/>
                    <a:lumOff val="40000"/>
                  </a:schemeClr>
                </a:solidFill>
              </a:rPr>
              <a:t>  @echo "Creating object.."</a:t>
            </a:r>
          </a:p>
          <a:p>
            <a:r>
              <a:rPr lang="en-IN" sz="1600" dirty="0">
                <a:solidFill>
                  <a:schemeClr val="accent2">
                    <a:lumMod val="60000"/>
                    <a:lumOff val="40000"/>
                  </a:schemeClr>
                </a:solidFill>
              </a:rPr>
              <a:t>  </a:t>
            </a:r>
            <a:r>
              <a:rPr lang="en-IN" sz="1600" dirty="0" err="1">
                <a:solidFill>
                  <a:schemeClr val="accent2">
                    <a:lumMod val="60000"/>
                    <a:lumOff val="40000"/>
                  </a:schemeClr>
                </a:solidFill>
              </a:rPr>
              <a:t>gcc</a:t>
            </a:r>
            <a:r>
              <a:rPr lang="en-IN" sz="1600" dirty="0">
                <a:solidFill>
                  <a:schemeClr val="accent2">
                    <a:lumMod val="60000"/>
                    <a:lumOff val="40000"/>
                  </a:schemeClr>
                </a:solidFill>
              </a:rPr>
              <a:t> -c </a:t>
            </a:r>
            <a:r>
              <a:rPr lang="en-IN" sz="1600" dirty="0" err="1">
                <a:solidFill>
                  <a:schemeClr val="accent2">
                    <a:lumMod val="60000"/>
                    <a:lumOff val="40000"/>
                  </a:schemeClr>
                </a:solidFill>
              </a:rPr>
              <a:t>foo.c</a:t>
            </a:r>
            <a:endParaRPr lang="en-IN" sz="1600" dirty="0">
              <a:solidFill>
                <a:schemeClr val="accent2">
                  <a:lumMod val="60000"/>
                  <a:lumOff val="40000"/>
                </a:schemeClr>
              </a:solidFill>
            </a:endParaRPr>
          </a:p>
          <a:p>
            <a:endParaRPr lang="en-IN" sz="1600" dirty="0">
              <a:solidFill>
                <a:schemeClr val="accent2">
                  <a:lumMod val="60000"/>
                  <a:lumOff val="40000"/>
                </a:schemeClr>
              </a:solidFill>
            </a:endParaRPr>
          </a:p>
          <a:p>
            <a:r>
              <a:rPr lang="en-IN" sz="1600" dirty="0">
                <a:solidFill>
                  <a:schemeClr val="accent2">
                    <a:lumMod val="60000"/>
                    <a:lumOff val="40000"/>
                  </a:schemeClr>
                </a:solidFill>
              </a:rPr>
              <a:t>Finally, we remove all binaries and object files in target clean.</a:t>
            </a:r>
          </a:p>
          <a:p>
            <a:endParaRPr lang="en-IN" sz="1600" dirty="0">
              <a:hlinkClick r:id="rId2">
                <a:extLst>
                  <a:ext uri="{A12FA001-AC4F-418D-AE19-62706E023703}">
                    <ahyp:hlinkClr xmlns:ahyp="http://schemas.microsoft.com/office/drawing/2018/hyperlinkcolor" val="tx"/>
                  </a:ext>
                </a:extLst>
              </a:hlinkClick>
            </a:endParaRPr>
          </a:p>
          <a:p>
            <a:r>
              <a:rPr lang="en-IN" sz="1600" dirty="0">
                <a:solidFill>
                  <a:srgbClr val="FFFF00"/>
                </a:solidFill>
                <a:hlinkClick r:id="rId2">
                  <a:extLst>
                    <a:ext uri="{A12FA001-AC4F-418D-AE19-62706E023703}">
                      <ahyp:hlinkClr xmlns:ahyp="http://schemas.microsoft.com/office/drawing/2018/hyperlinkcolor" val="tx"/>
                    </a:ext>
                  </a:extLst>
                </a:hlinkClick>
              </a:rPr>
              <a:t>https://opensource.com/article/18/8/what-how-makefile</a:t>
            </a:r>
            <a:endParaRPr lang="en-IN" sz="1600" dirty="0">
              <a:solidFill>
                <a:srgbClr val="FFFF00"/>
              </a:solidFill>
            </a:endParaRPr>
          </a:p>
          <a:p>
            <a:r>
              <a:rPr lang="en-IN" sz="1600" dirty="0">
                <a:solidFill>
                  <a:srgbClr val="FFFF00"/>
                </a:solidFill>
                <a:hlinkClick r:id="rId3">
                  <a:extLst>
                    <a:ext uri="{A12FA001-AC4F-418D-AE19-62706E023703}">
                      <ahyp:hlinkClr xmlns:ahyp="http://schemas.microsoft.com/office/drawing/2018/hyperlinkcolor" val="tx"/>
                    </a:ext>
                  </a:extLst>
                </a:hlinkClick>
              </a:rPr>
              <a:t>https://www.gnu.org/software/make/manual/html_node/Introduction.html</a:t>
            </a:r>
            <a:endParaRPr lang="en-IN" sz="1600" dirty="0">
              <a:solidFill>
                <a:srgbClr val="FFFF00"/>
              </a:solidFill>
            </a:endParaRPr>
          </a:p>
        </p:txBody>
      </p:sp>
    </p:spTree>
    <p:extLst>
      <p:ext uri="{BB962C8B-B14F-4D97-AF65-F5344CB8AC3E}">
        <p14:creationId xmlns:p14="http://schemas.microsoft.com/office/powerpoint/2010/main" val="3380450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45F8-8087-4192-92D5-6A6D6DB76DAE}"/>
              </a:ext>
            </a:extLst>
          </p:cNvPr>
          <p:cNvSpPr>
            <a:spLocks noGrp="1"/>
          </p:cNvSpPr>
          <p:nvPr>
            <p:ph type="title"/>
          </p:nvPr>
        </p:nvSpPr>
        <p:spPr/>
        <p:txBody>
          <a:bodyPr/>
          <a:lstStyle/>
          <a:p>
            <a:pPr algn="ctr"/>
            <a:r>
              <a:rPr lang="en-IN" sz="4800" b="1" u="sng" dirty="0"/>
              <a:t>Exercise</a:t>
            </a:r>
            <a:endParaRPr lang="en-IN" b="1" u="sng" dirty="0"/>
          </a:p>
        </p:txBody>
      </p:sp>
      <p:sp>
        <p:nvSpPr>
          <p:cNvPr id="3" name="Content Placeholder 2">
            <a:extLst>
              <a:ext uri="{FF2B5EF4-FFF2-40B4-BE49-F238E27FC236}">
                <a16:creationId xmlns:a16="http://schemas.microsoft.com/office/drawing/2014/main" id="{B021C720-9D5A-4614-B79C-0BAE359D9ACA}"/>
              </a:ext>
            </a:extLst>
          </p:cNvPr>
          <p:cNvSpPr>
            <a:spLocks noGrp="1"/>
          </p:cNvSpPr>
          <p:nvPr>
            <p:ph idx="1"/>
          </p:nvPr>
        </p:nvSpPr>
        <p:spPr/>
        <p:txBody>
          <a:bodyPr>
            <a:normAutofit lnSpcReduction="10000"/>
          </a:bodyPr>
          <a:lstStyle/>
          <a:p>
            <a:pPr marL="457200" indent="-457200">
              <a:buFont typeface="+mj-lt"/>
              <a:buAutoNum type="arabicPeriod"/>
            </a:pPr>
            <a:r>
              <a:rPr lang="en-IN" dirty="0">
                <a:solidFill>
                  <a:srgbClr val="002060"/>
                </a:solidFill>
              </a:rPr>
              <a:t>Clone your git repo and create a branch</a:t>
            </a:r>
          </a:p>
          <a:p>
            <a:pPr marL="457200" indent="-457200">
              <a:buFont typeface="+mj-lt"/>
              <a:buAutoNum type="arabicPeriod"/>
            </a:pPr>
            <a:r>
              <a:rPr lang="en-IN" dirty="0">
                <a:solidFill>
                  <a:srgbClr val="002060"/>
                </a:solidFill>
              </a:rPr>
              <a:t>Write a </a:t>
            </a:r>
            <a:r>
              <a:rPr lang="en-IN" dirty="0" err="1">
                <a:solidFill>
                  <a:srgbClr val="002060"/>
                </a:solidFill>
              </a:rPr>
              <a:t>Makefile</a:t>
            </a:r>
            <a:r>
              <a:rPr lang="en-IN" dirty="0">
                <a:solidFill>
                  <a:srgbClr val="002060"/>
                </a:solidFill>
              </a:rPr>
              <a:t> to test all these sorting techniques and compile them in single project and commit the changes.</a:t>
            </a:r>
          </a:p>
          <a:p>
            <a:pPr marL="457200" indent="-457200">
              <a:buFont typeface="+mj-lt"/>
              <a:buAutoNum type="arabicPeriod"/>
            </a:pPr>
            <a:r>
              <a:rPr lang="en-IN" dirty="0">
                <a:solidFill>
                  <a:srgbClr val="002060"/>
                </a:solidFill>
              </a:rPr>
              <a:t>Write a test code with different sample inputs and print the test results whether SUCCESS or FAILED along with time taken by each sorting techniques.</a:t>
            </a:r>
          </a:p>
          <a:p>
            <a:pPr marL="457200" indent="-457200">
              <a:buFont typeface="+mj-lt"/>
              <a:buAutoNum type="arabicPeriod"/>
            </a:pPr>
            <a:r>
              <a:rPr lang="en-IN" dirty="0">
                <a:solidFill>
                  <a:srgbClr val="002060"/>
                </a:solidFill>
              </a:rPr>
              <a:t>Try to use as many </a:t>
            </a:r>
            <a:r>
              <a:rPr lang="en-IN" dirty="0" err="1">
                <a:solidFill>
                  <a:srgbClr val="002060"/>
                </a:solidFill>
              </a:rPr>
              <a:t>Makefile</a:t>
            </a:r>
            <a:r>
              <a:rPr lang="en-IN" dirty="0">
                <a:solidFill>
                  <a:srgbClr val="002060"/>
                </a:solidFill>
              </a:rPr>
              <a:t> syntax as possible</a:t>
            </a:r>
          </a:p>
          <a:p>
            <a:pPr marL="457200" indent="-457200">
              <a:buFont typeface="+mj-lt"/>
              <a:buAutoNum type="arabicPeriod"/>
            </a:pPr>
            <a:r>
              <a:rPr lang="en-IN" dirty="0">
                <a:solidFill>
                  <a:srgbClr val="002060"/>
                </a:solidFill>
              </a:rPr>
              <a:t>Do unit test with these samples and push these test cases to your git repository. </a:t>
            </a:r>
          </a:p>
        </p:txBody>
      </p:sp>
    </p:spTree>
    <p:extLst>
      <p:ext uri="{BB962C8B-B14F-4D97-AF65-F5344CB8AC3E}">
        <p14:creationId xmlns:p14="http://schemas.microsoft.com/office/powerpoint/2010/main" val="2359263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B00C-D595-42B4-BDB8-35332079E2D3}"/>
              </a:ext>
            </a:extLst>
          </p:cNvPr>
          <p:cNvSpPr>
            <a:spLocks noGrp="1"/>
          </p:cNvSpPr>
          <p:nvPr>
            <p:ph type="ctrTitle"/>
          </p:nvPr>
        </p:nvSpPr>
        <p:spPr>
          <a:xfrm>
            <a:off x="2417779" y="2723860"/>
            <a:ext cx="8637073" cy="655441"/>
          </a:xfrm>
        </p:spPr>
        <p:txBody>
          <a:bodyPr>
            <a:noAutofit/>
          </a:bodyPr>
          <a:lstStyle/>
          <a:p>
            <a:r>
              <a:rPr lang="en-IN" sz="4400" b="1" u="sng" dirty="0">
                <a:solidFill>
                  <a:srgbClr val="FF0000"/>
                </a:solidFill>
              </a:rPr>
              <a:t>Build Integration</a:t>
            </a:r>
          </a:p>
        </p:txBody>
      </p:sp>
      <p:sp>
        <p:nvSpPr>
          <p:cNvPr id="3" name="Subtitle 2">
            <a:extLst>
              <a:ext uri="{FF2B5EF4-FFF2-40B4-BE49-F238E27FC236}">
                <a16:creationId xmlns:a16="http://schemas.microsoft.com/office/drawing/2014/main" id="{A9E97314-BF1C-4886-925F-93D0D3F215F9}"/>
              </a:ext>
            </a:extLst>
          </p:cNvPr>
          <p:cNvSpPr>
            <a:spLocks noGrp="1"/>
          </p:cNvSpPr>
          <p:nvPr>
            <p:ph type="subTitle" idx="1"/>
          </p:nvPr>
        </p:nvSpPr>
        <p:spPr>
          <a:xfrm>
            <a:off x="2417780" y="3743239"/>
            <a:ext cx="8637072" cy="404692"/>
          </a:xfrm>
        </p:spPr>
        <p:txBody>
          <a:bodyPr>
            <a:normAutofit fontScale="77500" lnSpcReduction="20000"/>
          </a:bodyPr>
          <a:lstStyle/>
          <a:p>
            <a:pPr marL="285750" indent="-285750">
              <a:buFont typeface="Wingdings" panose="05000000000000000000" pitchFamily="2" charset="2"/>
              <a:buChar char="v"/>
            </a:pPr>
            <a:r>
              <a:rPr lang="en-IN" b="1" dirty="0">
                <a:solidFill>
                  <a:schemeClr val="accent4">
                    <a:lumMod val="75000"/>
                  </a:schemeClr>
                </a:solidFill>
              </a:rPr>
              <a:t>Continuous integration (CI)</a:t>
            </a:r>
          </a:p>
          <a:p>
            <a:endParaRPr lang="en-IN" b="1" dirty="0">
              <a:solidFill>
                <a:schemeClr val="accent4">
                  <a:lumMod val="75000"/>
                </a:schemeClr>
              </a:solidFill>
            </a:endParaRPr>
          </a:p>
        </p:txBody>
      </p:sp>
      <p:sp>
        <p:nvSpPr>
          <p:cNvPr id="4" name="Subtitle 2">
            <a:extLst>
              <a:ext uri="{FF2B5EF4-FFF2-40B4-BE49-F238E27FC236}">
                <a16:creationId xmlns:a16="http://schemas.microsoft.com/office/drawing/2014/main" id="{A4BDDE2B-771F-49C0-BF5F-0875C43638C1}"/>
              </a:ext>
            </a:extLst>
          </p:cNvPr>
          <p:cNvSpPr txBox="1">
            <a:spLocks/>
          </p:cNvSpPr>
          <p:nvPr/>
        </p:nvSpPr>
        <p:spPr>
          <a:xfrm>
            <a:off x="2437660" y="4253447"/>
            <a:ext cx="8637072" cy="404692"/>
          </a:xfrm>
          <a:prstGeom prst="rect">
            <a:avLst/>
          </a:prstGeom>
        </p:spPr>
        <p:txBody>
          <a:bodyPr vert="horz" lIns="91440" tIns="91440" rIns="91440" bIns="91440" rtlCol="0">
            <a:normAutofit fontScale="92500"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285750" indent="-285750" fontAlgn="base">
              <a:buFont typeface="Wingdings" panose="05000000000000000000" pitchFamily="2" charset="2"/>
              <a:buChar char="v"/>
            </a:pPr>
            <a:r>
              <a:rPr lang="en-IN" sz="1400" b="1" dirty="0">
                <a:solidFill>
                  <a:schemeClr val="accent4">
                    <a:lumMod val="75000"/>
                  </a:schemeClr>
                </a:solidFill>
              </a:rPr>
              <a:t>continuous delivery (CD)</a:t>
            </a:r>
          </a:p>
        </p:txBody>
      </p:sp>
      <p:sp>
        <p:nvSpPr>
          <p:cNvPr id="5" name="Subtitle 2">
            <a:extLst>
              <a:ext uri="{FF2B5EF4-FFF2-40B4-BE49-F238E27FC236}">
                <a16:creationId xmlns:a16="http://schemas.microsoft.com/office/drawing/2014/main" id="{85B7B4F9-A941-42D8-920F-99F9B3A35D48}"/>
              </a:ext>
            </a:extLst>
          </p:cNvPr>
          <p:cNvSpPr txBox="1">
            <a:spLocks/>
          </p:cNvSpPr>
          <p:nvPr/>
        </p:nvSpPr>
        <p:spPr>
          <a:xfrm>
            <a:off x="2457540" y="4856421"/>
            <a:ext cx="8637072" cy="404692"/>
          </a:xfrm>
          <a:prstGeom prst="rect">
            <a:avLst/>
          </a:prstGeom>
        </p:spPr>
        <p:txBody>
          <a:bodyPr vert="horz" lIns="91440" tIns="91440" rIns="91440" bIns="91440" rtlCol="0">
            <a:normAutofit fontScale="92500"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285750" indent="-285750" fontAlgn="base">
              <a:buFont typeface="Wingdings" panose="05000000000000000000" pitchFamily="2" charset="2"/>
              <a:buChar char="v"/>
            </a:pPr>
            <a:r>
              <a:rPr lang="en-IN" sz="1400" b="1" dirty="0">
                <a:solidFill>
                  <a:schemeClr val="accent4">
                    <a:lumMod val="75000"/>
                  </a:schemeClr>
                </a:solidFill>
              </a:rPr>
              <a:t>continuous deployment (CD)</a:t>
            </a:r>
          </a:p>
        </p:txBody>
      </p:sp>
    </p:spTree>
    <p:extLst>
      <p:ext uri="{BB962C8B-B14F-4D97-AF65-F5344CB8AC3E}">
        <p14:creationId xmlns:p14="http://schemas.microsoft.com/office/powerpoint/2010/main" val="329219741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79E6-A05B-4D77-9B9B-F0D86A67B60F}"/>
              </a:ext>
            </a:extLst>
          </p:cNvPr>
          <p:cNvSpPr>
            <a:spLocks noGrp="1"/>
          </p:cNvSpPr>
          <p:nvPr>
            <p:ph type="title"/>
          </p:nvPr>
        </p:nvSpPr>
        <p:spPr>
          <a:xfrm>
            <a:off x="1451579" y="804520"/>
            <a:ext cx="9603275" cy="587136"/>
          </a:xfrm>
        </p:spPr>
        <p:txBody>
          <a:bodyPr/>
          <a:lstStyle/>
          <a:p>
            <a:r>
              <a:rPr lang="en-IN" dirty="0"/>
              <a:t>Problem before ci</a:t>
            </a:r>
          </a:p>
        </p:txBody>
      </p:sp>
      <p:sp>
        <p:nvSpPr>
          <p:cNvPr id="4" name="TextBox 3">
            <a:extLst>
              <a:ext uri="{FF2B5EF4-FFF2-40B4-BE49-F238E27FC236}">
                <a16:creationId xmlns:a16="http://schemas.microsoft.com/office/drawing/2014/main" id="{FA7F5ED5-B194-4C46-9CBC-B1877817490C}"/>
              </a:ext>
            </a:extLst>
          </p:cNvPr>
          <p:cNvSpPr txBox="1"/>
          <p:nvPr/>
        </p:nvSpPr>
        <p:spPr>
          <a:xfrm>
            <a:off x="1696279" y="2279373"/>
            <a:ext cx="1378226" cy="338554"/>
          </a:xfrm>
          <a:prstGeom prst="rect">
            <a:avLst/>
          </a:prstGeom>
          <a:noFill/>
        </p:spPr>
        <p:txBody>
          <a:bodyPr wrap="square" rtlCol="0">
            <a:spAutoFit/>
          </a:bodyPr>
          <a:lstStyle/>
          <a:p>
            <a:r>
              <a:rPr lang="en-IN" sz="1600" dirty="0">
                <a:solidFill>
                  <a:schemeClr val="accent3">
                    <a:lumMod val="50000"/>
                  </a:schemeClr>
                </a:solidFill>
              </a:rPr>
              <a:t>Developer-1</a:t>
            </a:r>
          </a:p>
        </p:txBody>
      </p:sp>
      <p:sp>
        <p:nvSpPr>
          <p:cNvPr id="5" name="TextBox 4">
            <a:extLst>
              <a:ext uri="{FF2B5EF4-FFF2-40B4-BE49-F238E27FC236}">
                <a16:creationId xmlns:a16="http://schemas.microsoft.com/office/drawing/2014/main" id="{234A555A-5664-4F0A-A2AD-ACCD205DAF82}"/>
              </a:ext>
            </a:extLst>
          </p:cNvPr>
          <p:cNvSpPr txBox="1"/>
          <p:nvPr/>
        </p:nvSpPr>
        <p:spPr>
          <a:xfrm>
            <a:off x="1702906" y="2988367"/>
            <a:ext cx="1378226" cy="338554"/>
          </a:xfrm>
          <a:prstGeom prst="rect">
            <a:avLst/>
          </a:prstGeom>
          <a:noFill/>
        </p:spPr>
        <p:txBody>
          <a:bodyPr wrap="square" rtlCol="0">
            <a:spAutoFit/>
          </a:bodyPr>
          <a:lstStyle/>
          <a:p>
            <a:r>
              <a:rPr lang="en-IN" sz="1600" dirty="0">
                <a:solidFill>
                  <a:schemeClr val="accent3">
                    <a:lumMod val="50000"/>
                  </a:schemeClr>
                </a:solidFill>
              </a:rPr>
              <a:t>Developer-2</a:t>
            </a:r>
          </a:p>
        </p:txBody>
      </p:sp>
      <p:sp>
        <p:nvSpPr>
          <p:cNvPr id="6" name="TextBox 5">
            <a:extLst>
              <a:ext uri="{FF2B5EF4-FFF2-40B4-BE49-F238E27FC236}">
                <a16:creationId xmlns:a16="http://schemas.microsoft.com/office/drawing/2014/main" id="{E4B34287-5913-44C8-9290-B3A461669228}"/>
              </a:ext>
            </a:extLst>
          </p:cNvPr>
          <p:cNvSpPr txBox="1"/>
          <p:nvPr/>
        </p:nvSpPr>
        <p:spPr>
          <a:xfrm>
            <a:off x="1696280" y="3684105"/>
            <a:ext cx="1378226" cy="338554"/>
          </a:xfrm>
          <a:prstGeom prst="rect">
            <a:avLst/>
          </a:prstGeom>
          <a:noFill/>
        </p:spPr>
        <p:txBody>
          <a:bodyPr wrap="square" rtlCol="0">
            <a:spAutoFit/>
          </a:bodyPr>
          <a:lstStyle/>
          <a:p>
            <a:r>
              <a:rPr lang="en-IN" sz="1600" dirty="0">
                <a:solidFill>
                  <a:schemeClr val="accent3">
                    <a:lumMod val="50000"/>
                  </a:schemeClr>
                </a:solidFill>
              </a:rPr>
              <a:t>Developer-3</a:t>
            </a:r>
          </a:p>
        </p:txBody>
      </p:sp>
      <p:cxnSp>
        <p:nvCxnSpPr>
          <p:cNvPr id="8" name="Connector: Elbow 7">
            <a:extLst>
              <a:ext uri="{FF2B5EF4-FFF2-40B4-BE49-F238E27FC236}">
                <a16:creationId xmlns:a16="http://schemas.microsoft.com/office/drawing/2014/main" id="{4026B360-84B5-478F-911C-D74E7B0E08FA}"/>
              </a:ext>
            </a:extLst>
          </p:cNvPr>
          <p:cNvCxnSpPr/>
          <p:nvPr/>
        </p:nvCxnSpPr>
        <p:spPr>
          <a:xfrm>
            <a:off x="3339548" y="2464903"/>
            <a:ext cx="1709530" cy="523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D8AAED6-8D6B-4648-B420-7F28CF16D4F9}"/>
              </a:ext>
            </a:extLst>
          </p:cNvPr>
          <p:cNvCxnSpPr/>
          <p:nvPr/>
        </p:nvCxnSpPr>
        <p:spPr>
          <a:xfrm>
            <a:off x="3313043" y="3173897"/>
            <a:ext cx="1722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912791C-B397-44AF-82B9-6C2CAFA52CC2}"/>
              </a:ext>
            </a:extLst>
          </p:cNvPr>
          <p:cNvCxnSpPr/>
          <p:nvPr/>
        </p:nvCxnSpPr>
        <p:spPr>
          <a:xfrm flipV="1">
            <a:off x="3339548" y="3359428"/>
            <a:ext cx="1696278" cy="5102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A9F53D0-897A-4E56-A238-B72049E18319}"/>
              </a:ext>
            </a:extLst>
          </p:cNvPr>
          <p:cNvSpPr/>
          <p:nvPr/>
        </p:nvSpPr>
        <p:spPr>
          <a:xfrm>
            <a:off x="5049078" y="2726635"/>
            <a:ext cx="1378226" cy="957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Source Code Repository</a:t>
            </a:r>
          </a:p>
        </p:txBody>
      </p:sp>
      <p:sp>
        <p:nvSpPr>
          <p:cNvPr id="16" name="Arrow: Right 15">
            <a:extLst>
              <a:ext uri="{FF2B5EF4-FFF2-40B4-BE49-F238E27FC236}">
                <a16:creationId xmlns:a16="http://schemas.microsoft.com/office/drawing/2014/main" id="{C6559834-B739-447D-9256-C041EDD71D41}"/>
              </a:ext>
            </a:extLst>
          </p:cNvPr>
          <p:cNvSpPr/>
          <p:nvPr/>
        </p:nvSpPr>
        <p:spPr>
          <a:xfrm>
            <a:off x="6427304" y="3147389"/>
            <a:ext cx="980661" cy="132524"/>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lumMod val="75000"/>
                </a:schemeClr>
              </a:solidFill>
            </a:endParaRPr>
          </a:p>
        </p:txBody>
      </p:sp>
      <p:sp>
        <p:nvSpPr>
          <p:cNvPr id="17" name="Rectangle 16">
            <a:extLst>
              <a:ext uri="{FF2B5EF4-FFF2-40B4-BE49-F238E27FC236}">
                <a16:creationId xmlns:a16="http://schemas.microsoft.com/office/drawing/2014/main" id="{88956D4D-F32D-4CA8-802B-D9896F5F005D}"/>
              </a:ext>
            </a:extLst>
          </p:cNvPr>
          <p:cNvSpPr/>
          <p:nvPr/>
        </p:nvSpPr>
        <p:spPr>
          <a:xfrm>
            <a:off x="7407965" y="2650434"/>
            <a:ext cx="1709530" cy="103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Late Building</a:t>
            </a:r>
          </a:p>
        </p:txBody>
      </p:sp>
      <p:sp>
        <p:nvSpPr>
          <p:cNvPr id="18" name="Rectangle 17">
            <a:extLst>
              <a:ext uri="{FF2B5EF4-FFF2-40B4-BE49-F238E27FC236}">
                <a16:creationId xmlns:a16="http://schemas.microsoft.com/office/drawing/2014/main" id="{89D28619-A89C-41A1-A142-0C8D2FA1D6F0}"/>
              </a:ext>
            </a:extLst>
          </p:cNvPr>
          <p:cNvSpPr/>
          <p:nvPr/>
        </p:nvSpPr>
        <p:spPr>
          <a:xfrm>
            <a:off x="7441094" y="4154558"/>
            <a:ext cx="1709530" cy="103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Late Testing</a:t>
            </a:r>
          </a:p>
        </p:txBody>
      </p:sp>
      <p:cxnSp>
        <p:nvCxnSpPr>
          <p:cNvPr id="22" name="Straight Connector 21">
            <a:extLst>
              <a:ext uri="{FF2B5EF4-FFF2-40B4-BE49-F238E27FC236}">
                <a16:creationId xmlns:a16="http://schemas.microsoft.com/office/drawing/2014/main" id="{7AEC6169-EAE2-4809-8CD3-41AF5A276F9C}"/>
              </a:ext>
            </a:extLst>
          </p:cNvPr>
          <p:cNvCxnSpPr>
            <a:cxnSpLocks/>
          </p:cNvCxnSpPr>
          <p:nvPr/>
        </p:nvCxnSpPr>
        <p:spPr>
          <a:xfrm flipV="1">
            <a:off x="1311965" y="2464903"/>
            <a:ext cx="0" cy="2206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A2E164E-4DDC-4C23-9F6A-9818410DB115}"/>
              </a:ext>
            </a:extLst>
          </p:cNvPr>
          <p:cNvCxnSpPr>
            <a:cxnSpLocks/>
          </p:cNvCxnSpPr>
          <p:nvPr/>
        </p:nvCxnSpPr>
        <p:spPr>
          <a:xfrm>
            <a:off x="1311965" y="2464903"/>
            <a:ext cx="490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9B0E3D8-B90D-444A-9F70-083C0E9F5EC0}"/>
              </a:ext>
            </a:extLst>
          </p:cNvPr>
          <p:cNvCxnSpPr>
            <a:cxnSpLocks/>
          </p:cNvCxnSpPr>
          <p:nvPr/>
        </p:nvCxnSpPr>
        <p:spPr>
          <a:xfrm>
            <a:off x="1305340" y="3173893"/>
            <a:ext cx="490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4035DF-0EFF-4BAF-8BF9-EFD99E66BDDA}"/>
              </a:ext>
            </a:extLst>
          </p:cNvPr>
          <p:cNvCxnSpPr>
            <a:cxnSpLocks/>
          </p:cNvCxnSpPr>
          <p:nvPr/>
        </p:nvCxnSpPr>
        <p:spPr>
          <a:xfrm>
            <a:off x="1305341" y="3876260"/>
            <a:ext cx="490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9CE9C8-8F7F-40B6-9AD2-0EFC0FC82391}"/>
              </a:ext>
            </a:extLst>
          </p:cNvPr>
          <p:cNvCxnSpPr/>
          <p:nvPr/>
        </p:nvCxnSpPr>
        <p:spPr>
          <a:xfrm>
            <a:off x="6546574" y="2647120"/>
            <a:ext cx="0" cy="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37DCF8-E151-4F8C-8A9C-AA1288A39731}"/>
              </a:ext>
            </a:extLst>
          </p:cNvPr>
          <p:cNvCxnSpPr>
            <a:endCxn id="18" idx="1"/>
          </p:cNvCxnSpPr>
          <p:nvPr/>
        </p:nvCxnSpPr>
        <p:spPr>
          <a:xfrm>
            <a:off x="1305340" y="4671392"/>
            <a:ext cx="6135754"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49D00C4-806A-4F1F-8317-533598B48F55}"/>
              </a:ext>
            </a:extLst>
          </p:cNvPr>
          <p:cNvSpPr txBox="1"/>
          <p:nvPr/>
        </p:nvSpPr>
        <p:spPr>
          <a:xfrm>
            <a:off x="3366050" y="4386472"/>
            <a:ext cx="3896141" cy="338554"/>
          </a:xfrm>
          <a:prstGeom prst="rect">
            <a:avLst/>
          </a:prstGeom>
          <a:noFill/>
        </p:spPr>
        <p:txBody>
          <a:bodyPr wrap="square" rtlCol="0">
            <a:spAutoFit/>
          </a:bodyPr>
          <a:lstStyle/>
          <a:p>
            <a:r>
              <a:rPr lang="en-IN" sz="1600" dirty="0">
                <a:solidFill>
                  <a:srgbClr val="FF0000"/>
                </a:solidFill>
              </a:rPr>
              <a:t>Late Feedback (if any bugs/issues)</a:t>
            </a:r>
          </a:p>
        </p:txBody>
      </p:sp>
      <p:sp>
        <p:nvSpPr>
          <p:cNvPr id="34" name="Arrow: Right 33">
            <a:extLst>
              <a:ext uri="{FF2B5EF4-FFF2-40B4-BE49-F238E27FC236}">
                <a16:creationId xmlns:a16="http://schemas.microsoft.com/office/drawing/2014/main" id="{5B175F7B-C6EA-4F42-BF4D-65FB769BCBCE}"/>
              </a:ext>
            </a:extLst>
          </p:cNvPr>
          <p:cNvSpPr/>
          <p:nvPr/>
        </p:nvSpPr>
        <p:spPr>
          <a:xfrm rot="5400000">
            <a:off x="8047380" y="3839817"/>
            <a:ext cx="470454" cy="159029"/>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5473C38-DC52-429B-9D04-FF42E89AE82C}"/>
              </a:ext>
            </a:extLst>
          </p:cNvPr>
          <p:cNvSpPr/>
          <p:nvPr/>
        </p:nvSpPr>
        <p:spPr>
          <a:xfrm>
            <a:off x="1325223" y="4896502"/>
            <a:ext cx="1311965" cy="103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Late Release</a:t>
            </a:r>
          </a:p>
        </p:txBody>
      </p:sp>
      <p:cxnSp>
        <p:nvCxnSpPr>
          <p:cNvPr id="40" name="Connector: Elbow 39">
            <a:extLst>
              <a:ext uri="{FF2B5EF4-FFF2-40B4-BE49-F238E27FC236}">
                <a16:creationId xmlns:a16="http://schemas.microsoft.com/office/drawing/2014/main" id="{21E4E9AD-747A-42C2-BCC0-5D49703C058D}"/>
              </a:ext>
            </a:extLst>
          </p:cNvPr>
          <p:cNvCxnSpPr>
            <a:stCxn id="18" idx="2"/>
            <a:endCxn id="37" idx="6"/>
          </p:cNvCxnSpPr>
          <p:nvPr/>
        </p:nvCxnSpPr>
        <p:spPr>
          <a:xfrm rot="5400000">
            <a:off x="5353970" y="2471446"/>
            <a:ext cx="225109" cy="5658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A6BCAD4-5229-420E-831C-C9F6370F13F4}"/>
              </a:ext>
            </a:extLst>
          </p:cNvPr>
          <p:cNvSpPr txBox="1"/>
          <p:nvPr/>
        </p:nvSpPr>
        <p:spPr>
          <a:xfrm>
            <a:off x="4134680" y="2355464"/>
            <a:ext cx="1212572" cy="584775"/>
          </a:xfrm>
          <a:prstGeom prst="rect">
            <a:avLst/>
          </a:prstGeom>
          <a:noFill/>
        </p:spPr>
        <p:txBody>
          <a:bodyPr wrap="square" rtlCol="0">
            <a:spAutoFit/>
          </a:bodyPr>
          <a:lstStyle/>
          <a:p>
            <a:r>
              <a:rPr lang="en-IN" sz="1600" dirty="0"/>
              <a:t>Infrequent commits</a:t>
            </a:r>
          </a:p>
        </p:txBody>
      </p:sp>
      <p:sp>
        <p:nvSpPr>
          <p:cNvPr id="43" name="TextBox 42">
            <a:extLst>
              <a:ext uri="{FF2B5EF4-FFF2-40B4-BE49-F238E27FC236}">
                <a16:creationId xmlns:a16="http://schemas.microsoft.com/office/drawing/2014/main" id="{EF4F104D-AC46-44E7-9A64-F196A73DFD36}"/>
              </a:ext>
            </a:extLst>
          </p:cNvPr>
          <p:cNvSpPr txBox="1"/>
          <p:nvPr/>
        </p:nvSpPr>
        <p:spPr>
          <a:xfrm>
            <a:off x="6354417" y="2839168"/>
            <a:ext cx="1258949" cy="338554"/>
          </a:xfrm>
          <a:prstGeom prst="rect">
            <a:avLst/>
          </a:prstGeom>
          <a:noFill/>
        </p:spPr>
        <p:txBody>
          <a:bodyPr wrap="square" rtlCol="0">
            <a:spAutoFit/>
          </a:bodyPr>
          <a:lstStyle/>
          <a:p>
            <a:r>
              <a:rPr lang="en-IN" sz="1600" dirty="0"/>
              <a:t>Bulk fetch</a:t>
            </a:r>
          </a:p>
        </p:txBody>
      </p:sp>
    </p:spTree>
    <p:extLst>
      <p:ext uri="{BB962C8B-B14F-4D97-AF65-F5344CB8AC3E}">
        <p14:creationId xmlns:p14="http://schemas.microsoft.com/office/powerpoint/2010/main" val="633567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79E6-A05B-4D77-9B9B-F0D86A67B60F}"/>
              </a:ext>
            </a:extLst>
          </p:cNvPr>
          <p:cNvSpPr>
            <a:spLocks noGrp="1"/>
          </p:cNvSpPr>
          <p:nvPr>
            <p:ph type="title"/>
          </p:nvPr>
        </p:nvSpPr>
        <p:spPr>
          <a:xfrm>
            <a:off x="1451579" y="804520"/>
            <a:ext cx="9603275" cy="587136"/>
          </a:xfrm>
        </p:spPr>
        <p:txBody>
          <a:bodyPr/>
          <a:lstStyle/>
          <a:p>
            <a:r>
              <a:rPr lang="en-IN" dirty="0"/>
              <a:t>Benefits with ci</a:t>
            </a:r>
          </a:p>
        </p:txBody>
      </p:sp>
      <p:sp>
        <p:nvSpPr>
          <p:cNvPr id="4" name="TextBox 3">
            <a:extLst>
              <a:ext uri="{FF2B5EF4-FFF2-40B4-BE49-F238E27FC236}">
                <a16:creationId xmlns:a16="http://schemas.microsoft.com/office/drawing/2014/main" id="{FA7F5ED5-B194-4C46-9CBC-B1877817490C}"/>
              </a:ext>
            </a:extLst>
          </p:cNvPr>
          <p:cNvSpPr txBox="1"/>
          <p:nvPr/>
        </p:nvSpPr>
        <p:spPr>
          <a:xfrm>
            <a:off x="1696279" y="2279373"/>
            <a:ext cx="1378226" cy="338554"/>
          </a:xfrm>
          <a:prstGeom prst="rect">
            <a:avLst/>
          </a:prstGeom>
          <a:noFill/>
        </p:spPr>
        <p:txBody>
          <a:bodyPr wrap="square" rtlCol="0">
            <a:spAutoFit/>
          </a:bodyPr>
          <a:lstStyle/>
          <a:p>
            <a:r>
              <a:rPr lang="en-IN" sz="1600" dirty="0">
                <a:solidFill>
                  <a:schemeClr val="accent3">
                    <a:lumMod val="50000"/>
                  </a:schemeClr>
                </a:solidFill>
              </a:rPr>
              <a:t>Developer-1</a:t>
            </a:r>
          </a:p>
        </p:txBody>
      </p:sp>
      <p:sp>
        <p:nvSpPr>
          <p:cNvPr id="5" name="TextBox 4">
            <a:extLst>
              <a:ext uri="{FF2B5EF4-FFF2-40B4-BE49-F238E27FC236}">
                <a16:creationId xmlns:a16="http://schemas.microsoft.com/office/drawing/2014/main" id="{234A555A-5664-4F0A-A2AD-ACCD205DAF82}"/>
              </a:ext>
            </a:extLst>
          </p:cNvPr>
          <p:cNvSpPr txBox="1"/>
          <p:nvPr/>
        </p:nvSpPr>
        <p:spPr>
          <a:xfrm>
            <a:off x="1702906" y="2988367"/>
            <a:ext cx="1378226" cy="338554"/>
          </a:xfrm>
          <a:prstGeom prst="rect">
            <a:avLst/>
          </a:prstGeom>
          <a:noFill/>
        </p:spPr>
        <p:txBody>
          <a:bodyPr wrap="square" rtlCol="0">
            <a:spAutoFit/>
          </a:bodyPr>
          <a:lstStyle/>
          <a:p>
            <a:r>
              <a:rPr lang="en-IN" sz="1600" dirty="0">
                <a:solidFill>
                  <a:schemeClr val="accent3">
                    <a:lumMod val="50000"/>
                  </a:schemeClr>
                </a:solidFill>
              </a:rPr>
              <a:t>Developer-2</a:t>
            </a:r>
          </a:p>
        </p:txBody>
      </p:sp>
      <p:sp>
        <p:nvSpPr>
          <p:cNvPr id="6" name="TextBox 5">
            <a:extLst>
              <a:ext uri="{FF2B5EF4-FFF2-40B4-BE49-F238E27FC236}">
                <a16:creationId xmlns:a16="http://schemas.microsoft.com/office/drawing/2014/main" id="{E4B34287-5913-44C8-9290-B3A461669228}"/>
              </a:ext>
            </a:extLst>
          </p:cNvPr>
          <p:cNvSpPr txBox="1"/>
          <p:nvPr/>
        </p:nvSpPr>
        <p:spPr>
          <a:xfrm>
            <a:off x="1696280" y="3684105"/>
            <a:ext cx="1378226" cy="338554"/>
          </a:xfrm>
          <a:prstGeom prst="rect">
            <a:avLst/>
          </a:prstGeom>
          <a:noFill/>
        </p:spPr>
        <p:txBody>
          <a:bodyPr wrap="square" rtlCol="0">
            <a:spAutoFit/>
          </a:bodyPr>
          <a:lstStyle/>
          <a:p>
            <a:r>
              <a:rPr lang="en-IN" sz="1600" dirty="0">
                <a:solidFill>
                  <a:schemeClr val="accent3">
                    <a:lumMod val="50000"/>
                  </a:schemeClr>
                </a:solidFill>
              </a:rPr>
              <a:t>Developer-3</a:t>
            </a:r>
          </a:p>
        </p:txBody>
      </p:sp>
      <p:cxnSp>
        <p:nvCxnSpPr>
          <p:cNvPr id="8" name="Connector: Elbow 7">
            <a:extLst>
              <a:ext uri="{FF2B5EF4-FFF2-40B4-BE49-F238E27FC236}">
                <a16:creationId xmlns:a16="http://schemas.microsoft.com/office/drawing/2014/main" id="{4026B360-84B5-478F-911C-D74E7B0E08FA}"/>
              </a:ext>
            </a:extLst>
          </p:cNvPr>
          <p:cNvCxnSpPr/>
          <p:nvPr/>
        </p:nvCxnSpPr>
        <p:spPr>
          <a:xfrm>
            <a:off x="3339548" y="2464903"/>
            <a:ext cx="1709530" cy="523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D8AAED6-8D6B-4648-B420-7F28CF16D4F9}"/>
              </a:ext>
            </a:extLst>
          </p:cNvPr>
          <p:cNvCxnSpPr/>
          <p:nvPr/>
        </p:nvCxnSpPr>
        <p:spPr>
          <a:xfrm>
            <a:off x="3313043" y="3173897"/>
            <a:ext cx="1722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912791C-B397-44AF-82B9-6C2CAFA52CC2}"/>
              </a:ext>
            </a:extLst>
          </p:cNvPr>
          <p:cNvCxnSpPr/>
          <p:nvPr/>
        </p:nvCxnSpPr>
        <p:spPr>
          <a:xfrm flipV="1">
            <a:off x="3339548" y="3359428"/>
            <a:ext cx="1696278" cy="5102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A9F53D0-897A-4E56-A238-B72049E18319}"/>
              </a:ext>
            </a:extLst>
          </p:cNvPr>
          <p:cNvSpPr/>
          <p:nvPr/>
        </p:nvSpPr>
        <p:spPr>
          <a:xfrm>
            <a:off x="5049078" y="2726635"/>
            <a:ext cx="1378226" cy="957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Source Code Repository</a:t>
            </a:r>
          </a:p>
        </p:txBody>
      </p:sp>
      <p:sp>
        <p:nvSpPr>
          <p:cNvPr id="17" name="Rectangle 16">
            <a:extLst>
              <a:ext uri="{FF2B5EF4-FFF2-40B4-BE49-F238E27FC236}">
                <a16:creationId xmlns:a16="http://schemas.microsoft.com/office/drawing/2014/main" id="{88956D4D-F32D-4CA8-802B-D9896F5F005D}"/>
              </a:ext>
            </a:extLst>
          </p:cNvPr>
          <p:cNvSpPr/>
          <p:nvPr/>
        </p:nvSpPr>
        <p:spPr>
          <a:xfrm>
            <a:off x="7407965" y="2650434"/>
            <a:ext cx="1709530" cy="103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Continuous Build &amp; Test</a:t>
            </a:r>
          </a:p>
        </p:txBody>
      </p:sp>
      <p:sp>
        <p:nvSpPr>
          <p:cNvPr id="18" name="Rectangle 17">
            <a:extLst>
              <a:ext uri="{FF2B5EF4-FFF2-40B4-BE49-F238E27FC236}">
                <a16:creationId xmlns:a16="http://schemas.microsoft.com/office/drawing/2014/main" id="{89D28619-A89C-41A1-A142-0C8D2FA1D6F0}"/>
              </a:ext>
            </a:extLst>
          </p:cNvPr>
          <p:cNvSpPr/>
          <p:nvPr/>
        </p:nvSpPr>
        <p:spPr>
          <a:xfrm>
            <a:off x="7441094" y="4154558"/>
            <a:ext cx="1709530" cy="103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Continuous Deploy</a:t>
            </a:r>
          </a:p>
        </p:txBody>
      </p:sp>
      <p:cxnSp>
        <p:nvCxnSpPr>
          <p:cNvPr id="22" name="Straight Connector 21">
            <a:extLst>
              <a:ext uri="{FF2B5EF4-FFF2-40B4-BE49-F238E27FC236}">
                <a16:creationId xmlns:a16="http://schemas.microsoft.com/office/drawing/2014/main" id="{7AEC6169-EAE2-4809-8CD3-41AF5A276F9C}"/>
              </a:ext>
            </a:extLst>
          </p:cNvPr>
          <p:cNvCxnSpPr>
            <a:cxnSpLocks/>
          </p:cNvCxnSpPr>
          <p:nvPr/>
        </p:nvCxnSpPr>
        <p:spPr>
          <a:xfrm flipV="1">
            <a:off x="1311965" y="2464903"/>
            <a:ext cx="0" cy="294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A2E164E-4DDC-4C23-9F6A-9818410DB115}"/>
              </a:ext>
            </a:extLst>
          </p:cNvPr>
          <p:cNvCxnSpPr>
            <a:cxnSpLocks/>
          </p:cNvCxnSpPr>
          <p:nvPr/>
        </p:nvCxnSpPr>
        <p:spPr>
          <a:xfrm>
            <a:off x="1311965" y="2464903"/>
            <a:ext cx="490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9B0E3D8-B90D-444A-9F70-083C0E9F5EC0}"/>
              </a:ext>
            </a:extLst>
          </p:cNvPr>
          <p:cNvCxnSpPr>
            <a:cxnSpLocks/>
          </p:cNvCxnSpPr>
          <p:nvPr/>
        </p:nvCxnSpPr>
        <p:spPr>
          <a:xfrm>
            <a:off x="1305340" y="3173893"/>
            <a:ext cx="490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4035DF-0EFF-4BAF-8BF9-EFD99E66BDDA}"/>
              </a:ext>
            </a:extLst>
          </p:cNvPr>
          <p:cNvCxnSpPr>
            <a:cxnSpLocks/>
          </p:cNvCxnSpPr>
          <p:nvPr/>
        </p:nvCxnSpPr>
        <p:spPr>
          <a:xfrm>
            <a:off x="1305341" y="3876260"/>
            <a:ext cx="490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9CE9C8-8F7F-40B6-9AD2-0EFC0FC82391}"/>
              </a:ext>
            </a:extLst>
          </p:cNvPr>
          <p:cNvCxnSpPr/>
          <p:nvPr/>
        </p:nvCxnSpPr>
        <p:spPr>
          <a:xfrm>
            <a:off x="6546574" y="2647120"/>
            <a:ext cx="0" cy="3315"/>
          </a:xfrm>
          <a:prstGeom prst="line">
            <a:avLst/>
          </a:prstGeom>
        </p:spPr>
        <p:style>
          <a:lnRef idx="1">
            <a:schemeClr val="accent1"/>
          </a:lnRef>
          <a:fillRef idx="0">
            <a:schemeClr val="accent1"/>
          </a:fillRef>
          <a:effectRef idx="0">
            <a:schemeClr val="accent1"/>
          </a:effectRef>
          <a:fontRef idx="minor">
            <a:schemeClr val="tx1"/>
          </a:fontRef>
        </p:style>
      </p:cxnSp>
      <p:sp>
        <p:nvSpPr>
          <p:cNvPr id="34" name="Arrow: Right 33">
            <a:extLst>
              <a:ext uri="{FF2B5EF4-FFF2-40B4-BE49-F238E27FC236}">
                <a16:creationId xmlns:a16="http://schemas.microsoft.com/office/drawing/2014/main" id="{5B175F7B-C6EA-4F42-BF4D-65FB769BCBCE}"/>
              </a:ext>
            </a:extLst>
          </p:cNvPr>
          <p:cNvSpPr/>
          <p:nvPr/>
        </p:nvSpPr>
        <p:spPr>
          <a:xfrm rot="5400000">
            <a:off x="8047380" y="3839817"/>
            <a:ext cx="470454" cy="159029"/>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5473C38-DC52-429B-9D04-FF42E89AE82C}"/>
              </a:ext>
            </a:extLst>
          </p:cNvPr>
          <p:cNvSpPr/>
          <p:nvPr/>
        </p:nvSpPr>
        <p:spPr>
          <a:xfrm>
            <a:off x="3114267" y="4896502"/>
            <a:ext cx="1378219" cy="103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Frequent Release</a:t>
            </a:r>
          </a:p>
        </p:txBody>
      </p:sp>
      <p:cxnSp>
        <p:nvCxnSpPr>
          <p:cNvPr id="40" name="Connector: Elbow 39">
            <a:extLst>
              <a:ext uri="{FF2B5EF4-FFF2-40B4-BE49-F238E27FC236}">
                <a16:creationId xmlns:a16="http://schemas.microsoft.com/office/drawing/2014/main" id="{21E4E9AD-747A-42C2-BCC0-5D49703C058D}"/>
              </a:ext>
            </a:extLst>
          </p:cNvPr>
          <p:cNvCxnSpPr>
            <a:cxnSpLocks/>
            <a:stCxn id="18" idx="2"/>
          </p:cNvCxnSpPr>
          <p:nvPr/>
        </p:nvCxnSpPr>
        <p:spPr>
          <a:xfrm rot="5400000">
            <a:off x="6221984" y="3339460"/>
            <a:ext cx="225109" cy="3922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9E1C02A-193A-4788-9BE3-08262C4F1314}"/>
              </a:ext>
            </a:extLst>
          </p:cNvPr>
          <p:cNvCxnSpPr/>
          <p:nvPr/>
        </p:nvCxnSpPr>
        <p:spPr>
          <a:xfrm>
            <a:off x="6427304" y="2988367"/>
            <a:ext cx="980661" cy="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634B20-E05F-4FFF-86CE-2A78D9924625}"/>
              </a:ext>
            </a:extLst>
          </p:cNvPr>
          <p:cNvCxnSpPr/>
          <p:nvPr/>
        </p:nvCxnSpPr>
        <p:spPr>
          <a:xfrm>
            <a:off x="6420680" y="3167271"/>
            <a:ext cx="980661" cy="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9E5C9F7-3C55-42A9-993C-76EC3FD40E49}"/>
              </a:ext>
            </a:extLst>
          </p:cNvPr>
          <p:cNvCxnSpPr/>
          <p:nvPr/>
        </p:nvCxnSpPr>
        <p:spPr>
          <a:xfrm>
            <a:off x="6440559" y="3346175"/>
            <a:ext cx="980661" cy="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843C97-BB2E-4A04-AF0E-22429630C739}"/>
              </a:ext>
            </a:extLst>
          </p:cNvPr>
          <p:cNvCxnSpPr>
            <a:cxnSpLocks/>
            <a:endCxn id="37" idx="2"/>
          </p:cNvCxnSpPr>
          <p:nvPr/>
        </p:nvCxnSpPr>
        <p:spPr>
          <a:xfrm>
            <a:off x="1311965" y="5413336"/>
            <a:ext cx="180230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84A9110-C95B-4451-9969-A0AC49EAC813}"/>
              </a:ext>
            </a:extLst>
          </p:cNvPr>
          <p:cNvSpPr txBox="1"/>
          <p:nvPr/>
        </p:nvSpPr>
        <p:spPr>
          <a:xfrm>
            <a:off x="1451578" y="4671392"/>
            <a:ext cx="1258941" cy="646331"/>
          </a:xfrm>
          <a:prstGeom prst="rect">
            <a:avLst/>
          </a:prstGeom>
          <a:noFill/>
        </p:spPr>
        <p:txBody>
          <a:bodyPr wrap="square" rtlCol="0">
            <a:spAutoFit/>
          </a:bodyPr>
          <a:lstStyle/>
          <a:p>
            <a:r>
              <a:rPr lang="en-IN" dirty="0"/>
              <a:t>Frequent feedback</a:t>
            </a:r>
          </a:p>
        </p:txBody>
      </p:sp>
      <p:sp>
        <p:nvSpPr>
          <p:cNvPr id="20" name="TextBox 19">
            <a:extLst>
              <a:ext uri="{FF2B5EF4-FFF2-40B4-BE49-F238E27FC236}">
                <a16:creationId xmlns:a16="http://schemas.microsoft.com/office/drawing/2014/main" id="{0B36B699-B6DF-421E-B942-B8710C6A466F}"/>
              </a:ext>
            </a:extLst>
          </p:cNvPr>
          <p:cNvSpPr txBox="1"/>
          <p:nvPr/>
        </p:nvSpPr>
        <p:spPr>
          <a:xfrm>
            <a:off x="4134679" y="2395220"/>
            <a:ext cx="1133057" cy="584775"/>
          </a:xfrm>
          <a:prstGeom prst="rect">
            <a:avLst/>
          </a:prstGeom>
          <a:noFill/>
        </p:spPr>
        <p:txBody>
          <a:bodyPr wrap="square" rtlCol="0">
            <a:spAutoFit/>
          </a:bodyPr>
          <a:lstStyle/>
          <a:p>
            <a:r>
              <a:rPr lang="en-IN" sz="1600" dirty="0"/>
              <a:t>Frequent commits</a:t>
            </a:r>
          </a:p>
        </p:txBody>
      </p:sp>
      <p:cxnSp>
        <p:nvCxnSpPr>
          <p:cNvPr id="31" name="Connector: Elbow 30">
            <a:extLst>
              <a:ext uri="{FF2B5EF4-FFF2-40B4-BE49-F238E27FC236}">
                <a16:creationId xmlns:a16="http://schemas.microsoft.com/office/drawing/2014/main" id="{884590AE-B806-4BEB-8771-13EBA6D7B036}"/>
              </a:ext>
            </a:extLst>
          </p:cNvPr>
          <p:cNvCxnSpPr>
            <a:stCxn id="17" idx="0"/>
          </p:cNvCxnSpPr>
          <p:nvPr/>
        </p:nvCxnSpPr>
        <p:spPr>
          <a:xfrm rot="16200000" flipV="1">
            <a:off x="6799968" y="1187671"/>
            <a:ext cx="400986" cy="25245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BC8149A-7C66-4CC1-98A0-A7F107681562}"/>
              </a:ext>
            </a:extLst>
          </p:cNvPr>
          <p:cNvCxnSpPr>
            <a:endCxn id="15" idx="0"/>
          </p:cNvCxnSpPr>
          <p:nvPr/>
        </p:nvCxnSpPr>
        <p:spPr>
          <a:xfrm>
            <a:off x="5738191" y="2249448"/>
            <a:ext cx="0" cy="477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011A794-5391-42AD-B5FE-BCABDA4F00B4}"/>
              </a:ext>
            </a:extLst>
          </p:cNvPr>
          <p:cNvSpPr txBox="1"/>
          <p:nvPr/>
        </p:nvSpPr>
        <p:spPr>
          <a:xfrm>
            <a:off x="6314661" y="1938024"/>
            <a:ext cx="1398095" cy="584775"/>
          </a:xfrm>
          <a:prstGeom prst="rect">
            <a:avLst/>
          </a:prstGeom>
          <a:noFill/>
        </p:spPr>
        <p:txBody>
          <a:bodyPr wrap="square" rtlCol="0">
            <a:spAutoFit/>
          </a:bodyPr>
          <a:lstStyle/>
          <a:p>
            <a:r>
              <a:rPr lang="en-IN" sz="1600" dirty="0"/>
              <a:t>Frequent fetches</a:t>
            </a:r>
          </a:p>
        </p:txBody>
      </p:sp>
    </p:spTree>
    <p:extLst>
      <p:ext uri="{BB962C8B-B14F-4D97-AF65-F5344CB8AC3E}">
        <p14:creationId xmlns:p14="http://schemas.microsoft.com/office/powerpoint/2010/main" val="2108914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6320-1373-42A2-B739-1F6A5139A3C8}"/>
              </a:ext>
            </a:extLst>
          </p:cNvPr>
          <p:cNvSpPr>
            <a:spLocks noGrp="1"/>
          </p:cNvSpPr>
          <p:nvPr>
            <p:ph type="title"/>
          </p:nvPr>
        </p:nvSpPr>
        <p:spPr>
          <a:xfrm>
            <a:off x="1451579" y="69326"/>
            <a:ext cx="9603275" cy="653221"/>
          </a:xfrm>
        </p:spPr>
        <p:txBody>
          <a:bodyPr>
            <a:normAutofit/>
          </a:bodyPr>
          <a:lstStyle/>
          <a:p>
            <a:pPr marL="285750" indent="-285750"/>
            <a:r>
              <a:rPr lang="en-IN" b="1" dirty="0">
                <a:solidFill>
                  <a:schemeClr val="accent4">
                    <a:lumMod val="75000"/>
                  </a:schemeClr>
                </a:solidFill>
              </a:rPr>
              <a:t>Continuous Integration (CI)</a:t>
            </a:r>
            <a:endParaRPr lang="en-IN" dirty="0"/>
          </a:p>
        </p:txBody>
      </p:sp>
      <p:sp>
        <p:nvSpPr>
          <p:cNvPr id="3" name="Content Placeholder 2">
            <a:extLst>
              <a:ext uri="{FF2B5EF4-FFF2-40B4-BE49-F238E27FC236}">
                <a16:creationId xmlns:a16="http://schemas.microsoft.com/office/drawing/2014/main" id="{40CEAE28-9A07-4D05-AE0C-090512ACA670}"/>
              </a:ext>
            </a:extLst>
          </p:cNvPr>
          <p:cNvSpPr>
            <a:spLocks noGrp="1"/>
          </p:cNvSpPr>
          <p:nvPr>
            <p:ph idx="1"/>
          </p:nvPr>
        </p:nvSpPr>
        <p:spPr>
          <a:xfrm>
            <a:off x="755375" y="656288"/>
            <a:ext cx="10760764" cy="2007400"/>
          </a:xfrm>
        </p:spPr>
        <p:txBody>
          <a:bodyPr/>
          <a:lstStyle/>
          <a:p>
            <a:pPr fontAlgn="base"/>
            <a:r>
              <a:rPr lang="en-IN" sz="1600" dirty="0">
                <a:solidFill>
                  <a:schemeClr val="accent2">
                    <a:lumMod val="60000"/>
                    <a:lumOff val="40000"/>
                  </a:schemeClr>
                </a:solidFill>
              </a:rPr>
              <a:t>Developers practicing continuous integration merge their changes back to the main branch as often as possible. The developer's changes are validated by creating a build and running automated tests against the build. By doing so, you avoid the integration efforts that usually happens when people wait for release day to merge their changes into the release branch.</a:t>
            </a:r>
          </a:p>
          <a:p>
            <a:pPr fontAlgn="base"/>
            <a:r>
              <a:rPr lang="en-IN" sz="1600" dirty="0">
                <a:solidFill>
                  <a:schemeClr val="accent2">
                    <a:lumMod val="60000"/>
                    <a:lumOff val="40000"/>
                  </a:schemeClr>
                </a:solidFill>
              </a:rPr>
              <a:t>Continuous integration puts a great emphasis on testing automation to check that the application is not broken whenever new commits are integrated into the main branch.</a:t>
            </a:r>
          </a:p>
          <a:p>
            <a:endParaRPr lang="en-IN" dirty="0"/>
          </a:p>
        </p:txBody>
      </p:sp>
      <p:sp>
        <p:nvSpPr>
          <p:cNvPr id="4" name="Title 1">
            <a:extLst>
              <a:ext uri="{FF2B5EF4-FFF2-40B4-BE49-F238E27FC236}">
                <a16:creationId xmlns:a16="http://schemas.microsoft.com/office/drawing/2014/main" id="{44608358-E7D4-4F30-A091-959DF2EE722F}"/>
              </a:ext>
            </a:extLst>
          </p:cNvPr>
          <p:cNvSpPr txBox="1">
            <a:spLocks/>
          </p:cNvSpPr>
          <p:nvPr/>
        </p:nvSpPr>
        <p:spPr>
          <a:xfrm>
            <a:off x="749210" y="2793570"/>
            <a:ext cx="9603275" cy="492967"/>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fontAlgn="base"/>
            <a:r>
              <a:rPr lang="en-IN" b="1">
                <a:solidFill>
                  <a:schemeClr val="accent4">
                    <a:lumMod val="75000"/>
                  </a:schemeClr>
                </a:solidFill>
              </a:rPr>
              <a:t>Continuous Delivery (CD)</a:t>
            </a:r>
            <a:endParaRPr lang="en-IN" b="1" dirty="0">
              <a:solidFill>
                <a:schemeClr val="accent4">
                  <a:lumMod val="75000"/>
                </a:schemeClr>
              </a:solidFill>
            </a:endParaRPr>
          </a:p>
        </p:txBody>
      </p:sp>
      <p:sp>
        <p:nvSpPr>
          <p:cNvPr id="5" name="Content Placeholder 2">
            <a:extLst>
              <a:ext uri="{FF2B5EF4-FFF2-40B4-BE49-F238E27FC236}">
                <a16:creationId xmlns:a16="http://schemas.microsoft.com/office/drawing/2014/main" id="{F104D0B0-B353-4F2E-AE53-979F74DD3783}"/>
              </a:ext>
            </a:extLst>
          </p:cNvPr>
          <p:cNvSpPr txBox="1">
            <a:spLocks/>
          </p:cNvSpPr>
          <p:nvPr/>
        </p:nvSpPr>
        <p:spPr>
          <a:xfrm>
            <a:off x="749210" y="3619070"/>
            <a:ext cx="10554891" cy="268896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n-IN" sz="1600">
                <a:solidFill>
                  <a:schemeClr val="accent2">
                    <a:lumMod val="60000"/>
                    <a:lumOff val="40000"/>
                  </a:schemeClr>
                </a:solidFill>
              </a:rPr>
              <a:t>Continuous delivery is an extension of continuous integration to make sure that you can release new changes to your customers quickly in a sustainable way. This means that on top of having automated your testing, you also have automated your release process and you can deploy your changes at any point of time by clicking on a button.</a:t>
            </a:r>
          </a:p>
          <a:p>
            <a:pPr fontAlgn="base"/>
            <a:r>
              <a:rPr lang="en-IN" sz="1600">
                <a:solidFill>
                  <a:schemeClr val="accent2">
                    <a:lumMod val="60000"/>
                    <a:lumOff val="40000"/>
                  </a:schemeClr>
                </a:solidFill>
              </a:rPr>
              <a:t>In theory, with continuous delivery, you can decide to release daily, weekly, fortnightly, or whatever suits your business requirements. However, if you truly want to get the benefits of continuous delivery, you should deploy to production as early as possible to make sure that you release small batches that are easy to troubleshoot in case of a problem.</a:t>
            </a:r>
            <a:endParaRPr lang="en-IN" sz="1600" dirty="0">
              <a:solidFill>
                <a:schemeClr val="accent2">
                  <a:lumMod val="60000"/>
                  <a:lumOff val="40000"/>
                </a:schemeClr>
              </a:solidFill>
            </a:endParaRPr>
          </a:p>
        </p:txBody>
      </p:sp>
    </p:spTree>
    <p:extLst>
      <p:ext uri="{BB962C8B-B14F-4D97-AF65-F5344CB8AC3E}">
        <p14:creationId xmlns:p14="http://schemas.microsoft.com/office/powerpoint/2010/main" val="2763113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6320-1373-42A2-B739-1F6A5139A3C8}"/>
              </a:ext>
            </a:extLst>
          </p:cNvPr>
          <p:cNvSpPr>
            <a:spLocks noGrp="1"/>
          </p:cNvSpPr>
          <p:nvPr>
            <p:ph type="title"/>
          </p:nvPr>
        </p:nvSpPr>
        <p:spPr>
          <a:xfrm>
            <a:off x="1451579" y="678929"/>
            <a:ext cx="9603275" cy="653221"/>
          </a:xfrm>
        </p:spPr>
        <p:txBody>
          <a:bodyPr>
            <a:normAutofit/>
          </a:bodyPr>
          <a:lstStyle/>
          <a:p>
            <a:pPr fontAlgn="base"/>
            <a:r>
              <a:rPr lang="en-IN" b="1" dirty="0">
                <a:solidFill>
                  <a:schemeClr val="accent4">
                    <a:lumMod val="75000"/>
                  </a:schemeClr>
                </a:solidFill>
              </a:rPr>
              <a:t>continuous deployment (CD)</a:t>
            </a:r>
          </a:p>
        </p:txBody>
      </p:sp>
      <p:sp>
        <p:nvSpPr>
          <p:cNvPr id="3" name="Content Placeholder 2">
            <a:extLst>
              <a:ext uri="{FF2B5EF4-FFF2-40B4-BE49-F238E27FC236}">
                <a16:creationId xmlns:a16="http://schemas.microsoft.com/office/drawing/2014/main" id="{40CEAE28-9A07-4D05-AE0C-090512ACA670}"/>
              </a:ext>
            </a:extLst>
          </p:cNvPr>
          <p:cNvSpPr>
            <a:spLocks noGrp="1"/>
          </p:cNvSpPr>
          <p:nvPr>
            <p:ph idx="1"/>
          </p:nvPr>
        </p:nvSpPr>
        <p:spPr>
          <a:xfrm>
            <a:off x="1451579" y="1597193"/>
            <a:ext cx="9603275" cy="2219434"/>
          </a:xfrm>
        </p:spPr>
        <p:txBody>
          <a:bodyPr>
            <a:normAutofit lnSpcReduction="10000"/>
          </a:bodyPr>
          <a:lstStyle/>
          <a:p>
            <a:pPr fontAlgn="base"/>
            <a:r>
              <a:rPr lang="en-IN" sz="1600" dirty="0">
                <a:solidFill>
                  <a:schemeClr val="accent2">
                    <a:lumMod val="60000"/>
                    <a:lumOff val="40000"/>
                  </a:schemeClr>
                </a:solidFill>
              </a:rPr>
              <a:t>Continuous deployment goes one step further than continuous delivery. With this practice, every change that passes all stages of your production pipeline is released to your customers. There's no human intervention, and only a failed test will prevent a new change to be deployed to production.</a:t>
            </a:r>
          </a:p>
          <a:p>
            <a:pPr marL="0" indent="0" fontAlgn="base">
              <a:buNone/>
            </a:pPr>
            <a:endParaRPr lang="en-IN" sz="1600" dirty="0">
              <a:solidFill>
                <a:schemeClr val="accent2">
                  <a:lumMod val="60000"/>
                  <a:lumOff val="40000"/>
                </a:schemeClr>
              </a:solidFill>
            </a:endParaRPr>
          </a:p>
          <a:p>
            <a:pPr fontAlgn="base"/>
            <a:r>
              <a:rPr lang="en-IN" sz="1600" dirty="0">
                <a:solidFill>
                  <a:schemeClr val="accent2">
                    <a:lumMod val="60000"/>
                    <a:lumOff val="40000"/>
                  </a:schemeClr>
                </a:solidFill>
              </a:rPr>
              <a:t>Continuous deployment is an excellent way to accelerate the feedback loop with your customers and take pressure off the team as there isn't a Release Day anymore. Developers can focus on building software, and they see their work go live minutes after they've finished working on it.</a:t>
            </a:r>
          </a:p>
        </p:txBody>
      </p:sp>
    </p:spTree>
    <p:extLst>
      <p:ext uri="{BB962C8B-B14F-4D97-AF65-F5344CB8AC3E}">
        <p14:creationId xmlns:p14="http://schemas.microsoft.com/office/powerpoint/2010/main" val="321654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F07A-52A9-4D8B-8C82-E60F18012ECA}"/>
              </a:ext>
            </a:extLst>
          </p:cNvPr>
          <p:cNvSpPr>
            <a:spLocks noGrp="1"/>
          </p:cNvSpPr>
          <p:nvPr>
            <p:ph type="ctrTitle"/>
          </p:nvPr>
        </p:nvSpPr>
        <p:spPr>
          <a:xfrm>
            <a:off x="848139" y="503579"/>
            <a:ext cx="10721010" cy="613730"/>
          </a:xfrm>
        </p:spPr>
        <p:txBody>
          <a:bodyPr>
            <a:noAutofit/>
          </a:bodyPr>
          <a:lstStyle/>
          <a:p>
            <a:r>
              <a:rPr lang="en-IN" sz="3200" b="1" dirty="0"/>
              <a:t>version control systems</a:t>
            </a:r>
            <a:endParaRPr lang="en-IN" sz="3200" dirty="0"/>
          </a:p>
        </p:txBody>
      </p:sp>
      <p:sp>
        <p:nvSpPr>
          <p:cNvPr id="6" name="TextBox 5">
            <a:extLst>
              <a:ext uri="{FF2B5EF4-FFF2-40B4-BE49-F238E27FC236}">
                <a16:creationId xmlns:a16="http://schemas.microsoft.com/office/drawing/2014/main" id="{39757564-9C52-458F-8E15-A0D6B7940810}"/>
              </a:ext>
            </a:extLst>
          </p:cNvPr>
          <p:cNvSpPr txBox="1"/>
          <p:nvPr/>
        </p:nvSpPr>
        <p:spPr>
          <a:xfrm>
            <a:off x="861394" y="1298711"/>
            <a:ext cx="10853528" cy="3200876"/>
          </a:xfrm>
          <a:prstGeom prst="rect">
            <a:avLst/>
          </a:prstGeom>
          <a:noFill/>
        </p:spPr>
        <p:txBody>
          <a:bodyPr wrap="square" rtlCol="0">
            <a:spAutoFit/>
          </a:bodyPr>
          <a:lstStyle/>
          <a:p>
            <a:r>
              <a:rPr lang="en-IN" dirty="0">
                <a:solidFill>
                  <a:schemeClr val="accent2"/>
                </a:solidFill>
              </a:rPr>
              <a:t>Version control systems are a category of software tools that help a software team manage changes to source code over time. Version control software keeps track of every modification to the code in a special kind of database. If a mistake is made, developers can turn back the clock and compare earlier versions of the code to help fix the mistake while minimizing disruption to all team members.</a:t>
            </a:r>
          </a:p>
          <a:p>
            <a:endParaRPr lang="en-IN" dirty="0">
              <a:solidFill>
                <a:schemeClr val="accent2"/>
              </a:solidFill>
            </a:endParaRPr>
          </a:p>
          <a:p>
            <a:r>
              <a:rPr lang="en-IN" dirty="0">
                <a:solidFill>
                  <a:schemeClr val="accent2"/>
                </a:solidFill>
              </a:rPr>
              <a:t>Developing software without using version control is risky, like not having backups. Version control can also enable developers to move faster and it allows software teams to preserve efficiency and agility as the team scales to include more developers.</a:t>
            </a:r>
          </a:p>
          <a:p>
            <a:endParaRPr lang="en-IN" sz="2000" dirty="0">
              <a:solidFill>
                <a:schemeClr val="accent2"/>
              </a:solidFill>
            </a:endParaRPr>
          </a:p>
          <a:p>
            <a:r>
              <a:rPr lang="en-IN" dirty="0">
                <a:solidFill>
                  <a:schemeClr val="accent2"/>
                </a:solidFill>
              </a:rPr>
              <a:t>CS are sometimes known as SCM (Source Code Management) tools or RCS (Revision Control System).</a:t>
            </a:r>
            <a:endParaRPr lang="en-IN" sz="2000" dirty="0">
              <a:solidFill>
                <a:schemeClr val="accent2"/>
              </a:solidFill>
            </a:endParaRPr>
          </a:p>
          <a:p>
            <a:endParaRPr lang="en-IN" sz="2000" dirty="0">
              <a:solidFill>
                <a:schemeClr val="accent2"/>
              </a:solidFill>
            </a:endParaRPr>
          </a:p>
        </p:txBody>
      </p:sp>
      <p:sp>
        <p:nvSpPr>
          <p:cNvPr id="7" name="TextBox 6">
            <a:extLst>
              <a:ext uri="{FF2B5EF4-FFF2-40B4-BE49-F238E27FC236}">
                <a16:creationId xmlns:a16="http://schemas.microsoft.com/office/drawing/2014/main" id="{5989937D-AC19-497A-BAE8-1626C950CAF2}"/>
              </a:ext>
            </a:extLst>
          </p:cNvPr>
          <p:cNvSpPr txBox="1"/>
          <p:nvPr/>
        </p:nvSpPr>
        <p:spPr>
          <a:xfrm>
            <a:off x="861394" y="4483850"/>
            <a:ext cx="4532241" cy="369332"/>
          </a:xfrm>
          <a:prstGeom prst="rect">
            <a:avLst/>
          </a:prstGeom>
          <a:noFill/>
        </p:spPr>
        <p:txBody>
          <a:bodyPr wrap="square" rtlCol="0">
            <a:spAutoFit/>
          </a:bodyPr>
          <a:lstStyle/>
          <a:p>
            <a:r>
              <a:rPr lang="en-IN" b="1" u="sng" dirty="0">
                <a:solidFill>
                  <a:schemeClr val="accent1"/>
                </a:solidFill>
              </a:rPr>
              <a:t>Types of  Version Control Systems:</a:t>
            </a:r>
          </a:p>
        </p:txBody>
      </p:sp>
      <p:sp>
        <p:nvSpPr>
          <p:cNvPr id="4" name="Rectangle 3">
            <a:extLst>
              <a:ext uri="{FF2B5EF4-FFF2-40B4-BE49-F238E27FC236}">
                <a16:creationId xmlns:a16="http://schemas.microsoft.com/office/drawing/2014/main" id="{2F0B2C58-5E62-4654-8F01-6EFA548C71F6}"/>
              </a:ext>
            </a:extLst>
          </p:cNvPr>
          <p:cNvSpPr/>
          <p:nvPr/>
        </p:nvSpPr>
        <p:spPr>
          <a:xfrm>
            <a:off x="848139" y="5013216"/>
            <a:ext cx="6096000" cy="923330"/>
          </a:xfrm>
          <a:prstGeom prst="rect">
            <a:avLst/>
          </a:prstGeom>
        </p:spPr>
        <p:txBody>
          <a:bodyPr>
            <a:spAutoFit/>
          </a:bodyPr>
          <a:lstStyle/>
          <a:p>
            <a:pPr marL="285750" indent="-285750">
              <a:buFont typeface="Wingdings" panose="05000000000000000000" pitchFamily="2" charset="2"/>
              <a:buChar char="ü"/>
            </a:pPr>
            <a:r>
              <a:rPr lang="en-IN" dirty="0">
                <a:solidFill>
                  <a:schemeClr val="accent2"/>
                </a:solidFill>
              </a:rPr>
              <a:t>Local Version Control Systems</a:t>
            </a:r>
          </a:p>
          <a:p>
            <a:pPr marL="285750" indent="-285750">
              <a:buFont typeface="Wingdings" panose="05000000000000000000" pitchFamily="2" charset="2"/>
              <a:buChar char="ü"/>
            </a:pPr>
            <a:r>
              <a:rPr lang="en-IN" dirty="0">
                <a:solidFill>
                  <a:schemeClr val="accent2"/>
                </a:solidFill>
              </a:rPr>
              <a:t>Centralized Version Control Systems</a:t>
            </a:r>
          </a:p>
          <a:p>
            <a:pPr marL="285750" indent="-285750">
              <a:buFont typeface="Wingdings" panose="05000000000000000000" pitchFamily="2" charset="2"/>
              <a:buChar char="ü"/>
            </a:pPr>
            <a:r>
              <a:rPr lang="en-IN" dirty="0">
                <a:solidFill>
                  <a:schemeClr val="accent2"/>
                </a:solidFill>
              </a:rPr>
              <a:t>Distributed Version Control Systems</a:t>
            </a:r>
          </a:p>
        </p:txBody>
      </p:sp>
    </p:spTree>
    <p:extLst>
      <p:ext uri="{BB962C8B-B14F-4D97-AF65-F5344CB8AC3E}">
        <p14:creationId xmlns:p14="http://schemas.microsoft.com/office/powerpoint/2010/main" val="409027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80">
                                          <p:stCondLst>
                                            <p:cond delay="0"/>
                                          </p:stCondLst>
                                        </p:cTn>
                                        <p:tgtEl>
                                          <p:spTgt spid="4"/>
                                        </p:tgtEl>
                                      </p:cBhvr>
                                    </p:animEffect>
                                    <p:anim calcmode="lin" valueType="num">
                                      <p:cBhvr>
                                        <p:cTn id="1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4" dur="26">
                                          <p:stCondLst>
                                            <p:cond delay="650"/>
                                          </p:stCondLst>
                                        </p:cTn>
                                        <p:tgtEl>
                                          <p:spTgt spid="4"/>
                                        </p:tgtEl>
                                      </p:cBhvr>
                                      <p:to x="100000" y="60000"/>
                                    </p:animScale>
                                    <p:animScale>
                                      <p:cBhvr>
                                        <p:cTn id="25" dur="166" decel="50000">
                                          <p:stCondLst>
                                            <p:cond delay="676"/>
                                          </p:stCondLst>
                                        </p:cTn>
                                        <p:tgtEl>
                                          <p:spTgt spid="4"/>
                                        </p:tgtEl>
                                      </p:cBhvr>
                                      <p:to x="100000" y="100000"/>
                                    </p:animScale>
                                    <p:animScale>
                                      <p:cBhvr>
                                        <p:cTn id="26" dur="26">
                                          <p:stCondLst>
                                            <p:cond delay="1312"/>
                                          </p:stCondLst>
                                        </p:cTn>
                                        <p:tgtEl>
                                          <p:spTgt spid="4"/>
                                        </p:tgtEl>
                                      </p:cBhvr>
                                      <p:to x="100000" y="80000"/>
                                    </p:animScale>
                                    <p:animScale>
                                      <p:cBhvr>
                                        <p:cTn id="27" dur="166" decel="50000">
                                          <p:stCondLst>
                                            <p:cond delay="1338"/>
                                          </p:stCondLst>
                                        </p:cTn>
                                        <p:tgtEl>
                                          <p:spTgt spid="4"/>
                                        </p:tgtEl>
                                      </p:cBhvr>
                                      <p:to x="100000" y="100000"/>
                                    </p:animScale>
                                    <p:animScale>
                                      <p:cBhvr>
                                        <p:cTn id="28" dur="26">
                                          <p:stCondLst>
                                            <p:cond delay="1642"/>
                                          </p:stCondLst>
                                        </p:cTn>
                                        <p:tgtEl>
                                          <p:spTgt spid="4"/>
                                        </p:tgtEl>
                                      </p:cBhvr>
                                      <p:to x="100000" y="90000"/>
                                    </p:animScale>
                                    <p:animScale>
                                      <p:cBhvr>
                                        <p:cTn id="29" dur="166" decel="50000">
                                          <p:stCondLst>
                                            <p:cond delay="1668"/>
                                          </p:stCondLst>
                                        </p:cTn>
                                        <p:tgtEl>
                                          <p:spTgt spid="4"/>
                                        </p:tgtEl>
                                      </p:cBhvr>
                                      <p:to x="100000" y="100000"/>
                                    </p:animScale>
                                    <p:animScale>
                                      <p:cBhvr>
                                        <p:cTn id="30" dur="26">
                                          <p:stCondLst>
                                            <p:cond delay="1808"/>
                                          </p:stCondLst>
                                        </p:cTn>
                                        <p:tgtEl>
                                          <p:spTgt spid="4"/>
                                        </p:tgtEl>
                                      </p:cBhvr>
                                      <p:to x="100000" y="95000"/>
                                    </p:animScale>
                                    <p:animScale>
                                      <p:cBhvr>
                                        <p:cTn id="31"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6320-1373-42A2-B739-1F6A5139A3C8}"/>
              </a:ext>
            </a:extLst>
          </p:cNvPr>
          <p:cNvSpPr>
            <a:spLocks noGrp="1"/>
          </p:cNvSpPr>
          <p:nvPr>
            <p:ph type="title"/>
          </p:nvPr>
        </p:nvSpPr>
        <p:spPr>
          <a:xfrm>
            <a:off x="1451579" y="446706"/>
            <a:ext cx="9603275" cy="653221"/>
          </a:xfrm>
        </p:spPr>
        <p:txBody>
          <a:bodyPr>
            <a:normAutofit/>
          </a:bodyPr>
          <a:lstStyle/>
          <a:p>
            <a:pPr fontAlgn="base"/>
            <a:r>
              <a:rPr lang="en-IN" b="1" dirty="0">
                <a:solidFill>
                  <a:schemeClr val="accent4">
                    <a:lumMod val="75000"/>
                  </a:schemeClr>
                </a:solidFill>
              </a:rPr>
              <a:t>Relationship b/w ci &amp; CD’s</a:t>
            </a:r>
          </a:p>
        </p:txBody>
      </p:sp>
      <p:pic>
        <p:nvPicPr>
          <p:cNvPr id="1026" name="Picture 2" descr="What are the differences between continuous integration, continuous delivery, and continuous deployment? | Atlassian CI/CD">
            <a:extLst>
              <a:ext uri="{FF2B5EF4-FFF2-40B4-BE49-F238E27FC236}">
                <a16:creationId xmlns:a16="http://schemas.microsoft.com/office/drawing/2014/main" id="{436A1E0B-E115-4A8F-BA48-2439A62117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42552" y="894150"/>
            <a:ext cx="9500583" cy="485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89161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F5DB-E9BE-4FD1-A463-220FA6B99605}"/>
              </a:ext>
            </a:extLst>
          </p:cNvPr>
          <p:cNvSpPr>
            <a:spLocks noGrp="1"/>
          </p:cNvSpPr>
          <p:nvPr>
            <p:ph type="title"/>
          </p:nvPr>
        </p:nvSpPr>
        <p:spPr>
          <a:xfrm>
            <a:off x="1451579" y="155163"/>
            <a:ext cx="9291215" cy="1049235"/>
          </a:xfrm>
        </p:spPr>
        <p:txBody>
          <a:bodyPr/>
          <a:lstStyle/>
          <a:p>
            <a:r>
              <a:rPr lang="en-IN" u="sng" dirty="0"/>
              <a:t>Efforts required</a:t>
            </a:r>
          </a:p>
        </p:txBody>
      </p:sp>
      <p:sp>
        <p:nvSpPr>
          <p:cNvPr id="3" name="Content Placeholder 2">
            <a:extLst>
              <a:ext uri="{FF2B5EF4-FFF2-40B4-BE49-F238E27FC236}">
                <a16:creationId xmlns:a16="http://schemas.microsoft.com/office/drawing/2014/main" id="{647DFB22-C761-439F-A6AA-8E60D654E4CF}"/>
              </a:ext>
            </a:extLst>
          </p:cNvPr>
          <p:cNvSpPr>
            <a:spLocks noGrp="1"/>
          </p:cNvSpPr>
          <p:nvPr>
            <p:ph idx="1"/>
          </p:nvPr>
        </p:nvSpPr>
        <p:spPr>
          <a:xfrm>
            <a:off x="728871" y="1351721"/>
            <a:ext cx="10866783" cy="4823791"/>
          </a:xfrm>
        </p:spPr>
        <p:txBody>
          <a:bodyPr>
            <a:normAutofit/>
          </a:bodyPr>
          <a:lstStyle/>
          <a:p>
            <a:pPr fontAlgn="base"/>
            <a:r>
              <a:rPr lang="en-IN" sz="1600" dirty="0">
                <a:solidFill>
                  <a:schemeClr val="accent2">
                    <a:lumMod val="60000"/>
                    <a:lumOff val="40000"/>
                  </a:schemeClr>
                </a:solidFill>
              </a:rPr>
              <a:t>Need to write best quality automated tests for each new feature, improvement or bug fixes covering all the positive and negative scenarios.</a:t>
            </a:r>
          </a:p>
          <a:p>
            <a:pPr fontAlgn="base"/>
            <a:r>
              <a:rPr lang="en-IN" sz="1600" dirty="0">
                <a:solidFill>
                  <a:schemeClr val="accent2">
                    <a:lumMod val="60000"/>
                    <a:lumOff val="40000"/>
                  </a:schemeClr>
                </a:solidFill>
              </a:rPr>
              <a:t>Better to incorporate feature flags for any new feature included in the release so that issues can be easily addressed by enabling/disabling the feature.</a:t>
            </a:r>
          </a:p>
          <a:p>
            <a:pPr fontAlgn="base"/>
            <a:r>
              <a:rPr lang="en-IN" sz="1600" dirty="0">
                <a:solidFill>
                  <a:schemeClr val="accent2">
                    <a:lumMod val="60000"/>
                    <a:lumOff val="40000"/>
                  </a:schemeClr>
                </a:solidFill>
              </a:rPr>
              <a:t>Need a continuous integration server that can monitor the main repository and run the tests automatically for every new commits pushed.</a:t>
            </a:r>
          </a:p>
          <a:p>
            <a:pPr fontAlgn="base"/>
            <a:r>
              <a:rPr lang="en-IN" sz="1600" dirty="0">
                <a:solidFill>
                  <a:schemeClr val="accent2">
                    <a:lumMod val="60000"/>
                    <a:lumOff val="40000"/>
                  </a:schemeClr>
                </a:solidFill>
              </a:rPr>
              <a:t>Developers need to merge their changes as often as possible, at least once a day so that issues can be addressed as soon as possible</a:t>
            </a:r>
          </a:p>
          <a:p>
            <a:pPr fontAlgn="base"/>
            <a:r>
              <a:rPr lang="en-IN" sz="1600" dirty="0">
                <a:solidFill>
                  <a:schemeClr val="accent2">
                    <a:lumMod val="60000"/>
                    <a:lumOff val="40000"/>
                  </a:schemeClr>
                </a:solidFill>
              </a:rPr>
              <a:t>Must release “Release notes” for every deployment as it is the key player for your changes.</a:t>
            </a:r>
          </a:p>
        </p:txBody>
      </p:sp>
    </p:spTree>
    <p:extLst>
      <p:ext uri="{BB962C8B-B14F-4D97-AF65-F5344CB8AC3E}">
        <p14:creationId xmlns:p14="http://schemas.microsoft.com/office/powerpoint/2010/main" val="2249535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7DA6-8F53-4F53-91C6-27834486BCD2}"/>
              </a:ext>
            </a:extLst>
          </p:cNvPr>
          <p:cNvSpPr>
            <a:spLocks noGrp="1"/>
          </p:cNvSpPr>
          <p:nvPr>
            <p:ph type="title"/>
          </p:nvPr>
        </p:nvSpPr>
        <p:spPr>
          <a:xfrm>
            <a:off x="1451579" y="287686"/>
            <a:ext cx="9291215" cy="679723"/>
          </a:xfrm>
        </p:spPr>
        <p:txBody>
          <a:bodyPr/>
          <a:lstStyle/>
          <a:p>
            <a:r>
              <a:rPr lang="en-IN" u="sng" dirty="0"/>
              <a:t>GAIN with CI/CD</a:t>
            </a:r>
          </a:p>
        </p:txBody>
      </p:sp>
      <p:sp>
        <p:nvSpPr>
          <p:cNvPr id="3" name="Content Placeholder 2">
            <a:extLst>
              <a:ext uri="{FF2B5EF4-FFF2-40B4-BE49-F238E27FC236}">
                <a16:creationId xmlns:a16="http://schemas.microsoft.com/office/drawing/2014/main" id="{539BAAE7-AFE5-49D8-9F40-B7B0DBA47BAB}"/>
              </a:ext>
            </a:extLst>
          </p:cNvPr>
          <p:cNvSpPr>
            <a:spLocks noGrp="1"/>
          </p:cNvSpPr>
          <p:nvPr>
            <p:ph idx="1"/>
          </p:nvPr>
        </p:nvSpPr>
        <p:spPr>
          <a:xfrm>
            <a:off x="1451579" y="968811"/>
            <a:ext cx="9291215" cy="5193450"/>
          </a:xfrm>
        </p:spPr>
        <p:txBody>
          <a:bodyPr>
            <a:normAutofit/>
          </a:bodyPr>
          <a:lstStyle/>
          <a:p>
            <a:pPr fontAlgn="base"/>
            <a:r>
              <a:rPr lang="en-IN" sz="1600" dirty="0">
                <a:solidFill>
                  <a:schemeClr val="accent2">
                    <a:lumMod val="60000"/>
                    <a:lumOff val="40000"/>
                  </a:schemeClr>
                </a:solidFill>
              </a:rPr>
              <a:t>Less bugs get shipped to production as regressions are captured early by the automated tests.</a:t>
            </a:r>
          </a:p>
          <a:p>
            <a:pPr fontAlgn="base"/>
            <a:r>
              <a:rPr lang="en-IN" sz="1600" dirty="0">
                <a:solidFill>
                  <a:schemeClr val="accent2">
                    <a:lumMod val="60000"/>
                    <a:lumOff val="40000"/>
                  </a:schemeClr>
                </a:solidFill>
              </a:rPr>
              <a:t>Building the release is easy as all integration issues have been solved early.</a:t>
            </a:r>
          </a:p>
          <a:p>
            <a:pPr fontAlgn="base"/>
            <a:r>
              <a:rPr lang="en-IN" sz="1600" dirty="0">
                <a:solidFill>
                  <a:schemeClr val="accent2">
                    <a:lumMod val="60000"/>
                    <a:lumOff val="40000"/>
                  </a:schemeClr>
                </a:solidFill>
              </a:rPr>
              <a:t>Less context switching as developers are alerted as soon as they break the build and can work on fixing it before they move to another task.</a:t>
            </a:r>
          </a:p>
          <a:p>
            <a:pPr fontAlgn="base"/>
            <a:r>
              <a:rPr lang="en-IN" sz="1600" dirty="0">
                <a:solidFill>
                  <a:schemeClr val="accent2">
                    <a:lumMod val="60000"/>
                    <a:lumOff val="40000"/>
                  </a:schemeClr>
                </a:solidFill>
              </a:rPr>
              <a:t>Testing costs are reduced drastically – your CI server can run hundreds of tests in the matter of seconds.</a:t>
            </a:r>
          </a:p>
          <a:p>
            <a:pPr fontAlgn="base"/>
            <a:r>
              <a:rPr lang="en-IN" sz="1600" dirty="0">
                <a:solidFill>
                  <a:schemeClr val="accent2">
                    <a:lumMod val="60000"/>
                    <a:lumOff val="40000"/>
                  </a:schemeClr>
                </a:solidFill>
              </a:rPr>
              <a:t>QA team spend less time testing and can focus on significant improvements to the quality culture.</a:t>
            </a:r>
          </a:p>
          <a:p>
            <a:pPr fontAlgn="base"/>
            <a:r>
              <a:rPr lang="en-IN" sz="1600" dirty="0">
                <a:solidFill>
                  <a:schemeClr val="accent2">
                    <a:lumMod val="60000"/>
                    <a:lumOff val="40000"/>
                  </a:schemeClr>
                </a:solidFill>
              </a:rPr>
              <a:t>The complexity of deploying software has been taken away. Team doesn't have to spend days preparing for a release anymore.</a:t>
            </a:r>
          </a:p>
          <a:p>
            <a:pPr fontAlgn="base"/>
            <a:r>
              <a:rPr lang="en-IN" sz="1600" dirty="0">
                <a:solidFill>
                  <a:schemeClr val="accent2">
                    <a:lumMod val="60000"/>
                    <a:lumOff val="40000"/>
                  </a:schemeClr>
                </a:solidFill>
              </a:rPr>
              <a:t>Release can be done more often as less overhead involved with the automation.</a:t>
            </a:r>
          </a:p>
          <a:p>
            <a:pPr fontAlgn="base"/>
            <a:r>
              <a:rPr lang="en-IN" sz="1600" dirty="0">
                <a:solidFill>
                  <a:schemeClr val="accent2">
                    <a:lumMod val="60000"/>
                    <a:lumOff val="40000"/>
                  </a:schemeClr>
                </a:solidFill>
              </a:rPr>
              <a:t>Easily can figure out which change is causing the issue as releases are done in batches so easy to back trace.</a:t>
            </a:r>
          </a:p>
        </p:txBody>
      </p:sp>
    </p:spTree>
    <p:extLst>
      <p:ext uri="{BB962C8B-B14F-4D97-AF65-F5344CB8AC3E}">
        <p14:creationId xmlns:p14="http://schemas.microsoft.com/office/powerpoint/2010/main" val="3963197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476B-6A9C-4F81-A9F6-F31EFE91C55C}"/>
              </a:ext>
            </a:extLst>
          </p:cNvPr>
          <p:cNvSpPr>
            <a:spLocks noGrp="1"/>
          </p:cNvSpPr>
          <p:nvPr>
            <p:ph type="title"/>
          </p:nvPr>
        </p:nvSpPr>
        <p:spPr>
          <a:xfrm>
            <a:off x="1451579" y="234676"/>
            <a:ext cx="9291215" cy="620090"/>
          </a:xfrm>
        </p:spPr>
        <p:txBody>
          <a:bodyPr/>
          <a:lstStyle/>
          <a:p>
            <a:r>
              <a:rPr lang="en-IN" dirty="0"/>
              <a:t>CI Tools</a:t>
            </a:r>
          </a:p>
        </p:txBody>
      </p:sp>
      <p:sp>
        <p:nvSpPr>
          <p:cNvPr id="3" name="Content Placeholder 2">
            <a:extLst>
              <a:ext uri="{FF2B5EF4-FFF2-40B4-BE49-F238E27FC236}">
                <a16:creationId xmlns:a16="http://schemas.microsoft.com/office/drawing/2014/main" id="{96A2EEF3-2515-4CE0-AE42-185989B58347}"/>
              </a:ext>
            </a:extLst>
          </p:cNvPr>
          <p:cNvSpPr>
            <a:spLocks noGrp="1"/>
          </p:cNvSpPr>
          <p:nvPr>
            <p:ph idx="1"/>
          </p:nvPr>
        </p:nvSpPr>
        <p:spPr>
          <a:xfrm>
            <a:off x="881737" y="927654"/>
            <a:ext cx="5015482" cy="5519530"/>
          </a:xfrm>
        </p:spPr>
        <p:txBody>
          <a:bodyPr>
            <a:normAutofit fontScale="92500" lnSpcReduction="10000"/>
          </a:bodyPr>
          <a:lstStyle/>
          <a:p>
            <a:pPr marL="0" indent="0">
              <a:buNone/>
            </a:pPr>
            <a:r>
              <a:rPr lang="en-IN" sz="1600" dirty="0">
                <a:solidFill>
                  <a:schemeClr val="accent2">
                    <a:lumMod val="60000"/>
                    <a:lumOff val="40000"/>
                  </a:schemeClr>
                </a:solidFill>
              </a:rPr>
              <a:t>1) Buddy</a:t>
            </a:r>
          </a:p>
          <a:p>
            <a:pPr marL="0" indent="0">
              <a:buNone/>
            </a:pPr>
            <a:r>
              <a:rPr lang="en-IN" sz="1600" dirty="0">
                <a:solidFill>
                  <a:schemeClr val="accent2">
                    <a:lumMod val="60000"/>
                    <a:lumOff val="40000"/>
                  </a:schemeClr>
                </a:solidFill>
              </a:rPr>
              <a:t>2) </a:t>
            </a:r>
            <a:r>
              <a:rPr lang="en-IN" sz="1600" dirty="0" err="1">
                <a:solidFill>
                  <a:schemeClr val="accent2">
                    <a:lumMod val="60000"/>
                    <a:lumOff val="40000"/>
                  </a:schemeClr>
                </a:solidFill>
              </a:rPr>
              <a:t>BuildMaster</a:t>
            </a: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3) </a:t>
            </a:r>
            <a:r>
              <a:rPr lang="en-IN" sz="1600" b="1" dirty="0">
                <a:solidFill>
                  <a:schemeClr val="accent2">
                    <a:lumMod val="60000"/>
                    <a:lumOff val="40000"/>
                  </a:schemeClr>
                </a:solidFill>
              </a:rPr>
              <a:t>Jenkins</a:t>
            </a:r>
          </a:p>
          <a:p>
            <a:pPr marL="0" indent="0">
              <a:buNone/>
            </a:pPr>
            <a:r>
              <a:rPr lang="en-IN" sz="1600" dirty="0">
                <a:solidFill>
                  <a:schemeClr val="accent2">
                    <a:lumMod val="60000"/>
                    <a:lumOff val="40000"/>
                  </a:schemeClr>
                </a:solidFill>
              </a:rPr>
              <a:t>4) TeamCity</a:t>
            </a:r>
          </a:p>
          <a:p>
            <a:pPr marL="0" indent="0">
              <a:buNone/>
            </a:pPr>
            <a:r>
              <a:rPr lang="en-IN" sz="1600" dirty="0">
                <a:solidFill>
                  <a:schemeClr val="accent2">
                    <a:lumMod val="60000"/>
                    <a:lumOff val="40000"/>
                  </a:schemeClr>
                </a:solidFill>
              </a:rPr>
              <a:t>5) </a:t>
            </a:r>
            <a:r>
              <a:rPr lang="en-IN" sz="1600" dirty="0" err="1">
                <a:solidFill>
                  <a:schemeClr val="accent2">
                    <a:lumMod val="60000"/>
                    <a:lumOff val="40000"/>
                  </a:schemeClr>
                </a:solidFill>
              </a:rPr>
              <a:t>GoCD</a:t>
            </a: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6) Bamboo</a:t>
            </a:r>
          </a:p>
          <a:p>
            <a:pPr marL="0" indent="0">
              <a:buNone/>
            </a:pPr>
            <a:r>
              <a:rPr lang="en-IN" sz="1600" dirty="0">
                <a:solidFill>
                  <a:schemeClr val="accent2">
                    <a:lumMod val="60000"/>
                    <a:lumOff val="40000"/>
                  </a:schemeClr>
                </a:solidFill>
              </a:rPr>
              <a:t>7) Gitlab CI</a:t>
            </a:r>
          </a:p>
          <a:p>
            <a:pPr marL="0" indent="0">
              <a:buNone/>
            </a:pPr>
            <a:r>
              <a:rPr lang="en-IN" sz="1600" dirty="0">
                <a:solidFill>
                  <a:schemeClr val="accent2">
                    <a:lumMod val="60000"/>
                    <a:lumOff val="40000"/>
                  </a:schemeClr>
                </a:solidFill>
              </a:rPr>
              <a:t>8) </a:t>
            </a:r>
            <a:r>
              <a:rPr lang="en-IN" sz="1600" dirty="0" err="1">
                <a:solidFill>
                  <a:schemeClr val="accent2">
                    <a:lumMod val="60000"/>
                    <a:lumOff val="40000"/>
                  </a:schemeClr>
                </a:solidFill>
              </a:rPr>
              <a:t>CircleCI</a:t>
            </a: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9) </a:t>
            </a:r>
            <a:r>
              <a:rPr lang="en-IN" sz="1600" dirty="0" err="1">
                <a:solidFill>
                  <a:schemeClr val="accent2">
                    <a:lumMod val="60000"/>
                    <a:lumOff val="40000"/>
                  </a:schemeClr>
                </a:solidFill>
              </a:rPr>
              <a:t>Codeship</a:t>
            </a: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10) </a:t>
            </a:r>
            <a:r>
              <a:rPr lang="en-IN" sz="1600" dirty="0" err="1">
                <a:solidFill>
                  <a:schemeClr val="accent2">
                    <a:lumMod val="60000"/>
                    <a:lumOff val="40000"/>
                  </a:schemeClr>
                </a:solidFill>
              </a:rPr>
              <a:t>Buildbot</a:t>
            </a: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11) </a:t>
            </a:r>
            <a:r>
              <a:rPr lang="en-IN" sz="1600" dirty="0" err="1">
                <a:solidFill>
                  <a:schemeClr val="accent2">
                    <a:lumMod val="60000"/>
                    <a:lumOff val="40000"/>
                  </a:schemeClr>
                </a:solidFill>
              </a:rPr>
              <a:t>Nevercode</a:t>
            </a: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12) Integrity</a:t>
            </a:r>
          </a:p>
          <a:p>
            <a:pPr marL="0" indent="0">
              <a:buNone/>
            </a:pPr>
            <a:r>
              <a:rPr lang="en-IN" sz="1600" dirty="0">
                <a:solidFill>
                  <a:schemeClr val="accent2">
                    <a:lumMod val="60000"/>
                    <a:lumOff val="40000"/>
                  </a:schemeClr>
                </a:solidFill>
              </a:rPr>
              <a:t>13) Strider</a:t>
            </a:r>
          </a:p>
          <a:p>
            <a:pPr marL="0" indent="0">
              <a:buNone/>
            </a:pPr>
            <a:r>
              <a:rPr lang="en-IN" sz="1600" dirty="0">
                <a:solidFill>
                  <a:schemeClr val="accent2">
                    <a:lumMod val="60000"/>
                    <a:lumOff val="40000"/>
                  </a:schemeClr>
                </a:solidFill>
              </a:rPr>
              <a:t>etc</a:t>
            </a:r>
          </a:p>
        </p:txBody>
      </p:sp>
    </p:spTree>
    <p:extLst>
      <p:ext uri="{BB962C8B-B14F-4D97-AF65-F5344CB8AC3E}">
        <p14:creationId xmlns:p14="http://schemas.microsoft.com/office/powerpoint/2010/main" val="2114306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473D-76AF-4A5B-85AB-82877EE5E16D}"/>
              </a:ext>
            </a:extLst>
          </p:cNvPr>
          <p:cNvSpPr>
            <a:spLocks noGrp="1"/>
          </p:cNvSpPr>
          <p:nvPr>
            <p:ph type="title"/>
          </p:nvPr>
        </p:nvSpPr>
        <p:spPr>
          <a:xfrm>
            <a:off x="1451579" y="6627"/>
            <a:ext cx="9291215" cy="588174"/>
          </a:xfrm>
        </p:spPr>
        <p:txBody>
          <a:bodyPr/>
          <a:lstStyle/>
          <a:p>
            <a:r>
              <a:rPr lang="en-IN" u="sng" dirty="0"/>
              <a:t>Jenkins</a:t>
            </a:r>
          </a:p>
        </p:txBody>
      </p:sp>
      <p:sp>
        <p:nvSpPr>
          <p:cNvPr id="3" name="Content Placeholder 2">
            <a:extLst>
              <a:ext uri="{FF2B5EF4-FFF2-40B4-BE49-F238E27FC236}">
                <a16:creationId xmlns:a16="http://schemas.microsoft.com/office/drawing/2014/main" id="{05E6D33C-0B3C-42EE-AC98-4CF501F36EF9}"/>
              </a:ext>
            </a:extLst>
          </p:cNvPr>
          <p:cNvSpPr>
            <a:spLocks noGrp="1"/>
          </p:cNvSpPr>
          <p:nvPr>
            <p:ph idx="1"/>
          </p:nvPr>
        </p:nvSpPr>
        <p:spPr>
          <a:xfrm>
            <a:off x="1292555" y="543340"/>
            <a:ext cx="9720004" cy="5512904"/>
          </a:xfrm>
        </p:spPr>
        <p:txBody>
          <a:bodyPr>
            <a:normAutofit fontScale="85000" lnSpcReduction="10000"/>
          </a:bodyPr>
          <a:lstStyle/>
          <a:p>
            <a:pPr marL="0" indent="0">
              <a:buNone/>
            </a:pPr>
            <a:r>
              <a:rPr lang="en-IN" sz="1900" dirty="0">
                <a:solidFill>
                  <a:schemeClr val="accent2">
                    <a:lumMod val="60000"/>
                    <a:lumOff val="40000"/>
                  </a:schemeClr>
                </a:solidFill>
              </a:rPr>
              <a:t>Jenkins is an open-source continuous integration tool. It is written using the Java programming language. It facilitates real-time testing and reporting on isolated changes in a larger code base. This software helps developers to quickly find and solve defects in their code base &amp; automate testing of their builds.</a:t>
            </a:r>
          </a:p>
          <a:p>
            <a:pPr marL="0" indent="0">
              <a:buNone/>
            </a:pPr>
            <a:r>
              <a:rPr lang="en-IN" sz="2800" b="1" u="sng" dirty="0">
                <a:solidFill>
                  <a:schemeClr val="accent1"/>
                </a:solidFill>
              </a:rPr>
              <a:t>Features:</a:t>
            </a:r>
          </a:p>
          <a:p>
            <a:r>
              <a:rPr lang="en-IN" sz="1900" dirty="0">
                <a:solidFill>
                  <a:schemeClr val="accent2">
                    <a:lumMod val="60000"/>
                    <a:lumOff val="40000"/>
                  </a:schemeClr>
                </a:solidFill>
              </a:rPr>
              <a:t>Provide support to scale out to a large number of nodes and distribute the workload equally among them</a:t>
            </a:r>
          </a:p>
          <a:p>
            <a:r>
              <a:rPr lang="en-IN" sz="1900" dirty="0">
                <a:solidFill>
                  <a:schemeClr val="accent2">
                    <a:lumMod val="60000"/>
                    <a:lumOff val="40000"/>
                  </a:schemeClr>
                </a:solidFill>
              </a:rPr>
              <a:t>Easily updated with all OS and versions of Linux, Mac OS or Windows</a:t>
            </a:r>
          </a:p>
          <a:p>
            <a:r>
              <a:rPr lang="en-IN" sz="1900" dirty="0">
                <a:solidFill>
                  <a:schemeClr val="accent2">
                    <a:lumMod val="60000"/>
                    <a:lumOff val="40000"/>
                  </a:schemeClr>
                </a:solidFill>
              </a:rPr>
              <a:t>It offers easy installation as Jenkins comes as a WAR file all you need to drop into your JEE container and your setup up ready to run.</a:t>
            </a:r>
          </a:p>
          <a:p>
            <a:r>
              <a:rPr lang="en-IN" sz="1900" dirty="0">
                <a:solidFill>
                  <a:schemeClr val="accent2">
                    <a:lumMod val="60000"/>
                    <a:lumOff val="40000"/>
                  </a:schemeClr>
                </a:solidFill>
              </a:rPr>
              <a:t>Jenkins can be easily set up and configured with the help of its web interface</a:t>
            </a:r>
          </a:p>
          <a:p>
            <a:r>
              <a:rPr lang="en-IN" sz="1900" dirty="0">
                <a:solidFill>
                  <a:schemeClr val="accent2">
                    <a:lumMod val="60000"/>
                    <a:lumOff val="40000"/>
                  </a:schemeClr>
                </a:solidFill>
              </a:rPr>
              <a:t>It can easily distribute work across several machines</a:t>
            </a:r>
          </a:p>
          <a:p>
            <a:endParaRPr lang="en-IN" dirty="0"/>
          </a:p>
          <a:p>
            <a:pPr marL="0" indent="0">
              <a:buNone/>
            </a:pPr>
            <a:r>
              <a:rPr lang="en-IN" dirty="0"/>
              <a:t>Link: </a:t>
            </a:r>
            <a:r>
              <a:rPr lang="en-IN" dirty="0">
                <a:hlinkClick r:id="rId2"/>
              </a:rPr>
              <a:t>https://jenkins.io/</a:t>
            </a:r>
            <a:endParaRPr lang="en-IN" dirty="0"/>
          </a:p>
          <a:p>
            <a:pPr marL="0" indent="0">
              <a:buNone/>
            </a:pPr>
            <a:r>
              <a:rPr lang="en-IN" dirty="0"/>
              <a:t>Jenkins installation guide: </a:t>
            </a:r>
            <a:r>
              <a:rPr lang="en-IN" dirty="0">
                <a:hlinkClick r:id="rId3"/>
              </a:rPr>
              <a:t>https://linuxize.com/post/how-to-install-jenkins-on-ubuntu-18-04/</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7645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E6F3-9822-4362-9DA3-FC60808A3F84}"/>
              </a:ext>
            </a:extLst>
          </p:cNvPr>
          <p:cNvSpPr>
            <a:spLocks noGrp="1"/>
          </p:cNvSpPr>
          <p:nvPr>
            <p:ph type="title"/>
          </p:nvPr>
        </p:nvSpPr>
        <p:spPr/>
        <p:txBody>
          <a:bodyPr>
            <a:normAutofit/>
          </a:bodyPr>
          <a:lstStyle/>
          <a:p>
            <a:pPr algn="ctr"/>
            <a:r>
              <a:rPr lang="en-IN" sz="4000" b="1" u="sng" dirty="0"/>
              <a:t>Exercise</a:t>
            </a:r>
          </a:p>
        </p:txBody>
      </p:sp>
      <p:sp>
        <p:nvSpPr>
          <p:cNvPr id="3" name="Content Placeholder 2">
            <a:extLst>
              <a:ext uri="{FF2B5EF4-FFF2-40B4-BE49-F238E27FC236}">
                <a16:creationId xmlns:a16="http://schemas.microsoft.com/office/drawing/2014/main" id="{F9B48724-808B-42E5-BB22-6E02E1C76954}"/>
              </a:ext>
            </a:extLst>
          </p:cNvPr>
          <p:cNvSpPr>
            <a:spLocks noGrp="1"/>
          </p:cNvSpPr>
          <p:nvPr>
            <p:ph idx="1"/>
          </p:nvPr>
        </p:nvSpPr>
        <p:spPr/>
        <p:txBody>
          <a:bodyPr/>
          <a:lstStyle/>
          <a:p>
            <a:r>
              <a:rPr lang="en-IN" sz="1900" dirty="0">
                <a:solidFill>
                  <a:srgbClr val="002060"/>
                </a:solidFill>
              </a:rPr>
              <a:t>Create a Jenkins job to build your source code and run the test cases periodically.</a:t>
            </a:r>
          </a:p>
          <a:p>
            <a:r>
              <a:rPr lang="en-IN" sz="1900" dirty="0">
                <a:solidFill>
                  <a:srgbClr val="002060"/>
                </a:solidFill>
              </a:rPr>
              <a:t>Create a Jenkins job to build and test your source code as soon as you commit any changes to your repo.</a:t>
            </a:r>
          </a:p>
          <a:p>
            <a:r>
              <a:rPr lang="en-IN" sz="1900" dirty="0">
                <a:solidFill>
                  <a:srgbClr val="002060"/>
                </a:solidFill>
              </a:rPr>
              <a:t>Add a rule to send mail with the test result status. </a:t>
            </a:r>
          </a:p>
        </p:txBody>
      </p:sp>
    </p:spTree>
    <p:extLst>
      <p:ext uri="{BB962C8B-B14F-4D97-AF65-F5344CB8AC3E}">
        <p14:creationId xmlns:p14="http://schemas.microsoft.com/office/powerpoint/2010/main" val="1463840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5886-B6A9-4141-B567-61B4C2B3E965}"/>
              </a:ext>
            </a:extLst>
          </p:cNvPr>
          <p:cNvSpPr>
            <a:spLocks noGrp="1"/>
          </p:cNvSpPr>
          <p:nvPr>
            <p:ph type="title"/>
          </p:nvPr>
        </p:nvSpPr>
        <p:spPr>
          <a:xfrm>
            <a:off x="1455184" y="2434539"/>
            <a:ext cx="9520158" cy="1049235"/>
          </a:xfrm>
        </p:spPr>
        <p:txBody>
          <a:bodyPr/>
          <a:lstStyle/>
          <a:p>
            <a:pPr algn="ctr"/>
            <a:r>
              <a:rPr lang="en-IN" b="1" dirty="0">
                <a:solidFill>
                  <a:schemeClr val="accent5">
                    <a:lumMod val="75000"/>
                  </a:schemeClr>
                </a:solidFill>
              </a:rPr>
              <a:t>Shell Scripting</a:t>
            </a:r>
          </a:p>
        </p:txBody>
      </p:sp>
    </p:spTree>
    <p:extLst>
      <p:ext uri="{BB962C8B-B14F-4D97-AF65-F5344CB8AC3E}">
        <p14:creationId xmlns:p14="http://schemas.microsoft.com/office/powerpoint/2010/main" val="2144584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87D8B-AF1B-4191-A273-FF307A5B6364}"/>
              </a:ext>
            </a:extLst>
          </p:cNvPr>
          <p:cNvSpPr>
            <a:spLocks noGrp="1"/>
          </p:cNvSpPr>
          <p:nvPr>
            <p:ph idx="1"/>
          </p:nvPr>
        </p:nvSpPr>
        <p:spPr>
          <a:xfrm>
            <a:off x="391408" y="41156"/>
            <a:ext cx="11800592" cy="6194752"/>
          </a:xfrm>
        </p:spPr>
        <p:txBody>
          <a:bodyPr>
            <a:normAutofit lnSpcReduction="10000"/>
          </a:bodyPr>
          <a:lstStyle/>
          <a:p>
            <a:pPr marL="0" indent="0">
              <a:buNone/>
            </a:pPr>
            <a:r>
              <a:rPr lang="en-IN" sz="2400" b="1" dirty="0">
                <a:solidFill>
                  <a:schemeClr val="accent1"/>
                </a:solidFill>
              </a:rPr>
              <a:t>What is a Shell?</a:t>
            </a:r>
            <a:endParaRPr lang="en-IN" sz="2400" dirty="0">
              <a:solidFill>
                <a:schemeClr val="accent1"/>
              </a:solidFill>
            </a:endParaRPr>
          </a:p>
          <a:p>
            <a:pPr marL="0" indent="0">
              <a:buNone/>
            </a:pPr>
            <a:r>
              <a:rPr lang="en-IN" sz="1600" dirty="0">
                <a:solidFill>
                  <a:schemeClr val="accent2">
                    <a:lumMod val="60000"/>
                    <a:lumOff val="40000"/>
                  </a:schemeClr>
                </a:solidFill>
              </a:rPr>
              <a:t>An Operating is made of many components, but its two primary components are: </a:t>
            </a:r>
          </a:p>
          <a:p>
            <a:r>
              <a:rPr lang="en-IN" sz="1600" dirty="0">
                <a:solidFill>
                  <a:schemeClr val="accent2">
                    <a:lumMod val="60000"/>
                    <a:lumOff val="40000"/>
                  </a:schemeClr>
                </a:solidFill>
              </a:rPr>
              <a:t>Kernel</a:t>
            </a:r>
          </a:p>
          <a:p>
            <a:r>
              <a:rPr lang="en-IN" sz="1600" dirty="0">
                <a:solidFill>
                  <a:schemeClr val="accent2">
                    <a:lumMod val="60000"/>
                    <a:lumOff val="40000"/>
                  </a:schemeClr>
                </a:solidFill>
              </a:rPr>
              <a:t>Shell</a:t>
            </a:r>
          </a:p>
          <a:p>
            <a:pPr marL="0" indent="0">
              <a:spcBef>
                <a:spcPts val="0"/>
              </a:spcBef>
              <a:buNone/>
            </a:pPr>
            <a:r>
              <a:rPr lang="en-IN" sz="1600" dirty="0">
                <a:solidFill>
                  <a:schemeClr val="accent2">
                    <a:lumMod val="60000"/>
                    <a:lumOff val="40000"/>
                  </a:schemeClr>
                </a:solidFill>
              </a:rPr>
              <a:t>Kernel is the innermost part of an operating system and a shell is the outermost one.</a:t>
            </a:r>
          </a:p>
          <a:p>
            <a:pPr marL="0" indent="0">
              <a:spcBef>
                <a:spcPts val="0"/>
              </a:spcBef>
              <a:buNone/>
            </a:pPr>
            <a:r>
              <a:rPr lang="en-IN" sz="1600" dirty="0">
                <a:solidFill>
                  <a:schemeClr val="accent2">
                    <a:lumMod val="60000"/>
                    <a:lumOff val="40000"/>
                  </a:schemeClr>
                </a:solidFill>
              </a:rPr>
              <a:t>The Shell wraps around the delicate interior of an Operating system protecting it from accidental damage. </a:t>
            </a:r>
          </a:p>
          <a:p>
            <a:pPr marL="0" indent="0">
              <a:spcBef>
                <a:spcPts val="0"/>
              </a:spcBef>
              <a:buNone/>
            </a:pPr>
            <a:r>
              <a:rPr lang="en-IN" sz="1600" dirty="0">
                <a:solidFill>
                  <a:schemeClr val="accent2">
                    <a:lumMod val="60000"/>
                    <a:lumOff val="40000"/>
                  </a:schemeClr>
                </a:solidFill>
              </a:rPr>
              <a:t>Hence the name Shell.</a:t>
            </a:r>
          </a:p>
          <a:p>
            <a:pPr marL="0" indent="0">
              <a:buNone/>
            </a:pPr>
            <a:endParaRPr lang="en-IN" sz="1600" dirty="0">
              <a:solidFill>
                <a:schemeClr val="accent2">
                  <a:lumMod val="60000"/>
                  <a:lumOff val="40000"/>
                </a:schemeClr>
              </a:solidFill>
            </a:endParaRPr>
          </a:p>
          <a:p>
            <a:pPr marL="0" indent="0">
              <a:buNone/>
            </a:pPr>
            <a:endParaRPr lang="en-IN" sz="1600" dirty="0">
              <a:solidFill>
                <a:schemeClr val="accent2">
                  <a:lumMod val="60000"/>
                  <a:lumOff val="40000"/>
                </a:schemeClr>
              </a:solidFill>
            </a:endParaRPr>
          </a:p>
          <a:p>
            <a:pPr marL="0" indent="0">
              <a:buNone/>
            </a:pPr>
            <a:endParaRPr lang="en-IN" sz="1600" dirty="0">
              <a:solidFill>
                <a:schemeClr val="accent2">
                  <a:lumMod val="60000"/>
                  <a:lumOff val="40000"/>
                </a:schemeClr>
              </a:solidFill>
            </a:endParaRPr>
          </a:p>
          <a:p>
            <a:pPr marL="0" indent="0">
              <a:buNone/>
            </a:pPr>
            <a:endParaRPr lang="en-IN" sz="1600" dirty="0">
              <a:solidFill>
                <a:schemeClr val="accent2">
                  <a:lumMod val="60000"/>
                  <a:lumOff val="40000"/>
                </a:schemeClr>
              </a:solidFill>
            </a:endParaRPr>
          </a:p>
          <a:p>
            <a:pPr marL="0" indent="0">
              <a:buNone/>
            </a:pPr>
            <a:endParaRPr lang="en-IN" sz="1600" dirty="0">
              <a:solidFill>
                <a:schemeClr val="accent2">
                  <a:lumMod val="60000"/>
                  <a:lumOff val="40000"/>
                </a:schemeClr>
              </a:solidFill>
            </a:endParaRPr>
          </a:p>
          <a:p>
            <a:pPr marL="0" indent="0">
              <a:buNone/>
            </a:pP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A shell in a Linux operating system takes input from you in the form of commands, processes it, and then gives an output. </a:t>
            </a:r>
          </a:p>
          <a:p>
            <a:pPr marL="0" indent="0">
              <a:buNone/>
            </a:pPr>
            <a:r>
              <a:rPr lang="en-IN" sz="1600" dirty="0">
                <a:solidFill>
                  <a:schemeClr val="accent2">
                    <a:lumMod val="60000"/>
                    <a:lumOff val="40000"/>
                  </a:schemeClr>
                </a:solidFill>
              </a:rPr>
              <a:t>It is the interface through which a user works on the programs, commands, and scripts. </a:t>
            </a:r>
          </a:p>
          <a:p>
            <a:pPr marL="0" indent="0">
              <a:buNone/>
            </a:pPr>
            <a:r>
              <a:rPr lang="en-IN" sz="1600" dirty="0">
                <a:solidFill>
                  <a:schemeClr val="accent2">
                    <a:lumMod val="60000"/>
                    <a:lumOff val="40000"/>
                  </a:schemeClr>
                </a:solidFill>
              </a:rPr>
              <a:t>A shell is accessed by a terminal which runs it.</a:t>
            </a:r>
          </a:p>
        </p:txBody>
      </p:sp>
      <p:pic>
        <p:nvPicPr>
          <p:cNvPr id="1026" name="Picture 2" descr="Introduction to Shell Scripting">
            <a:extLst>
              <a:ext uri="{FF2B5EF4-FFF2-40B4-BE49-F238E27FC236}">
                <a16:creationId xmlns:a16="http://schemas.microsoft.com/office/drawing/2014/main" id="{ECD57345-E054-4DEF-AD21-BFEFCB5F7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85" y="2628016"/>
            <a:ext cx="6534150" cy="1982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D221D50D-DC64-4408-8931-3A1DCB579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9852" y="2628014"/>
            <a:ext cx="2779850" cy="1982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A16072-7FA2-49DB-ACA9-48CA30B66BE6}"/>
              </a:ext>
            </a:extLst>
          </p:cNvPr>
          <p:cNvSpPr txBox="1"/>
          <p:nvPr/>
        </p:nvSpPr>
        <p:spPr>
          <a:xfrm>
            <a:off x="10654748" y="2532254"/>
            <a:ext cx="955585" cy="338554"/>
          </a:xfrm>
          <a:prstGeom prst="rect">
            <a:avLst/>
          </a:prstGeom>
          <a:noFill/>
        </p:spPr>
        <p:txBody>
          <a:bodyPr wrap="square" rtlCol="0">
            <a:spAutoFit/>
          </a:bodyPr>
          <a:lstStyle/>
          <a:p>
            <a:r>
              <a:rPr lang="en-IN" sz="1600" dirty="0">
                <a:solidFill>
                  <a:schemeClr val="accent2">
                    <a:lumMod val="60000"/>
                    <a:lumOff val="40000"/>
                  </a:schemeClr>
                </a:solidFill>
              </a:rPr>
              <a:t>Kernel</a:t>
            </a:r>
          </a:p>
        </p:txBody>
      </p:sp>
      <p:sp>
        <p:nvSpPr>
          <p:cNvPr id="7" name="TextBox 6">
            <a:extLst>
              <a:ext uri="{FF2B5EF4-FFF2-40B4-BE49-F238E27FC236}">
                <a16:creationId xmlns:a16="http://schemas.microsoft.com/office/drawing/2014/main" id="{4977A400-A014-4139-9642-1DC7922BF88F}"/>
              </a:ext>
            </a:extLst>
          </p:cNvPr>
          <p:cNvSpPr txBox="1"/>
          <p:nvPr/>
        </p:nvSpPr>
        <p:spPr>
          <a:xfrm>
            <a:off x="10674628" y="4292731"/>
            <a:ext cx="1060587" cy="338554"/>
          </a:xfrm>
          <a:prstGeom prst="rect">
            <a:avLst/>
          </a:prstGeom>
          <a:noFill/>
        </p:spPr>
        <p:txBody>
          <a:bodyPr wrap="square" rtlCol="0">
            <a:spAutoFit/>
          </a:bodyPr>
          <a:lstStyle/>
          <a:p>
            <a:r>
              <a:rPr lang="en-IN" sz="1600" dirty="0">
                <a:solidFill>
                  <a:schemeClr val="accent2">
                    <a:lumMod val="60000"/>
                    <a:lumOff val="40000"/>
                  </a:schemeClr>
                </a:solidFill>
              </a:rPr>
              <a:t>Shell</a:t>
            </a:r>
          </a:p>
        </p:txBody>
      </p:sp>
      <p:cxnSp>
        <p:nvCxnSpPr>
          <p:cNvPr id="6" name="Straight Arrow Connector 5">
            <a:extLst>
              <a:ext uri="{FF2B5EF4-FFF2-40B4-BE49-F238E27FC236}">
                <a16:creationId xmlns:a16="http://schemas.microsoft.com/office/drawing/2014/main" id="{7C17F167-A127-4C5E-AC4F-FD9A72E2E53E}"/>
              </a:ext>
            </a:extLst>
          </p:cNvPr>
          <p:cNvCxnSpPr/>
          <p:nvPr/>
        </p:nvCxnSpPr>
        <p:spPr>
          <a:xfrm flipH="1">
            <a:off x="8905461" y="2766676"/>
            <a:ext cx="1769167" cy="1336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C3D6B60-7378-4354-B4E1-6891615B28A9}"/>
              </a:ext>
            </a:extLst>
          </p:cNvPr>
          <p:cNvCxnSpPr>
            <a:cxnSpLocks/>
          </p:cNvCxnSpPr>
          <p:nvPr/>
        </p:nvCxnSpPr>
        <p:spPr>
          <a:xfrm flipH="1" flipV="1">
            <a:off x="9719044" y="4242817"/>
            <a:ext cx="955584" cy="189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50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1000"/>
                                        <p:tgtEl>
                                          <p:spTgt spid="1026"/>
                                        </p:tgtEl>
                                      </p:cBhvr>
                                    </p:animEffect>
                                    <p:anim calcmode="lin" valueType="num">
                                      <p:cBhvr>
                                        <p:cTn id="34" dur="1000" fill="hold"/>
                                        <p:tgtEl>
                                          <p:spTgt spid="1026"/>
                                        </p:tgtEl>
                                        <p:attrNameLst>
                                          <p:attrName>ppt_x</p:attrName>
                                        </p:attrNameLst>
                                      </p:cBhvr>
                                      <p:tavLst>
                                        <p:tav tm="0">
                                          <p:val>
                                            <p:strVal val="#ppt_x"/>
                                          </p:val>
                                        </p:tav>
                                        <p:tav tm="100000">
                                          <p:val>
                                            <p:strVal val="#ppt_x"/>
                                          </p:val>
                                        </p:tav>
                                      </p:tavLst>
                                    </p:anim>
                                    <p:anim calcmode="lin" valueType="num">
                                      <p:cBhvr>
                                        <p:cTn id="3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 calcmode="lin" valueType="num">
                                      <p:cBhvr additive="base">
                                        <p:cTn id="40" dur="500" fill="hold"/>
                                        <p:tgtEl>
                                          <p:spTgt spid="1028"/>
                                        </p:tgtEl>
                                        <p:attrNameLst>
                                          <p:attrName>ppt_x</p:attrName>
                                        </p:attrNameLst>
                                      </p:cBhvr>
                                      <p:tavLst>
                                        <p:tav tm="0">
                                          <p:val>
                                            <p:strVal val="1+#ppt_w/2"/>
                                          </p:val>
                                        </p:tav>
                                        <p:tav tm="100000">
                                          <p:val>
                                            <p:strVal val="#ppt_x"/>
                                          </p:val>
                                        </p:tav>
                                      </p:tavLst>
                                    </p:anim>
                                    <p:anim calcmode="lin" valueType="num">
                                      <p:cBhvr additive="base">
                                        <p:cTn id="41"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 calcmode="lin" valueType="num">
                                      <p:cBhvr additive="base">
                                        <p:cTn id="70"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 calcmode="lin" valueType="num">
                                      <p:cBhvr additive="base">
                                        <p:cTn id="74"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
                                            <p:txEl>
                                              <p:pRg st="15" end="15"/>
                                            </p:txEl>
                                          </p:spTgt>
                                        </p:tgtEl>
                                        <p:attrNameLst>
                                          <p:attrName>style.visibility</p:attrName>
                                        </p:attrNameLst>
                                      </p:cBhvr>
                                      <p:to>
                                        <p:strVal val="visible"/>
                                      </p:to>
                                    </p:set>
                                    <p:anim calcmode="lin" valueType="num">
                                      <p:cBhvr additive="base">
                                        <p:cTn id="78"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73C51-908A-484A-87A7-A696EAC53871}"/>
              </a:ext>
            </a:extLst>
          </p:cNvPr>
          <p:cNvSpPr>
            <a:spLocks noGrp="1"/>
          </p:cNvSpPr>
          <p:nvPr>
            <p:ph idx="1"/>
          </p:nvPr>
        </p:nvSpPr>
        <p:spPr>
          <a:xfrm>
            <a:off x="704538" y="119921"/>
            <a:ext cx="10742794" cy="6625435"/>
          </a:xfrm>
        </p:spPr>
        <p:txBody>
          <a:bodyPr>
            <a:normAutofit/>
          </a:bodyPr>
          <a:lstStyle/>
          <a:p>
            <a:pPr marL="0" indent="0">
              <a:buNone/>
            </a:pPr>
            <a:r>
              <a:rPr lang="en-IN" b="1" u="sng" dirty="0">
                <a:solidFill>
                  <a:schemeClr val="accent1"/>
                </a:solidFill>
              </a:rPr>
              <a:t>Types of Shell</a:t>
            </a:r>
          </a:p>
          <a:p>
            <a:pPr marL="0" indent="0">
              <a:buNone/>
            </a:pPr>
            <a:r>
              <a:rPr lang="en-IN" sz="1600" dirty="0">
                <a:solidFill>
                  <a:schemeClr val="accent2">
                    <a:lumMod val="60000"/>
                    <a:lumOff val="40000"/>
                  </a:schemeClr>
                </a:solidFill>
              </a:rPr>
              <a:t>There are two main shells in Linux:</a:t>
            </a:r>
          </a:p>
          <a:p>
            <a:pPr marL="0" indent="0">
              <a:buNone/>
            </a:pPr>
            <a:r>
              <a:rPr lang="en-IN" sz="1600" b="1" dirty="0">
                <a:solidFill>
                  <a:schemeClr val="accent2">
                    <a:lumMod val="60000"/>
                    <a:lumOff val="40000"/>
                  </a:schemeClr>
                </a:solidFill>
              </a:rPr>
              <a:t>1</a:t>
            </a:r>
            <a:r>
              <a:rPr lang="en-IN" sz="1600" dirty="0">
                <a:solidFill>
                  <a:schemeClr val="accent2">
                    <a:lumMod val="60000"/>
                    <a:lumOff val="40000"/>
                  </a:schemeClr>
                </a:solidFill>
              </a:rPr>
              <a:t>. The </a:t>
            </a:r>
            <a:r>
              <a:rPr lang="en-IN" sz="1600" b="1" dirty="0">
                <a:solidFill>
                  <a:schemeClr val="accent2">
                    <a:lumMod val="60000"/>
                    <a:lumOff val="40000"/>
                  </a:schemeClr>
                </a:solidFill>
              </a:rPr>
              <a:t>Bourne Shell</a:t>
            </a:r>
            <a:r>
              <a:rPr lang="en-IN" sz="1600" dirty="0">
                <a:solidFill>
                  <a:schemeClr val="accent2">
                    <a:lumMod val="60000"/>
                    <a:lumOff val="40000"/>
                  </a:schemeClr>
                </a:solidFill>
              </a:rPr>
              <a:t>: The prompt for this shell is $ and its derivatives are listed below:</a:t>
            </a:r>
          </a:p>
          <a:p>
            <a:pPr marL="0" indent="0">
              <a:buNone/>
            </a:pPr>
            <a:r>
              <a:rPr lang="en-IN" sz="1600" dirty="0">
                <a:solidFill>
                  <a:schemeClr val="accent2">
                    <a:lumMod val="60000"/>
                    <a:lumOff val="40000"/>
                  </a:schemeClr>
                </a:solidFill>
              </a:rPr>
              <a:t>	POSIX shell also is known as </a:t>
            </a:r>
            <a:r>
              <a:rPr lang="en-IN" sz="1600" b="1" dirty="0" err="1">
                <a:solidFill>
                  <a:schemeClr val="accent2">
                    <a:lumMod val="60000"/>
                    <a:lumOff val="40000"/>
                  </a:schemeClr>
                </a:solidFill>
              </a:rPr>
              <a:t>sh</a:t>
            </a:r>
            <a:endParaRPr lang="en-IN" sz="1600" b="1" dirty="0">
              <a:solidFill>
                <a:schemeClr val="accent2">
                  <a:lumMod val="60000"/>
                  <a:lumOff val="40000"/>
                </a:schemeClr>
              </a:solidFill>
            </a:endParaRPr>
          </a:p>
          <a:p>
            <a:pPr marL="0" indent="0">
              <a:buNone/>
            </a:pPr>
            <a:r>
              <a:rPr lang="en-IN" sz="1600" dirty="0">
                <a:solidFill>
                  <a:schemeClr val="accent2">
                    <a:lumMod val="60000"/>
                    <a:lumOff val="40000"/>
                  </a:schemeClr>
                </a:solidFill>
              </a:rPr>
              <a:t>	Korn Shell also known as </a:t>
            </a:r>
            <a:r>
              <a:rPr lang="en-IN" sz="1600" b="1" dirty="0" err="1">
                <a:solidFill>
                  <a:schemeClr val="accent2">
                    <a:lumMod val="60000"/>
                    <a:lumOff val="40000"/>
                  </a:schemeClr>
                </a:solidFill>
              </a:rPr>
              <a:t>sh</a:t>
            </a:r>
            <a:endParaRPr lang="en-IN" sz="1600" b="1" dirty="0">
              <a:solidFill>
                <a:schemeClr val="accent2">
                  <a:lumMod val="60000"/>
                  <a:lumOff val="40000"/>
                </a:schemeClr>
              </a:solidFill>
            </a:endParaRPr>
          </a:p>
          <a:p>
            <a:pPr marL="0" indent="0">
              <a:buNone/>
            </a:pPr>
            <a:r>
              <a:rPr lang="en-IN" sz="1600" b="1" dirty="0">
                <a:solidFill>
                  <a:schemeClr val="accent2">
                    <a:lumMod val="60000"/>
                    <a:lumOff val="40000"/>
                  </a:schemeClr>
                </a:solidFill>
              </a:rPr>
              <a:t>	B</a:t>
            </a:r>
            <a:r>
              <a:rPr lang="en-IN" sz="1600" dirty="0">
                <a:solidFill>
                  <a:schemeClr val="accent2">
                    <a:lumMod val="60000"/>
                    <a:lumOff val="40000"/>
                  </a:schemeClr>
                </a:solidFill>
              </a:rPr>
              <a:t>ourne </a:t>
            </a:r>
            <a:r>
              <a:rPr lang="en-IN" sz="1600" b="1" dirty="0">
                <a:solidFill>
                  <a:schemeClr val="accent2">
                    <a:lumMod val="60000"/>
                    <a:lumOff val="40000"/>
                  </a:schemeClr>
                </a:solidFill>
              </a:rPr>
              <a:t>A</a:t>
            </a:r>
            <a:r>
              <a:rPr lang="en-IN" sz="1600" dirty="0">
                <a:solidFill>
                  <a:schemeClr val="accent2">
                    <a:lumMod val="60000"/>
                    <a:lumOff val="40000"/>
                  </a:schemeClr>
                </a:solidFill>
              </a:rPr>
              <a:t>gain </a:t>
            </a:r>
            <a:r>
              <a:rPr lang="en-IN" sz="1600" b="1" dirty="0" err="1">
                <a:solidFill>
                  <a:schemeClr val="accent2">
                    <a:lumMod val="60000"/>
                    <a:lumOff val="40000"/>
                  </a:schemeClr>
                </a:solidFill>
              </a:rPr>
              <a:t>SH</a:t>
            </a:r>
            <a:r>
              <a:rPr lang="en-IN" sz="1600" dirty="0" err="1">
                <a:solidFill>
                  <a:schemeClr val="accent2">
                    <a:lumMod val="60000"/>
                    <a:lumOff val="40000"/>
                  </a:schemeClr>
                </a:solidFill>
              </a:rPr>
              <a:t>ell</a:t>
            </a:r>
            <a:r>
              <a:rPr lang="en-IN" sz="1600" dirty="0">
                <a:solidFill>
                  <a:schemeClr val="accent2">
                    <a:lumMod val="60000"/>
                    <a:lumOff val="40000"/>
                  </a:schemeClr>
                </a:solidFill>
              </a:rPr>
              <a:t> also known as bash (most popular)</a:t>
            </a:r>
          </a:p>
          <a:p>
            <a:pPr marL="0" indent="0">
              <a:buNone/>
            </a:pPr>
            <a:r>
              <a:rPr lang="en-IN" sz="1600" b="1" dirty="0">
                <a:solidFill>
                  <a:schemeClr val="accent2">
                    <a:lumMod val="60000"/>
                    <a:lumOff val="40000"/>
                  </a:schemeClr>
                </a:solidFill>
              </a:rPr>
              <a:t>2.</a:t>
            </a:r>
            <a:r>
              <a:rPr lang="en-IN" sz="1600" dirty="0">
                <a:solidFill>
                  <a:schemeClr val="accent2">
                    <a:lumMod val="60000"/>
                    <a:lumOff val="40000"/>
                  </a:schemeClr>
                </a:solidFill>
              </a:rPr>
              <a:t> </a:t>
            </a:r>
            <a:r>
              <a:rPr lang="en-IN" sz="1600" b="1" dirty="0">
                <a:solidFill>
                  <a:schemeClr val="accent2">
                    <a:lumMod val="60000"/>
                    <a:lumOff val="40000"/>
                  </a:schemeClr>
                </a:solidFill>
              </a:rPr>
              <a:t>The C shell</a:t>
            </a:r>
            <a:r>
              <a:rPr lang="en-IN" sz="1600" dirty="0">
                <a:solidFill>
                  <a:schemeClr val="accent2">
                    <a:lumMod val="60000"/>
                    <a:lumOff val="40000"/>
                  </a:schemeClr>
                </a:solidFill>
              </a:rPr>
              <a:t>: The prompt for this shell is %, and its subcategories are:</a:t>
            </a:r>
          </a:p>
          <a:p>
            <a:pPr marL="0" indent="0">
              <a:buNone/>
            </a:pPr>
            <a:r>
              <a:rPr lang="en-IN" sz="1600" dirty="0">
                <a:solidFill>
                  <a:schemeClr val="accent2">
                    <a:lumMod val="60000"/>
                    <a:lumOff val="40000"/>
                  </a:schemeClr>
                </a:solidFill>
              </a:rPr>
              <a:t>	C shell is also known as </a:t>
            </a:r>
            <a:r>
              <a:rPr lang="en-IN" sz="1600" b="1" dirty="0" err="1">
                <a:solidFill>
                  <a:schemeClr val="accent2">
                    <a:lumMod val="60000"/>
                    <a:lumOff val="40000"/>
                  </a:schemeClr>
                </a:solidFill>
              </a:rPr>
              <a:t>csh</a:t>
            </a:r>
            <a:endParaRPr lang="en-IN" sz="1600" b="1" dirty="0">
              <a:solidFill>
                <a:schemeClr val="accent2">
                  <a:lumMod val="60000"/>
                  <a:lumOff val="40000"/>
                </a:schemeClr>
              </a:solidFill>
            </a:endParaRPr>
          </a:p>
          <a:p>
            <a:pPr marL="0" indent="0">
              <a:buNone/>
            </a:pPr>
            <a:r>
              <a:rPr lang="en-IN" sz="1600" dirty="0">
                <a:solidFill>
                  <a:schemeClr val="accent2">
                    <a:lumMod val="60000"/>
                    <a:lumOff val="40000"/>
                  </a:schemeClr>
                </a:solidFill>
              </a:rPr>
              <a:t>	Tops C shell also is known as </a:t>
            </a:r>
            <a:r>
              <a:rPr lang="en-IN" sz="1600" b="1" dirty="0" err="1">
                <a:solidFill>
                  <a:schemeClr val="accent2">
                    <a:lumMod val="60000"/>
                    <a:lumOff val="40000"/>
                  </a:schemeClr>
                </a:solidFill>
              </a:rPr>
              <a:t>tcsh</a:t>
            </a:r>
            <a:endParaRPr lang="en-IN" sz="1600" b="1" dirty="0">
              <a:solidFill>
                <a:schemeClr val="accent2">
                  <a:lumMod val="60000"/>
                  <a:lumOff val="40000"/>
                </a:schemeClr>
              </a:solidFill>
            </a:endParaRPr>
          </a:p>
          <a:p>
            <a:pPr marL="0" indent="0">
              <a:buNone/>
            </a:pPr>
            <a:r>
              <a:rPr lang="en-IN" b="1" u="sng" dirty="0">
                <a:solidFill>
                  <a:schemeClr val="accent1"/>
                </a:solidFill>
              </a:rPr>
              <a:t>What is Shell Scripting?</a:t>
            </a:r>
          </a:p>
          <a:p>
            <a:pPr marL="0" indent="0">
              <a:spcBef>
                <a:spcPts val="0"/>
              </a:spcBef>
              <a:buNone/>
            </a:pPr>
            <a:r>
              <a:rPr lang="en-IN" sz="1600" dirty="0">
                <a:solidFill>
                  <a:schemeClr val="accent2">
                    <a:lumMod val="60000"/>
                    <a:lumOff val="40000"/>
                  </a:schemeClr>
                </a:solidFill>
              </a:rPr>
              <a:t>Shell scripting is writing a series of command for the shell to execute. It can combine lengthy and repetitive sequences of commands into a single and simple script, which can be stored and executed anytime. </a:t>
            </a:r>
          </a:p>
          <a:p>
            <a:pPr marL="0" indent="0">
              <a:spcBef>
                <a:spcPts val="0"/>
              </a:spcBef>
              <a:buNone/>
            </a:pPr>
            <a:r>
              <a:rPr lang="en-IN" sz="1600" dirty="0">
                <a:solidFill>
                  <a:schemeClr val="accent2">
                    <a:lumMod val="60000"/>
                    <a:lumOff val="40000"/>
                  </a:schemeClr>
                </a:solidFill>
              </a:rPr>
              <a:t>This reduces the effort required by the end user.</a:t>
            </a:r>
          </a:p>
          <a:p>
            <a:pPr marL="0" indent="0">
              <a:spcBef>
                <a:spcPts val="0"/>
              </a:spcBef>
              <a:buNone/>
            </a:pPr>
            <a:endParaRPr lang="en-IN" sz="1600" dirty="0">
              <a:solidFill>
                <a:schemeClr val="accent2">
                  <a:lumMod val="60000"/>
                  <a:lumOff val="40000"/>
                </a:schemeClr>
              </a:solidFill>
            </a:endParaRPr>
          </a:p>
          <a:p>
            <a:pPr marL="0" indent="0">
              <a:buNone/>
            </a:pPr>
            <a:r>
              <a:rPr lang="en-IN" sz="1600" dirty="0">
                <a:solidFill>
                  <a:srgbClr val="FFFF00"/>
                </a:solidFill>
                <a:hlinkClick r:id="rId2">
                  <a:extLst>
                    <a:ext uri="{A12FA001-AC4F-418D-AE19-62706E023703}">
                      <ahyp:hlinkClr xmlns:ahyp="http://schemas.microsoft.com/office/drawing/2018/hyperlinkcolor" val="tx"/>
                    </a:ext>
                  </a:extLst>
                </a:hlinkClick>
              </a:rPr>
              <a:t>https://www.guru99.com/introduction-to-shell-scripting.html</a:t>
            </a:r>
            <a:endParaRPr lang="en-IN" sz="1600" dirty="0">
              <a:solidFill>
                <a:srgbClr val="FFFF00"/>
              </a:solidFill>
            </a:endParaRPr>
          </a:p>
        </p:txBody>
      </p:sp>
    </p:spTree>
    <p:extLst>
      <p:ext uri="{BB962C8B-B14F-4D97-AF65-F5344CB8AC3E}">
        <p14:creationId xmlns:p14="http://schemas.microsoft.com/office/powerpoint/2010/main" val="2971857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0A02CD-9433-453F-81D0-242900A0C5C5}"/>
              </a:ext>
            </a:extLst>
          </p:cNvPr>
          <p:cNvSpPr txBox="1"/>
          <p:nvPr/>
        </p:nvSpPr>
        <p:spPr>
          <a:xfrm>
            <a:off x="410817" y="265043"/>
            <a:ext cx="11463131" cy="5386090"/>
          </a:xfrm>
          <a:prstGeom prst="rect">
            <a:avLst/>
          </a:prstGeom>
          <a:noFill/>
        </p:spPr>
        <p:txBody>
          <a:bodyPr wrap="square" rtlCol="0">
            <a:spAutoFit/>
          </a:bodyPr>
          <a:lstStyle/>
          <a:p>
            <a:r>
              <a:rPr lang="en-IN" sz="1600" dirty="0">
                <a:solidFill>
                  <a:schemeClr val="accent2">
                    <a:lumMod val="60000"/>
                    <a:lumOff val="40000"/>
                  </a:schemeClr>
                </a:solidFill>
              </a:rPr>
              <a:t>Let us understand the steps in creating a Shell Script</a:t>
            </a:r>
          </a:p>
          <a:p>
            <a:endParaRPr lang="en-IN" sz="1600" dirty="0">
              <a:solidFill>
                <a:schemeClr val="accent2">
                  <a:lumMod val="60000"/>
                  <a:lumOff val="40000"/>
                </a:schemeClr>
              </a:solidFill>
            </a:endParaRPr>
          </a:p>
          <a:p>
            <a:r>
              <a:rPr lang="en-IN" sz="1600" dirty="0">
                <a:solidFill>
                  <a:schemeClr val="accent2">
                    <a:lumMod val="60000"/>
                    <a:lumOff val="40000"/>
                  </a:schemeClr>
                </a:solidFill>
              </a:rPr>
              <a:t>Create a file using a vi editor(or any other editor).  Name  script file with extension .</a:t>
            </a:r>
            <a:r>
              <a:rPr lang="en-IN" sz="1600" dirty="0" err="1">
                <a:solidFill>
                  <a:schemeClr val="accent2">
                    <a:lumMod val="60000"/>
                    <a:lumOff val="40000"/>
                  </a:schemeClr>
                </a:solidFill>
              </a:rPr>
              <a:t>sh</a:t>
            </a:r>
            <a:endParaRPr lang="en-IN" sz="1600" dirty="0">
              <a:solidFill>
                <a:schemeClr val="accent2">
                  <a:lumMod val="60000"/>
                  <a:lumOff val="40000"/>
                </a:schemeClr>
              </a:solidFill>
            </a:endParaRPr>
          </a:p>
          <a:p>
            <a:r>
              <a:rPr lang="en-IN" sz="1600" dirty="0">
                <a:solidFill>
                  <a:schemeClr val="accent2">
                    <a:lumMod val="60000"/>
                    <a:lumOff val="40000"/>
                  </a:schemeClr>
                </a:solidFill>
              </a:rPr>
              <a:t>Start the script with #! /bin/</a:t>
            </a:r>
            <a:r>
              <a:rPr lang="en-IN" sz="1600" dirty="0" err="1">
                <a:solidFill>
                  <a:schemeClr val="accent2">
                    <a:lumMod val="60000"/>
                    <a:lumOff val="40000"/>
                  </a:schemeClr>
                </a:solidFill>
              </a:rPr>
              <a:t>sh</a:t>
            </a:r>
            <a:endParaRPr lang="en-IN" sz="1600" dirty="0">
              <a:solidFill>
                <a:schemeClr val="accent2">
                  <a:lumMod val="60000"/>
                  <a:lumOff val="40000"/>
                </a:schemeClr>
              </a:solidFill>
            </a:endParaRPr>
          </a:p>
          <a:p>
            <a:r>
              <a:rPr lang="en-IN" sz="1600" dirty="0">
                <a:solidFill>
                  <a:schemeClr val="accent2">
                    <a:lumMod val="60000"/>
                    <a:lumOff val="40000"/>
                  </a:schemeClr>
                </a:solidFill>
              </a:rPr>
              <a:t>Write some code.</a:t>
            </a:r>
          </a:p>
          <a:p>
            <a:r>
              <a:rPr lang="en-IN" sz="1600" dirty="0">
                <a:solidFill>
                  <a:schemeClr val="accent2">
                    <a:lumMod val="60000"/>
                    <a:lumOff val="40000"/>
                  </a:schemeClr>
                </a:solidFill>
              </a:rPr>
              <a:t>Save the script file as filename.sh</a:t>
            </a:r>
          </a:p>
          <a:p>
            <a:r>
              <a:rPr lang="en-IN" sz="1600" dirty="0">
                <a:solidFill>
                  <a:schemeClr val="accent2">
                    <a:lumMod val="60000"/>
                    <a:lumOff val="40000"/>
                  </a:schemeClr>
                </a:solidFill>
              </a:rPr>
              <a:t>For executing the script type bash filename.sh</a:t>
            </a:r>
          </a:p>
          <a:p>
            <a:r>
              <a:rPr lang="en-IN" sz="1600" dirty="0">
                <a:solidFill>
                  <a:schemeClr val="accent2">
                    <a:lumMod val="60000"/>
                    <a:lumOff val="40000"/>
                  </a:schemeClr>
                </a:solidFill>
              </a:rPr>
              <a:t>"#!" is an operator called shebang which directs the script to the interpreter location. So, if we use"#! /bin/</a:t>
            </a:r>
            <a:r>
              <a:rPr lang="en-IN" sz="1600" dirty="0" err="1">
                <a:solidFill>
                  <a:schemeClr val="accent2">
                    <a:lumMod val="60000"/>
                    <a:lumOff val="40000"/>
                  </a:schemeClr>
                </a:solidFill>
              </a:rPr>
              <a:t>sh</a:t>
            </a:r>
            <a:r>
              <a:rPr lang="en-IN" sz="1600" dirty="0">
                <a:solidFill>
                  <a:schemeClr val="accent2">
                    <a:lumMod val="60000"/>
                    <a:lumOff val="40000"/>
                  </a:schemeClr>
                </a:solidFill>
              </a:rPr>
              <a:t>" the script gets directed to the </a:t>
            </a:r>
            <a:r>
              <a:rPr lang="en-IN" sz="1600" dirty="0" err="1">
                <a:solidFill>
                  <a:schemeClr val="accent2">
                    <a:lumMod val="60000"/>
                    <a:lumOff val="40000"/>
                  </a:schemeClr>
                </a:solidFill>
              </a:rPr>
              <a:t>bourne</a:t>
            </a:r>
            <a:r>
              <a:rPr lang="en-IN" sz="1600" dirty="0">
                <a:solidFill>
                  <a:schemeClr val="accent2">
                    <a:lumMod val="60000"/>
                    <a:lumOff val="40000"/>
                  </a:schemeClr>
                </a:solidFill>
              </a:rPr>
              <a:t>-shell.</a:t>
            </a:r>
          </a:p>
          <a:p>
            <a:endParaRPr lang="en-IN" sz="1600" dirty="0">
              <a:solidFill>
                <a:schemeClr val="accent2">
                  <a:lumMod val="60000"/>
                  <a:lumOff val="40000"/>
                </a:schemeClr>
              </a:solidFill>
            </a:endParaRPr>
          </a:p>
          <a:p>
            <a:r>
              <a:rPr lang="en-IN" sz="1600" dirty="0">
                <a:solidFill>
                  <a:schemeClr val="accent2">
                    <a:lumMod val="60000"/>
                    <a:lumOff val="40000"/>
                  </a:schemeClr>
                </a:solidFill>
              </a:rPr>
              <a:t>Let's create a small script -</a:t>
            </a:r>
          </a:p>
          <a:p>
            <a:r>
              <a:rPr lang="en-IN" sz="1600" dirty="0">
                <a:solidFill>
                  <a:schemeClr val="accent2">
                    <a:lumMod val="60000"/>
                    <a:lumOff val="40000"/>
                  </a:schemeClr>
                </a:solidFill>
              </a:rPr>
              <a:t>============================================</a:t>
            </a:r>
          </a:p>
          <a:p>
            <a:r>
              <a:rPr lang="en-IN" sz="1600" dirty="0">
                <a:solidFill>
                  <a:schemeClr val="accent2">
                    <a:lumMod val="60000"/>
                    <a:lumOff val="40000"/>
                  </a:schemeClr>
                </a:solidFill>
              </a:rPr>
              <a:t>#!/bin/</a:t>
            </a:r>
            <a:r>
              <a:rPr lang="en-IN" sz="1600" dirty="0" err="1">
                <a:solidFill>
                  <a:schemeClr val="accent2">
                    <a:lumMod val="60000"/>
                    <a:lumOff val="40000"/>
                  </a:schemeClr>
                </a:solidFill>
              </a:rPr>
              <a:t>sh</a:t>
            </a:r>
            <a:r>
              <a:rPr lang="en-IN" sz="1600" dirty="0">
                <a:solidFill>
                  <a:schemeClr val="accent2">
                    <a:lumMod val="60000"/>
                    <a:lumOff val="40000"/>
                  </a:schemeClr>
                </a:solidFill>
              </a:rPr>
              <a:t>                                                                                                                                                                                                   </a:t>
            </a:r>
          </a:p>
          <a:p>
            <a:r>
              <a:rPr lang="en-IN" sz="1600" dirty="0">
                <a:solidFill>
                  <a:schemeClr val="accent2">
                    <a:lumMod val="60000"/>
                    <a:lumOff val="40000"/>
                  </a:schemeClr>
                </a:solidFill>
              </a:rPr>
              <a:t>echo "Hello World\n"                                                                                  </a:t>
            </a:r>
          </a:p>
          <a:p>
            <a:r>
              <a:rPr lang="en-IN" sz="1600" dirty="0">
                <a:solidFill>
                  <a:schemeClr val="accent2">
                    <a:lumMod val="60000"/>
                    <a:lumOff val="40000"/>
                  </a:schemeClr>
                </a:solidFill>
              </a:rPr>
              <a:t>echo "Issuing ls command to see the list of files\n"                                                  </a:t>
            </a:r>
          </a:p>
          <a:p>
            <a:r>
              <a:rPr lang="en-IN" sz="1600" dirty="0">
                <a:solidFill>
                  <a:schemeClr val="accent2">
                    <a:lumMod val="60000"/>
                    <a:lumOff val="40000"/>
                  </a:schemeClr>
                </a:solidFill>
              </a:rPr>
              <a:t>ls </a:t>
            </a:r>
          </a:p>
          <a:p>
            <a:r>
              <a:rPr lang="en-IN" sz="1600" dirty="0">
                <a:solidFill>
                  <a:schemeClr val="accent2">
                    <a:lumMod val="60000"/>
                    <a:lumOff val="40000"/>
                  </a:schemeClr>
                </a:solidFill>
              </a:rPr>
              <a:t>============================================</a:t>
            </a:r>
          </a:p>
          <a:p>
            <a:endParaRPr lang="en-IN" dirty="0"/>
          </a:p>
          <a:p>
            <a:r>
              <a:rPr lang="en-IN" dirty="0">
                <a:solidFill>
                  <a:schemeClr val="accent1"/>
                </a:solidFill>
              </a:rPr>
              <a:t>Execute:</a:t>
            </a:r>
          </a:p>
          <a:p>
            <a:r>
              <a:rPr lang="en-IN" dirty="0">
                <a:solidFill>
                  <a:schemeClr val="accent1"/>
                </a:solidFill>
              </a:rPr>
              <a:t>bash   sample.sh</a:t>
            </a:r>
          </a:p>
          <a:p>
            <a:endParaRPr lang="en-IN" dirty="0"/>
          </a:p>
        </p:txBody>
      </p:sp>
    </p:spTree>
    <p:extLst>
      <p:ext uri="{BB962C8B-B14F-4D97-AF65-F5344CB8AC3E}">
        <p14:creationId xmlns:p14="http://schemas.microsoft.com/office/powerpoint/2010/main" val="66582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89F2-09DE-4460-9288-5E06DDF85872}"/>
              </a:ext>
            </a:extLst>
          </p:cNvPr>
          <p:cNvSpPr>
            <a:spLocks noGrp="1"/>
          </p:cNvSpPr>
          <p:nvPr>
            <p:ph type="title"/>
          </p:nvPr>
        </p:nvSpPr>
        <p:spPr>
          <a:xfrm>
            <a:off x="1450392" y="351809"/>
            <a:ext cx="9291215" cy="1049235"/>
          </a:xfrm>
        </p:spPr>
        <p:txBody>
          <a:bodyPr>
            <a:normAutofit/>
          </a:bodyPr>
          <a:lstStyle/>
          <a:p>
            <a:r>
              <a:rPr lang="en-IN" sz="2800" b="1" dirty="0"/>
              <a:t>Local Version Control Systems</a:t>
            </a:r>
            <a:endParaRPr lang="en-IN" sz="2800" dirty="0"/>
          </a:p>
        </p:txBody>
      </p:sp>
      <p:pic>
        <p:nvPicPr>
          <p:cNvPr id="1026" name="Picture 2" descr="Local version control diagram">
            <a:extLst>
              <a:ext uri="{FF2B5EF4-FFF2-40B4-BE49-F238E27FC236}">
                <a16:creationId xmlns:a16="http://schemas.microsoft.com/office/drawing/2014/main" id="{684EB508-DD1A-488B-ABFA-AB0AEE7EBF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6660" y="1704181"/>
            <a:ext cx="4982815" cy="34496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79F047-E187-40F0-A5DE-748A072D5778}"/>
              </a:ext>
            </a:extLst>
          </p:cNvPr>
          <p:cNvSpPr txBox="1"/>
          <p:nvPr/>
        </p:nvSpPr>
        <p:spPr>
          <a:xfrm>
            <a:off x="993912" y="1704181"/>
            <a:ext cx="6082748" cy="1754326"/>
          </a:xfrm>
          <a:prstGeom prst="rect">
            <a:avLst/>
          </a:prstGeom>
          <a:noFill/>
        </p:spPr>
        <p:txBody>
          <a:bodyPr wrap="square" rtlCol="0">
            <a:spAutoFit/>
          </a:bodyPr>
          <a:lstStyle/>
          <a:p>
            <a:r>
              <a:rPr lang="en-IN" dirty="0">
                <a:solidFill>
                  <a:schemeClr val="accent2"/>
                </a:solidFill>
              </a:rPr>
              <a:t>This version control system manages multiple revisions of the files on local system. And if an engineer want to share with peer engineers then complete copy along with the history of the file will be shared.</a:t>
            </a:r>
          </a:p>
          <a:p>
            <a:endParaRPr lang="en-IN" dirty="0">
              <a:solidFill>
                <a:schemeClr val="accent2"/>
              </a:solidFill>
            </a:endParaRPr>
          </a:p>
          <a:p>
            <a:r>
              <a:rPr lang="en-IN" dirty="0">
                <a:solidFill>
                  <a:schemeClr val="accent2"/>
                </a:solidFill>
              </a:rPr>
              <a:t>Example: Revision Control System (RCS)</a:t>
            </a:r>
          </a:p>
        </p:txBody>
      </p:sp>
    </p:spTree>
    <p:extLst>
      <p:ext uri="{BB962C8B-B14F-4D97-AF65-F5344CB8AC3E}">
        <p14:creationId xmlns:p14="http://schemas.microsoft.com/office/powerpoint/2010/main" val="232837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B4F1-A620-4813-B86B-E2EB00E394CD}"/>
              </a:ext>
            </a:extLst>
          </p:cNvPr>
          <p:cNvSpPr>
            <a:spLocks noGrp="1"/>
          </p:cNvSpPr>
          <p:nvPr>
            <p:ph type="title"/>
          </p:nvPr>
        </p:nvSpPr>
        <p:spPr/>
        <p:txBody>
          <a:bodyPr/>
          <a:lstStyle/>
          <a:p>
            <a:pPr algn="ctr"/>
            <a:r>
              <a:rPr lang="en-IN" sz="4400" b="1" u="sng" dirty="0"/>
              <a:t>Exercise</a:t>
            </a:r>
            <a:endParaRPr lang="en-IN" b="1" u="sng" dirty="0"/>
          </a:p>
        </p:txBody>
      </p:sp>
      <p:sp>
        <p:nvSpPr>
          <p:cNvPr id="3" name="Content Placeholder 2">
            <a:extLst>
              <a:ext uri="{FF2B5EF4-FFF2-40B4-BE49-F238E27FC236}">
                <a16:creationId xmlns:a16="http://schemas.microsoft.com/office/drawing/2014/main" id="{B344A5A6-D912-4CD6-8C61-0D5D2D96552E}"/>
              </a:ext>
            </a:extLst>
          </p:cNvPr>
          <p:cNvSpPr>
            <a:spLocks noGrp="1"/>
          </p:cNvSpPr>
          <p:nvPr>
            <p:ph idx="1"/>
          </p:nvPr>
        </p:nvSpPr>
        <p:spPr/>
        <p:txBody>
          <a:bodyPr/>
          <a:lstStyle/>
          <a:p>
            <a:pPr>
              <a:buFont typeface="Wingdings" panose="05000000000000000000" pitchFamily="2" charset="2"/>
              <a:buChar char="§"/>
            </a:pPr>
            <a:r>
              <a:rPr lang="en-IN" dirty="0">
                <a:solidFill>
                  <a:srgbClr val="002060"/>
                </a:solidFill>
              </a:rPr>
              <a:t>Write a shell script to run your test cases.</a:t>
            </a:r>
          </a:p>
          <a:p>
            <a:pPr>
              <a:buFont typeface="Wingdings" panose="05000000000000000000" pitchFamily="2" charset="2"/>
              <a:buChar char="§"/>
            </a:pPr>
            <a:r>
              <a:rPr lang="en-IN" dirty="0">
                <a:solidFill>
                  <a:srgbClr val="002060"/>
                </a:solidFill>
              </a:rPr>
              <a:t>Write a shell script to </a:t>
            </a:r>
          </a:p>
          <a:p>
            <a:pPr lvl="1"/>
            <a:r>
              <a:rPr lang="en-IN" dirty="0">
                <a:solidFill>
                  <a:srgbClr val="002060"/>
                </a:solidFill>
              </a:rPr>
              <a:t>Capture the 100 photo’s continuously.</a:t>
            </a:r>
          </a:p>
          <a:p>
            <a:pPr lvl="1"/>
            <a:r>
              <a:rPr lang="en-IN" dirty="0">
                <a:solidFill>
                  <a:srgbClr val="002060"/>
                </a:solidFill>
              </a:rPr>
              <a:t>Capture the 10 videos (record-&gt;pause-&gt;record-&gt;stop)</a:t>
            </a:r>
          </a:p>
          <a:p>
            <a:pPr lvl="1"/>
            <a:r>
              <a:rPr lang="en-IN" dirty="0">
                <a:solidFill>
                  <a:srgbClr val="002060"/>
                </a:solidFill>
              </a:rPr>
              <a:t>Open the gallery and view all the photo’s</a:t>
            </a:r>
          </a:p>
          <a:p>
            <a:pPr lvl="1"/>
            <a:r>
              <a:rPr lang="en-IN" dirty="0">
                <a:solidFill>
                  <a:srgbClr val="002060"/>
                </a:solidFill>
              </a:rPr>
              <a:t>Open the gallery and play the videos (play-&gt;pause-&gt;play-&gt;stop) </a:t>
            </a:r>
          </a:p>
        </p:txBody>
      </p:sp>
    </p:spTree>
    <p:extLst>
      <p:ext uri="{BB962C8B-B14F-4D97-AF65-F5344CB8AC3E}">
        <p14:creationId xmlns:p14="http://schemas.microsoft.com/office/powerpoint/2010/main" val="2507278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F14418-6F56-470D-8C41-61192361B58A}"/>
              </a:ext>
            </a:extLst>
          </p:cNvPr>
          <p:cNvSpPr txBox="1"/>
          <p:nvPr/>
        </p:nvSpPr>
        <p:spPr>
          <a:xfrm>
            <a:off x="1828803" y="2782955"/>
            <a:ext cx="9130747" cy="923330"/>
          </a:xfrm>
          <a:prstGeom prst="rect">
            <a:avLst/>
          </a:prstGeom>
          <a:noFill/>
        </p:spPr>
        <p:txBody>
          <a:bodyPr wrap="square" rtlCol="0">
            <a:spAutoFit/>
          </a:bodyPr>
          <a:lstStyle/>
          <a:p>
            <a:pPr algn="ctr"/>
            <a:r>
              <a:rPr lang="en-IN" sz="5400" u="sng" dirty="0">
                <a:solidFill>
                  <a:schemeClr val="accent4"/>
                </a:solidFill>
              </a:rPr>
              <a:t>Android Build Setup</a:t>
            </a:r>
          </a:p>
        </p:txBody>
      </p:sp>
    </p:spTree>
    <p:extLst>
      <p:ext uri="{BB962C8B-B14F-4D97-AF65-F5344CB8AC3E}">
        <p14:creationId xmlns:p14="http://schemas.microsoft.com/office/powerpoint/2010/main" val="713038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CAB61-E8E0-48A0-B25E-06F3915E298F}"/>
              </a:ext>
            </a:extLst>
          </p:cNvPr>
          <p:cNvSpPr>
            <a:spLocks noGrp="1"/>
          </p:cNvSpPr>
          <p:nvPr>
            <p:ph idx="1"/>
          </p:nvPr>
        </p:nvSpPr>
        <p:spPr>
          <a:xfrm>
            <a:off x="106018" y="172278"/>
            <a:ext cx="11953460" cy="5923722"/>
          </a:xfrm>
        </p:spPr>
        <p:txBody>
          <a:bodyPr>
            <a:normAutofit/>
          </a:bodyPr>
          <a:lstStyle/>
          <a:p>
            <a:pPr marL="0" indent="0">
              <a:buNone/>
            </a:pPr>
            <a:r>
              <a:rPr lang="en-IN" sz="1600" dirty="0">
                <a:solidFill>
                  <a:schemeClr val="accent2">
                    <a:lumMod val="60000"/>
                    <a:lumOff val="40000"/>
                  </a:schemeClr>
                </a:solidFill>
              </a:rPr>
              <a:t>1) Make sure your ubuntu version is 14.04 and JAVA 1.7.x installed in the PC</a:t>
            </a:r>
          </a:p>
          <a:p>
            <a:pPr marL="0" indent="0">
              <a:buNone/>
            </a:pPr>
            <a:r>
              <a:rPr lang="en-IN" sz="1600" dirty="0">
                <a:solidFill>
                  <a:schemeClr val="accent2">
                    <a:lumMod val="60000"/>
                    <a:lumOff val="40000"/>
                  </a:schemeClr>
                </a:solidFill>
              </a:rPr>
              <a:t>   Command to check version: </a:t>
            </a:r>
            <a:r>
              <a:rPr lang="en-IN" sz="1600" dirty="0" err="1">
                <a:solidFill>
                  <a:schemeClr val="accent2">
                    <a:lumMod val="60000"/>
                    <a:lumOff val="40000"/>
                  </a:schemeClr>
                </a:solidFill>
              </a:rPr>
              <a:t>lsb_release</a:t>
            </a:r>
            <a:r>
              <a:rPr lang="en-IN" sz="1600" dirty="0">
                <a:solidFill>
                  <a:schemeClr val="accent2">
                    <a:lumMod val="60000"/>
                    <a:lumOff val="40000"/>
                  </a:schemeClr>
                </a:solidFill>
              </a:rPr>
              <a:t> -a</a:t>
            </a:r>
          </a:p>
          <a:p>
            <a:pPr marL="0" indent="0">
              <a:buNone/>
            </a:pPr>
            <a:r>
              <a:rPr lang="en-IN" sz="1600" dirty="0">
                <a:solidFill>
                  <a:schemeClr val="accent2">
                    <a:lumMod val="60000"/>
                    <a:lumOff val="40000"/>
                  </a:schemeClr>
                </a:solidFill>
              </a:rPr>
              <a:t>2) Make sure you have available free space : 150-200GB</a:t>
            </a:r>
          </a:p>
          <a:p>
            <a:pPr marL="0" indent="0">
              <a:buNone/>
            </a:pPr>
            <a:r>
              <a:rPr lang="en-IN" sz="1600" dirty="0">
                <a:solidFill>
                  <a:schemeClr val="accent2">
                    <a:lumMod val="60000"/>
                    <a:lumOff val="40000"/>
                  </a:schemeClr>
                </a:solidFill>
              </a:rPr>
              <a:t>3) Build instruction for your reference: </a:t>
            </a:r>
          </a:p>
          <a:p>
            <a:pPr marL="0" indent="0">
              <a:buNone/>
            </a:pPr>
            <a:r>
              <a:rPr lang="en-IN" sz="1600" dirty="0">
                <a:solidFill>
                  <a:schemeClr val="accent2">
                    <a:lumMod val="60000"/>
                    <a:lumOff val="40000"/>
                  </a:schemeClr>
                </a:solidFill>
              </a:rPr>
              <a:t>   </a:t>
            </a:r>
            <a:r>
              <a:rPr lang="en-IN" sz="1600" dirty="0">
                <a:solidFill>
                  <a:schemeClr val="accent2">
                    <a:lumMod val="60000"/>
                    <a:lumOff val="40000"/>
                  </a:schemeClr>
                </a:solidFill>
                <a:hlinkClick r:id="rId2"/>
              </a:rPr>
              <a:t>https://source.android.com/setup/build/initializing</a:t>
            </a: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4) Download "Android Board Support Package vLA.BR.1.2.7-01010-8x16.0-4" </a:t>
            </a:r>
          </a:p>
          <a:p>
            <a:pPr marL="0" indent="0">
              <a:buNone/>
            </a:pPr>
            <a:r>
              <a:rPr lang="en-IN" sz="1600" dirty="0">
                <a:solidFill>
                  <a:schemeClr val="accent2">
                    <a:lumMod val="60000"/>
                    <a:lumOff val="40000"/>
                  </a:schemeClr>
                </a:solidFill>
              </a:rPr>
              <a:t>   from </a:t>
            </a:r>
            <a:r>
              <a:rPr lang="en-IN" sz="1600" dirty="0">
                <a:solidFill>
                  <a:schemeClr val="accent2">
                    <a:lumMod val="60000"/>
                    <a:lumOff val="40000"/>
                  </a:schemeClr>
                </a:solidFill>
                <a:hlinkClick r:id="rId3"/>
              </a:rPr>
              <a:t>https://developer.qualcomm.com/hardware/dragonboard-410c/software</a:t>
            </a:r>
            <a:endParaRPr lang="en-IN" sz="1600" dirty="0">
              <a:solidFill>
                <a:schemeClr val="accent2">
                  <a:lumMod val="60000"/>
                  <a:lumOff val="40000"/>
                </a:schemeClr>
              </a:solidFill>
            </a:endParaRPr>
          </a:p>
          <a:p>
            <a:pPr marL="0" indent="0">
              <a:buNone/>
            </a:pPr>
            <a:r>
              <a:rPr lang="en-IN" sz="1600" dirty="0">
                <a:solidFill>
                  <a:schemeClr val="accent2">
                    <a:lumMod val="60000"/>
                    <a:lumOff val="40000"/>
                  </a:schemeClr>
                </a:solidFill>
              </a:rPr>
              <a:t>   (you can register and download it)</a:t>
            </a:r>
          </a:p>
          <a:p>
            <a:pPr marL="0" indent="0">
              <a:buNone/>
            </a:pPr>
            <a:r>
              <a:rPr lang="en-IN" sz="1600" dirty="0">
                <a:solidFill>
                  <a:schemeClr val="accent2">
                    <a:lumMod val="60000"/>
                    <a:lumOff val="40000"/>
                  </a:schemeClr>
                </a:solidFill>
              </a:rPr>
              <a:t>5) Unzip above downloaded file and you can see proprietary_LA.BR.1.2.7-01010-8x16.0_410C_May.tgz &amp; DB410c_build.sh files</a:t>
            </a:r>
          </a:p>
          <a:p>
            <a:pPr marL="0" indent="0">
              <a:buNone/>
            </a:pPr>
            <a:r>
              <a:rPr lang="en-IN" sz="1600" dirty="0">
                <a:solidFill>
                  <a:schemeClr val="accent2">
                    <a:lumMod val="60000"/>
                    <a:lumOff val="40000"/>
                  </a:schemeClr>
                </a:solidFill>
              </a:rPr>
              <a:t>6) Open terminal and cd to it and run below commands</a:t>
            </a:r>
          </a:p>
          <a:p>
            <a:pPr marL="0" indent="0">
              <a:buNone/>
            </a:pPr>
            <a:r>
              <a:rPr lang="en-IN" sz="1600" dirty="0">
                <a:solidFill>
                  <a:schemeClr val="accent2">
                    <a:lumMod val="60000"/>
                    <a:lumOff val="40000"/>
                  </a:schemeClr>
                </a:solidFill>
              </a:rPr>
              <a:t>    </a:t>
            </a:r>
            <a:r>
              <a:rPr lang="en-IN" sz="1600" dirty="0" err="1">
                <a:solidFill>
                  <a:schemeClr val="accent2">
                    <a:lumMod val="60000"/>
                    <a:lumOff val="40000"/>
                  </a:schemeClr>
                </a:solidFill>
              </a:rPr>
              <a:t>chmod</a:t>
            </a:r>
            <a:r>
              <a:rPr lang="en-IN" sz="1600" dirty="0">
                <a:solidFill>
                  <a:schemeClr val="accent2">
                    <a:lumMod val="60000"/>
                    <a:lumOff val="40000"/>
                  </a:schemeClr>
                </a:solidFill>
              </a:rPr>
              <a:t> </a:t>
            </a:r>
            <a:r>
              <a:rPr lang="en-IN" sz="1600" dirty="0" err="1">
                <a:solidFill>
                  <a:schemeClr val="accent2">
                    <a:lumMod val="60000"/>
                    <a:lumOff val="40000"/>
                  </a:schemeClr>
                </a:solidFill>
              </a:rPr>
              <a:t>a+x</a:t>
            </a:r>
            <a:r>
              <a:rPr lang="en-IN" sz="1600" dirty="0">
                <a:solidFill>
                  <a:schemeClr val="accent2">
                    <a:lumMod val="60000"/>
                    <a:lumOff val="40000"/>
                  </a:schemeClr>
                </a:solidFill>
              </a:rPr>
              <a:t> DB410c_build.sh</a:t>
            </a:r>
          </a:p>
          <a:p>
            <a:pPr marL="0" indent="0">
              <a:buNone/>
            </a:pPr>
            <a:r>
              <a:rPr lang="en-IN" sz="1600" dirty="0">
                <a:solidFill>
                  <a:schemeClr val="accent2">
                    <a:lumMod val="60000"/>
                    <a:lumOff val="40000"/>
                  </a:schemeClr>
                </a:solidFill>
              </a:rPr>
              <a:t>    ./DB410c_build.sh        </a:t>
            </a:r>
            <a:r>
              <a:rPr lang="en-IN" sz="1600" b="1" dirty="0">
                <a:solidFill>
                  <a:srgbClr val="FFFF00"/>
                </a:solidFill>
              </a:rPr>
              <a:t>( TRY TO UNDERSTAND THIS FILE) </a:t>
            </a:r>
          </a:p>
          <a:p>
            <a:pPr marL="0" indent="0">
              <a:buNone/>
            </a:pPr>
            <a:r>
              <a:rPr lang="en-IN" sz="1600" dirty="0">
                <a:solidFill>
                  <a:schemeClr val="accent2">
                    <a:lumMod val="60000"/>
                    <a:lumOff val="40000"/>
                  </a:schemeClr>
                </a:solidFill>
              </a:rPr>
              <a:t>7) Step – 6 downloads the Android code, builds it and generates all the required Android images to flash.</a:t>
            </a:r>
          </a:p>
          <a:p>
            <a:pPr marL="0" indent="0">
              <a:buNone/>
            </a:pPr>
            <a:r>
              <a:rPr lang="en-IN" sz="1600" dirty="0">
                <a:solidFill>
                  <a:schemeClr val="accent2">
                    <a:lumMod val="60000"/>
                    <a:lumOff val="40000"/>
                  </a:schemeClr>
                </a:solidFill>
              </a:rPr>
              <a:t>Go through : </a:t>
            </a:r>
            <a:r>
              <a:rPr lang="en-IN" sz="1600" dirty="0">
                <a:solidFill>
                  <a:schemeClr val="accent2">
                    <a:lumMod val="60000"/>
                    <a:lumOff val="40000"/>
                  </a:schemeClr>
                </a:solidFill>
                <a:hlinkClick r:id="rId4"/>
              </a:rPr>
              <a:t>https://developer.qualcomm.com/download/db410c/linux-android-software-build-and-installation-guide.pdf</a:t>
            </a:r>
            <a:endParaRPr lang="en-IN" sz="1600" dirty="0">
              <a:solidFill>
                <a:schemeClr val="accent2">
                  <a:lumMod val="60000"/>
                  <a:lumOff val="40000"/>
                </a:schemeClr>
              </a:solidFill>
            </a:endParaRPr>
          </a:p>
          <a:p>
            <a:pPr marL="0" indent="0">
              <a:buNone/>
            </a:pPr>
            <a:endParaRPr lang="en-IN" sz="1600" dirty="0">
              <a:solidFill>
                <a:schemeClr val="accent2">
                  <a:lumMod val="60000"/>
                  <a:lumOff val="40000"/>
                </a:schemeClr>
              </a:solidFill>
            </a:endParaRPr>
          </a:p>
        </p:txBody>
      </p:sp>
    </p:spTree>
    <p:extLst>
      <p:ext uri="{BB962C8B-B14F-4D97-AF65-F5344CB8AC3E}">
        <p14:creationId xmlns:p14="http://schemas.microsoft.com/office/powerpoint/2010/main" val="2598267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095C-0E71-4E83-A0B7-77E97EAE1867}"/>
              </a:ext>
            </a:extLst>
          </p:cNvPr>
          <p:cNvSpPr>
            <a:spLocks noGrp="1"/>
          </p:cNvSpPr>
          <p:nvPr>
            <p:ph type="title"/>
          </p:nvPr>
        </p:nvSpPr>
        <p:spPr>
          <a:xfrm>
            <a:off x="1451579" y="2712834"/>
            <a:ext cx="9291215" cy="1049235"/>
          </a:xfrm>
        </p:spPr>
        <p:txBody>
          <a:bodyPr/>
          <a:lstStyle/>
          <a:p>
            <a:r>
              <a:rPr lang="en-IN" dirty="0"/>
              <a:t>Thank you …</a:t>
            </a:r>
          </a:p>
        </p:txBody>
      </p:sp>
    </p:spTree>
    <p:extLst>
      <p:ext uri="{BB962C8B-B14F-4D97-AF65-F5344CB8AC3E}">
        <p14:creationId xmlns:p14="http://schemas.microsoft.com/office/powerpoint/2010/main" val="130544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3EF2-2978-45E8-B347-4B305BAC6EF7}"/>
              </a:ext>
            </a:extLst>
          </p:cNvPr>
          <p:cNvSpPr>
            <a:spLocks noGrp="1"/>
          </p:cNvSpPr>
          <p:nvPr>
            <p:ph type="title"/>
          </p:nvPr>
        </p:nvSpPr>
        <p:spPr>
          <a:xfrm>
            <a:off x="1450392" y="444913"/>
            <a:ext cx="9291215" cy="1049235"/>
          </a:xfrm>
        </p:spPr>
        <p:txBody>
          <a:bodyPr>
            <a:normAutofit/>
          </a:bodyPr>
          <a:lstStyle/>
          <a:p>
            <a:r>
              <a:rPr lang="en-IN" sz="2800" b="1" dirty="0"/>
              <a:t>Centralized Version Control Systems</a:t>
            </a:r>
            <a:endParaRPr lang="en-IN" sz="2800" dirty="0"/>
          </a:p>
        </p:txBody>
      </p:sp>
      <p:pic>
        <p:nvPicPr>
          <p:cNvPr id="2050" name="Picture 2" descr="Centralized version control diagram">
            <a:extLst>
              <a:ext uri="{FF2B5EF4-FFF2-40B4-BE49-F238E27FC236}">
                <a16:creationId xmlns:a16="http://schemas.microsoft.com/office/drawing/2014/main" id="{F50973A4-DB41-4568-84EA-2A2607A0B0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41337" y="1870347"/>
            <a:ext cx="4963507" cy="34496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111A69-CCDC-415D-BCBF-90B5568C71BB}"/>
              </a:ext>
            </a:extLst>
          </p:cNvPr>
          <p:cNvSpPr txBox="1"/>
          <p:nvPr/>
        </p:nvSpPr>
        <p:spPr>
          <a:xfrm>
            <a:off x="1258957" y="1713597"/>
            <a:ext cx="5682380" cy="2862322"/>
          </a:xfrm>
          <a:prstGeom prst="rect">
            <a:avLst/>
          </a:prstGeom>
          <a:noFill/>
        </p:spPr>
        <p:txBody>
          <a:bodyPr wrap="square" rtlCol="0">
            <a:spAutoFit/>
          </a:bodyPr>
          <a:lstStyle/>
          <a:p>
            <a:r>
              <a:rPr lang="en-IN" dirty="0">
                <a:solidFill>
                  <a:schemeClr val="accent2"/>
                </a:solidFill>
              </a:rPr>
              <a:t>Centralized Version Control Systems (CVCSs) were developed to collaborate with developers on other systems. These systems (such as CVS, Subversion, and Perforce) have a single server that contains all the versioned files, and a number of clients that check out files from that central place.</a:t>
            </a:r>
          </a:p>
          <a:p>
            <a:endParaRPr lang="en-IN" dirty="0">
              <a:solidFill>
                <a:schemeClr val="accent2"/>
              </a:solidFill>
            </a:endParaRPr>
          </a:p>
          <a:p>
            <a:r>
              <a:rPr lang="en-IN" dirty="0">
                <a:solidFill>
                  <a:schemeClr val="accent2"/>
                </a:solidFill>
              </a:rPr>
              <a:t>In this system, if server goes down then nobody knows the history of any of the files except local copy in the computer. </a:t>
            </a:r>
          </a:p>
        </p:txBody>
      </p:sp>
    </p:spTree>
    <p:extLst>
      <p:ext uri="{BB962C8B-B14F-4D97-AF65-F5344CB8AC3E}">
        <p14:creationId xmlns:p14="http://schemas.microsoft.com/office/powerpoint/2010/main" val="1231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1+#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ADEC-7961-4E18-A6E9-E6D457A4514D}"/>
              </a:ext>
            </a:extLst>
          </p:cNvPr>
          <p:cNvSpPr>
            <a:spLocks noGrp="1"/>
          </p:cNvSpPr>
          <p:nvPr>
            <p:ph type="title"/>
          </p:nvPr>
        </p:nvSpPr>
        <p:spPr>
          <a:xfrm>
            <a:off x="1451579" y="473219"/>
            <a:ext cx="9291215" cy="772485"/>
          </a:xfrm>
        </p:spPr>
        <p:txBody>
          <a:bodyPr>
            <a:normAutofit/>
          </a:bodyPr>
          <a:lstStyle/>
          <a:p>
            <a:r>
              <a:rPr lang="en-IN" sz="2800" b="1" dirty="0"/>
              <a:t>Distributed Version Control Systems</a:t>
            </a:r>
            <a:endParaRPr lang="en-IN" sz="2800" dirty="0"/>
          </a:p>
        </p:txBody>
      </p:sp>
      <p:pic>
        <p:nvPicPr>
          <p:cNvPr id="3074" name="Picture 2" descr="Distributed version control diagram">
            <a:extLst>
              <a:ext uri="{FF2B5EF4-FFF2-40B4-BE49-F238E27FC236}">
                <a16:creationId xmlns:a16="http://schemas.microsoft.com/office/drawing/2014/main" id="{84F7E6F8-416B-4205-B9FC-172B39CA8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2775" y="1245704"/>
            <a:ext cx="4876799" cy="43202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7BF953-2223-4298-9D2F-8BBC11EB390C}"/>
              </a:ext>
            </a:extLst>
          </p:cNvPr>
          <p:cNvSpPr txBox="1"/>
          <p:nvPr/>
        </p:nvSpPr>
        <p:spPr>
          <a:xfrm>
            <a:off x="618979" y="1802296"/>
            <a:ext cx="6603458" cy="2585323"/>
          </a:xfrm>
          <a:prstGeom prst="rect">
            <a:avLst/>
          </a:prstGeom>
          <a:noFill/>
        </p:spPr>
        <p:txBody>
          <a:bodyPr wrap="square" rtlCol="0">
            <a:spAutoFit/>
          </a:bodyPr>
          <a:lstStyle/>
          <a:p>
            <a:r>
              <a:rPr lang="en-IN" dirty="0">
                <a:solidFill>
                  <a:schemeClr val="accent2"/>
                </a:solidFill>
              </a:rPr>
              <a:t>In a DVCS (such as Git, Mercurial, Bazaar or </a:t>
            </a:r>
            <a:r>
              <a:rPr lang="en-IN" dirty="0" err="1">
                <a:solidFill>
                  <a:schemeClr val="accent2"/>
                </a:solidFill>
              </a:rPr>
              <a:t>Darcs</a:t>
            </a:r>
            <a:r>
              <a:rPr lang="en-IN" dirty="0">
                <a:solidFill>
                  <a:schemeClr val="accent2"/>
                </a:solidFill>
              </a:rPr>
              <a:t>), clients don’t just check out the latest snapshot of the files; rather, they fully mirror the repository, including its full history. Thus, if any server dies, and these systems were collaborating via that server, any of the client repositories can be copied back up to the server to restore it. Every clone is really a full backup of all the data.</a:t>
            </a:r>
          </a:p>
          <a:p>
            <a:endParaRPr lang="en-IN" dirty="0">
              <a:solidFill>
                <a:schemeClr val="accent2"/>
              </a:solidFill>
            </a:endParaRPr>
          </a:p>
          <a:p>
            <a:endParaRPr lang="en-IN" dirty="0">
              <a:solidFill>
                <a:schemeClr val="accent2"/>
              </a:solidFill>
            </a:endParaRPr>
          </a:p>
        </p:txBody>
      </p:sp>
    </p:spTree>
    <p:extLst>
      <p:ext uri="{BB962C8B-B14F-4D97-AF65-F5344CB8AC3E}">
        <p14:creationId xmlns:p14="http://schemas.microsoft.com/office/powerpoint/2010/main" val="175257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1+#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C876-6047-43D3-9FE1-43D431765028}"/>
              </a:ext>
            </a:extLst>
          </p:cNvPr>
          <p:cNvSpPr>
            <a:spLocks noGrp="1"/>
          </p:cNvSpPr>
          <p:nvPr>
            <p:ph type="title"/>
          </p:nvPr>
        </p:nvSpPr>
        <p:spPr>
          <a:xfrm>
            <a:off x="1331659" y="2648316"/>
            <a:ext cx="9291215" cy="1049235"/>
          </a:xfrm>
        </p:spPr>
        <p:txBody>
          <a:bodyPr>
            <a:normAutofit/>
          </a:bodyPr>
          <a:lstStyle/>
          <a:p>
            <a:pPr algn="ctr"/>
            <a:r>
              <a:rPr lang="en-IN" sz="4000" b="1" i="1" u="sng" cap="all" dirty="0">
                <a:solidFill>
                  <a:srgbClr val="FF0000"/>
                </a:solidFill>
              </a:rPr>
              <a:t>Introduction to Git</a:t>
            </a:r>
          </a:p>
        </p:txBody>
      </p:sp>
    </p:spTree>
    <p:extLst>
      <p:ext uri="{BB962C8B-B14F-4D97-AF65-F5344CB8AC3E}">
        <p14:creationId xmlns:p14="http://schemas.microsoft.com/office/powerpoint/2010/main" val="314116508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1704-A7A6-4690-BA04-0C572F92DF7A}"/>
              </a:ext>
            </a:extLst>
          </p:cNvPr>
          <p:cNvSpPr>
            <a:spLocks noGrp="1"/>
          </p:cNvSpPr>
          <p:nvPr>
            <p:ph type="title"/>
          </p:nvPr>
        </p:nvSpPr>
        <p:spPr>
          <a:xfrm>
            <a:off x="1451579" y="72992"/>
            <a:ext cx="9291215" cy="405303"/>
          </a:xfrm>
        </p:spPr>
        <p:txBody>
          <a:bodyPr>
            <a:normAutofit fontScale="90000"/>
          </a:bodyPr>
          <a:lstStyle/>
          <a:p>
            <a:r>
              <a:rPr lang="en-IN" dirty="0"/>
              <a:t>Git hub</a:t>
            </a:r>
          </a:p>
        </p:txBody>
      </p:sp>
      <p:sp>
        <p:nvSpPr>
          <p:cNvPr id="3" name="Content Placeholder 2">
            <a:extLst>
              <a:ext uri="{FF2B5EF4-FFF2-40B4-BE49-F238E27FC236}">
                <a16:creationId xmlns:a16="http://schemas.microsoft.com/office/drawing/2014/main" id="{973F7237-409F-4CAC-A5C0-3B63D211F85E}"/>
              </a:ext>
            </a:extLst>
          </p:cNvPr>
          <p:cNvSpPr>
            <a:spLocks noGrp="1"/>
          </p:cNvSpPr>
          <p:nvPr>
            <p:ph idx="1"/>
          </p:nvPr>
        </p:nvSpPr>
        <p:spPr>
          <a:xfrm>
            <a:off x="872197" y="1773207"/>
            <a:ext cx="10564837" cy="4357765"/>
          </a:xfrm>
        </p:spPr>
        <p:txBody>
          <a:bodyPr>
            <a:noAutofit/>
          </a:bodyPr>
          <a:lstStyle/>
          <a:p>
            <a:pPr marL="0" indent="0">
              <a:buNone/>
            </a:pPr>
            <a:r>
              <a:rPr lang="en-IN" sz="3200" b="1" u="sng" dirty="0">
                <a:solidFill>
                  <a:schemeClr val="accent1"/>
                </a:solidFill>
              </a:rPr>
              <a:t>Creating the GitHub account</a:t>
            </a:r>
            <a:endParaRPr lang="en-IN" sz="1600" dirty="0">
              <a:solidFill>
                <a:schemeClr val="accent1"/>
              </a:solidFill>
            </a:endParaRPr>
          </a:p>
          <a:p>
            <a:pPr marL="457200" indent="-457200">
              <a:buFont typeface="+mj-lt"/>
              <a:buAutoNum type="arabicParenR"/>
            </a:pPr>
            <a:r>
              <a:rPr lang="en-IN" sz="1600" dirty="0">
                <a:solidFill>
                  <a:schemeClr val="accent2"/>
                </a:solidFill>
              </a:rPr>
              <a:t>Go to </a:t>
            </a:r>
            <a:r>
              <a:rPr lang="en-IN" sz="1600" dirty="0">
                <a:solidFill>
                  <a:schemeClr val="accent2"/>
                </a:solidFill>
                <a:hlinkClick r:id="rId2">
                  <a:extLst>
                    <a:ext uri="{A12FA001-AC4F-418D-AE19-62706E023703}">
                      <ahyp:hlinkClr xmlns:ahyp="http://schemas.microsoft.com/office/drawing/2018/hyperlinkcolor" val="tx"/>
                    </a:ext>
                  </a:extLst>
                </a:hlinkClick>
              </a:rPr>
              <a:t>https://github.com/join</a:t>
            </a:r>
            <a:r>
              <a:rPr lang="en-IN" sz="1600" dirty="0">
                <a:solidFill>
                  <a:schemeClr val="accent2"/>
                </a:solidFill>
              </a:rPr>
              <a:t> in a web browser</a:t>
            </a:r>
          </a:p>
          <a:p>
            <a:pPr marL="457200" indent="-457200">
              <a:buFont typeface="+mj-lt"/>
              <a:buAutoNum type="arabicParenR"/>
            </a:pPr>
            <a:r>
              <a:rPr lang="en-IN" sz="1600" dirty="0">
                <a:solidFill>
                  <a:schemeClr val="accent2"/>
                </a:solidFill>
              </a:rPr>
              <a:t>Signup by providing required details</a:t>
            </a:r>
          </a:p>
          <a:p>
            <a:pPr marL="457200" indent="-457200">
              <a:buFont typeface="+mj-lt"/>
              <a:buAutoNum type="arabicParenR"/>
            </a:pPr>
            <a:r>
              <a:rPr lang="en-IN" sz="1600" dirty="0">
                <a:solidFill>
                  <a:schemeClr val="accent2"/>
                </a:solidFill>
              </a:rPr>
              <a:t>Click the ”Choose” button for your desired plan(Free). Once you select a plan, GitHub will send an email confirmation message to the mail address you entered.</a:t>
            </a:r>
          </a:p>
          <a:p>
            <a:pPr marL="457200" indent="-457200">
              <a:buFont typeface="+mj-lt"/>
              <a:buAutoNum type="arabicParenR"/>
            </a:pPr>
            <a:r>
              <a:rPr lang="en-IN" sz="1600" dirty="0">
                <a:solidFill>
                  <a:schemeClr val="accent2"/>
                </a:solidFill>
              </a:rPr>
              <a:t>Verify the mail address</a:t>
            </a:r>
          </a:p>
          <a:p>
            <a:pPr marL="457200" indent="-457200">
              <a:buFont typeface="+mj-lt"/>
              <a:buAutoNum type="arabicParenR"/>
            </a:pPr>
            <a:r>
              <a:rPr lang="en-IN" sz="1600" dirty="0">
                <a:solidFill>
                  <a:schemeClr val="accent2"/>
                </a:solidFill>
              </a:rPr>
              <a:t>Review your plan selection and click ”Continue”.</a:t>
            </a:r>
          </a:p>
          <a:p>
            <a:pPr marL="457200" indent="-457200">
              <a:buFont typeface="+mj-lt"/>
              <a:buAutoNum type="arabicParenR"/>
            </a:pPr>
            <a:r>
              <a:rPr lang="en-IN" sz="1600" dirty="0">
                <a:solidFill>
                  <a:schemeClr val="accent2"/>
                </a:solidFill>
              </a:rPr>
              <a:t>Select your preferences and click ”Submit”.</a:t>
            </a:r>
          </a:p>
          <a:p>
            <a:pPr marL="0" indent="0">
              <a:buNone/>
            </a:pPr>
            <a:r>
              <a:rPr lang="en-IN" sz="1600" dirty="0">
                <a:hlinkClick r:id="rId3"/>
              </a:rPr>
              <a:t>https://help.github.com/en/github/getting-started-with-github/signing-up-for-a-new-github-account</a:t>
            </a:r>
            <a:endParaRPr lang="en-IN" sz="1600" dirty="0"/>
          </a:p>
          <a:p>
            <a:pPr marL="0" indent="0">
              <a:buNone/>
            </a:pPr>
            <a:r>
              <a:rPr lang="en-IN" sz="1600" dirty="0">
                <a:hlinkClick r:id="rId4"/>
              </a:rPr>
              <a:t>https://www.wikihow.com/Create-an-Account-on-GitHub</a:t>
            </a:r>
            <a:endParaRPr lang="en-IN" sz="1600" dirty="0"/>
          </a:p>
        </p:txBody>
      </p:sp>
      <p:sp>
        <p:nvSpPr>
          <p:cNvPr id="4" name="TextBox 3">
            <a:extLst>
              <a:ext uri="{FF2B5EF4-FFF2-40B4-BE49-F238E27FC236}">
                <a16:creationId xmlns:a16="http://schemas.microsoft.com/office/drawing/2014/main" id="{21593154-54B7-4E12-9881-59C15A02DF76}"/>
              </a:ext>
            </a:extLst>
          </p:cNvPr>
          <p:cNvSpPr txBox="1"/>
          <p:nvPr/>
        </p:nvSpPr>
        <p:spPr>
          <a:xfrm>
            <a:off x="809470" y="778095"/>
            <a:ext cx="10523095" cy="707886"/>
          </a:xfrm>
          <a:prstGeom prst="rect">
            <a:avLst/>
          </a:prstGeom>
          <a:noFill/>
        </p:spPr>
        <p:txBody>
          <a:bodyPr wrap="square" rtlCol="0">
            <a:spAutoFit/>
          </a:bodyPr>
          <a:lstStyle/>
          <a:p>
            <a:r>
              <a:rPr lang="en-IN" sz="2000" dirty="0">
                <a:solidFill>
                  <a:schemeClr val="accent2"/>
                </a:solidFill>
              </a:rPr>
              <a:t>GitHub is a code hosting platform for collaboration and version control.</a:t>
            </a:r>
          </a:p>
          <a:p>
            <a:r>
              <a:rPr lang="en-IN" sz="2000" dirty="0">
                <a:solidFill>
                  <a:schemeClr val="accent2"/>
                </a:solidFill>
              </a:rPr>
              <a:t>GitHub lets you (and others) work together on projects.</a:t>
            </a:r>
          </a:p>
        </p:txBody>
      </p:sp>
    </p:spTree>
    <p:extLst>
      <p:ext uri="{BB962C8B-B14F-4D97-AF65-F5344CB8AC3E}">
        <p14:creationId xmlns:p14="http://schemas.microsoft.com/office/powerpoint/2010/main" val="74784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9464-6503-4EF5-8EE2-94D183DBA4AB}"/>
              </a:ext>
            </a:extLst>
          </p:cNvPr>
          <p:cNvSpPr>
            <a:spLocks noGrp="1"/>
          </p:cNvSpPr>
          <p:nvPr>
            <p:ph type="title"/>
          </p:nvPr>
        </p:nvSpPr>
        <p:spPr>
          <a:xfrm>
            <a:off x="1451579" y="241811"/>
            <a:ext cx="9291215" cy="728864"/>
          </a:xfrm>
        </p:spPr>
        <p:txBody>
          <a:bodyPr>
            <a:normAutofit/>
          </a:bodyPr>
          <a:lstStyle/>
          <a:p>
            <a:r>
              <a:rPr lang="en-IN" sz="2800" b="1" dirty="0"/>
              <a:t>Creating git repository in the </a:t>
            </a:r>
            <a:r>
              <a:rPr lang="en-IN" sz="2800" b="1" dirty="0" err="1"/>
              <a:t>github</a:t>
            </a:r>
            <a:endParaRPr lang="en-IN" sz="2800" b="1" dirty="0"/>
          </a:p>
        </p:txBody>
      </p:sp>
      <p:sp>
        <p:nvSpPr>
          <p:cNvPr id="3" name="Content Placeholder 2">
            <a:extLst>
              <a:ext uri="{FF2B5EF4-FFF2-40B4-BE49-F238E27FC236}">
                <a16:creationId xmlns:a16="http://schemas.microsoft.com/office/drawing/2014/main" id="{2A670FBE-F1C1-4F49-A310-E5939EE504B0}"/>
              </a:ext>
            </a:extLst>
          </p:cNvPr>
          <p:cNvSpPr>
            <a:spLocks noGrp="1"/>
          </p:cNvSpPr>
          <p:nvPr>
            <p:ph idx="1"/>
          </p:nvPr>
        </p:nvSpPr>
        <p:spPr>
          <a:xfrm>
            <a:off x="1451579" y="773724"/>
            <a:ext cx="9291215" cy="4692621"/>
          </a:xfrm>
        </p:spPr>
        <p:txBody>
          <a:bodyPr/>
          <a:lstStyle/>
          <a:p>
            <a:pPr marL="0" indent="0">
              <a:buNone/>
            </a:pPr>
            <a:endParaRPr lang="en-IN" dirty="0">
              <a:solidFill>
                <a:srgbClr val="FFFF00"/>
              </a:solidFill>
            </a:endParaRPr>
          </a:p>
          <a:p>
            <a:pPr marL="0" indent="0">
              <a:buNone/>
            </a:pPr>
            <a:endParaRPr lang="en-IN" dirty="0">
              <a:solidFill>
                <a:srgbClr val="FFFF00"/>
              </a:solidFill>
            </a:endParaRPr>
          </a:p>
          <a:p>
            <a:pPr marL="0" indent="0">
              <a:buNone/>
            </a:pPr>
            <a:endParaRPr lang="en-IN" dirty="0">
              <a:solidFill>
                <a:srgbClr val="FFFF00"/>
              </a:solidFill>
            </a:endParaRPr>
          </a:p>
          <a:p>
            <a:pPr marL="0" indent="0">
              <a:buNone/>
            </a:pPr>
            <a:r>
              <a:rPr lang="en-IN" b="1" dirty="0">
                <a:solidFill>
                  <a:srgbClr val="FFFF00"/>
                </a:solidFill>
                <a:hlinkClick r:id="rId2">
                  <a:extLst>
                    <a:ext uri="{A12FA001-AC4F-418D-AE19-62706E023703}">
                      <ahyp:hlinkClr xmlns:ahyp="http://schemas.microsoft.com/office/drawing/2018/hyperlinkcolor" val="tx"/>
                    </a:ext>
                  </a:extLst>
                </a:hlinkClick>
              </a:rPr>
              <a:t>Follow below link:</a:t>
            </a:r>
          </a:p>
          <a:p>
            <a:pPr marL="0" indent="0">
              <a:buNone/>
            </a:pPr>
            <a:r>
              <a:rPr lang="en-IN" dirty="0">
                <a:solidFill>
                  <a:srgbClr val="FFFF00"/>
                </a:solidFill>
                <a:hlinkClick r:id="rId2">
                  <a:extLst>
                    <a:ext uri="{A12FA001-AC4F-418D-AE19-62706E023703}">
                      <ahyp:hlinkClr xmlns:ahyp="http://schemas.microsoft.com/office/drawing/2018/hyperlinkcolor" val="tx"/>
                    </a:ext>
                  </a:extLst>
                </a:hlinkClick>
              </a:rPr>
              <a:t>https://help.github.com/en/github/getting-started-with-github/create-a-repo</a:t>
            </a:r>
            <a:endParaRPr lang="en-IN" dirty="0">
              <a:solidFill>
                <a:srgbClr val="FFFF00"/>
              </a:solidFill>
            </a:endParaRPr>
          </a:p>
        </p:txBody>
      </p:sp>
    </p:spTree>
    <p:extLst>
      <p:ext uri="{BB962C8B-B14F-4D97-AF65-F5344CB8AC3E}">
        <p14:creationId xmlns:p14="http://schemas.microsoft.com/office/powerpoint/2010/main" val="26566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2_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themeOverride>
</file>

<file path=docProps/app.xml><?xml version="1.0" encoding="utf-8"?>
<Properties xmlns="http://schemas.openxmlformats.org/officeDocument/2006/extended-properties" xmlns:vt="http://schemas.openxmlformats.org/officeDocument/2006/docPropsVTypes">
  <Template/>
  <TotalTime>2358</TotalTime>
  <Words>4771</Words>
  <Application>Microsoft Office PowerPoint</Application>
  <PresentationFormat>Widescreen</PresentationFormat>
  <Paragraphs>445</Paragraphs>
  <Slides>43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43</vt:i4>
      </vt:variant>
    </vt:vector>
  </HeadingPairs>
  <TitlesOfParts>
    <vt:vector size="56" baseType="lpstr">
      <vt:lpstr>Arial</vt:lpstr>
      <vt:lpstr>Arial Unicode MS</vt:lpstr>
      <vt:lpstr>Calibri</vt:lpstr>
      <vt:lpstr>Courier</vt:lpstr>
      <vt:lpstr>Courier New</vt:lpstr>
      <vt:lpstr>Gill Sans MT</vt:lpstr>
      <vt:lpstr>Palatino Linotype</vt:lpstr>
      <vt:lpstr>Rockwell</vt:lpstr>
      <vt:lpstr>Segoe UI</vt:lpstr>
      <vt:lpstr>Wingdings</vt:lpstr>
      <vt:lpstr>2_Gallery</vt:lpstr>
      <vt:lpstr>Gallery</vt:lpstr>
      <vt:lpstr>1_Gallery</vt:lpstr>
      <vt:lpstr>Topics to be Covered</vt:lpstr>
      <vt:lpstr>Version control systems</vt:lpstr>
      <vt:lpstr>version control systems</vt:lpstr>
      <vt:lpstr>Local Version Control Systems</vt:lpstr>
      <vt:lpstr>Centralized Version Control Systems</vt:lpstr>
      <vt:lpstr>Distributed Version Control Systems</vt:lpstr>
      <vt:lpstr>Introduction to Git</vt:lpstr>
      <vt:lpstr>Git hub</vt:lpstr>
      <vt:lpstr>Creating git repository in the github</vt:lpstr>
      <vt:lpstr>GIT</vt:lpstr>
      <vt:lpstr>main sections of a Git project</vt:lpstr>
      <vt:lpstr>PowerPoint Presentation</vt:lpstr>
      <vt:lpstr>GIT Commands</vt:lpstr>
      <vt:lpstr>PowerPoint Presentation</vt:lpstr>
      <vt:lpstr>PowerPoint Presentation</vt:lpstr>
      <vt:lpstr>PowerPoint Presentation</vt:lpstr>
      <vt:lpstr>Exercise</vt:lpstr>
      <vt:lpstr>Build tools</vt:lpstr>
      <vt:lpstr>Why build tools?</vt:lpstr>
      <vt:lpstr>Build tools</vt:lpstr>
      <vt:lpstr>PowerPoint Presentation</vt:lpstr>
      <vt:lpstr>PowerPoint Presentation</vt:lpstr>
      <vt:lpstr>PowerPoint Presentation</vt:lpstr>
      <vt:lpstr>Exercise</vt:lpstr>
      <vt:lpstr>Build Integration</vt:lpstr>
      <vt:lpstr>Problem before ci</vt:lpstr>
      <vt:lpstr>Benefits with ci</vt:lpstr>
      <vt:lpstr>Continuous Integration (CI)</vt:lpstr>
      <vt:lpstr>continuous deployment (CD)</vt:lpstr>
      <vt:lpstr>Relationship b/w ci &amp; CD’s</vt:lpstr>
      <vt:lpstr>Efforts required</vt:lpstr>
      <vt:lpstr>GAIN with CI/CD</vt:lpstr>
      <vt:lpstr>CI Tools</vt:lpstr>
      <vt:lpstr>Jenkins</vt:lpstr>
      <vt:lpstr>Exercise</vt:lpstr>
      <vt:lpstr>Shell Scripting</vt:lpstr>
      <vt:lpstr>PowerPoint Presentation</vt:lpstr>
      <vt:lpstr>PowerPoint Presentation</vt:lpstr>
      <vt:lpstr>PowerPoint Presentation</vt:lpstr>
      <vt:lpstr>Exercise</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Integration</dc:title>
  <dc:creator>Vinod Kumar Jadhav</dc:creator>
  <cp:lastModifiedBy>Vinod Kumar Jadhav</cp:lastModifiedBy>
  <cp:revision>82</cp:revision>
  <dcterms:created xsi:type="dcterms:W3CDTF">2019-10-15T05:29:16Z</dcterms:created>
  <dcterms:modified xsi:type="dcterms:W3CDTF">2021-01-08T10:25:26Z</dcterms:modified>
</cp:coreProperties>
</file>