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72" r:id="rId2"/>
    <p:sldId id="256" r:id="rId3"/>
    <p:sldId id="257" r:id="rId4"/>
    <p:sldId id="258" r:id="rId5"/>
    <p:sldId id="261" r:id="rId6"/>
    <p:sldId id="264" r:id="rId7"/>
    <p:sldId id="260" r:id="rId8"/>
    <p:sldId id="259" r:id="rId9"/>
    <p:sldId id="267" r:id="rId10"/>
    <p:sldId id="268" r:id="rId11"/>
    <p:sldId id="263" r:id="rId12"/>
    <p:sldId id="262" r:id="rId13"/>
    <p:sldId id="265" r:id="rId14"/>
    <p:sldId id="266" r:id="rId15"/>
    <p:sldId id="269" r:id="rId16"/>
    <p:sldId id="270" r:id="rId17"/>
    <p:sldId id="274" r:id="rId18"/>
    <p:sldId id="271" r:id="rId19"/>
    <p:sldId id="275"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88BDC369-17D5-4559-B0E7-D39F9D026D9D}"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331182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DC369-17D5-4559-B0E7-D39F9D026D9D}"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409546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DC369-17D5-4559-B0E7-D39F9D026D9D}"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54572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DC369-17D5-4559-B0E7-D39F9D026D9D}"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553B8-1345-4592-BE8E-C26952C725E1}"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1489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DC369-17D5-4559-B0E7-D39F9D026D9D}"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2805820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BDC369-17D5-4559-B0E7-D39F9D026D9D}"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136282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BDC369-17D5-4559-B0E7-D39F9D026D9D}"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17282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DC369-17D5-4559-B0E7-D39F9D026D9D}"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319328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DC369-17D5-4559-B0E7-D39F9D026D9D}"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1538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DC369-17D5-4559-B0E7-D39F9D026D9D}"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69265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BDC369-17D5-4559-B0E7-D39F9D026D9D}"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279621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BDC369-17D5-4559-B0E7-D39F9D026D9D}"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53397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BDC369-17D5-4559-B0E7-D39F9D026D9D}"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37381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BDC369-17D5-4559-B0E7-D39F9D026D9D}"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145584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DC369-17D5-4559-B0E7-D39F9D026D9D}"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142599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DC369-17D5-4559-B0E7-D39F9D026D9D}"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170147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DC369-17D5-4559-B0E7-D39F9D026D9D}"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553B8-1345-4592-BE8E-C26952C725E1}" type="slidenum">
              <a:rPr lang="en-IN" smtClean="0"/>
              <a:t>‹#›</a:t>
            </a:fld>
            <a:endParaRPr lang="en-IN"/>
          </a:p>
        </p:txBody>
      </p:sp>
    </p:spTree>
    <p:extLst>
      <p:ext uri="{BB962C8B-B14F-4D97-AF65-F5344CB8AC3E}">
        <p14:creationId xmlns:p14="http://schemas.microsoft.com/office/powerpoint/2010/main" val="222158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8BDC369-17D5-4559-B0E7-D39F9D026D9D}" type="datetimeFigureOut">
              <a:rPr lang="en-IN" smtClean="0"/>
              <a:t>31-05-2022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B3553B8-1345-4592-BE8E-C26952C725E1}" type="slidenum">
              <a:rPr lang="en-IN" smtClean="0"/>
              <a:t>‹#›</a:t>
            </a:fld>
            <a:endParaRPr lang="en-IN"/>
          </a:p>
        </p:txBody>
      </p:sp>
    </p:spTree>
    <p:extLst>
      <p:ext uri="{BB962C8B-B14F-4D97-AF65-F5344CB8AC3E}">
        <p14:creationId xmlns:p14="http://schemas.microsoft.com/office/powerpoint/2010/main" val="2217721894"/>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log.usejournal.com/500-data-structures-and-algorithms-practice-problems-35afe8a1e222?gi=fbe293767db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F00C-3369-4D3B-9E26-51C91E99C27C}"/>
              </a:ext>
            </a:extLst>
          </p:cNvPr>
          <p:cNvSpPr>
            <a:spLocks noGrp="1"/>
          </p:cNvSpPr>
          <p:nvPr>
            <p:ph type="title"/>
          </p:nvPr>
        </p:nvSpPr>
        <p:spPr>
          <a:xfrm>
            <a:off x="1676400" y="4420290"/>
            <a:ext cx="10515600" cy="1325563"/>
          </a:xfrm>
        </p:spPr>
        <p:txBody>
          <a:bodyPr>
            <a:noAutofit/>
          </a:bodyPr>
          <a:lstStyle/>
          <a:p>
            <a:pPr algn="r"/>
            <a:r>
              <a:rPr lang="en-IN" sz="4400" b="1" dirty="0">
                <a:solidFill>
                  <a:srgbClr val="FFC000"/>
                </a:solidFill>
              </a:rPr>
              <a:t>C - PROGRAMMING </a:t>
            </a:r>
            <a:br>
              <a:rPr lang="en-IN" sz="4400" b="1" dirty="0">
                <a:solidFill>
                  <a:srgbClr val="FFC000"/>
                </a:solidFill>
              </a:rPr>
            </a:br>
            <a:r>
              <a:rPr lang="en-IN" sz="4400" b="1" dirty="0">
                <a:solidFill>
                  <a:srgbClr val="FFC000"/>
                </a:solidFill>
              </a:rPr>
              <a:t>INTERVIEW PREPARATION GUIDE</a:t>
            </a:r>
          </a:p>
        </p:txBody>
      </p:sp>
    </p:spTree>
    <p:extLst>
      <p:ext uri="{BB962C8B-B14F-4D97-AF65-F5344CB8AC3E}">
        <p14:creationId xmlns:p14="http://schemas.microsoft.com/office/powerpoint/2010/main" val="395088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F0BFF0-7336-4A41-BB12-D40BCE72CA19}"/>
              </a:ext>
            </a:extLst>
          </p:cNvPr>
          <p:cNvSpPr txBox="1"/>
          <p:nvPr/>
        </p:nvSpPr>
        <p:spPr>
          <a:xfrm>
            <a:off x="225287" y="26507"/>
            <a:ext cx="11701670" cy="6832640"/>
          </a:xfrm>
          <a:prstGeom prst="rect">
            <a:avLst/>
          </a:prstGeom>
          <a:noFill/>
        </p:spPr>
        <p:txBody>
          <a:bodyPr wrap="square" rtlCol="0">
            <a:spAutoFit/>
          </a:bodyPr>
          <a:lstStyle/>
          <a:p>
            <a:r>
              <a:rPr lang="en-IN" sz="2000" b="1" u="sng" dirty="0">
                <a:solidFill>
                  <a:srgbClr val="FFC000"/>
                </a:solidFill>
              </a:rPr>
              <a:t>UNIONS:</a:t>
            </a:r>
          </a:p>
          <a:p>
            <a:r>
              <a:rPr lang="en-IN" dirty="0"/>
              <a:t>Unions will be used in the scenario where there are multiple members needed in the application for a same entity but all the members are mutual exclusion.</a:t>
            </a:r>
          </a:p>
          <a:p>
            <a:endParaRPr lang="en-IN" dirty="0"/>
          </a:p>
          <a:p>
            <a:r>
              <a:rPr lang="en-IN" dirty="0"/>
              <a:t>All the members share the common memory area where highest no. of bytes will be allocated for that union.</a:t>
            </a:r>
          </a:p>
          <a:p>
            <a:endParaRPr lang="en-IN" dirty="0"/>
          </a:p>
          <a:p>
            <a:r>
              <a:rPr lang="en-IN" dirty="0"/>
              <a:t>Ex:</a:t>
            </a:r>
          </a:p>
          <a:p>
            <a:r>
              <a:rPr lang="en-IN" dirty="0"/>
              <a:t>union </a:t>
            </a:r>
            <a:r>
              <a:rPr lang="en-IN" dirty="0" err="1"/>
              <a:t>xyz</a:t>
            </a:r>
            <a:endParaRPr lang="en-IN" dirty="0"/>
          </a:p>
          <a:p>
            <a:r>
              <a:rPr lang="en-IN" dirty="0"/>
              <a:t>{</a:t>
            </a:r>
          </a:p>
          <a:p>
            <a:r>
              <a:rPr lang="en-IN" dirty="0"/>
              <a:t>	char x;</a:t>
            </a:r>
          </a:p>
          <a:p>
            <a:r>
              <a:rPr lang="en-IN" dirty="0"/>
              <a:t>	int  y;</a:t>
            </a:r>
          </a:p>
          <a:p>
            <a:r>
              <a:rPr lang="en-IN" dirty="0"/>
              <a:t>}u;</a:t>
            </a:r>
          </a:p>
          <a:p>
            <a:r>
              <a:rPr lang="en-IN" sz="2400" b="1" u="sng" dirty="0">
                <a:solidFill>
                  <a:srgbClr val="FFC000"/>
                </a:solidFill>
              </a:rPr>
              <a:t>Enumerations or </a:t>
            </a:r>
            <a:r>
              <a:rPr lang="en-IN" sz="2400" b="1" u="sng" dirty="0" err="1">
                <a:solidFill>
                  <a:srgbClr val="FFC000"/>
                </a:solidFill>
              </a:rPr>
              <a:t>enums</a:t>
            </a:r>
            <a:r>
              <a:rPr lang="en-IN" sz="2400" b="1" u="sng" dirty="0">
                <a:solidFill>
                  <a:srgbClr val="FFC000"/>
                </a:solidFill>
              </a:rPr>
              <a:t>:</a:t>
            </a:r>
          </a:p>
          <a:p>
            <a:r>
              <a:rPr lang="en-IN" b="0" i="0" dirty="0">
                <a:effectLst/>
                <a:latin typeface="urw-din"/>
              </a:rPr>
              <a:t>Enums are mainly used to assign names to integral constants, the names make a program easy to read and maintain.</a:t>
            </a:r>
          </a:p>
          <a:p>
            <a:endParaRPr lang="en-IN" dirty="0">
              <a:latin typeface="urw-din"/>
            </a:endParaRPr>
          </a:p>
          <a:p>
            <a:r>
              <a:rPr lang="en-IN" dirty="0" err="1">
                <a:latin typeface="urw-din"/>
              </a:rPr>
              <a:t>enum</a:t>
            </a:r>
            <a:r>
              <a:rPr lang="en-IN" dirty="0">
                <a:latin typeface="urw-din"/>
              </a:rPr>
              <a:t> week</a:t>
            </a:r>
          </a:p>
          <a:p>
            <a:r>
              <a:rPr lang="en-IN" dirty="0">
                <a:latin typeface="urw-din"/>
              </a:rPr>
              <a:t>{</a:t>
            </a:r>
          </a:p>
          <a:p>
            <a:r>
              <a:rPr lang="en-IN" dirty="0">
                <a:latin typeface="urw-din"/>
              </a:rPr>
              <a:t>Mon,</a:t>
            </a:r>
          </a:p>
          <a:p>
            <a:r>
              <a:rPr lang="en-IN" dirty="0">
                <a:latin typeface="urw-din"/>
              </a:rPr>
              <a:t>Tue,</a:t>
            </a:r>
          </a:p>
          <a:p>
            <a:r>
              <a:rPr lang="en-IN" dirty="0">
                <a:latin typeface="urw-din"/>
              </a:rPr>
              <a:t>Wed</a:t>
            </a:r>
          </a:p>
          <a:p>
            <a:r>
              <a:rPr lang="en-IN" dirty="0">
                <a:latin typeface="urw-din"/>
              </a:rPr>
              <a:t>..</a:t>
            </a:r>
          </a:p>
          <a:p>
            <a:r>
              <a:rPr lang="en-IN" dirty="0">
                <a:latin typeface="urw-din"/>
              </a:rPr>
              <a:t>}day;</a:t>
            </a:r>
          </a:p>
          <a:p>
            <a:endParaRPr lang="en-IN" dirty="0">
              <a:latin typeface="urw-din"/>
            </a:endParaRPr>
          </a:p>
          <a:p>
            <a:r>
              <a:rPr lang="en-IN" dirty="0">
                <a:latin typeface="urw-din"/>
              </a:rPr>
              <a:t>day = Wed; </a:t>
            </a:r>
            <a:r>
              <a:rPr lang="en-IN" dirty="0">
                <a:latin typeface="urw-din"/>
                <a:sym typeface="Wingdings" panose="05000000000000000000" pitchFamily="2" charset="2"/>
              </a:rPr>
              <a:t> it means day = 2 as </a:t>
            </a:r>
            <a:r>
              <a:rPr lang="en-IN" dirty="0" err="1">
                <a:latin typeface="urw-din"/>
                <a:sym typeface="Wingdings" panose="05000000000000000000" pitchFamily="2" charset="2"/>
              </a:rPr>
              <a:t>enums</a:t>
            </a:r>
            <a:r>
              <a:rPr lang="en-IN" dirty="0">
                <a:latin typeface="urw-din"/>
                <a:sym typeface="Wingdings" panose="05000000000000000000" pitchFamily="2" charset="2"/>
              </a:rPr>
              <a:t> value starts from 0, 1, 2, etc…</a:t>
            </a:r>
            <a:endParaRPr lang="en-IN" dirty="0"/>
          </a:p>
        </p:txBody>
      </p:sp>
      <p:graphicFrame>
        <p:nvGraphicFramePr>
          <p:cNvPr id="5" name="Table 5">
            <a:extLst>
              <a:ext uri="{FF2B5EF4-FFF2-40B4-BE49-F238E27FC236}">
                <a16:creationId xmlns:a16="http://schemas.microsoft.com/office/drawing/2014/main" id="{F6750BCD-1B84-4882-9528-945255B0990E}"/>
              </a:ext>
            </a:extLst>
          </p:cNvPr>
          <p:cNvGraphicFramePr>
            <a:graphicFrameLocks noGrp="1"/>
          </p:cNvGraphicFramePr>
          <p:nvPr>
            <p:extLst>
              <p:ext uri="{D42A27DB-BD31-4B8C-83A1-F6EECF244321}">
                <p14:modId xmlns:p14="http://schemas.microsoft.com/office/powerpoint/2010/main" val="2078513825"/>
              </p:ext>
            </p:extLst>
          </p:nvPr>
        </p:nvGraphicFramePr>
        <p:xfrm>
          <a:off x="2774122" y="2457635"/>
          <a:ext cx="8128000" cy="370840"/>
        </p:xfrm>
        <a:graphic>
          <a:graphicData uri="http://schemas.openxmlformats.org/drawingml/2006/table">
            <a:tbl>
              <a:tblPr firstRow="1" bandRow="1">
                <a:tableStyleId>{D7AC3CCA-C797-4891-BE02-D94E43425B78}</a:tableStyleId>
              </a:tblPr>
              <a:tblGrid>
                <a:gridCol w="2032000">
                  <a:extLst>
                    <a:ext uri="{9D8B030D-6E8A-4147-A177-3AD203B41FA5}">
                      <a16:colId xmlns:a16="http://schemas.microsoft.com/office/drawing/2014/main" val="2209376641"/>
                    </a:ext>
                  </a:extLst>
                </a:gridCol>
                <a:gridCol w="2032000">
                  <a:extLst>
                    <a:ext uri="{9D8B030D-6E8A-4147-A177-3AD203B41FA5}">
                      <a16:colId xmlns:a16="http://schemas.microsoft.com/office/drawing/2014/main" val="119988321"/>
                    </a:ext>
                  </a:extLst>
                </a:gridCol>
                <a:gridCol w="2032000">
                  <a:extLst>
                    <a:ext uri="{9D8B030D-6E8A-4147-A177-3AD203B41FA5}">
                      <a16:colId xmlns:a16="http://schemas.microsoft.com/office/drawing/2014/main" val="4044645972"/>
                    </a:ext>
                  </a:extLst>
                </a:gridCol>
                <a:gridCol w="2032000">
                  <a:extLst>
                    <a:ext uri="{9D8B030D-6E8A-4147-A177-3AD203B41FA5}">
                      <a16:colId xmlns:a16="http://schemas.microsoft.com/office/drawing/2014/main" val="1826746187"/>
                    </a:ext>
                  </a:extLst>
                </a:gridCol>
              </a:tblGrid>
              <a:tr h="370840">
                <a:tc>
                  <a:txBody>
                    <a:bodyPr/>
                    <a:lstStyle/>
                    <a:p>
                      <a:pPr algn="ctr"/>
                      <a:r>
                        <a:rPr lang="en-IN" dirty="0"/>
                        <a:t>x0/y0</a:t>
                      </a:r>
                    </a:p>
                  </a:txBody>
                  <a:tcPr>
                    <a:solidFill>
                      <a:srgbClr val="00B050"/>
                    </a:solidFill>
                  </a:tcPr>
                </a:tc>
                <a:tc>
                  <a:txBody>
                    <a:bodyPr/>
                    <a:lstStyle/>
                    <a:p>
                      <a:pPr algn="ctr"/>
                      <a:r>
                        <a:rPr lang="en-IN" dirty="0"/>
                        <a:t>y1</a:t>
                      </a:r>
                    </a:p>
                  </a:txBody>
                  <a:tcPr>
                    <a:solidFill>
                      <a:srgbClr val="92D050"/>
                    </a:solidFill>
                  </a:tcPr>
                </a:tc>
                <a:tc>
                  <a:txBody>
                    <a:bodyPr/>
                    <a:lstStyle/>
                    <a:p>
                      <a:pPr algn="ctr"/>
                      <a:r>
                        <a:rPr lang="en-IN" dirty="0"/>
                        <a:t>y2</a:t>
                      </a:r>
                    </a:p>
                  </a:txBody>
                  <a:tcPr>
                    <a:solidFill>
                      <a:srgbClr val="92D050"/>
                    </a:solidFill>
                  </a:tcPr>
                </a:tc>
                <a:tc>
                  <a:txBody>
                    <a:bodyPr/>
                    <a:lstStyle/>
                    <a:p>
                      <a:pPr algn="ctr"/>
                      <a:r>
                        <a:rPr lang="en-IN" dirty="0"/>
                        <a:t>y3</a:t>
                      </a:r>
                    </a:p>
                  </a:txBody>
                  <a:tcPr>
                    <a:solidFill>
                      <a:srgbClr val="92D050"/>
                    </a:solidFill>
                  </a:tcPr>
                </a:tc>
                <a:extLst>
                  <a:ext uri="{0D108BD9-81ED-4DB2-BD59-A6C34878D82A}">
                    <a16:rowId xmlns:a16="http://schemas.microsoft.com/office/drawing/2014/main" val="715839248"/>
                  </a:ext>
                </a:extLst>
              </a:tr>
            </a:tbl>
          </a:graphicData>
        </a:graphic>
      </p:graphicFrame>
    </p:spTree>
    <p:extLst>
      <p:ext uri="{BB962C8B-B14F-4D97-AF65-F5344CB8AC3E}">
        <p14:creationId xmlns:p14="http://schemas.microsoft.com/office/powerpoint/2010/main" val="191954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80CAC1-DFD1-422D-AA26-CC1F83556218}"/>
              </a:ext>
            </a:extLst>
          </p:cNvPr>
          <p:cNvSpPr txBox="1"/>
          <p:nvPr/>
        </p:nvSpPr>
        <p:spPr>
          <a:xfrm>
            <a:off x="424070" y="-53006"/>
            <a:ext cx="11489634" cy="6986528"/>
          </a:xfrm>
          <a:prstGeom prst="rect">
            <a:avLst/>
          </a:prstGeom>
          <a:noFill/>
        </p:spPr>
        <p:txBody>
          <a:bodyPr wrap="square" rtlCol="0">
            <a:spAutoFit/>
          </a:bodyPr>
          <a:lstStyle/>
          <a:p>
            <a:pPr algn="ctr"/>
            <a:r>
              <a:rPr lang="en-IN" sz="3200" b="1" u="sng" dirty="0">
                <a:solidFill>
                  <a:srgbClr val="FFC000"/>
                </a:solidFill>
              </a:rPr>
              <a:t>Arrays and Pointers</a:t>
            </a:r>
            <a:endParaRPr lang="en-IN" sz="2800" b="1" u="sng" dirty="0">
              <a:solidFill>
                <a:srgbClr val="FFC000"/>
              </a:solidFill>
            </a:endParaRP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Pointers can hold the address of another variable or another pointer.</a:t>
            </a:r>
          </a:p>
          <a:p>
            <a:pPr marL="285750" indent="-285750">
              <a:buFont typeface="Arial" panose="020B0604020202020204" pitchFamily="34" charset="0"/>
              <a:buChar char="•"/>
            </a:pPr>
            <a:r>
              <a:rPr lang="en-IN" sz="1600" dirty="0"/>
              <a:t>On pointer, we can do addition/subtraction/increment/decrement operations but not any other. It is meaningful to do these operations only on continuous memory locations.</a:t>
            </a:r>
          </a:p>
          <a:p>
            <a:pPr marL="285750" indent="-285750">
              <a:buFont typeface="Arial" panose="020B0604020202020204" pitchFamily="34" charset="0"/>
              <a:buChar char="•"/>
            </a:pPr>
            <a:r>
              <a:rPr lang="en-IN" sz="1600" dirty="0"/>
              <a:t>With pointers we can access 1-D array memories but cannot access 2-D array memory by using pointer to pointer.</a:t>
            </a:r>
          </a:p>
          <a:p>
            <a:pPr marL="285750" indent="-285750">
              <a:buFont typeface="Arial" panose="020B0604020202020204" pitchFamily="34" charset="0"/>
              <a:buChar char="•"/>
            </a:pPr>
            <a:r>
              <a:rPr lang="en-IN" sz="1600" b="1" u="sng" dirty="0">
                <a:solidFill>
                  <a:schemeClr val="accent6"/>
                </a:solidFill>
              </a:rPr>
              <a:t>Array increment/decrement cannot be performed as array is constant pointer.</a:t>
            </a:r>
          </a:p>
          <a:p>
            <a:pPr marL="285750" indent="-285750">
              <a:buFont typeface="Arial" panose="020B0604020202020204" pitchFamily="34" charset="0"/>
              <a:buChar char="•"/>
            </a:pPr>
            <a:endParaRPr lang="en-IN" sz="1600" dirty="0"/>
          </a:p>
          <a:p>
            <a:r>
              <a:rPr lang="en-IN" sz="1600" b="1" u="sng" dirty="0">
                <a:solidFill>
                  <a:srgbClr val="FFC000"/>
                </a:solidFill>
              </a:rPr>
              <a:t>Combination of pointer and </a:t>
            </a:r>
            <a:r>
              <a:rPr lang="en-IN" sz="1600" b="1" u="sng" dirty="0" err="1">
                <a:solidFill>
                  <a:srgbClr val="FFC000"/>
                </a:solidFill>
              </a:rPr>
              <a:t>const</a:t>
            </a:r>
            <a:r>
              <a:rPr lang="en-IN" sz="1600" b="1" u="sng" dirty="0">
                <a:solidFill>
                  <a:srgbClr val="FFC000"/>
                </a:solidFill>
              </a:rPr>
              <a:t> :</a:t>
            </a:r>
          </a:p>
          <a:p>
            <a:endParaRPr lang="en-IN" sz="1600" dirty="0"/>
          </a:p>
          <a:p>
            <a:r>
              <a:rPr lang="en-IN" sz="1600" dirty="0"/>
              <a:t>char   *p;           			</a:t>
            </a:r>
            <a:r>
              <a:rPr lang="en-IN" sz="1600" dirty="0">
                <a:sym typeface="Wingdings" panose="05000000000000000000" pitchFamily="2" charset="2"/>
              </a:rPr>
              <a:t> p is a pointer which will point to char variable</a:t>
            </a:r>
            <a:endParaRPr lang="en-IN" sz="1600" dirty="0"/>
          </a:p>
          <a:p>
            <a:r>
              <a:rPr lang="en-IN" sz="1600" dirty="0" err="1"/>
              <a:t>const</a:t>
            </a:r>
            <a:r>
              <a:rPr lang="en-IN" sz="1600" dirty="0"/>
              <a:t>  char  *p;			</a:t>
            </a:r>
            <a:r>
              <a:rPr lang="en-IN" sz="1600" dirty="0">
                <a:sym typeface="Wingdings" panose="05000000000000000000" pitchFamily="2" charset="2"/>
              </a:rPr>
              <a:t> p is a pointer which will point to </a:t>
            </a:r>
            <a:r>
              <a:rPr lang="en-IN" sz="1600" dirty="0" err="1">
                <a:sym typeface="Wingdings" panose="05000000000000000000" pitchFamily="2" charset="2"/>
              </a:rPr>
              <a:t>const</a:t>
            </a:r>
            <a:r>
              <a:rPr lang="en-IN" sz="1600" dirty="0">
                <a:sym typeface="Wingdings" panose="05000000000000000000" pitchFamily="2" charset="2"/>
              </a:rPr>
              <a:t> char variable</a:t>
            </a:r>
            <a:endParaRPr lang="en-IN" sz="1600" dirty="0"/>
          </a:p>
          <a:p>
            <a:r>
              <a:rPr lang="en-IN" sz="1600" dirty="0"/>
              <a:t>char   *</a:t>
            </a:r>
            <a:r>
              <a:rPr lang="en-IN" sz="1600" dirty="0" err="1"/>
              <a:t>const</a:t>
            </a:r>
            <a:r>
              <a:rPr lang="en-IN" sz="1600" dirty="0"/>
              <a:t>   p;			</a:t>
            </a:r>
            <a:r>
              <a:rPr lang="en-IN" sz="1600" dirty="0">
                <a:sym typeface="Wingdings" panose="05000000000000000000" pitchFamily="2" charset="2"/>
              </a:rPr>
              <a:t> p is a constant pointer which will point to char variable</a:t>
            </a:r>
            <a:endParaRPr lang="en-IN" sz="1600" dirty="0"/>
          </a:p>
          <a:p>
            <a:r>
              <a:rPr lang="en-IN" sz="1600" dirty="0" err="1"/>
              <a:t>const</a:t>
            </a:r>
            <a:r>
              <a:rPr lang="en-IN" sz="1600" dirty="0"/>
              <a:t>  char   *</a:t>
            </a:r>
            <a:r>
              <a:rPr lang="en-IN" sz="1600" dirty="0" err="1"/>
              <a:t>const</a:t>
            </a:r>
            <a:r>
              <a:rPr lang="en-IN" sz="1600" dirty="0"/>
              <a:t>  p;	</a:t>
            </a:r>
            <a:r>
              <a:rPr lang="en-IN" sz="1600" dirty="0">
                <a:sym typeface="Wingdings" panose="05000000000000000000" pitchFamily="2" charset="2"/>
              </a:rPr>
              <a:t> p is a constant pointer which will point to </a:t>
            </a:r>
            <a:r>
              <a:rPr lang="en-IN" sz="1600" dirty="0" err="1">
                <a:sym typeface="Wingdings" panose="05000000000000000000" pitchFamily="2" charset="2"/>
              </a:rPr>
              <a:t>const</a:t>
            </a:r>
            <a:r>
              <a:rPr lang="en-IN" sz="1600" dirty="0">
                <a:sym typeface="Wingdings" panose="05000000000000000000" pitchFamily="2" charset="2"/>
              </a:rPr>
              <a:t> char variable</a:t>
            </a:r>
            <a:endParaRPr lang="en-IN" sz="1600" dirty="0"/>
          </a:p>
          <a:p>
            <a:pPr marL="285750" indent="-285750">
              <a:buFont typeface="Arial" panose="020B0604020202020204" pitchFamily="34" charset="0"/>
              <a:buChar char="•"/>
            </a:pPr>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r>
              <a:rPr lang="en-IN" sz="1600" b="1" u="sng" dirty="0">
                <a:solidFill>
                  <a:srgbClr val="FFC000"/>
                </a:solidFill>
              </a:rPr>
              <a:t>Arrays of Pointers:</a:t>
            </a:r>
          </a:p>
          <a:p>
            <a:r>
              <a:rPr lang="en-IN" sz="1600" dirty="0"/>
              <a:t>int *p[5] = { &amp;x, &amp;y, </a:t>
            </a:r>
            <a:r>
              <a:rPr lang="en-IN" sz="1600" dirty="0" err="1"/>
              <a:t>arr</a:t>
            </a:r>
            <a:r>
              <a:rPr lang="en-IN" sz="1600" dirty="0"/>
              <a:t>, &amp;m, &amp;n}</a:t>
            </a:r>
          </a:p>
          <a:p>
            <a:endParaRPr lang="en-IN" sz="1600" dirty="0"/>
          </a:p>
          <a:p>
            <a:r>
              <a:rPr lang="en-IN" sz="1600" b="1" u="sng" dirty="0">
                <a:solidFill>
                  <a:srgbClr val="FFC000"/>
                </a:solidFill>
              </a:rPr>
              <a:t>Pointer to Array:</a:t>
            </a:r>
          </a:p>
          <a:p>
            <a:r>
              <a:rPr lang="en-IN" sz="1600" dirty="0"/>
              <a:t>int (*q)[5] = </a:t>
            </a:r>
            <a:r>
              <a:rPr lang="en-IN" sz="1600" dirty="0" err="1"/>
              <a:t>arr</a:t>
            </a:r>
            <a:r>
              <a:rPr lang="en-IN" sz="1600" dirty="0"/>
              <a:t>;     </a:t>
            </a:r>
            <a:r>
              <a:rPr lang="en-IN" sz="1600" dirty="0">
                <a:sym typeface="Wingdings" panose="05000000000000000000" pitchFamily="2" charset="2"/>
              </a:rPr>
              <a:t> Where </a:t>
            </a:r>
            <a:r>
              <a:rPr lang="en-IN" sz="1600" b="1" dirty="0" err="1">
                <a:sym typeface="Wingdings" panose="05000000000000000000" pitchFamily="2" charset="2"/>
              </a:rPr>
              <a:t>arr</a:t>
            </a:r>
            <a:r>
              <a:rPr lang="en-IN" sz="1600" b="1" dirty="0">
                <a:sym typeface="Wingdings" panose="05000000000000000000" pitchFamily="2" charset="2"/>
              </a:rPr>
              <a:t>   is </a:t>
            </a:r>
            <a:r>
              <a:rPr lang="en-IN" sz="1600" dirty="0">
                <a:sym typeface="Wingdings" panose="05000000000000000000" pitchFamily="2" charset="2"/>
              </a:rPr>
              <a:t>int </a:t>
            </a:r>
            <a:r>
              <a:rPr lang="en-IN" sz="1600" dirty="0" err="1">
                <a:sym typeface="Wingdings" panose="05000000000000000000" pitchFamily="2" charset="2"/>
              </a:rPr>
              <a:t>arr</a:t>
            </a:r>
            <a:r>
              <a:rPr lang="en-IN" sz="1600" dirty="0">
                <a:sym typeface="Wingdings" panose="05000000000000000000" pitchFamily="2" charset="2"/>
              </a:rPr>
              <a:t>[5];  array size must be 5 only.</a:t>
            </a:r>
            <a:endParaRPr lang="en-IN" sz="1600" dirty="0"/>
          </a:p>
        </p:txBody>
      </p:sp>
      <p:sp>
        <p:nvSpPr>
          <p:cNvPr id="5" name="Rectangle: Rounded Corners 4">
            <a:extLst>
              <a:ext uri="{FF2B5EF4-FFF2-40B4-BE49-F238E27FC236}">
                <a16:creationId xmlns:a16="http://schemas.microsoft.com/office/drawing/2014/main" id="{416B3CC9-BB96-4361-B1AC-352E8E7E248D}"/>
              </a:ext>
            </a:extLst>
          </p:cNvPr>
          <p:cNvSpPr/>
          <p:nvPr/>
        </p:nvSpPr>
        <p:spPr>
          <a:xfrm>
            <a:off x="710107" y="3781445"/>
            <a:ext cx="2237386" cy="666714"/>
          </a:xfrm>
          <a:prstGeom prst="round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200" dirty="0"/>
              <a:t>int *p;</a:t>
            </a:r>
          </a:p>
        </p:txBody>
      </p:sp>
      <p:sp>
        <p:nvSpPr>
          <p:cNvPr id="8" name="Freeform: Shape 7">
            <a:extLst>
              <a:ext uri="{FF2B5EF4-FFF2-40B4-BE49-F238E27FC236}">
                <a16:creationId xmlns:a16="http://schemas.microsoft.com/office/drawing/2014/main" id="{85247A2D-6790-4613-AEB9-331E028CE99A}"/>
              </a:ext>
            </a:extLst>
          </p:cNvPr>
          <p:cNvSpPr/>
          <p:nvPr/>
        </p:nvSpPr>
        <p:spPr>
          <a:xfrm>
            <a:off x="1539392" y="4150299"/>
            <a:ext cx="618572" cy="830282"/>
          </a:xfrm>
          <a:custGeom>
            <a:avLst/>
            <a:gdLst>
              <a:gd name="connsiteX0" fmla="*/ 622852 w 622852"/>
              <a:gd name="connsiteY0" fmla="*/ 132600 h 808667"/>
              <a:gd name="connsiteX1" fmla="*/ 556591 w 622852"/>
              <a:gd name="connsiteY1" fmla="*/ 755452 h 808667"/>
              <a:gd name="connsiteX2" fmla="*/ 410818 w 622852"/>
              <a:gd name="connsiteY2" fmla="*/ 78 h 808667"/>
              <a:gd name="connsiteX3" fmla="*/ 53009 w 622852"/>
              <a:gd name="connsiteY3" fmla="*/ 808461 h 808667"/>
              <a:gd name="connsiteX4" fmla="*/ 39757 w 622852"/>
              <a:gd name="connsiteY4" fmla="*/ 79591 h 808667"/>
              <a:gd name="connsiteX5" fmla="*/ 0 w 622852"/>
              <a:gd name="connsiteY5" fmla="*/ 119348 h 808667"/>
              <a:gd name="connsiteX6" fmla="*/ 0 w 622852"/>
              <a:gd name="connsiteY6" fmla="*/ 119348 h 80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852" h="808667">
                <a:moveTo>
                  <a:pt x="622852" y="132600"/>
                </a:moveTo>
                <a:cubicBezTo>
                  <a:pt x="607391" y="455069"/>
                  <a:pt x="591930" y="777539"/>
                  <a:pt x="556591" y="755452"/>
                </a:cubicBezTo>
                <a:cubicBezTo>
                  <a:pt x="521252" y="733365"/>
                  <a:pt x="494748" y="-8757"/>
                  <a:pt x="410818" y="78"/>
                </a:cubicBezTo>
                <a:cubicBezTo>
                  <a:pt x="326888" y="8913"/>
                  <a:pt x="114852" y="795209"/>
                  <a:pt x="53009" y="808461"/>
                </a:cubicBezTo>
                <a:cubicBezTo>
                  <a:pt x="-8834" y="821713"/>
                  <a:pt x="48592" y="194443"/>
                  <a:pt x="39757" y="79591"/>
                </a:cubicBezTo>
                <a:cubicBezTo>
                  <a:pt x="30922" y="-35261"/>
                  <a:pt x="0" y="119348"/>
                  <a:pt x="0" y="119348"/>
                </a:cubicBezTo>
                <a:lnTo>
                  <a:pt x="0" y="119348"/>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E1F6339-E10A-4EE9-A80F-F893EA1982BE}"/>
              </a:ext>
            </a:extLst>
          </p:cNvPr>
          <p:cNvSpPr/>
          <p:nvPr/>
        </p:nvSpPr>
        <p:spPr>
          <a:xfrm>
            <a:off x="3738233" y="3814575"/>
            <a:ext cx="2237386" cy="666714"/>
          </a:xfrm>
          <a:prstGeom prst="round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200" dirty="0"/>
              <a:t>int **q;</a:t>
            </a:r>
          </a:p>
        </p:txBody>
      </p:sp>
      <p:sp>
        <p:nvSpPr>
          <p:cNvPr id="10" name="Freeform: Shape 9">
            <a:extLst>
              <a:ext uri="{FF2B5EF4-FFF2-40B4-BE49-F238E27FC236}">
                <a16:creationId xmlns:a16="http://schemas.microsoft.com/office/drawing/2014/main" id="{314DA443-2485-4485-BDEB-85A8E9D6419D}"/>
              </a:ext>
            </a:extLst>
          </p:cNvPr>
          <p:cNvSpPr/>
          <p:nvPr/>
        </p:nvSpPr>
        <p:spPr>
          <a:xfrm>
            <a:off x="4653992" y="4282541"/>
            <a:ext cx="743696" cy="843958"/>
          </a:xfrm>
          <a:custGeom>
            <a:avLst/>
            <a:gdLst>
              <a:gd name="connsiteX0" fmla="*/ 704170 w 748843"/>
              <a:gd name="connsiteY0" fmla="*/ 185709 h 821986"/>
              <a:gd name="connsiteX1" fmla="*/ 730675 w 748843"/>
              <a:gd name="connsiteY1" fmla="*/ 742301 h 821986"/>
              <a:gd name="connsiteX2" fmla="*/ 465631 w 748843"/>
              <a:gd name="connsiteY2" fmla="*/ 179 h 821986"/>
              <a:gd name="connsiteX3" fmla="*/ 28309 w 748843"/>
              <a:gd name="connsiteY3" fmla="*/ 821814 h 821986"/>
              <a:gd name="connsiteX4" fmla="*/ 41562 w 748843"/>
              <a:gd name="connsiteY4" fmla="*/ 79692 h 821986"/>
              <a:gd name="connsiteX5" fmla="*/ 41562 w 748843"/>
              <a:gd name="connsiteY5" fmla="*/ 79692 h 821986"/>
              <a:gd name="connsiteX6" fmla="*/ 41562 w 748843"/>
              <a:gd name="connsiteY6" fmla="*/ 79692 h 821986"/>
              <a:gd name="connsiteX7" fmla="*/ 54814 w 748843"/>
              <a:gd name="connsiteY7" fmla="*/ 106196 h 82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843" h="821986">
                <a:moveTo>
                  <a:pt x="704170" y="185709"/>
                </a:moveTo>
                <a:cubicBezTo>
                  <a:pt x="737300" y="479466"/>
                  <a:pt x="770431" y="773223"/>
                  <a:pt x="730675" y="742301"/>
                </a:cubicBezTo>
                <a:cubicBezTo>
                  <a:pt x="690919" y="711379"/>
                  <a:pt x="582692" y="-13073"/>
                  <a:pt x="465631" y="179"/>
                </a:cubicBezTo>
                <a:cubicBezTo>
                  <a:pt x="348570" y="13431"/>
                  <a:pt x="98987" y="808562"/>
                  <a:pt x="28309" y="821814"/>
                </a:cubicBezTo>
                <a:cubicBezTo>
                  <a:pt x="-42369" y="835066"/>
                  <a:pt x="41562" y="79692"/>
                  <a:pt x="41562" y="79692"/>
                </a:cubicBezTo>
                <a:lnTo>
                  <a:pt x="41562" y="79692"/>
                </a:lnTo>
                <a:lnTo>
                  <a:pt x="41562" y="79692"/>
                </a:lnTo>
                <a:lnTo>
                  <a:pt x="54814" y="106196"/>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265A3006-ABAF-4C9E-A8D3-A3C16885B699}"/>
              </a:ext>
            </a:extLst>
          </p:cNvPr>
          <p:cNvCxnSpPr>
            <a:cxnSpLocks/>
          </p:cNvCxnSpPr>
          <p:nvPr/>
        </p:nvCxnSpPr>
        <p:spPr>
          <a:xfrm>
            <a:off x="4322053" y="4292539"/>
            <a:ext cx="534873" cy="989"/>
          </a:xfrm>
          <a:prstGeom prst="line">
            <a:avLst/>
          </a:prstGeom>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9E1DD3F6-0928-4877-82BC-C68334B0F115}"/>
              </a:ext>
            </a:extLst>
          </p:cNvPr>
          <p:cNvSpPr/>
          <p:nvPr/>
        </p:nvSpPr>
        <p:spPr>
          <a:xfrm>
            <a:off x="7058673" y="3801323"/>
            <a:ext cx="2461124" cy="6667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3200" dirty="0"/>
              <a:t>int  ***</a:t>
            </a:r>
            <a:r>
              <a:rPr lang="en-IN" sz="3200" dirty="0" err="1"/>
              <a:t>ptr</a:t>
            </a:r>
            <a:r>
              <a:rPr lang="en-IN" sz="3200" dirty="0"/>
              <a:t>;</a:t>
            </a:r>
          </a:p>
        </p:txBody>
      </p:sp>
      <p:sp>
        <p:nvSpPr>
          <p:cNvPr id="18" name="Freeform: Shape 17">
            <a:extLst>
              <a:ext uri="{FF2B5EF4-FFF2-40B4-BE49-F238E27FC236}">
                <a16:creationId xmlns:a16="http://schemas.microsoft.com/office/drawing/2014/main" id="{6B5E087D-A6F9-4B48-8292-66EE586FEFF0}"/>
              </a:ext>
            </a:extLst>
          </p:cNvPr>
          <p:cNvSpPr/>
          <p:nvPr/>
        </p:nvSpPr>
        <p:spPr>
          <a:xfrm>
            <a:off x="7879922" y="4268192"/>
            <a:ext cx="1127654" cy="939096"/>
          </a:xfrm>
          <a:custGeom>
            <a:avLst/>
            <a:gdLst>
              <a:gd name="connsiteX0" fmla="*/ 1135458 w 1135458"/>
              <a:gd name="connsiteY0" fmla="*/ 185569 h 914649"/>
              <a:gd name="connsiteX1" fmla="*/ 923423 w 1135458"/>
              <a:gd name="connsiteY1" fmla="*/ 874682 h 914649"/>
              <a:gd name="connsiteX2" fmla="*/ 684884 w 1135458"/>
              <a:gd name="connsiteY2" fmla="*/ 38 h 914649"/>
              <a:gd name="connsiteX3" fmla="*/ 62032 w 1135458"/>
              <a:gd name="connsiteY3" fmla="*/ 914438 h 914649"/>
              <a:gd name="connsiteX4" fmla="*/ 22276 w 1135458"/>
              <a:gd name="connsiteY4" fmla="*/ 92803 h 914649"/>
              <a:gd name="connsiteX5" fmla="*/ 22276 w 1135458"/>
              <a:gd name="connsiteY5" fmla="*/ 92803 h 91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458" h="914649">
                <a:moveTo>
                  <a:pt x="1135458" y="185569"/>
                </a:moveTo>
                <a:cubicBezTo>
                  <a:pt x="1066988" y="545586"/>
                  <a:pt x="998519" y="905604"/>
                  <a:pt x="923423" y="874682"/>
                </a:cubicBezTo>
                <a:cubicBezTo>
                  <a:pt x="848327" y="843760"/>
                  <a:pt x="828449" y="-6588"/>
                  <a:pt x="684884" y="38"/>
                </a:cubicBezTo>
                <a:cubicBezTo>
                  <a:pt x="541319" y="6664"/>
                  <a:pt x="172467" y="898977"/>
                  <a:pt x="62032" y="914438"/>
                </a:cubicBezTo>
                <a:cubicBezTo>
                  <a:pt x="-48403" y="929899"/>
                  <a:pt x="22276" y="92803"/>
                  <a:pt x="22276" y="92803"/>
                </a:cubicBezTo>
                <a:lnTo>
                  <a:pt x="22276" y="92803"/>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F9BF80FC-F1B2-480B-A431-5DEFA0C180CE}"/>
              </a:ext>
            </a:extLst>
          </p:cNvPr>
          <p:cNvCxnSpPr>
            <a:cxnSpLocks/>
          </p:cNvCxnSpPr>
          <p:nvPr/>
        </p:nvCxnSpPr>
        <p:spPr>
          <a:xfrm>
            <a:off x="7477232" y="4292539"/>
            <a:ext cx="871638" cy="9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961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984658-9776-4B46-BD18-044C656C2AFE}"/>
              </a:ext>
            </a:extLst>
          </p:cNvPr>
          <p:cNvSpPr txBox="1"/>
          <p:nvPr/>
        </p:nvSpPr>
        <p:spPr>
          <a:xfrm>
            <a:off x="331304" y="66263"/>
            <a:ext cx="11648661" cy="6740307"/>
          </a:xfrm>
          <a:prstGeom prst="rect">
            <a:avLst/>
          </a:prstGeom>
          <a:noFill/>
        </p:spPr>
        <p:txBody>
          <a:bodyPr wrap="square" rtlCol="0">
            <a:spAutoFit/>
          </a:bodyPr>
          <a:lstStyle/>
          <a:p>
            <a:r>
              <a:rPr lang="en-IN" dirty="0"/>
              <a:t>int a[2][5] = { {1, 2, 3, 4, 5}, {11, 22, 33, 44, 55}};</a:t>
            </a:r>
          </a:p>
          <a:p>
            <a:endParaRPr lang="en-IN" dirty="0"/>
          </a:p>
          <a:p>
            <a:r>
              <a:rPr lang="en-IN" dirty="0"/>
              <a:t>int *</a:t>
            </a:r>
            <a:r>
              <a:rPr lang="en-IN" dirty="0" err="1"/>
              <a:t>ptr</a:t>
            </a:r>
            <a:r>
              <a:rPr lang="en-IN" dirty="0"/>
              <a:t> = (int*)a;</a:t>
            </a:r>
          </a:p>
          <a:p>
            <a:endParaRPr lang="en-IN" dirty="0"/>
          </a:p>
          <a:p>
            <a:r>
              <a:rPr lang="en-IN" dirty="0"/>
              <a:t>int (*ptr2)[5] = a;</a:t>
            </a:r>
          </a:p>
          <a:p>
            <a:endParaRPr lang="en-IN" dirty="0"/>
          </a:p>
          <a:p>
            <a:r>
              <a:rPr lang="en-IN" dirty="0" err="1"/>
              <a:t>printf</a:t>
            </a:r>
            <a:r>
              <a:rPr lang="en-IN" dirty="0"/>
              <a:t>(“%d  %d\n”, *</a:t>
            </a:r>
            <a:r>
              <a:rPr lang="en-IN" dirty="0" err="1"/>
              <a:t>ptr</a:t>
            </a:r>
            <a:r>
              <a:rPr lang="en-IN" dirty="0"/>
              <a:t>, *(</a:t>
            </a:r>
            <a:r>
              <a:rPr lang="en-IN" dirty="0" err="1"/>
              <a:t>ptr</a:t>
            </a:r>
            <a:r>
              <a:rPr lang="en-IN" dirty="0"/>
              <a:t> + 1));      </a:t>
            </a:r>
            <a:r>
              <a:rPr lang="en-IN" dirty="0">
                <a:sym typeface="Wingdings" panose="05000000000000000000" pitchFamily="2" charset="2"/>
              </a:rPr>
              <a:t> 1      2</a:t>
            </a:r>
            <a:endParaRPr lang="en-IN" dirty="0"/>
          </a:p>
          <a:p>
            <a:endParaRPr lang="en-IN" dirty="0"/>
          </a:p>
          <a:p>
            <a:r>
              <a:rPr lang="en-IN" dirty="0" err="1"/>
              <a:t>printf</a:t>
            </a:r>
            <a:r>
              <a:rPr lang="en-IN" dirty="0"/>
              <a:t>(“%d  %d\n”, **ptr2, **(ptr2 + 1));  </a:t>
            </a:r>
            <a:r>
              <a:rPr lang="en-IN" dirty="0">
                <a:sym typeface="Wingdings" panose="05000000000000000000" pitchFamily="2" charset="2"/>
              </a:rPr>
              <a:t> 1    11</a:t>
            </a:r>
          </a:p>
          <a:p>
            <a:endParaRPr lang="en-IN" dirty="0">
              <a:sym typeface="Wingdings" panose="05000000000000000000" pitchFamily="2" charset="2"/>
            </a:endParaRPr>
          </a:p>
          <a:p>
            <a:r>
              <a:rPr lang="en-IN" b="1" dirty="0">
                <a:solidFill>
                  <a:schemeClr val="accent6"/>
                </a:solidFill>
                <a:sym typeface="Wingdings" panose="05000000000000000000" pitchFamily="2" charset="2"/>
              </a:rPr>
              <a:t>Below method will not give correct result using pointer to pointer</a:t>
            </a:r>
          </a:p>
          <a:p>
            <a:endParaRPr lang="en-IN" dirty="0">
              <a:solidFill>
                <a:srgbClr val="FFFF00"/>
              </a:solidFill>
              <a:sym typeface="Wingdings" panose="05000000000000000000" pitchFamily="2" charset="2"/>
            </a:endParaRPr>
          </a:p>
          <a:p>
            <a:r>
              <a:rPr lang="en-IN" dirty="0">
                <a:solidFill>
                  <a:srgbClr val="FFFF00"/>
                </a:solidFill>
                <a:sym typeface="Wingdings" panose="05000000000000000000" pitchFamily="2" charset="2"/>
              </a:rPr>
              <a:t>int **ptr1  = (int **)</a:t>
            </a:r>
            <a:r>
              <a:rPr lang="en-IN" dirty="0" err="1">
                <a:solidFill>
                  <a:srgbClr val="FFFF00"/>
                </a:solidFill>
                <a:sym typeface="Wingdings" panose="05000000000000000000" pitchFamily="2" charset="2"/>
              </a:rPr>
              <a:t>arr</a:t>
            </a:r>
            <a:r>
              <a:rPr lang="en-IN" dirty="0">
                <a:solidFill>
                  <a:srgbClr val="FFFF00"/>
                </a:solidFill>
                <a:sym typeface="Wingdings" panose="05000000000000000000" pitchFamily="2" charset="2"/>
              </a:rPr>
              <a:t>;</a:t>
            </a:r>
          </a:p>
          <a:p>
            <a:endParaRPr lang="en-IN" dirty="0">
              <a:solidFill>
                <a:srgbClr val="FFFF00"/>
              </a:solidFill>
            </a:endParaRPr>
          </a:p>
          <a:p>
            <a:r>
              <a:rPr lang="en-IN" dirty="0" err="1">
                <a:solidFill>
                  <a:srgbClr val="FFFF00"/>
                </a:solidFill>
              </a:rPr>
              <a:t>printf</a:t>
            </a:r>
            <a:r>
              <a:rPr lang="en-IN" dirty="0">
                <a:solidFill>
                  <a:srgbClr val="FFFF00"/>
                </a:solidFill>
              </a:rPr>
              <a:t>(“%d  %d\n”, *ptr1, *(ptr1 + 1));      </a:t>
            </a:r>
            <a:r>
              <a:rPr lang="en-IN" dirty="0">
                <a:solidFill>
                  <a:srgbClr val="FFFF00"/>
                </a:solidFill>
                <a:sym typeface="Wingdings" panose="05000000000000000000" pitchFamily="2" charset="2"/>
              </a:rPr>
              <a:t> 1     3</a:t>
            </a:r>
          </a:p>
          <a:p>
            <a:endParaRPr lang="en-IN" dirty="0">
              <a:sym typeface="Wingdings" panose="05000000000000000000" pitchFamily="2" charset="2"/>
            </a:endParaRPr>
          </a:p>
          <a:p>
            <a:r>
              <a:rPr lang="en-IN" dirty="0">
                <a:sym typeface="Wingdings" panose="05000000000000000000" pitchFamily="2" charset="2"/>
              </a:rPr>
              <a:t>=====</a:t>
            </a:r>
          </a:p>
          <a:p>
            <a:r>
              <a:rPr lang="en-IN" dirty="0">
                <a:sym typeface="Wingdings" panose="05000000000000000000" pitchFamily="2" charset="2"/>
              </a:rPr>
              <a:t>char *p = “Hello”;</a:t>
            </a:r>
          </a:p>
          <a:p>
            <a:endParaRPr lang="en-IN" dirty="0">
              <a:sym typeface="Wingdings" panose="05000000000000000000" pitchFamily="2" charset="2"/>
            </a:endParaRPr>
          </a:p>
          <a:p>
            <a:r>
              <a:rPr lang="en-IN" dirty="0">
                <a:sym typeface="Wingdings" panose="05000000000000000000" pitchFamily="2" charset="2"/>
              </a:rPr>
              <a:t>int main( void )</a:t>
            </a:r>
          </a:p>
          <a:p>
            <a:r>
              <a:rPr lang="en-IN" dirty="0">
                <a:sym typeface="Wingdings" panose="05000000000000000000" pitchFamily="2" charset="2"/>
              </a:rPr>
              <a:t>{</a:t>
            </a:r>
          </a:p>
          <a:p>
            <a:r>
              <a:rPr lang="en-IN" dirty="0">
                <a:sym typeface="Wingdings" panose="05000000000000000000" pitchFamily="2" charset="2"/>
              </a:rPr>
              <a:t>	char *q = “World”;</a:t>
            </a:r>
            <a:endParaRPr lang="en-IN" dirty="0"/>
          </a:p>
          <a:p>
            <a:endParaRPr lang="en-IN" dirty="0"/>
          </a:p>
          <a:p>
            <a:r>
              <a:rPr lang="en-IN" dirty="0"/>
              <a:t>}</a:t>
            </a:r>
          </a:p>
        </p:txBody>
      </p:sp>
      <p:sp>
        <p:nvSpPr>
          <p:cNvPr id="9" name="Arrow: Bent 8">
            <a:extLst>
              <a:ext uri="{FF2B5EF4-FFF2-40B4-BE49-F238E27FC236}">
                <a16:creationId xmlns:a16="http://schemas.microsoft.com/office/drawing/2014/main" id="{0AD44D38-1218-4836-B1E0-D2F3C9705899}"/>
              </a:ext>
            </a:extLst>
          </p:cNvPr>
          <p:cNvSpPr/>
          <p:nvPr/>
        </p:nvSpPr>
        <p:spPr>
          <a:xfrm>
            <a:off x="1709530" y="4505742"/>
            <a:ext cx="967409" cy="225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Bent-Up 10">
            <a:extLst>
              <a:ext uri="{FF2B5EF4-FFF2-40B4-BE49-F238E27FC236}">
                <a16:creationId xmlns:a16="http://schemas.microsoft.com/office/drawing/2014/main" id="{4EF31C1D-D754-4FA4-81D1-0E52A2194AF3}"/>
              </a:ext>
            </a:extLst>
          </p:cNvPr>
          <p:cNvSpPr/>
          <p:nvPr/>
        </p:nvSpPr>
        <p:spPr>
          <a:xfrm rot="10800000" flipV="1">
            <a:off x="980661" y="5022575"/>
            <a:ext cx="1934817" cy="22528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5328A4B-917B-4105-9BFB-D5B1BF53B4A3}"/>
              </a:ext>
            </a:extLst>
          </p:cNvPr>
          <p:cNvSpPr/>
          <p:nvPr/>
        </p:nvSpPr>
        <p:spPr>
          <a:xfrm>
            <a:off x="2729948" y="4452733"/>
            <a:ext cx="3313043" cy="225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This is stored in RODATA section</a:t>
            </a:r>
          </a:p>
        </p:txBody>
      </p:sp>
      <p:sp>
        <p:nvSpPr>
          <p:cNvPr id="13" name="Arrow: Bent 12">
            <a:extLst>
              <a:ext uri="{FF2B5EF4-FFF2-40B4-BE49-F238E27FC236}">
                <a16:creationId xmlns:a16="http://schemas.microsoft.com/office/drawing/2014/main" id="{27715933-28A9-4909-B55D-C50EBAFEB0EF}"/>
              </a:ext>
            </a:extLst>
          </p:cNvPr>
          <p:cNvSpPr/>
          <p:nvPr/>
        </p:nvSpPr>
        <p:spPr>
          <a:xfrm>
            <a:off x="2166730" y="5665305"/>
            <a:ext cx="967409" cy="225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24833361-C50B-4FDA-980F-D955C7CC0414}"/>
              </a:ext>
            </a:extLst>
          </p:cNvPr>
          <p:cNvSpPr/>
          <p:nvPr/>
        </p:nvSpPr>
        <p:spPr>
          <a:xfrm>
            <a:off x="3173896" y="5612297"/>
            <a:ext cx="3313043" cy="2252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This is stored in RODATA section</a:t>
            </a:r>
          </a:p>
        </p:txBody>
      </p:sp>
      <p:sp>
        <p:nvSpPr>
          <p:cNvPr id="15" name="Rectangle 14">
            <a:extLst>
              <a:ext uri="{FF2B5EF4-FFF2-40B4-BE49-F238E27FC236}">
                <a16:creationId xmlns:a16="http://schemas.microsoft.com/office/drawing/2014/main" id="{C14A08ED-FDD7-4B21-8925-E7A6AB59DE0E}"/>
              </a:ext>
            </a:extLst>
          </p:cNvPr>
          <p:cNvSpPr/>
          <p:nvPr/>
        </p:nvSpPr>
        <p:spPr>
          <a:xfrm>
            <a:off x="2988365" y="5108713"/>
            <a:ext cx="3313043" cy="2252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600" dirty="0"/>
              <a:t>This is stored in .data section</a:t>
            </a:r>
          </a:p>
        </p:txBody>
      </p:sp>
      <p:sp>
        <p:nvSpPr>
          <p:cNvPr id="16" name="Arrow: Bent-Up 15">
            <a:extLst>
              <a:ext uri="{FF2B5EF4-FFF2-40B4-BE49-F238E27FC236}">
                <a16:creationId xmlns:a16="http://schemas.microsoft.com/office/drawing/2014/main" id="{13012F5C-3319-4806-9497-3FBCC4836597}"/>
              </a:ext>
            </a:extLst>
          </p:cNvPr>
          <p:cNvSpPr/>
          <p:nvPr/>
        </p:nvSpPr>
        <p:spPr>
          <a:xfrm rot="10800000" flipV="1">
            <a:off x="1451113" y="6115880"/>
            <a:ext cx="1934817" cy="22528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1F46F0B-EE58-4CD5-80B8-7CF6E3DA5117}"/>
              </a:ext>
            </a:extLst>
          </p:cNvPr>
          <p:cNvSpPr/>
          <p:nvPr/>
        </p:nvSpPr>
        <p:spPr>
          <a:xfrm>
            <a:off x="3458817" y="6202018"/>
            <a:ext cx="3313043" cy="2252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600" dirty="0"/>
              <a:t>This is stored in stack section</a:t>
            </a:r>
          </a:p>
        </p:txBody>
      </p:sp>
      <p:sp>
        <p:nvSpPr>
          <p:cNvPr id="18" name="Cloud 17">
            <a:extLst>
              <a:ext uri="{FF2B5EF4-FFF2-40B4-BE49-F238E27FC236}">
                <a16:creationId xmlns:a16="http://schemas.microsoft.com/office/drawing/2014/main" id="{15591556-F783-4FF9-A3AA-12C23C4E284C}"/>
              </a:ext>
            </a:extLst>
          </p:cNvPr>
          <p:cNvSpPr/>
          <p:nvPr/>
        </p:nvSpPr>
        <p:spPr>
          <a:xfrm>
            <a:off x="7129671" y="3843130"/>
            <a:ext cx="4731026" cy="2963440"/>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bg2"/>
                </a:solidFill>
              </a:rPr>
              <a:t>If you assign string to char array then that whole string will be copied into the array.</a:t>
            </a:r>
          </a:p>
          <a:p>
            <a:r>
              <a:rPr lang="en-IN" b="1" dirty="0">
                <a:solidFill>
                  <a:schemeClr val="bg2"/>
                </a:solidFill>
              </a:rPr>
              <a:t>So, you can modify that string.</a:t>
            </a:r>
          </a:p>
          <a:p>
            <a:r>
              <a:rPr lang="en-IN" b="1" dirty="0">
                <a:solidFill>
                  <a:schemeClr val="bg2"/>
                </a:solidFill>
              </a:rPr>
              <a:t>Ex: char str[10]=“Sat”;</a:t>
            </a:r>
          </a:p>
          <a:p>
            <a:r>
              <a:rPr lang="en-IN" b="1" dirty="0">
                <a:solidFill>
                  <a:schemeClr val="bg2"/>
                </a:solidFill>
              </a:rPr>
              <a:t>*str[0] = ‘M’;</a:t>
            </a:r>
          </a:p>
        </p:txBody>
      </p:sp>
    </p:spTree>
    <p:extLst>
      <p:ext uri="{BB962C8B-B14F-4D97-AF65-F5344CB8AC3E}">
        <p14:creationId xmlns:p14="http://schemas.microsoft.com/office/powerpoint/2010/main" val="392521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503A89-DD7A-45F7-8492-BF22002222C3}"/>
              </a:ext>
            </a:extLst>
          </p:cNvPr>
          <p:cNvSpPr txBox="1"/>
          <p:nvPr/>
        </p:nvSpPr>
        <p:spPr>
          <a:xfrm>
            <a:off x="212035" y="185530"/>
            <a:ext cx="11781182" cy="6278642"/>
          </a:xfrm>
          <a:prstGeom prst="rect">
            <a:avLst/>
          </a:prstGeom>
          <a:noFill/>
        </p:spPr>
        <p:txBody>
          <a:bodyPr wrap="square" rtlCol="0">
            <a:spAutoFit/>
          </a:bodyPr>
          <a:lstStyle/>
          <a:p>
            <a:r>
              <a:rPr lang="en-IN" sz="2000" b="1" u="sng" dirty="0">
                <a:solidFill>
                  <a:srgbClr val="FFC000"/>
                </a:solidFill>
              </a:rPr>
              <a:t>Operations performed during function call:</a:t>
            </a:r>
          </a:p>
          <a:p>
            <a:pPr marL="285750" indent="-285750">
              <a:buFont typeface="Arial" panose="020B0604020202020204" pitchFamily="34" charset="0"/>
              <a:buChar char="•"/>
            </a:pPr>
            <a:r>
              <a:rPr lang="en-IN" dirty="0"/>
              <a:t>Push calling functions register values into the stack frame</a:t>
            </a:r>
          </a:p>
          <a:p>
            <a:pPr marL="285750" indent="-285750">
              <a:buFont typeface="Arial" panose="020B0604020202020204" pitchFamily="34" charset="0"/>
              <a:buChar char="•"/>
            </a:pPr>
            <a:r>
              <a:rPr lang="en-IN" dirty="0"/>
              <a:t>Update the link register(LR) with the return address</a:t>
            </a:r>
          </a:p>
          <a:p>
            <a:pPr marL="285750" indent="-285750">
              <a:buFont typeface="Arial" panose="020B0604020202020204" pitchFamily="34" charset="0"/>
              <a:buChar char="•"/>
            </a:pPr>
            <a:r>
              <a:rPr lang="en-IN" dirty="0"/>
              <a:t>Update the general purpose registers(R0-R4 based on compiler and system) with the actual values of the called functions.</a:t>
            </a:r>
          </a:p>
          <a:p>
            <a:pPr marL="285750" indent="-285750">
              <a:buFont typeface="Arial" panose="020B0604020202020204" pitchFamily="34" charset="0"/>
              <a:buChar char="•"/>
            </a:pPr>
            <a:r>
              <a:rPr lang="en-IN" dirty="0"/>
              <a:t>Make a function call and create its stack frame.</a:t>
            </a:r>
          </a:p>
          <a:p>
            <a:pPr marL="285750" indent="-285750">
              <a:buFont typeface="Arial" panose="020B0604020202020204" pitchFamily="34" charset="0"/>
              <a:buChar char="•"/>
            </a:pPr>
            <a:r>
              <a:rPr lang="en-IN" dirty="0"/>
              <a:t>Push formal arguments to the stack frame from registers.</a:t>
            </a:r>
          </a:p>
          <a:p>
            <a:pPr marL="285750" indent="-285750">
              <a:buFont typeface="Arial" panose="020B0604020202020204" pitchFamily="34" charset="0"/>
              <a:buChar char="•"/>
            </a:pPr>
            <a:r>
              <a:rPr lang="en-IN" dirty="0"/>
              <a:t>Do the operations and return back using the address stored in LR.</a:t>
            </a:r>
          </a:p>
          <a:p>
            <a:pPr marL="285750" indent="-285750">
              <a:buFont typeface="Arial" panose="020B0604020202020204" pitchFamily="34" charset="0"/>
              <a:buChar char="•"/>
            </a:pPr>
            <a:r>
              <a:rPr lang="en-IN" dirty="0"/>
              <a:t>Reload the registers from stack frame and do the normal operations.</a:t>
            </a:r>
          </a:p>
          <a:p>
            <a:r>
              <a:rPr lang="en-IN" sz="2000" dirty="0">
                <a:solidFill>
                  <a:srgbClr val="FFC000"/>
                </a:solidFill>
              </a:rPr>
              <a:t> </a:t>
            </a:r>
          </a:p>
          <a:p>
            <a:r>
              <a:rPr lang="en-IN" sz="2000" b="1" u="sng" dirty="0">
                <a:solidFill>
                  <a:srgbClr val="FFC000"/>
                </a:solidFill>
              </a:rPr>
              <a:t>INLINE function:</a:t>
            </a:r>
          </a:p>
          <a:p>
            <a:r>
              <a:rPr lang="en-IN" dirty="0"/>
              <a:t>Inline function must be declared with </a:t>
            </a:r>
            <a:r>
              <a:rPr lang="en-IN" b="1" dirty="0"/>
              <a:t>static </a:t>
            </a:r>
            <a:r>
              <a:rPr lang="en-IN" dirty="0"/>
              <a:t>keyword.</a:t>
            </a:r>
          </a:p>
          <a:p>
            <a:endParaRPr lang="en-IN" dirty="0"/>
          </a:p>
          <a:p>
            <a:r>
              <a:rPr lang="en-IN" dirty="0"/>
              <a:t>Ex:</a:t>
            </a:r>
          </a:p>
          <a:p>
            <a:r>
              <a:rPr lang="en-IN" dirty="0"/>
              <a:t>static inline </a:t>
            </a:r>
            <a:r>
              <a:rPr lang="en-IN" dirty="0" err="1"/>
              <a:t>func</a:t>
            </a:r>
            <a:r>
              <a:rPr lang="en-IN" dirty="0"/>
              <a:t>(void)</a:t>
            </a:r>
          </a:p>
          <a:p>
            <a:r>
              <a:rPr lang="en-IN" dirty="0"/>
              <a:t>{</a:t>
            </a:r>
          </a:p>
          <a:p>
            <a:endParaRPr lang="en-IN" dirty="0"/>
          </a:p>
          <a:p>
            <a:r>
              <a:rPr lang="en-IN" dirty="0"/>
              <a:t>}</a:t>
            </a:r>
          </a:p>
          <a:p>
            <a:endParaRPr lang="en-IN" dirty="0"/>
          </a:p>
          <a:p>
            <a:r>
              <a:rPr lang="en-IN" sz="2000" b="1" u="sng" dirty="0">
                <a:solidFill>
                  <a:srgbClr val="FFC000"/>
                </a:solidFill>
              </a:rPr>
              <a:t>Diff b/w macro’s and inline functions:</a:t>
            </a:r>
          </a:p>
          <a:p>
            <a:pPr marL="285750" indent="-285750">
              <a:buFont typeface="Arial" panose="020B0604020202020204" pitchFamily="34" charset="0"/>
              <a:buChar char="•"/>
            </a:pPr>
            <a:r>
              <a:rPr lang="en-IN" dirty="0"/>
              <a:t>Macro’s will be expanded in </a:t>
            </a:r>
            <a:r>
              <a:rPr lang="en-IN" dirty="0" err="1"/>
              <a:t>preprocessing</a:t>
            </a:r>
            <a:r>
              <a:rPr lang="en-IN" dirty="0"/>
              <a:t> stage and inline will be replaced in a code during compilation stage.</a:t>
            </a:r>
          </a:p>
          <a:p>
            <a:pPr marL="285750" indent="-285750">
              <a:buFont typeface="Arial" panose="020B0604020202020204" pitchFamily="34" charset="0"/>
              <a:buChar char="•"/>
            </a:pPr>
            <a:r>
              <a:rPr lang="en-IN" dirty="0"/>
              <a:t>Macros will not do any type checking but inline functions will do it.</a:t>
            </a:r>
          </a:p>
        </p:txBody>
      </p:sp>
    </p:spTree>
    <p:extLst>
      <p:ext uri="{BB962C8B-B14F-4D97-AF65-F5344CB8AC3E}">
        <p14:creationId xmlns:p14="http://schemas.microsoft.com/office/powerpoint/2010/main" val="388048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62C02-E854-4D44-8484-82E6FA26F607}"/>
              </a:ext>
            </a:extLst>
          </p:cNvPr>
          <p:cNvSpPr txBox="1"/>
          <p:nvPr/>
        </p:nvSpPr>
        <p:spPr>
          <a:xfrm>
            <a:off x="267814" y="35403"/>
            <a:ext cx="11847443" cy="6801862"/>
          </a:xfrm>
          <a:prstGeom prst="rect">
            <a:avLst/>
          </a:prstGeom>
          <a:noFill/>
        </p:spPr>
        <p:txBody>
          <a:bodyPr wrap="square" rtlCol="0">
            <a:spAutoFit/>
          </a:bodyPr>
          <a:lstStyle/>
          <a:p>
            <a:r>
              <a:rPr lang="en-IN" sz="2000" b="1" u="sng" dirty="0">
                <a:solidFill>
                  <a:srgbClr val="FFC000"/>
                </a:solidFill>
              </a:rPr>
              <a:t>Which one is good normal function or inline function:</a:t>
            </a:r>
          </a:p>
          <a:p>
            <a:pPr marL="285750" indent="-285750">
              <a:buFont typeface="Arial" panose="020B0604020202020204" pitchFamily="34" charset="0"/>
              <a:buChar char="•"/>
            </a:pPr>
            <a:r>
              <a:rPr lang="en-IN" dirty="0"/>
              <a:t>Its based on the requirement.</a:t>
            </a:r>
          </a:p>
          <a:p>
            <a:pPr marL="285750" indent="-285750">
              <a:buFont typeface="Arial" panose="020B0604020202020204" pitchFamily="34" charset="0"/>
              <a:buChar char="•"/>
            </a:pPr>
            <a:r>
              <a:rPr lang="en-IN" dirty="0"/>
              <a:t>Normal function always creates stack frame and destroys it once done and lot of other operation takes place which will consume lot of CPU cycles. And it won’t give better performance compared to inline functions.</a:t>
            </a:r>
          </a:p>
          <a:p>
            <a:pPr marL="285750" indent="-285750">
              <a:buFont typeface="Arial" panose="020B0604020202020204" pitchFamily="34" charset="0"/>
              <a:buChar char="•"/>
            </a:pPr>
            <a:r>
              <a:rPr lang="en-IN" dirty="0"/>
              <a:t>But, with normal function call memory footprint will be less.</a:t>
            </a:r>
          </a:p>
          <a:p>
            <a:pPr marL="285750" indent="-285750">
              <a:buFont typeface="Arial" panose="020B0604020202020204" pitchFamily="34" charset="0"/>
              <a:buChar char="•"/>
            </a:pPr>
            <a:r>
              <a:rPr lang="en-IN" dirty="0"/>
              <a:t>Where as inline function will be expanded during compilation itself so memory footprint will be more.</a:t>
            </a:r>
          </a:p>
          <a:p>
            <a:pPr marL="285750" indent="-285750">
              <a:buFont typeface="Arial" panose="020B0604020202020204" pitchFamily="34" charset="0"/>
              <a:buChar char="•"/>
            </a:pPr>
            <a:r>
              <a:rPr lang="en-IN" dirty="0"/>
              <a:t>But, it gives better performance as there is no CPU cycles wasted during execution.</a:t>
            </a:r>
          </a:p>
          <a:p>
            <a:pPr marL="285750" indent="-285750">
              <a:buFont typeface="Arial" panose="020B0604020202020204" pitchFamily="34" charset="0"/>
              <a:buChar char="•"/>
            </a:pPr>
            <a:endParaRPr lang="en-IN" dirty="0"/>
          </a:p>
          <a:p>
            <a:r>
              <a:rPr lang="en-IN" b="1" u="sng" dirty="0"/>
              <a:t>Note: Formal parameter of the functions can be declared with register storage class only.</a:t>
            </a:r>
            <a:endParaRPr lang="en-IN" u="sng" dirty="0"/>
          </a:p>
          <a:p>
            <a:endParaRPr lang="en-IN" dirty="0"/>
          </a:p>
          <a:p>
            <a:r>
              <a:rPr lang="en-IN" sz="2000" b="1" u="sng" dirty="0">
                <a:solidFill>
                  <a:srgbClr val="FFC000"/>
                </a:solidFill>
              </a:rPr>
              <a:t>Bit-wise operations:</a:t>
            </a:r>
          </a:p>
          <a:p>
            <a:r>
              <a:rPr lang="en-IN" dirty="0"/>
              <a:t>Set bit :   n = n | ( 1 &lt;&lt; bit )</a:t>
            </a:r>
          </a:p>
          <a:p>
            <a:endParaRPr lang="en-IN" dirty="0"/>
          </a:p>
          <a:p>
            <a:r>
              <a:rPr lang="en-IN" dirty="0"/>
              <a:t>Reset bit:  n = n &amp; ~ ( 1 &lt;&lt; bit )</a:t>
            </a:r>
          </a:p>
          <a:p>
            <a:endParaRPr lang="en-IN" dirty="0"/>
          </a:p>
          <a:p>
            <a:r>
              <a:rPr lang="en-IN" dirty="0"/>
              <a:t>Toggle bit:  n = n ^ ( 1 &lt;&lt; bit )</a:t>
            </a:r>
          </a:p>
          <a:p>
            <a:endParaRPr lang="en-IN" dirty="0"/>
          </a:p>
          <a:p>
            <a:r>
              <a:rPr lang="en-IN" dirty="0"/>
              <a:t>Check if k</a:t>
            </a:r>
            <a:r>
              <a:rPr lang="en-IN" baseline="30000" dirty="0"/>
              <a:t>th</a:t>
            </a:r>
            <a:r>
              <a:rPr lang="en-IN" dirty="0"/>
              <a:t> bit is set or reset:  if( n &amp; (1 &lt;&lt; k) != 0) then </a:t>
            </a:r>
            <a:r>
              <a:rPr lang="en-IN" dirty="0">
                <a:solidFill>
                  <a:srgbClr val="FFC000"/>
                </a:solidFill>
              </a:rPr>
              <a:t>set</a:t>
            </a:r>
            <a:r>
              <a:rPr lang="en-IN" dirty="0"/>
              <a:t> else </a:t>
            </a:r>
            <a:r>
              <a:rPr lang="en-IN" dirty="0">
                <a:solidFill>
                  <a:srgbClr val="FFC000"/>
                </a:solidFill>
              </a:rPr>
              <a:t>reset</a:t>
            </a:r>
          </a:p>
          <a:p>
            <a:endParaRPr lang="en-IN" dirty="0"/>
          </a:p>
          <a:p>
            <a:r>
              <a:rPr lang="en-IN" dirty="0"/>
              <a:t>Nibble swap in a byte:  n = (n &amp; 0xF0 &gt;&gt; 4) | (n &amp; 0x0F &lt;&lt; 4)</a:t>
            </a:r>
          </a:p>
          <a:p>
            <a:endParaRPr lang="en-IN" dirty="0"/>
          </a:p>
          <a:p>
            <a:r>
              <a:rPr lang="en-IN" dirty="0"/>
              <a:t>Little to big endian or vice-versa(32-bits): </a:t>
            </a:r>
          </a:p>
          <a:p>
            <a:endParaRPr lang="en-IN" dirty="0"/>
          </a:p>
          <a:p>
            <a:r>
              <a:rPr lang="en-IN" dirty="0"/>
              <a:t>n = ( n &amp; 0xFF000000 &gt;&gt; 24) | ( n &amp; 0x000000FF &lt;&lt; 24) | ( n &amp; 0x00FF0000 &gt;&gt; 8) | ( n &amp; 0x0000FF00 &lt;&lt; 8)</a:t>
            </a:r>
          </a:p>
        </p:txBody>
      </p:sp>
      <p:sp>
        <p:nvSpPr>
          <p:cNvPr id="3" name="Rectangle: Rounded Corners 2">
            <a:extLst>
              <a:ext uri="{FF2B5EF4-FFF2-40B4-BE49-F238E27FC236}">
                <a16:creationId xmlns:a16="http://schemas.microsoft.com/office/drawing/2014/main" id="{98A7AE73-D4CB-41E8-B191-0275A745A3D7}"/>
              </a:ext>
            </a:extLst>
          </p:cNvPr>
          <p:cNvSpPr/>
          <p:nvPr/>
        </p:nvSpPr>
        <p:spPr>
          <a:xfrm>
            <a:off x="6811617" y="2900640"/>
            <a:ext cx="4916557" cy="2703443"/>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u="sng" dirty="0"/>
              <a:t>System is Little endian or big endian </a:t>
            </a:r>
          </a:p>
          <a:p>
            <a:endParaRPr lang="en-IN" b="1" dirty="0"/>
          </a:p>
          <a:p>
            <a:r>
              <a:rPr lang="en-IN" b="1" dirty="0"/>
              <a:t> int x = 0x1; </a:t>
            </a:r>
          </a:p>
          <a:p>
            <a:endParaRPr lang="en-IN" b="1" dirty="0"/>
          </a:p>
          <a:p>
            <a:r>
              <a:rPr lang="en-IN" b="1" dirty="0"/>
              <a:t> if((char)x &amp; 1)</a:t>
            </a:r>
          </a:p>
          <a:p>
            <a:r>
              <a:rPr lang="en-IN" b="1" dirty="0"/>
              <a:t>                </a:t>
            </a:r>
            <a:r>
              <a:rPr lang="en-IN" b="1" dirty="0" err="1"/>
              <a:t>printf</a:t>
            </a:r>
            <a:r>
              <a:rPr lang="en-IN" b="1" dirty="0"/>
              <a:t>("Little Endian\n");</a:t>
            </a:r>
          </a:p>
          <a:p>
            <a:r>
              <a:rPr lang="en-IN" b="1" dirty="0"/>
              <a:t>  else</a:t>
            </a:r>
          </a:p>
          <a:p>
            <a:r>
              <a:rPr lang="en-IN" b="1" dirty="0"/>
              <a:t>                </a:t>
            </a:r>
            <a:r>
              <a:rPr lang="en-IN" b="1" dirty="0" err="1"/>
              <a:t>printf</a:t>
            </a:r>
            <a:r>
              <a:rPr lang="en-IN" b="1" dirty="0"/>
              <a:t>("Big Endian\n");</a:t>
            </a:r>
          </a:p>
        </p:txBody>
      </p:sp>
    </p:spTree>
    <p:extLst>
      <p:ext uri="{BB962C8B-B14F-4D97-AF65-F5344CB8AC3E}">
        <p14:creationId xmlns:p14="http://schemas.microsoft.com/office/powerpoint/2010/main" val="290016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EA3AE-4911-4951-924C-E0D06B417FEC}"/>
              </a:ext>
            </a:extLst>
          </p:cNvPr>
          <p:cNvSpPr txBox="1"/>
          <p:nvPr/>
        </p:nvSpPr>
        <p:spPr>
          <a:xfrm>
            <a:off x="330317" y="395785"/>
            <a:ext cx="11596641" cy="6740307"/>
          </a:xfrm>
          <a:prstGeom prst="rect">
            <a:avLst/>
          </a:prstGeom>
          <a:noFill/>
        </p:spPr>
        <p:txBody>
          <a:bodyPr wrap="square" rtlCol="0">
            <a:spAutoFit/>
          </a:bodyPr>
          <a:lstStyle/>
          <a:p>
            <a:pPr marL="285750" indent="-285750">
              <a:buFont typeface="Arial" panose="020B0604020202020204" pitchFamily="34" charset="0"/>
              <a:buChar char="•"/>
            </a:pPr>
            <a:r>
              <a:rPr lang="en-IN" dirty="0"/>
              <a:t>Given no. is power of 2 or not : if(n &amp; (n – 1) == 0) then power of 2</a:t>
            </a:r>
          </a:p>
          <a:p>
            <a:pPr marL="285750" indent="-285750">
              <a:buFont typeface="Arial" panose="020B0604020202020204" pitchFamily="34" charset="0"/>
              <a:buChar char="•"/>
            </a:pPr>
            <a:r>
              <a:rPr lang="en-IN" dirty="0"/>
              <a:t>Given no. is power of 4 or not:  (1) it should be power of 2 . </a:t>
            </a:r>
          </a:p>
          <a:p>
            <a:r>
              <a:rPr lang="en-IN" dirty="0"/>
              <a:t>						         (2) c = 0; while((n &amp; 1) == 0) { </a:t>
            </a:r>
            <a:r>
              <a:rPr lang="en-IN" dirty="0" err="1"/>
              <a:t>c++</a:t>
            </a:r>
            <a:r>
              <a:rPr lang="en-IN" dirty="0"/>
              <a:t>; n &gt;&gt;= 1;} if(c%2 == 0) then power of 4</a:t>
            </a:r>
          </a:p>
          <a:p>
            <a:pPr marL="285750" indent="-285750">
              <a:buFont typeface="Arial" panose="020B0604020202020204" pitchFamily="34" charset="0"/>
              <a:buChar char="•"/>
            </a:pPr>
            <a:r>
              <a:rPr lang="en-IN" dirty="0"/>
              <a:t>Given no. is even or odd:  if(n&amp;1 == 0) then EVEN else ODD</a:t>
            </a:r>
          </a:p>
          <a:p>
            <a:pPr marL="285750" indent="-285750">
              <a:buFont typeface="Arial" panose="020B0604020202020204" pitchFamily="34" charset="0"/>
              <a:buChar char="•"/>
            </a:pPr>
            <a:r>
              <a:rPr lang="en-IN" dirty="0"/>
              <a:t>Reverse the bits of a given number: for(</a:t>
            </a:r>
            <a:r>
              <a:rPr lang="en-IN" dirty="0" err="1"/>
              <a:t>i</a:t>
            </a:r>
            <a:r>
              <a:rPr lang="en-IN" dirty="0"/>
              <a:t> = 0, j = 31; </a:t>
            </a:r>
            <a:r>
              <a:rPr lang="en-IN" dirty="0" err="1"/>
              <a:t>i</a:t>
            </a:r>
            <a:r>
              <a:rPr lang="en-IN" dirty="0"/>
              <a:t>&lt;j; </a:t>
            </a:r>
            <a:r>
              <a:rPr lang="en-IN" dirty="0" err="1"/>
              <a:t>i</a:t>
            </a:r>
            <a:r>
              <a:rPr lang="en-IN" dirty="0"/>
              <a:t>++, j--) { if( !(n &amp; ( 1 &lt;&lt; </a:t>
            </a:r>
            <a:r>
              <a:rPr lang="en-IN" dirty="0" err="1"/>
              <a:t>i</a:t>
            </a:r>
            <a:r>
              <a:rPr lang="en-IN" dirty="0"/>
              <a:t>)) != !(n &amp; (1 &lt;&lt; j))) then toggle both bits</a:t>
            </a:r>
          </a:p>
          <a:p>
            <a:pPr marL="285750" indent="-285750">
              <a:buFont typeface="Arial" panose="020B0604020202020204" pitchFamily="34" charset="0"/>
              <a:buChar char="•"/>
            </a:pPr>
            <a:r>
              <a:rPr lang="en-IN" dirty="0"/>
              <a:t>Check if the given no. is –</a:t>
            </a:r>
            <a:r>
              <a:rPr lang="en-IN" dirty="0" err="1"/>
              <a:t>ve</a:t>
            </a:r>
            <a:r>
              <a:rPr lang="en-IN" dirty="0"/>
              <a:t> :  if((n &gt;&gt; 31) &amp;  1 ) == 1) then –</a:t>
            </a:r>
            <a:r>
              <a:rPr lang="en-IN" dirty="0" err="1"/>
              <a:t>ve</a:t>
            </a:r>
            <a:endParaRPr lang="en-IN" dirty="0"/>
          </a:p>
          <a:p>
            <a:pPr marL="285750" indent="-285750">
              <a:buFont typeface="Arial" panose="020B0604020202020204" pitchFamily="34" charset="0"/>
              <a:buChar char="•"/>
            </a:pPr>
            <a:r>
              <a:rPr lang="en-IN" dirty="0"/>
              <a:t>Add 1 to the given no. :  x = -(~x);</a:t>
            </a:r>
          </a:p>
          <a:p>
            <a:pPr marL="285750" indent="-285750">
              <a:buFont typeface="Arial" panose="020B0604020202020204" pitchFamily="34" charset="0"/>
              <a:buChar char="•"/>
            </a:pPr>
            <a:r>
              <a:rPr lang="en-IN" dirty="0"/>
              <a:t>Swap 2 no. using bit-wise:  x = </a:t>
            </a:r>
            <a:r>
              <a:rPr lang="en-IN" dirty="0" err="1"/>
              <a:t>x^y</a:t>
            </a:r>
            <a:r>
              <a:rPr lang="en-IN" dirty="0"/>
              <a:t>; y = </a:t>
            </a:r>
            <a:r>
              <a:rPr lang="en-IN" dirty="0" err="1"/>
              <a:t>x^y</a:t>
            </a:r>
            <a:r>
              <a:rPr lang="en-IN" dirty="0"/>
              <a:t>; x = </a:t>
            </a:r>
            <a:r>
              <a:rPr lang="en-IN" dirty="0" err="1"/>
              <a:t>x^y</a:t>
            </a:r>
            <a:r>
              <a:rPr lang="en-IN" dirty="0"/>
              <a:t>;</a:t>
            </a:r>
          </a:p>
          <a:p>
            <a:endParaRPr lang="en-IN" b="1" u="sng" dirty="0">
              <a:solidFill>
                <a:srgbClr val="FFC000"/>
              </a:solidFill>
            </a:endParaRPr>
          </a:p>
          <a:p>
            <a:r>
              <a:rPr lang="en-IN" b="1" u="sng" dirty="0">
                <a:solidFill>
                  <a:srgbClr val="FFC000"/>
                </a:solidFill>
              </a:rPr>
              <a:t>Explore on below questions:</a:t>
            </a:r>
          </a:p>
          <a:p>
            <a:pPr marL="285750" indent="-285750">
              <a:buFont typeface="Arial" panose="020B0604020202020204" pitchFamily="34" charset="0"/>
              <a:buChar char="•"/>
            </a:pPr>
            <a:r>
              <a:rPr lang="en-IN" dirty="0"/>
              <a:t>Difference b/w </a:t>
            </a:r>
            <a:r>
              <a:rPr lang="en-IN" dirty="0" err="1"/>
              <a:t>strcpy</a:t>
            </a:r>
            <a:r>
              <a:rPr lang="en-IN" dirty="0"/>
              <a:t>/</a:t>
            </a:r>
            <a:r>
              <a:rPr lang="en-IN" dirty="0" err="1"/>
              <a:t>memcpy</a:t>
            </a:r>
            <a:r>
              <a:rPr lang="en-IN" dirty="0"/>
              <a:t>/</a:t>
            </a:r>
            <a:r>
              <a:rPr lang="en-IN" dirty="0" err="1"/>
              <a:t>memmove</a:t>
            </a:r>
            <a:endParaRPr lang="en-IN" dirty="0"/>
          </a:p>
          <a:p>
            <a:pPr marL="285750" indent="-285750">
              <a:buFont typeface="Arial" panose="020B0604020202020204" pitchFamily="34" charset="0"/>
              <a:buChar char="•"/>
            </a:pPr>
            <a:r>
              <a:rPr lang="en-IN" dirty="0"/>
              <a:t>Swap 2 variables without 3</a:t>
            </a:r>
            <a:r>
              <a:rPr lang="en-IN" baseline="30000" dirty="0"/>
              <a:t>rd</a:t>
            </a:r>
            <a:r>
              <a:rPr lang="en-IN" dirty="0"/>
              <a:t> variable   (x = </a:t>
            </a:r>
            <a:r>
              <a:rPr lang="en-IN" dirty="0" err="1"/>
              <a:t>x+y</a:t>
            </a:r>
            <a:r>
              <a:rPr lang="en-IN" dirty="0"/>
              <a:t>; y= x-y; x = x-y;)</a:t>
            </a:r>
          </a:p>
          <a:p>
            <a:pPr marL="285750" indent="-285750">
              <a:buFont typeface="Arial" panose="020B0604020202020204" pitchFamily="34" charset="0"/>
              <a:buChar char="•"/>
            </a:pPr>
            <a:r>
              <a:rPr lang="en-IN" dirty="0"/>
              <a:t>Implement all the string functions like </a:t>
            </a:r>
            <a:r>
              <a:rPr lang="en-IN" b="1" dirty="0" err="1"/>
              <a:t>strcat</a:t>
            </a:r>
            <a:r>
              <a:rPr lang="en-IN" b="1" dirty="0"/>
              <a:t>/</a:t>
            </a:r>
            <a:r>
              <a:rPr lang="en-IN" b="1" dirty="0" err="1"/>
              <a:t>strchr</a:t>
            </a:r>
            <a:r>
              <a:rPr lang="en-IN" b="1" dirty="0"/>
              <a:t>/</a:t>
            </a:r>
            <a:r>
              <a:rPr lang="en-IN" b="1" dirty="0" err="1"/>
              <a:t>strcmp</a:t>
            </a:r>
            <a:r>
              <a:rPr lang="en-IN" b="1" dirty="0"/>
              <a:t>/</a:t>
            </a:r>
            <a:r>
              <a:rPr lang="en-IN" b="1" dirty="0" err="1"/>
              <a:t>strcpy</a:t>
            </a:r>
            <a:r>
              <a:rPr lang="en-IN" b="1" dirty="0"/>
              <a:t>/</a:t>
            </a:r>
            <a:r>
              <a:rPr lang="en-IN" b="1" dirty="0" err="1"/>
              <a:t>strlen</a:t>
            </a:r>
            <a:r>
              <a:rPr lang="en-IN" b="1" dirty="0"/>
              <a:t>/</a:t>
            </a:r>
            <a:r>
              <a:rPr lang="en-IN" b="1" dirty="0" err="1"/>
              <a:t>strncat</a:t>
            </a:r>
            <a:r>
              <a:rPr lang="en-IN" b="1" dirty="0"/>
              <a:t>/</a:t>
            </a:r>
            <a:r>
              <a:rPr lang="en-IN" b="1" dirty="0" err="1"/>
              <a:t>strncmp</a:t>
            </a:r>
            <a:r>
              <a:rPr lang="en-IN" b="1" dirty="0"/>
              <a:t>/</a:t>
            </a:r>
            <a:r>
              <a:rPr lang="en-IN" b="1" dirty="0" err="1"/>
              <a:t>strncpy</a:t>
            </a:r>
            <a:r>
              <a:rPr lang="en-IN" b="1" dirty="0"/>
              <a:t>/</a:t>
            </a:r>
            <a:r>
              <a:rPr lang="en-IN" b="1" dirty="0" err="1"/>
              <a:t>strlcpy</a:t>
            </a:r>
            <a:r>
              <a:rPr lang="en-IN" b="1" dirty="0"/>
              <a:t>/</a:t>
            </a:r>
            <a:r>
              <a:rPr lang="en-IN" b="1" dirty="0" err="1"/>
              <a:t>strlcat</a:t>
            </a:r>
            <a:r>
              <a:rPr lang="en-IN" b="1" dirty="0"/>
              <a:t>/</a:t>
            </a:r>
            <a:r>
              <a:rPr lang="en-IN" b="1" dirty="0" err="1"/>
              <a:t>strrchr</a:t>
            </a:r>
            <a:r>
              <a:rPr lang="en-IN" b="1" dirty="0"/>
              <a:t>/</a:t>
            </a:r>
            <a:r>
              <a:rPr lang="en-IN" b="1" dirty="0" err="1"/>
              <a:t>strstr</a:t>
            </a:r>
            <a:endParaRPr lang="en-IN" b="1" dirty="0"/>
          </a:p>
          <a:p>
            <a:pPr marL="285750" indent="-285750">
              <a:buFont typeface="Arial" panose="020B0604020202020204" pitchFamily="34" charset="0"/>
              <a:buChar char="•"/>
            </a:pPr>
            <a:r>
              <a:rPr lang="en-IN" dirty="0"/>
              <a:t>Implement sorting algorithms ( Bubble sort/Selection sort/Insertion sort/Quick sort/Merge sort)</a:t>
            </a:r>
          </a:p>
          <a:p>
            <a:pPr marL="285750" indent="-285750">
              <a:buFont typeface="Arial" panose="020B0604020202020204" pitchFamily="34" charset="0"/>
              <a:buChar char="•"/>
            </a:pPr>
            <a:r>
              <a:rPr lang="en-IN" dirty="0"/>
              <a:t>Implement searching algorithms ( Linear/Binary search)</a:t>
            </a:r>
          </a:p>
          <a:p>
            <a:pPr marL="285750" indent="-285750">
              <a:buFont typeface="Arial" panose="020B0604020202020204" pitchFamily="34" charset="0"/>
              <a:buChar char="•"/>
            </a:pPr>
            <a:r>
              <a:rPr lang="en-IN" dirty="0"/>
              <a:t>Implement binary to decimal</a:t>
            </a:r>
          </a:p>
          <a:p>
            <a:pPr marL="285750" indent="-285750">
              <a:buFont typeface="Arial" panose="020B0604020202020204" pitchFamily="34" charset="0"/>
              <a:buChar char="•"/>
            </a:pPr>
            <a:r>
              <a:rPr lang="en-IN" dirty="0"/>
              <a:t>Implement decimal to binary (-</a:t>
            </a:r>
            <a:r>
              <a:rPr lang="en-IN" dirty="0" err="1"/>
              <a:t>ve</a:t>
            </a:r>
            <a:r>
              <a:rPr lang="en-IN" dirty="0"/>
              <a:t> also)</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Note: Solve as many as questions from </a:t>
            </a:r>
          </a:p>
          <a:p>
            <a:r>
              <a:rPr lang="en-IN" dirty="0">
                <a:hlinkClick r:id="rId2"/>
              </a:rPr>
              <a:t>https://blog.usejournal.com/500-data-structures-and-algorithms-practice-problems-35afe8a1e222?gi=fbe293767db9</a:t>
            </a:r>
            <a:endParaRPr lang="en-IN" dirty="0"/>
          </a:p>
          <a:p>
            <a:r>
              <a:rPr lang="en-IN" dirty="0"/>
              <a:t> </a:t>
            </a:r>
          </a:p>
          <a:p>
            <a:endParaRPr lang="en-IN" dirty="0"/>
          </a:p>
        </p:txBody>
      </p:sp>
    </p:spTree>
    <p:extLst>
      <p:ext uri="{BB962C8B-B14F-4D97-AF65-F5344CB8AC3E}">
        <p14:creationId xmlns:p14="http://schemas.microsoft.com/office/powerpoint/2010/main" val="106621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39E1C-1E2E-4101-9CEE-F02DACDE5197}"/>
              </a:ext>
            </a:extLst>
          </p:cNvPr>
          <p:cNvSpPr txBox="1"/>
          <p:nvPr/>
        </p:nvSpPr>
        <p:spPr>
          <a:xfrm>
            <a:off x="373511" y="-13252"/>
            <a:ext cx="11621884" cy="6986528"/>
          </a:xfrm>
          <a:prstGeom prst="rect">
            <a:avLst/>
          </a:prstGeom>
          <a:noFill/>
        </p:spPr>
        <p:txBody>
          <a:bodyPr wrap="square" rtlCol="0">
            <a:spAutoFit/>
          </a:bodyPr>
          <a:lstStyle/>
          <a:p>
            <a:pPr algn="ctr"/>
            <a:r>
              <a:rPr lang="en-IN" sz="1600" b="1" u="sng" dirty="0">
                <a:solidFill>
                  <a:srgbClr val="FFFF00"/>
                </a:solidFill>
              </a:rPr>
              <a:t>DATA STRUCTURE</a:t>
            </a:r>
          </a:p>
          <a:p>
            <a:r>
              <a:rPr lang="en-IN" sz="1600" b="1" u="sng" dirty="0">
                <a:solidFill>
                  <a:srgbClr val="FFC000"/>
                </a:solidFill>
              </a:rPr>
              <a:t>STACKS</a:t>
            </a:r>
          </a:p>
          <a:p>
            <a:pPr algn="l"/>
            <a:r>
              <a:rPr lang="en-IN" sz="1600" dirty="0"/>
              <a:t>A stack is a linear data structure, collection of items of the same type.</a:t>
            </a:r>
          </a:p>
          <a:p>
            <a:pPr algn="l"/>
            <a:r>
              <a:rPr lang="en-IN" sz="1600" dirty="0"/>
              <a:t>Stack follows the Last In First Out (LIFO) fashion wherein the last element entered is the first one to be popped out.</a:t>
            </a:r>
          </a:p>
          <a:p>
            <a:endParaRPr lang="en-IN" sz="1600" dirty="0"/>
          </a:p>
          <a:p>
            <a:pPr algn="l"/>
            <a:r>
              <a:rPr lang="en-IN" sz="1600" dirty="0"/>
              <a:t>The following are the basic operations served by the Stacks.</a:t>
            </a:r>
          </a:p>
          <a:p>
            <a:pPr marL="285750" indent="-285750" algn="l">
              <a:buFont typeface="Arial" panose="020B0604020202020204" pitchFamily="34" charset="0"/>
              <a:buChar char="•"/>
            </a:pPr>
            <a:r>
              <a:rPr lang="en-IN" sz="1600" b="1" dirty="0" err="1">
                <a:solidFill>
                  <a:srgbClr val="00B0F0"/>
                </a:solidFill>
              </a:rPr>
              <a:t>IsEmpty</a:t>
            </a:r>
            <a:r>
              <a:rPr lang="en-IN" sz="1600" b="1" dirty="0">
                <a:solidFill>
                  <a:srgbClr val="00B0F0"/>
                </a:solidFill>
              </a:rPr>
              <a:t>:</a:t>
            </a:r>
            <a:r>
              <a:rPr lang="en-IN" sz="1600" dirty="0"/>
              <a:t> Checks whether the stack is empty.</a:t>
            </a:r>
          </a:p>
          <a:p>
            <a:pPr marL="285750" indent="-285750" algn="l">
              <a:buFont typeface="Arial" panose="020B0604020202020204" pitchFamily="34" charset="0"/>
              <a:buChar char="•"/>
            </a:pPr>
            <a:r>
              <a:rPr lang="en-IN" sz="1600" b="1" dirty="0" err="1">
                <a:solidFill>
                  <a:srgbClr val="00B0F0"/>
                </a:solidFill>
              </a:rPr>
              <a:t>IsFull</a:t>
            </a:r>
            <a:r>
              <a:rPr lang="en-IN" sz="1600" b="1" dirty="0">
                <a:solidFill>
                  <a:srgbClr val="00B0F0"/>
                </a:solidFill>
              </a:rPr>
              <a:t>: </a:t>
            </a:r>
            <a:r>
              <a:rPr lang="en-IN" sz="1600" dirty="0"/>
              <a:t>Checks whether the stack is full.</a:t>
            </a:r>
          </a:p>
          <a:p>
            <a:pPr marL="285750" indent="-285750" algn="l">
              <a:buFont typeface="Arial" panose="020B0604020202020204" pitchFamily="34" charset="0"/>
              <a:buChar char="•"/>
            </a:pPr>
            <a:r>
              <a:rPr lang="en-IN" sz="1600" b="1" dirty="0">
                <a:solidFill>
                  <a:srgbClr val="00B0F0"/>
                </a:solidFill>
              </a:rPr>
              <a:t>Push: </a:t>
            </a:r>
            <a:r>
              <a:rPr lang="en-IN" sz="1600" dirty="0"/>
              <a:t>This function adds an element to the top of the Stack.</a:t>
            </a:r>
          </a:p>
          <a:p>
            <a:pPr algn="l"/>
            <a:r>
              <a:rPr lang="en-IN" sz="1600" dirty="0"/>
              <a:t>Algo:</a:t>
            </a:r>
          </a:p>
          <a:p>
            <a:pPr algn="l"/>
            <a:r>
              <a:rPr lang="en-IN" sz="1600" dirty="0"/>
              <a:t>      </a:t>
            </a:r>
            <a:r>
              <a:rPr lang="en-IN" sz="1600" b="1" dirty="0"/>
              <a:t>PUSH</a:t>
            </a:r>
          </a:p>
          <a:p>
            <a:pPr algn="l"/>
            <a:r>
              <a:rPr lang="en-IN" sz="1600" dirty="0"/>
              <a:t>	begin</a:t>
            </a:r>
          </a:p>
          <a:p>
            <a:pPr algn="l"/>
            <a:r>
              <a:rPr lang="en-IN" sz="1600" dirty="0"/>
              <a:t>		check </a:t>
            </a:r>
            <a:r>
              <a:rPr lang="en-IN" sz="1600" b="1" dirty="0" err="1"/>
              <a:t>IsFull</a:t>
            </a:r>
            <a:endParaRPr lang="en-IN" sz="1600" dirty="0"/>
          </a:p>
          <a:p>
            <a:pPr algn="l"/>
            <a:r>
              <a:rPr lang="en-IN" sz="1600" dirty="0"/>
              <a:t>			Cannot push elements &amp; return</a:t>
            </a:r>
          </a:p>
          <a:p>
            <a:pPr algn="l"/>
            <a:r>
              <a:rPr lang="en-IN" sz="1600" dirty="0"/>
              <a:t>		push element into the top of the stack </a:t>
            </a:r>
          </a:p>
          <a:p>
            <a:pPr algn="l"/>
            <a:r>
              <a:rPr lang="en-IN" sz="1600" dirty="0"/>
              <a:t>          end </a:t>
            </a:r>
          </a:p>
          <a:p>
            <a:pPr marL="285750" indent="-285750" algn="l">
              <a:buFont typeface="Arial" panose="020B0604020202020204" pitchFamily="34" charset="0"/>
              <a:buChar char="•"/>
            </a:pPr>
            <a:r>
              <a:rPr lang="en-IN" sz="1600" b="1" dirty="0">
                <a:solidFill>
                  <a:srgbClr val="00B0F0"/>
                </a:solidFill>
              </a:rPr>
              <a:t>Pop: </a:t>
            </a:r>
            <a:r>
              <a:rPr lang="en-IN" sz="1600" dirty="0"/>
              <a:t>This function removes the topmost element from the stack.</a:t>
            </a:r>
          </a:p>
          <a:p>
            <a:pPr algn="l"/>
            <a:r>
              <a:rPr lang="en-IN" sz="1600" dirty="0"/>
              <a:t>Algo:</a:t>
            </a:r>
          </a:p>
          <a:p>
            <a:pPr algn="l"/>
            <a:r>
              <a:rPr lang="en-IN" sz="1600" dirty="0"/>
              <a:t>	</a:t>
            </a:r>
            <a:r>
              <a:rPr lang="en-IN" sz="1600" b="1" dirty="0"/>
              <a:t>POP</a:t>
            </a:r>
          </a:p>
          <a:p>
            <a:pPr algn="l"/>
            <a:r>
              <a:rPr lang="en-IN" sz="1600" dirty="0"/>
              <a:t>              begin</a:t>
            </a:r>
          </a:p>
          <a:p>
            <a:pPr algn="l"/>
            <a:r>
              <a:rPr lang="en-IN" sz="1600" dirty="0"/>
              <a:t>		check </a:t>
            </a:r>
            <a:r>
              <a:rPr lang="en-IN" sz="1600" dirty="0" err="1"/>
              <a:t>IsEmpty</a:t>
            </a:r>
            <a:endParaRPr lang="en-IN" sz="1600" dirty="0"/>
          </a:p>
          <a:p>
            <a:pPr algn="l"/>
            <a:r>
              <a:rPr lang="en-IN" sz="1600" dirty="0"/>
              <a:t>			Cannot pop elements from the stack &amp; return</a:t>
            </a:r>
          </a:p>
          <a:p>
            <a:pPr algn="l"/>
            <a:r>
              <a:rPr lang="en-IN" sz="1600" dirty="0"/>
              <a:t>		pop the elements from the top of the stack </a:t>
            </a:r>
          </a:p>
          <a:p>
            <a:pPr algn="l"/>
            <a:r>
              <a:rPr lang="en-IN" sz="1600" dirty="0"/>
              <a:t>	end</a:t>
            </a:r>
          </a:p>
          <a:p>
            <a:pPr marL="285750" indent="-285750" algn="l">
              <a:buFont typeface="Arial" panose="020B0604020202020204" pitchFamily="34" charset="0"/>
              <a:buChar char="•"/>
            </a:pPr>
            <a:r>
              <a:rPr lang="en-IN" sz="1600" b="1" dirty="0">
                <a:solidFill>
                  <a:srgbClr val="00B0F0"/>
                </a:solidFill>
              </a:rPr>
              <a:t>Pip: </a:t>
            </a:r>
            <a:r>
              <a:rPr lang="en-IN" sz="1600" dirty="0"/>
              <a:t>Displays the topmost element of the stack.</a:t>
            </a:r>
          </a:p>
          <a:p>
            <a:r>
              <a:rPr lang="en-IN" sz="1600" dirty="0"/>
              <a:t>Algo:</a:t>
            </a:r>
          </a:p>
          <a:p>
            <a:r>
              <a:rPr lang="en-IN" sz="1600" dirty="0"/>
              <a:t>	</a:t>
            </a:r>
            <a:r>
              <a:rPr lang="en-IN" sz="1600" b="1" dirty="0"/>
              <a:t>PIP</a:t>
            </a:r>
          </a:p>
          <a:p>
            <a:r>
              <a:rPr lang="en-IN" sz="1600" dirty="0"/>
              <a:t>		if not empty return the top elements</a:t>
            </a:r>
            <a:endParaRPr lang="en-IN" sz="1600" b="1" dirty="0"/>
          </a:p>
        </p:txBody>
      </p:sp>
      <p:pic>
        <p:nvPicPr>
          <p:cNvPr id="1026" name="Picture 2" descr="Stack Data Structure">
            <a:extLst>
              <a:ext uri="{FF2B5EF4-FFF2-40B4-BE49-F238E27FC236}">
                <a16:creationId xmlns:a16="http://schemas.microsoft.com/office/drawing/2014/main" id="{62FAD26B-6855-4391-B0A9-AF96A516C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533" y="1840928"/>
            <a:ext cx="4306956" cy="2444613"/>
          </a:xfrm>
          <a:prstGeom prst="rect">
            <a:avLst/>
          </a:prstGeom>
          <a:solidFill>
            <a:schemeClr val="accent4"/>
          </a:solidFill>
        </p:spPr>
      </p:pic>
    </p:spTree>
    <p:extLst>
      <p:ext uri="{BB962C8B-B14F-4D97-AF65-F5344CB8AC3E}">
        <p14:creationId xmlns:p14="http://schemas.microsoft.com/office/powerpoint/2010/main" val="334416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2AF15F-CCA3-4DA4-B22B-FB1ED929F4AC}"/>
              </a:ext>
            </a:extLst>
          </p:cNvPr>
          <p:cNvSpPr txBox="1"/>
          <p:nvPr/>
        </p:nvSpPr>
        <p:spPr>
          <a:xfrm>
            <a:off x="119271" y="185530"/>
            <a:ext cx="11966712" cy="6186309"/>
          </a:xfrm>
          <a:prstGeom prst="rect">
            <a:avLst/>
          </a:prstGeom>
          <a:noFill/>
        </p:spPr>
        <p:txBody>
          <a:bodyPr wrap="square">
            <a:spAutoFit/>
          </a:bodyPr>
          <a:lstStyle/>
          <a:p>
            <a:r>
              <a:rPr lang="en-IN" b="1" u="sng" dirty="0">
                <a:solidFill>
                  <a:srgbClr val="FFC000"/>
                </a:solidFill>
              </a:rPr>
              <a:t>QUEUE</a:t>
            </a:r>
          </a:p>
          <a:p>
            <a:r>
              <a:rPr lang="en-IN" dirty="0"/>
              <a:t>A Queue is a linear data structure which follows a particular order in which the operations are performed. </a:t>
            </a:r>
          </a:p>
          <a:p>
            <a:r>
              <a:rPr lang="en-IN" dirty="0"/>
              <a:t>The order is First In First Out (FIFO).</a:t>
            </a:r>
          </a:p>
          <a:p>
            <a:endParaRPr lang="en-IN" dirty="0"/>
          </a:p>
          <a:p>
            <a:pPr algn="l"/>
            <a:r>
              <a:rPr lang="en-IN" b="1" dirty="0"/>
              <a:t>The following are the basic operations served by the Stacks.</a:t>
            </a:r>
          </a:p>
          <a:p>
            <a:pPr marL="285750" indent="-285750">
              <a:buFont typeface="Arial" panose="020B0604020202020204" pitchFamily="34" charset="0"/>
              <a:buChar char="•"/>
            </a:pPr>
            <a:r>
              <a:rPr lang="en-IN" b="1" dirty="0">
                <a:solidFill>
                  <a:srgbClr val="00B0F0"/>
                </a:solidFill>
              </a:rPr>
              <a:t>Insert</a:t>
            </a:r>
            <a:r>
              <a:rPr lang="en-IN" b="1" dirty="0"/>
              <a:t>: </a:t>
            </a:r>
            <a:r>
              <a:rPr lang="en-IN" dirty="0"/>
              <a:t>This function adds elements into the queue.</a:t>
            </a:r>
          </a:p>
          <a:p>
            <a:r>
              <a:rPr lang="en-IN" b="1" dirty="0"/>
              <a:t>Algo:</a:t>
            </a:r>
          </a:p>
          <a:p>
            <a:r>
              <a:rPr lang="en-IN" b="1" dirty="0"/>
              <a:t>	INSERT</a:t>
            </a:r>
          </a:p>
          <a:p>
            <a:r>
              <a:rPr lang="en-IN" dirty="0"/>
              <a:t>	begin</a:t>
            </a:r>
          </a:p>
          <a:p>
            <a:r>
              <a:rPr lang="en-IN" b="1" dirty="0"/>
              <a:t>		</a:t>
            </a:r>
            <a:r>
              <a:rPr lang="en-IN" dirty="0"/>
              <a:t> check if Queue is full</a:t>
            </a:r>
          </a:p>
          <a:p>
            <a:r>
              <a:rPr lang="en-IN" b="1" dirty="0"/>
              <a:t>			</a:t>
            </a:r>
            <a:r>
              <a:rPr lang="en-IN" dirty="0"/>
              <a:t>Cannot insert the elements &amp; return</a:t>
            </a:r>
          </a:p>
          <a:p>
            <a:r>
              <a:rPr lang="en-IN" b="1" dirty="0"/>
              <a:t>		 </a:t>
            </a:r>
            <a:r>
              <a:rPr lang="en-IN" dirty="0"/>
              <a:t>insert the elements into the queue at rear end</a:t>
            </a:r>
          </a:p>
          <a:p>
            <a:r>
              <a:rPr lang="en-IN" b="1" dirty="0"/>
              <a:t>	</a:t>
            </a:r>
            <a:r>
              <a:rPr lang="en-IN" dirty="0"/>
              <a:t>end</a:t>
            </a:r>
          </a:p>
          <a:p>
            <a:endParaRPr lang="en-IN" b="1" dirty="0"/>
          </a:p>
          <a:p>
            <a:pPr marL="285750" indent="-285750">
              <a:buFont typeface="Arial" panose="020B0604020202020204" pitchFamily="34" charset="0"/>
              <a:buChar char="•"/>
            </a:pPr>
            <a:r>
              <a:rPr lang="en-IN" b="1" dirty="0">
                <a:solidFill>
                  <a:srgbClr val="00B0F0"/>
                </a:solidFill>
              </a:rPr>
              <a:t>Delete</a:t>
            </a:r>
            <a:r>
              <a:rPr lang="en-IN" b="1" dirty="0"/>
              <a:t>: </a:t>
            </a:r>
            <a:r>
              <a:rPr lang="en-IN" dirty="0"/>
              <a:t>This function deletes elements from the queue.</a:t>
            </a:r>
          </a:p>
          <a:p>
            <a:r>
              <a:rPr lang="en-IN" b="1" dirty="0"/>
              <a:t>Algo:</a:t>
            </a:r>
          </a:p>
          <a:p>
            <a:r>
              <a:rPr lang="en-IN" dirty="0"/>
              <a:t>	DELETE</a:t>
            </a:r>
          </a:p>
          <a:p>
            <a:r>
              <a:rPr lang="en-IN" dirty="0"/>
              <a:t>	begin</a:t>
            </a:r>
          </a:p>
          <a:p>
            <a:r>
              <a:rPr lang="en-IN" dirty="0"/>
              <a:t>		check if Queue is empty</a:t>
            </a:r>
          </a:p>
          <a:p>
            <a:r>
              <a:rPr lang="en-IN" dirty="0"/>
              <a:t>			Cannot delete elements from the queue</a:t>
            </a:r>
          </a:p>
          <a:p>
            <a:r>
              <a:rPr lang="en-IN" dirty="0"/>
              <a:t>		Remove element from the queue at front end</a:t>
            </a:r>
          </a:p>
          <a:p>
            <a:r>
              <a:rPr lang="en-IN" dirty="0"/>
              <a:t>	end</a:t>
            </a:r>
          </a:p>
        </p:txBody>
      </p:sp>
      <p:pic>
        <p:nvPicPr>
          <p:cNvPr id="1026" name="Picture 2" descr="Queue Data Structure - Tutorial And Example">
            <a:extLst>
              <a:ext uri="{FF2B5EF4-FFF2-40B4-BE49-F238E27FC236}">
                <a16:creationId xmlns:a16="http://schemas.microsoft.com/office/drawing/2014/main" id="{016B7CE2-C3DC-4C90-9901-A55C7A43E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306" y="1219200"/>
            <a:ext cx="4659382" cy="23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20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A5744-C5B5-4B61-9D8C-BC4A30508BD1}"/>
              </a:ext>
            </a:extLst>
          </p:cNvPr>
          <p:cNvSpPr txBox="1"/>
          <p:nvPr/>
        </p:nvSpPr>
        <p:spPr>
          <a:xfrm>
            <a:off x="232012" y="286603"/>
            <a:ext cx="11764370" cy="6494085"/>
          </a:xfrm>
          <a:prstGeom prst="rect">
            <a:avLst/>
          </a:prstGeom>
          <a:noFill/>
        </p:spPr>
        <p:txBody>
          <a:bodyPr wrap="square" rtlCol="0">
            <a:spAutoFit/>
          </a:bodyPr>
          <a:lstStyle/>
          <a:p>
            <a:r>
              <a:rPr lang="en-IN" sz="2000" b="1" u="sng" dirty="0">
                <a:solidFill>
                  <a:srgbClr val="FFC000"/>
                </a:solidFill>
              </a:rPr>
              <a:t>Single Linked List:</a:t>
            </a:r>
          </a:p>
          <a:p>
            <a:r>
              <a:rPr lang="en-IN" b="0" i="0" dirty="0">
                <a:effectLst/>
                <a:latin typeface="urw-din"/>
              </a:rPr>
              <a:t>A linked list is a linear data structure, in which the elements are not stored at contiguous memory locations.</a:t>
            </a:r>
          </a:p>
          <a:p>
            <a:endParaRPr lang="en-IN" dirty="0">
              <a:latin typeface="urw-din"/>
            </a:endParaRPr>
          </a:p>
          <a:p>
            <a:r>
              <a:rPr lang="en-IN" b="1" dirty="0">
                <a:latin typeface="urw-din"/>
              </a:rPr>
              <a:t>Declaration of single linked list:</a:t>
            </a:r>
          </a:p>
          <a:p>
            <a:r>
              <a:rPr lang="en-IN" dirty="0">
                <a:latin typeface="urw-din"/>
              </a:rPr>
              <a:t>struct  list</a:t>
            </a:r>
          </a:p>
          <a:p>
            <a:r>
              <a:rPr lang="en-IN" dirty="0">
                <a:latin typeface="urw-din"/>
              </a:rPr>
              <a:t>{												NODE</a:t>
            </a:r>
          </a:p>
          <a:p>
            <a:r>
              <a:rPr lang="en-IN" dirty="0">
                <a:latin typeface="urw-din"/>
              </a:rPr>
              <a:t>	int    data;</a:t>
            </a:r>
          </a:p>
          <a:p>
            <a:r>
              <a:rPr lang="en-IN" dirty="0">
                <a:latin typeface="urw-din"/>
              </a:rPr>
              <a:t>	struct   list   *next;</a:t>
            </a:r>
          </a:p>
          <a:p>
            <a:r>
              <a:rPr lang="en-IN" dirty="0">
                <a:latin typeface="urw-din"/>
              </a:rPr>
              <a:t>};</a:t>
            </a:r>
          </a:p>
          <a:p>
            <a:endParaRPr lang="en-IN" dirty="0">
              <a:latin typeface="urw-din"/>
            </a:endParaRPr>
          </a:p>
          <a:p>
            <a:endParaRPr lang="en-IN" dirty="0">
              <a:latin typeface="urw-din"/>
            </a:endParaRPr>
          </a:p>
          <a:p>
            <a:endParaRPr lang="en-IN" dirty="0">
              <a:latin typeface="urw-din"/>
            </a:endParaRPr>
          </a:p>
          <a:p>
            <a:endParaRPr lang="en-IN" dirty="0">
              <a:latin typeface="urw-din"/>
            </a:endParaRPr>
          </a:p>
          <a:p>
            <a:pPr marL="285750" indent="-285750">
              <a:buFont typeface="Arial" panose="020B0604020202020204" pitchFamily="34" charset="0"/>
              <a:buChar char="•"/>
            </a:pPr>
            <a:endParaRPr lang="en-IN" dirty="0">
              <a:latin typeface="urw-din"/>
            </a:endParaRPr>
          </a:p>
          <a:p>
            <a:pPr marL="285750" indent="-285750">
              <a:buFont typeface="Arial" panose="020B0604020202020204" pitchFamily="34" charset="0"/>
              <a:buChar char="•"/>
            </a:pPr>
            <a:endParaRPr lang="en-IN" dirty="0">
              <a:latin typeface="urw-din"/>
            </a:endParaRPr>
          </a:p>
          <a:p>
            <a:pPr marL="285750" indent="-285750">
              <a:buFont typeface="Arial" panose="020B0604020202020204" pitchFamily="34" charset="0"/>
              <a:buChar char="•"/>
            </a:pPr>
            <a:r>
              <a:rPr lang="en-IN" dirty="0">
                <a:latin typeface="urw-din"/>
              </a:rPr>
              <a:t>Insert the element at the beginning of the list</a:t>
            </a:r>
          </a:p>
          <a:p>
            <a:pPr marL="285750" indent="-285750">
              <a:buFont typeface="Arial" panose="020B0604020202020204" pitchFamily="34" charset="0"/>
              <a:buChar char="•"/>
            </a:pPr>
            <a:r>
              <a:rPr lang="en-IN" dirty="0">
                <a:latin typeface="urw-din"/>
              </a:rPr>
              <a:t>Insert the element in the middle of the list</a:t>
            </a:r>
          </a:p>
          <a:p>
            <a:pPr marL="285750" indent="-285750">
              <a:buFont typeface="Arial" panose="020B0604020202020204" pitchFamily="34" charset="0"/>
              <a:buChar char="•"/>
            </a:pPr>
            <a:r>
              <a:rPr lang="en-IN" dirty="0">
                <a:latin typeface="urw-din"/>
              </a:rPr>
              <a:t>Insert the element at the end of the list</a:t>
            </a:r>
          </a:p>
          <a:p>
            <a:pPr marL="285750" indent="-285750">
              <a:buFont typeface="Arial" panose="020B0604020202020204" pitchFamily="34" charset="0"/>
              <a:buChar char="•"/>
            </a:pPr>
            <a:r>
              <a:rPr lang="en-IN" dirty="0">
                <a:latin typeface="urw-din"/>
              </a:rPr>
              <a:t>Delete the first node from the list</a:t>
            </a:r>
          </a:p>
          <a:p>
            <a:pPr marL="285750" indent="-285750">
              <a:buFont typeface="Arial" panose="020B0604020202020204" pitchFamily="34" charset="0"/>
              <a:buChar char="•"/>
            </a:pPr>
            <a:r>
              <a:rPr lang="en-IN" dirty="0">
                <a:latin typeface="urw-din"/>
              </a:rPr>
              <a:t>Delete the middle node from the list</a:t>
            </a:r>
          </a:p>
          <a:p>
            <a:pPr marL="285750" indent="-285750">
              <a:buFont typeface="Arial" panose="020B0604020202020204" pitchFamily="34" charset="0"/>
              <a:buChar char="•"/>
            </a:pPr>
            <a:r>
              <a:rPr lang="en-IN" dirty="0">
                <a:latin typeface="urw-din"/>
              </a:rPr>
              <a:t>Delete the last node from the list</a:t>
            </a:r>
          </a:p>
          <a:p>
            <a:pPr marL="285750" indent="-285750">
              <a:buFont typeface="Arial" panose="020B0604020202020204" pitchFamily="34" charset="0"/>
              <a:buChar char="•"/>
            </a:pPr>
            <a:endParaRPr lang="en-IN" dirty="0">
              <a:latin typeface="urw-din"/>
            </a:endParaRPr>
          </a:p>
          <a:p>
            <a:r>
              <a:rPr lang="en-IN" dirty="0"/>
              <a:t>	</a:t>
            </a:r>
          </a:p>
        </p:txBody>
      </p:sp>
      <p:graphicFrame>
        <p:nvGraphicFramePr>
          <p:cNvPr id="3" name="Table 3">
            <a:extLst>
              <a:ext uri="{FF2B5EF4-FFF2-40B4-BE49-F238E27FC236}">
                <a16:creationId xmlns:a16="http://schemas.microsoft.com/office/drawing/2014/main" id="{840F3839-20D9-4C6F-8454-1B3A3C3C0D60}"/>
              </a:ext>
            </a:extLst>
          </p:cNvPr>
          <p:cNvGraphicFramePr>
            <a:graphicFrameLocks noGrp="1"/>
          </p:cNvGraphicFramePr>
          <p:nvPr>
            <p:extLst>
              <p:ext uri="{D42A27DB-BD31-4B8C-83A1-F6EECF244321}">
                <p14:modId xmlns:p14="http://schemas.microsoft.com/office/powerpoint/2010/main" val="3917445424"/>
              </p:ext>
            </p:extLst>
          </p:nvPr>
        </p:nvGraphicFramePr>
        <p:xfrm>
          <a:off x="4683456" y="2274822"/>
          <a:ext cx="2825088" cy="365760"/>
        </p:xfrm>
        <a:graphic>
          <a:graphicData uri="http://schemas.openxmlformats.org/drawingml/2006/table">
            <a:tbl>
              <a:tblPr firstRow="1" bandRow="1">
                <a:tableStyleId>{D7AC3CCA-C797-4891-BE02-D94E43425B78}</a:tableStyleId>
              </a:tblPr>
              <a:tblGrid>
                <a:gridCol w="1412544">
                  <a:extLst>
                    <a:ext uri="{9D8B030D-6E8A-4147-A177-3AD203B41FA5}">
                      <a16:colId xmlns:a16="http://schemas.microsoft.com/office/drawing/2014/main" val="519334414"/>
                    </a:ext>
                  </a:extLst>
                </a:gridCol>
                <a:gridCol w="1412544">
                  <a:extLst>
                    <a:ext uri="{9D8B030D-6E8A-4147-A177-3AD203B41FA5}">
                      <a16:colId xmlns:a16="http://schemas.microsoft.com/office/drawing/2014/main" val="3757765690"/>
                    </a:ext>
                  </a:extLst>
                </a:gridCol>
              </a:tblGrid>
              <a:tr h="133578">
                <a:tc>
                  <a:txBody>
                    <a:bodyPr/>
                    <a:lstStyle/>
                    <a:p>
                      <a:pPr algn="ctr"/>
                      <a:r>
                        <a:rPr lang="en-IN" dirty="0"/>
                        <a:t>Data</a:t>
                      </a:r>
                    </a:p>
                  </a:txBody>
                  <a:tcPr>
                    <a:solidFill>
                      <a:schemeClr val="accent2"/>
                    </a:solidFill>
                  </a:tcPr>
                </a:tc>
                <a:tc>
                  <a:txBody>
                    <a:bodyPr/>
                    <a:lstStyle/>
                    <a:p>
                      <a:pPr algn="ctr"/>
                      <a:r>
                        <a:rPr lang="en-IN" dirty="0"/>
                        <a:t>Next</a:t>
                      </a:r>
                    </a:p>
                  </a:txBody>
                  <a:tcPr>
                    <a:solidFill>
                      <a:schemeClr val="accent6"/>
                    </a:solidFill>
                  </a:tcPr>
                </a:tc>
                <a:extLst>
                  <a:ext uri="{0D108BD9-81ED-4DB2-BD59-A6C34878D82A}">
                    <a16:rowId xmlns:a16="http://schemas.microsoft.com/office/drawing/2014/main" val="469349015"/>
                  </a:ext>
                </a:extLst>
              </a:tr>
            </a:tbl>
          </a:graphicData>
        </a:graphic>
      </p:graphicFrame>
      <p:graphicFrame>
        <p:nvGraphicFramePr>
          <p:cNvPr id="4" name="Table 3">
            <a:extLst>
              <a:ext uri="{FF2B5EF4-FFF2-40B4-BE49-F238E27FC236}">
                <a16:creationId xmlns:a16="http://schemas.microsoft.com/office/drawing/2014/main" id="{C70E7787-9977-41F1-BDEF-93B37F980832}"/>
              </a:ext>
            </a:extLst>
          </p:cNvPr>
          <p:cNvGraphicFramePr>
            <a:graphicFrameLocks noGrp="1"/>
          </p:cNvGraphicFramePr>
          <p:nvPr>
            <p:extLst>
              <p:ext uri="{D42A27DB-BD31-4B8C-83A1-F6EECF244321}">
                <p14:modId xmlns:p14="http://schemas.microsoft.com/office/powerpoint/2010/main" val="1429800982"/>
              </p:ext>
            </p:extLst>
          </p:nvPr>
        </p:nvGraphicFramePr>
        <p:xfrm>
          <a:off x="741522" y="3291388"/>
          <a:ext cx="1701430" cy="365760"/>
        </p:xfrm>
        <a:graphic>
          <a:graphicData uri="http://schemas.openxmlformats.org/drawingml/2006/table">
            <a:tbl>
              <a:tblPr firstRow="1" bandRow="1">
                <a:tableStyleId>{D7AC3CCA-C797-4891-BE02-D94E43425B78}</a:tableStyleId>
              </a:tblPr>
              <a:tblGrid>
                <a:gridCol w="850715">
                  <a:extLst>
                    <a:ext uri="{9D8B030D-6E8A-4147-A177-3AD203B41FA5}">
                      <a16:colId xmlns:a16="http://schemas.microsoft.com/office/drawing/2014/main" val="519334414"/>
                    </a:ext>
                  </a:extLst>
                </a:gridCol>
                <a:gridCol w="850715">
                  <a:extLst>
                    <a:ext uri="{9D8B030D-6E8A-4147-A177-3AD203B41FA5}">
                      <a16:colId xmlns:a16="http://schemas.microsoft.com/office/drawing/2014/main" val="3757765690"/>
                    </a:ext>
                  </a:extLst>
                </a:gridCol>
              </a:tblGrid>
              <a:tr h="133578">
                <a:tc>
                  <a:txBody>
                    <a:bodyPr/>
                    <a:lstStyle/>
                    <a:p>
                      <a:pPr algn="ctr"/>
                      <a:r>
                        <a:rPr lang="en-IN" dirty="0"/>
                        <a:t>Data</a:t>
                      </a:r>
                    </a:p>
                  </a:txBody>
                  <a:tcPr>
                    <a:solidFill>
                      <a:schemeClr val="accent2"/>
                    </a:solidFill>
                  </a:tcPr>
                </a:tc>
                <a:tc>
                  <a:txBody>
                    <a:bodyPr/>
                    <a:lstStyle/>
                    <a:p>
                      <a:pPr algn="ctr"/>
                      <a:r>
                        <a:rPr lang="en-IN" dirty="0"/>
                        <a:t>Next</a:t>
                      </a:r>
                    </a:p>
                  </a:txBody>
                  <a:tcPr>
                    <a:solidFill>
                      <a:schemeClr val="accent6"/>
                    </a:solidFill>
                  </a:tcPr>
                </a:tc>
                <a:extLst>
                  <a:ext uri="{0D108BD9-81ED-4DB2-BD59-A6C34878D82A}">
                    <a16:rowId xmlns:a16="http://schemas.microsoft.com/office/drawing/2014/main" val="469349015"/>
                  </a:ext>
                </a:extLst>
              </a:tr>
            </a:tbl>
          </a:graphicData>
        </a:graphic>
      </p:graphicFrame>
      <p:graphicFrame>
        <p:nvGraphicFramePr>
          <p:cNvPr id="5" name="Table 4">
            <a:extLst>
              <a:ext uri="{FF2B5EF4-FFF2-40B4-BE49-F238E27FC236}">
                <a16:creationId xmlns:a16="http://schemas.microsoft.com/office/drawing/2014/main" id="{4E0D3C83-6CB7-4AE5-B170-B1D013C6FB42}"/>
              </a:ext>
            </a:extLst>
          </p:cNvPr>
          <p:cNvGraphicFramePr>
            <a:graphicFrameLocks noGrp="1"/>
          </p:cNvGraphicFramePr>
          <p:nvPr>
            <p:extLst>
              <p:ext uri="{D42A27DB-BD31-4B8C-83A1-F6EECF244321}">
                <p14:modId xmlns:p14="http://schemas.microsoft.com/office/powerpoint/2010/main" val="720365783"/>
              </p:ext>
            </p:extLst>
          </p:nvPr>
        </p:nvGraphicFramePr>
        <p:xfrm>
          <a:off x="2893322" y="3307307"/>
          <a:ext cx="1673010" cy="365760"/>
        </p:xfrm>
        <a:graphic>
          <a:graphicData uri="http://schemas.openxmlformats.org/drawingml/2006/table">
            <a:tbl>
              <a:tblPr firstRow="1" bandRow="1">
                <a:tableStyleId>{D7AC3CCA-C797-4891-BE02-D94E43425B78}</a:tableStyleId>
              </a:tblPr>
              <a:tblGrid>
                <a:gridCol w="836505">
                  <a:extLst>
                    <a:ext uri="{9D8B030D-6E8A-4147-A177-3AD203B41FA5}">
                      <a16:colId xmlns:a16="http://schemas.microsoft.com/office/drawing/2014/main" val="519334414"/>
                    </a:ext>
                  </a:extLst>
                </a:gridCol>
                <a:gridCol w="836505">
                  <a:extLst>
                    <a:ext uri="{9D8B030D-6E8A-4147-A177-3AD203B41FA5}">
                      <a16:colId xmlns:a16="http://schemas.microsoft.com/office/drawing/2014/main" val="3757765690"/>
                    </a:ext>
                  </a:extLst>
                </a:gridCol>
              </a:tblGrid>
              <a:tr h="315719">
                <a:tc>
                  <a:txBody>
                    <a:bodyPr/>
                    <a:lstStyle/>
                    <a:p>
                      <a:pPr algn="ctr"/>
                      <a:r>
                        <a:rPr lang="en-IN" dirty="0"/>
                        <a:t>Data</a:t>
                      </a:r>
                    </a:p>
                  </a:txBody>
                  <a:tcPr>
                    <a:solidFill>
                      <a:schemeClr val="accent2"/>
                    </a:solidFill>
                  </a:tcPr>
                </a:tc>
                <a:tc>
                  <a:txBody>
                    <a:bodyPr/>
                    <a:lstStyle/>
                    <a:p>
                      <a:pPr algn="ctr"/>
                      <a:r>
                        <a:rPr lang="en-IN" dirty="0"/>
                        <a:t>Next</a:t>
                      </a:r>
                    </a:p>
                  </a:txBody>
                  <a:tcPr>
                    <a:solidFill>
                      <a:schemeClr val="accent6"/>
                    </a:solidFill>
                  </a:tcPr>
                </a:tc>
                <a:extLst>
                  <a:ext uri="{0D108BD9-81ED-4DB2-BD59-A6C34878D82A}">
                    <a16:rowId xmlns:a16="http://schemas.microsoft.com/office/drawing/2014/main" val="469349015"/>
                  </a:ext>
                </a:extLst>
              </a:tr>
            </a:tbl>
          </a:graphicData>
        </a:graphic>
      </p:graphicFrame>
      <p:graphicFrame>
        <p:nvGraphicFramePr>
          <p:cNvPr id="8" name="Table 7">
            <a:extLst>
              <a:ext uri="{FF2B5EF4-FFF2-40B4-BE49-F238E27FC236}">
                <a16:creationId xmlns:a16="http://schemas.microsoft.com/office/drawing/2014/main" id="{713A22E7-C940-4B3C-86AB-2B2AB0390133}"/>
              </a:ext>
            </a:extLst>
          </p:cNvPr>
          <p:cNvGraphicFramePr>
            <a:graphicFrameLocks noGrp="1"/>
          </p:cNvGraphicFramePr>
          <p:nvPr>
            <p:extLst>
              <p:ext uri="{D42A27DB-BD31-4B8C-83A1-F6EECF244321}">
                <p14:modId xmlns:p14="http://schemas.microsoft.com/office/powerpoint/2010/main" val="1125373711"/>
              </p:ext>
            </p:extLst>
          </p:nvPr>
        </p:nvGraphicFramePr>
        <p:xfrm>
          <a:off x="5037170" y="3309579"/>
          <a:ext cx="1673010" cy="365760"/>
        </p:xfrm>
        <a:graphic>
          <a:graphicData uri="http://schemas.openxmlformats.org/drawingml/2006/table">
            <a:tbl>
              <a:tblPr firstRow="1" bandRow="1">
                <a:tableStyleId>{D7AC3CCA-C797-4891-BE02-D94E43425B78}</a:tableStyleId>
              </a:tblPr>
              <a:tblGrid>
                <a:gridCol w="836505">
                  <a:extLst>
                    <a:ext uri="{9D8B030D-6E8A-4147-A177-3AD203B41FA5}">
                      <a16:colId xmlns:a16="http://schemas.microsoft.com/office/drawing/2014/main" val="519334414"/>
                    </a:ext>
                  </a:extLst>
                </a:gridCol>
                <a:gridCol w="836505">
                  <a:extLst>
                    <a:ext uri="{9D8B030D-6E8A-4147-A177-3AD203B41FA5}">
                      <a16:colId xmlns:a16="http://schemas.microsoft.com/office/drawing/2014/main" val="3757765690"/>
                    </a:ext>
                  </a:extLst>
                </a:gridCol>
              </a:tblGrid>
              <a:tr h="365759">
                <a:tc>
                  <a:txBody>
                    <a:bodyPr/>
                    <a:lstStyle/>
                    <a:p>
                      <a:pPr algn="ctr"/>
                      <a:r>
                        <a:rPr lang="en-IN" dirty="0"/>
                        <a:t>Data</a:t>
                      </a:r>
                    </a:p>
                  </a:txBody>
                  <a:tcPr>
                    <a:solidFill>
                      <a:schemeClr val="accent2"/>
                    </a:solidFill>
                  </a:tcPr>
                </a:tc>
                <a:tc>
                  <a:txBody>
                    <a:bodyPr/>
                    <a:lstStyle/>
                    <a:p>
                      <a:pPr algn="ctr"/>
                      <a:r>
                        <a:rPr lang="en-IN" dirty="0"/>
                        <a:t>Next</a:t>
                      </a:r>
                    </a:p>
                  </a:txBody>
                  <a:tcPr>
                    <a:solidFill>
                      <a:schemeClr val="accent6"/>
                    </a:solidFill>
                  </a:tcPr>
                </a:tc>
                <a:extLst>
                  <a:ext uri="{0D108BD9-81ED-4DB2-BD59-A6C34878D82A}">
                    <a16:rowId xmlns:a16="http://schemas.microsoft.com/office/drawing/2014/main" val="469349015"/>
                  </a:ext>
                </a:extLst>
              </a:tr>
            </a:tbl>
          </a:graphicData>
        </a:graphic>
      </p:graphicFrame>
      <p:graphicFrame>
        <p:nvGraphicFramePr>
          <p:cNvPr id="10" name="Table 9">
            <a:extLst>
              <a:ext uri="{FF2B5EF4-FFF2-40B4-BE49-F238E27FC236}">
                <a16:creationId xmlns:a16="http://schemas.microsoft.com/office/drawing/2014/main" id="{0EF07CE9-01B3-4C85-8BB6-18883331A196}"/>
              </a:ext>
            </a:extLst>
          </p:cNvPr>
          <p:cNvGraphicFramePr>
            <a:graphicFrameLocks noGrp="1"/>
          </p:cNvGraphicFramePr>
          <p:nvPr>
            <p:extLst>
              <p:ext uri="{D42A27DB-BD31-4B8C-83A1-F6EECF244321}">
                <p14:modId xmlns:p14="http://schemas.microsoft.com/office/powerpoint/2010/main" val="3915481704"/>
              </p:ext>
            </p:extLst>
          </p:nvPr>
        </p:nvGraphicFramePr>
        <p:xfrm>
          <a:off x="7167348" y="3309579"/>
          <a:ext cx="1673010" cy="365760"/>
        </p:xfrm>
        <a:graphic>
          <a:graphicData uri="http://schemas.openxmlformats.org/drawingml/2006/table">
            <a:tbl>
              <a:tblPr firstRow="1" bandRow="1">
                <a:tableStyleId>{D7AC3CCA-C797-4891-BE02-D94E43425B78}</a:tableStyleId>
              </a:tblPr>
              <a:tblGrid>
                <a:gridCol w="836505">
                  <a:extLst>
                    <a:ext uri="{9D8B030D-6E8A-4147-A177-3AD203B41FA5}">
                      <a16:colId xmlns:a16="http://schemas.microsoft.com/office/drawing/2014/main" val="519334414"/>
                    </a:ext>
                  </a:extLst>
                </a:gridCol>
                <a:gridCol w="836505">
                  <a:extLst>
                    <a:ext uri="{9D8B030D-6E8A-4147-A177-3AD203B41FA5}">
                      <a16:colId xmlns:a16="http://schemas.microsoft.com/office/drawing/2014/main" val="3757765690"/>
                    </a:ext>
                  </a:extLst>
                </a:gridCol>
              </a:tblGrid>
              <a:tr h="315719">
                <a:tc>
                  <a:txBody>
                    <a:bodyPr/>
                    <a:lstStyle/>
                    <a:p>
                      <a:pPr algn="ctr"/>
                      <a:r>
                        <a:rPr lang="en-IN" dirty="0"/>
                        <a:t>Data</a:t>
                      </a:r>
                    </a:p>
                  </a:txBody>
                  <a:tcPr>
                    <a:solidFill>
                      <a:schemeClr val="accent2"/>
                    </a:solidFill>
                  </a:tcPr>
                </a:tc>
                <a:tc>
                  <a:txBody>
                    <a:bodyPr/>
                    <a:lstStyle/>
                    <a:p>
                      <a:pPr algn="ctr"/>
                      <a:r>
                        <a:rPr lang="en-IN" dirty="0"/>
                        <a:t>Next</a:t>
                      </a:r>
                    </a:p>
                  </a:txBody>
                  <a:tcPr>
                    <a:solidFill>
                      <a:schemeClr val="accent6"/>
                    </a:solidFill>
                  </a:tcPr>
                </a:tc>
                <a:extLst>
                  <a:ext uri="{0D108BD9-81ED-4DB2-BD59-A6C34878D82A}">
                    <a16:rowId xmlns:a16="http://schemas.microsoft.com/office/drawing/2014/main" val="469349015"/>
                  </a:ext>
                </a:extLst>
              </a:tr>
            </a:tbl>
          </a:graphicData>
        </a:graphic>
      </p:graphicFrame>
      <p:graphicFrame>
        <p:nvGraphicFramePr>
          <p:cNvPr id="11" name="Table 10">
            <a:extLst>
              <a:ext uri="{FF2B5EF4-FFF2-40B4-BE49-F238E27FC236}">
                <a16:creationId xmlns:a16="http://schemas.microsoft.com/office/drawing/2014/main" id="{F6D44B74-57E5-433B-BB40-C7FA6DDD43B2}"/>
              </a:ext>
            </a:extLst>
          </p:cNvPr>
          <p:cNvGraphicFramePr>
            <a:graphicFrameLocks noGrp="1"/>
          </p:cNvGraphicFramePr>
          <p:nvPr>
            <p:extLst>
              <p:ext uri="{D42A27DB-BD31-4B8C-83A1-F6EECF244321}">
                <p14:modId xmlns:p14="http://schemas.microsoft.com/office/powerpoint/2010/main" val="89477122"/>
              </p:ext>
            </p:extLst>
          </p:nvPr>
        </p:nvGraphicFramePr>
        <p:xfrm>
          <a:off x="9230438" y="3311852"/>
          <a:ext cx="1673010" cy="365760"/>
        </p:xfrm>
        <a:graphic>
          <a:graphicData uri="http://schemas.openxmlformats.org/drawingml/2006/table">
            <a:tbl>
              <a:tblPr firstRow="1" bandRow="1">
                <a:tableStyleId>{D7AC3CCA-C797-4891-BE02-D94E43425B78}</a:tableStyleId>
              </a:tblPr>
              <a:tblGrid>
                <a:gridCol w="836505">
                  <a:extLst>
                    <a:ext uri="{9D8B030D-6E8A-4147-A177-3AD203B41FA5}">
                      <a16:colId xmlns:a16="http://schemas.microsoft.com/office/drawing/2014/main" val="519334414"/>
                    </a:ext>
                  </a:extLst>
                </a:gridCol>
                <a:gridCol w="836505">
                  <a:extLst>
                    <a:ext uri="{9D8B030D-6E8A-4147-A177-3AD203B41FA5}">
                      <a16:colId xmlns:a16="http://schemas.microsoft.com/office/drawing/2014/main" val="3757765690"/>
                    </a:ext>
                  </a:extLst>
                </a:gridCol>
              </a:tblGrid>
              <a:tr h="345296">
                <a:tc>
                  <a:txBody>
                    <a:bodyPr/>
                    <a:lstStyle/>
                    <a:p>
                      <a:pPr algn="ctr"/>
                      <a:r>
                        <a:rPr lang="en-IN" dirty="0"/>
                        <a:t>Data</a:t>
                      </a:r>
                    </a:p>
                  </a:txBody>
                  <a:tcPr>
                    <a:solidFill>
                      <a:schemeClr val="accent2"/>
                    </a:solidFill>
                  </a:tcPr>
                </a:tc>
                <a:tc>
                  <a:txBody>
                    <a:bodyPr/>
                    <a:lstStyle/>
                    <a:p>
                      <a:pPr algn="ctr"/>
                      <a:r>
                        <a:rPr lang="en-IN" dirty="0"/>
                        <a:t>Next</a:t>
                      </a:r>
                    </a:p>
                  </a:txBody>
                  <a:tcPr>
                    <a:solidFill>
                      <a:schemeClr val="accent6"/>
                    </a:solidFill>
                  </a:tcPr>
                </a:tc>
                <a:extLst>
                  <a:ext uri="{0D108BD9-81ED-4DB2-BD59-A6C34878D82A}">
                    <a16:rowId xmlns:a16="http://schemas.microsoft.com/office/drawing/2014/main" val="469349015"/>
                  </a:ext>
                </a:extLst>
              </a:tr>
            </a:tbl>
          </a:graphicData>
        </a:graphic>
      </p:graphicFrame>
      <p:cxnSp>
        <p:nvCxnSpPr>
          <p:cNvPr id="13" name="Straight Arrow Connector 12">
            <a:extLst>
              <a:ext uri="{FF2B5EF4-FFF2-40B4-BE49-F238E27FC236}">
                <a16:creationId xmlns:a16="http://schemas.microsoft.com/office/drawing/2014/main" id="{0516C86A-4F9B-49C2-BDF6-82FFC8C628D5}"/>
              </a:ext>
            </a:extLst>
          </p:cNvPr>
          <p:cNvCxnSpPr/>
          <p:nvPr/>
        </p:nvCxnSpPr>
        <p:spPr>
          <a:xfrm>
            <a:off x="2442952" y="3493824"/>
            <a:ext cx="45037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74F4BA9F-06AC-4DB0-BAA9-093910BD83D9}"/>
              </a:ext>
            </a:extLst>
          </p:cNvPr>
          <p:cNvCxnSpPr/>
          <p:nvPr/>
        </p:nvCxnSpPr>
        <p:spPr>
          <a:xfrm>
            <a:off x="4573152" y="3509741"/>
            <a:ext cx="45037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67CE90DF-1F77-4D16-B39C-63DAA257F06B}"/>
              </a:ext>
            </a:extLst>
          </p:cNvPr>
          <p:cNvCxnSpPr/>
          <p:nvPr/>
        </p:nvCxnSpPr>
        <p:spPr>
          <a:xfrm>
            <a:off x="6703339" y="3496096"/>
            <a:ext cx="45037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0BAC2060-31A8-4577-9601-E2A41F8967F8}"/>
              </a:ext>
            </a:extLst>
          </p:cNvPr>
          <p:cNvCxnSpPr/>
          <p:nvPr/>
        </p:nvCxnSpPr>
        <p:spPr>
          <a:xfrm>
            <a:off x="8819891" y="3512013"/>
            <a:ext cx="450370"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7" name="Rectangle 16">
            <a:extLst>
              <a:ext uri="{FF2B5EF4-FFF2-40B4-BE49-F238E27FC236}">
                <a16:creationId xmlns:a16="http://schemas.microsoft.com/office/drawing/2014/main" id="{61013367-B35A-4081-A81D-F0B5409D9555}"/>
              </a:ext>
            </a:extLst>
          </p:cNvPr>
          <p:cNvSpPr/>
          <p:nvPr/>
        </p:nvSpPr>
        <p:spPr>
          <a:xfrm>
            <a:off x="209256" y="2866030"/>
            <a:ext cx="787027" cy="252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solidFill>
              </a:rPr>
              <a:t>Head</a:t>
            </a:r>
          </a:p>
        </p:txBody>
      </p:sp>
      <p:cxnSp>
        <p:nvCxnSpPr>
          <p:cNvPr id="19" name="Connector: Elbow 18">
            <a:extLst>
              <a:ext uri="{FF2B5EF4-FFF2-40B4-BE49-F238E27FC236}">
                <a16:creationId xmlns:a16="http://schemas.microsoft.com/office/drawing/2014/main" id="{B63C6178-DBBE-4D10-9383-19799954511F}"/>
              </a:ext>
            </a:extLst>
          </p:cNvPr>
          <p:cNvCxnSpPr>
            <a:cxnSpLocks/>
            <a:stCxn id="17" idx="2"/>
            <a:endCxn id="4" idx="1"/>
          </p:cNvCxnSpPr>
          <p:nvPr/>
        </p:nvCxnSpPr>
        <p:spPr>
          <a:xfrm rot="16200000" flipH="1">
            <a:off x="494086" y="3226831"/>
            <a:ext cx="356121" cy="1387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Top Corners One Rounded and One Snipped 6">
            <a:extLst>
              <a:ext uri="{FF2B5EF4-FFF2-40B4-BE49-F238E27FC236}">
                <a16:creationId xmlns:a16="http://schemas.microsoft.com/office/drawing/2014/main" id="{A6807533-2172-43CF-81C8-11B484AED551}"/>
              </a:ext>
            </a:extLst>
          </p:cNvPr>
          <p:cNvSpPr/>
          <p:nvPr/>
        </p:nvSpPr>
        <p:spPr>
          <a:xfrm>
            <a:off x="7167348" y="4068417"/>
            <a:ext cx="4534322" cy="1828796"/>
          </a:xfrm>
          <a:prstGeom prst="snip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sz="1800" b="1" dirty="0">
                <a:solidFill>
                  <a:srgbClr val="002060"/>
                </a:solidFill>
                <a:latin typeface="urw-din"/>
              </a:rPr>
              <a:t>Struct declaration for generic linked list:</a:t>
            </a:r>
          </a:p>
          <a:p>
            <a:r>
              <a:rPr lang="en-IN" sz="1800" dirty="0">
                <a:solidFill>
                  <a:srgbClr val="002060"/>
                </a:solidFill>
              </a:rPr>
              <a:t>struct list</a:t>
            </a:r>
          </a:p>
          <a:p>
            <a:r>
              <a:rPr lang="en-IN" sz="1800" dirty="0">
                <a:solidFill>
                  <a:srgbClr val="002060"/>
                </a:solidFill>
              </a:rPr>
              <a:t>{</a:t>
            </a:r>
          </a:p>
          <a:p>
            <a:r>
              <a:rPr lang="en-IN" sz="1800" dirty="0">
                <a:solidFill>
                  <a:srgbClr val="002060"/>
                </a:solidFill>
              </a:rPr>
              <a:t>	void *data;</a:t>
            </a:r>
          </a:p>
          <a:p>
            <a:r>
              <a:rPr lang="en-IN" sz="1800" dirty="0">
                <a:solidFill>
                  <a:srgbClr val="002060"/>
                </a:solidFill>
              </a:rPr>
              <a:t>	struct list  *next;</a:t>
            </a:r>
          </a:p>
          <a:p>
            <a:r>
              <a:rPr lang="en-IN" sz="1800" dirty="0">
                <a:solidFill>
                  <a:srgbClr val="002060"/>
                </a:solidFill>
              </a:rPr>
              <a:t>}</a:t>
            </a:r>
            <a:endParaRPr lang="en-IN" dirty="0">
              <a:solidFill>
                <a:srgbClr val="002060"/>
              </a:solidFill>
            </a:endParaRPr>
          </a:p>
        </p:txBody>
      </p:sp>
    </p:spTree>
    <p:extLst>
      <p:ext uri="{BB962C8B-B14F-4D97-AF65-F5344CB8AC3E}">
        <p14:creationId xmlns:p14="http://schemas.microsoft.com/office/powerpoint/2010/main" val="3116538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640C8-1258-4F27-A4D3-CEE2A671569A}"/>
              </a:ext>
            </a:extLst>
          </p:cNvPr>
          <p:cNvSpPr txBox="1"/>
          <p:nvPr/>
        </p:nvSpPr>
        <p:spPr>
          <a:xfrm>
            <a:off x="463826" y="530086"/>
            <a:ext cx="11410122" cy="5970865"/>
          </a:xfrm>
          <a:prstGeom prst="rect">
            <a:avLst/>
          </a:prstGeom>
          <a:noFill/>
        </p:spPr>
        <p:txBody>
          <a:bodyPr wrap="square" rtlCol="0">
            <a:spAutoFit/>
          </a:bodyPr>
          <a:lstStyle/>
          <a:p>
            <a:r>
              <a:rPr lang="en-IN" sz="3200" b="1" u="sng" dirty="0">
                <a:solidFill>
                  <a:srgbClr val="FFC000"/>
                </a:solidFill>
              </a:rPr>
              <a:t>Questions on the linked list, stacks and queues:</a:t>
            </a:r>
            <a:endParaRPr lang="en-IN" sz="2000" b="1" u="sng" dirty="0">
              <a:solidFill>
                <a:srgbClr val="FFC000"/>
              </a:solidFill>
            </a:endParaRPr>
          </a:p>
          <a:p>
            <a:pPr marL="342900" indent="-342900">
              <a:buFont typeface="+mj-lt"/>
              <a:buAutoNum type="arabicPeriod"/>
            </a:pPr>
            <a:r>
              <a:rPr lang="en-IN" sz="2000" dirty="0"/>
              <a:t>Reverse the single linked list</a:t>
            </a:r>
          </a:p>
          <a:p>
            <a:pPr marL="342900" indent="-342900">
              <a:buFont typeface="+mj-lt"/>
              <a:buAutoNum type="arabicPeriod"/>
            </a:pPr>
            <a:r>
              <a:rPr lang="en-IN" sz="2000" dirty="0"/>
              <a:t>Reverse the double linked list</a:t>
            </a:r>
          </a:p>
          <a:p>
            <a:pPr marL="342900" indent="-342900" algn="l">
              <a:buFont typeface="+mj-lt"/>
              <a:buAutoNum type="arabicPeriod"/>
            </a:pPr>
            <a:r>
              <a:rPr lang="en-IN" sz="2000" dirty="0"/>
              <a:t>How do you reverse a linked list without using any C pointers?</a:t>
            </a:r>
          </a:p>
          <a:p>
            <a:pPr marL="342900" indent="-342900" algn="l">
              <a:buFont typeface="+mj-lt"/>
              <a:buAutoNum type="arabicPeriod"/>
            </a:pPr>
            <a:r>
              <a:rPr lang="en-IN" sz="2000" dirty="0"/>
              <a:t>Given only a pointer to a node to be deleted in a singly linked list, how do you delete it?</a:t>
            </a:r>
          </a:p>
          <a:p>
            <a:pPr marL="342900" indent="-342900" algn="l">
              <a:buFont typeface="+mj-lt"/>
              <a:buAutoNum type="arabicPeriod"/>
            </a:pPr>
            <a:r>
              <a:rPr lang="en-IN" sz="2000" dirty="0"/>
              <a:t>How would you detect a loop in a linked list?</a:t>
            </a:r>
          </a:p>
          <a:p>
            <a:pPr marL="342900" indent="-342900" algn="l">
              <a:buFont typeface="+mj-lt"/>
              <a:buAutoNum type="arabicPeriod"/>
            </a:pPr>
            <a:r>
              <a:rPr lang="en-IN" sz="2000" dirty="0"/>
              <a:t>How do you find the middle of a linked list?</a:t>
            </a:r>
          </a:p>
          <a:p>
            <a:pPr marL="342900" indent="-342900" algn="l">
              <a:buFont typeface="+mj-lt"/>
              <a:buAutoNum type="arabicPeriod"/>
            </a:pPr>
            <a:r>
              <a:rPr lang="en-IN" sz="2000" dirty="0"/>
              <a:t>Write a C program to return the n</a:t>
            </a:r>
            <a:r>
              <a:rPr lang="en-IN" sz="2000" baseline="30000" dirty="0"/>
              <a:t>th</a:t>
            </a:r>
            <a:r>
              <a:rPr lang="en-IN" sz="2000" dirty="0"/>
              <a:t> node from the end of a linked list</a:t>
            </a:r>
          </a:p>
          <a:p>
            <a:pPr marL="342900" indent="-342900" algn="l">
              <a:buFont typeface="+mj-lt"/>
              <a:buAutoNum type="arabicPeriod"/>
            </a:pPr>
            <a:r>
              <a:rPr lang="en-IN" sz="2000" dirty="0"/>
              <a:t>Implement stack using linked list</a:t>
            </a:r>
          </a:p>
          <a:p>
            <a:pPr marL="342900" indent="-342900">
              <a:buFont typeface="+mj-lt"/>
              <a:buAutoNum type="arabicPeriod"/>
            </a:pPr>
            <a:r>
              <a:rPr lang="en-IN" sz="2000" dirty="0"/>
              <a:t>Implement queue using linked list</a:t>
            </a:r>
          </a:p>
          <a:p>
            <a:pPr marL="342900" indent="-342900" algn="l">
              <a:buFont typeface="+mj-lt"/>
              <a:buAutoNum type="arabicPeriod"/>
            </a:pPr>
            <a:r>
              <a:rPr lang="en-IN" sz="2000" dirty="0"/>
              <a:t> Implement queue using stack</a:t>
            </a:r>
          </a:p>
          <a:p>
            <a:pPr marL="342900" indent="-342900" algn="l">
              <a:buFont typeface="+mj-lt"/>
              <a:buAutoNum type="arabicPeriod"/>
            </a:pPr>
            <a:r>
              <a:rPr lang="en-IN" sz="2000" dirty="0"/>
              <a:t>Find the common node between the 2 lists. </a:t>
            </a:r>
          </a:p>
          <a:p>
            <a:pPr marL="342900" indent="-342900" algn="l">
              <a:buFont typeface="+mj-lt"/>
              <a:buAutoNum type="arabicPeriod"/>
            </a:pPr>
            <a:r>
              <a:rPr lang="en-IN" sz="2000" dirty="0"/>
              <a:t> Implement Queue by using Stack.</a:t>
            </a:r>
          </a:p>
          <a:p>
            <a:pPr marL="342900" indent="-342900" algn="l">
              <a:buFont typeface="+mj-lt"/>
              <a:buAutoNum type="arabicPeriod"/>
            </a:pPr>
            <a:endParaRPr lang="en-IN" sz="2000" dirty="0"/>
          </a:p>
          <a:p>
            <a:pPr algn="l"/>
            <a:r>
              <a:rPr lang="en-IN" sz="3200" b="1" u="sng" dirty="0">
                <a:solidFill>
                  <a:srgbClr val="FFC000"/>
                </a:solidFill>
              </a:rPr>
              <a:t>File Operations:</a:t>
            </a:r>
          </a:p>
          <a:p>
            <a:pPr marL="457200" indent="-457200" algn="l">
              <a:buFont typeface="+mj-lt"/>
              <a:buAutoNum type="arabicPeriod"/>
            </a:pPr>
            <a:r>
              <a:rPr lang="en-IN" sz="2000" dirty="0"/>
              <a:t>Creating a file, reading, writing a file</a:t>
            </a:r>
          </a:p>
          <a:p>
            <a:pPr marL="457200" indent="-457200" algn="l">
              <a:buFont typeface="+mj-lt"/>
              <a:buAutoNum type="arabicPeriod"/>
            </a:pPr>
            <a:r>
              <a:rPr lang="en-IN" sz="2000" dirty="0"/>
              <a:t>Reading files from directory recursively and searching a particular string in it</a:t>
            </a:r>
          </a:p>
          <a:p>
            <a:pPr marL="457200" indent="-457200" algn="l">
              <a:buFont typeface="+mj-lt"/>
              <a:buAutoNum type="arabicPeriod"/>
            </a:pPr>
            <a:r>
              <a:rPr lang="en-IN" sz="2000" dirty="0"/>
              <a:t>Print the count of that string present in each file and total count in the directory.</a:t>
            </a:r>
            <a:endParaRPr lang="en-IN" dirty="0"/>
          </a:p>
        </p:txBody>
      </p:sp>
    </p:spTree>
    <p:extLst>
      <p:ext uri="{BB962C8B-B14F-4D97-AF65-F5344CB8AC3E}">
        <p14:creationId xmlns:p14="http://schemas.microsoft.com/office/powerpoint/2010/main" val="60849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C71BE-0E0D-4C56-B4F2-F7138B73682B}"/>
              </a:ext>
            </a:extLst>
          </p:cNvPr>
          <p:cNvSpPr txBox="1"/>
          <p:nvPr/>
        </p:nvSpPr>
        <p:spPr>
          <a:xfrm>
            <a:off x="477078" y="397565"/>
            <a:ext cx="7182677" cy="5355312"/>
          </a:xfrm>
          <a:prstGeom prst="rect">
            <a:avLst/>
          </a:prstGeom>
          <a:noFill/>
        </p:spPr>
        <p:txBody>
          <a:bodyPr wrap="square" rtlCol="0">
            <a:spAutoFit/>
          </a:bodyPr>
          <a:lstStyle/>
          <a:p>
            <a:r>
              <a:rPr lang="en-IN" sz="2000" b="1" u="sng" dirty="0">
                <a:solidFill>
                  <a:srgbClr val="FFFF00"/>
                </a:solidFill>
                <a:latin typeface="Calibri" panose="020F0502020204030204" pitchFamily="34" charset="0"/>
                <a:cs typeface="Calibri" panose="020F0502020204030204" pitchFamily="34" charset="0"/>
              </a:rPr>
              <a:t>C PROGRAM COMPILATION STAGES:</a:t>
            </a:r>
          </a:p>
          <a:p>
            <a:endParaRPr lang="en-IN" sz="1600" dirty="0">
              <a:latin typeface="Calibri" panose="020F0502020204030204" pitchFamily="34" charset="0"/>
              <a:cs typeface="Calibri" panose="020F0502020204030204" pitchFamily="34" charset="0"/>
            </a:endParaRPr>
          </a:p>
          <a:p>
            <a:pPr marL="342900" indent="-342900">
              <a:buFont typeface="+mj-lt"/>
              <a:buAutoNum type="arabicPeriod"/>
            </a:pPr>
            <a:r>
              <a:rPr lang="en-IN" b="1" u="sng" dirty="0">
                <a:solidFill>
                  <a:srgbClr val="FFC000"/>
                </a:solidFill>
                <a:latin typeface="Calibri" panose="020F0502020204030204" pitchFamily="34" charset="0"/>
                <a:cs typeface="Calibri" panose="020F0502020204030204" pitchFamily="34" charset="0"/>
              </a:rPr>
              <a:t>Pre-Processing stage  ( .c   </a:t>
            </a:r>
            <a:r>
              <a:rPr lang="en-IN" b="1" u="sng" dirty="0">
                <a:solidFill>
                  <a:srgbClr val="FFC000"/>
                </a:solidFill>
                <a:latin typeface="Calibri" panose="020F0502020204030204" pitchFamily="34" charset="0"/>
                <a:cs typeface="Calibri" panose="020F0502020204030204" pitchFamily="34" charset="0"/>
                <a:sym typeface="Wingdings" panose="05000000000000000000" pitchFamily="2" charset="2"/>
              </a:rPr>
              <a:t> .</a:t>
            </a:r>
            <a:r>
              <a:rPr lang="en-IN" b="1" u="sng" dirty="0" err="1">
                <a:solidFill>
                  <a:srgbClr val="FFC000"/>
                </a:solidFill>
                <a:latin typeface="Calibri" panose="020F0502020204030204" pitchFamily="34" charset="0"/>
                <a:cs typeface="Calibri" panose="020F0502020204030204" pitchFamily="34" charset="0"/>
                <a:sym typeface="Wingdings" panose="05000000000000000000" pitchFamily="2" charset="2"/>
              </a:rPr>
              <a:t>i</a:t>
            </a:r>
            <a:r>
              <a:rPr lang="en-IN" b="1" u="sng" dirty="0">
                <a:solidFill>
                  <a:srgbClr val="FFC000"/>
                </a:solidFill>
                <a:latin typeface="Calibri" panose="020F0502020204030204" pitchFamily="34" charset="0"/>
                <a:cs typeface="Calibri" panose="020F0502020204030204" pitchFamily="34" charset="0"/>
                <a:sym typeface="Wingdings" panose="05000000000000000000" pitchFamily="2" charset="2"/>
              </a:rPr>
              <a:t> )</a:t>
            </a:r>
            <a:endParaRPr lang="en-IN" b="1" u="sng" dirty="0">
              <a:solidFill>
                <a:srgbClr val="FFC000"/>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rPr>
              <a:t>Header files expanded</a:t>
            </a: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rPr>
              <a:t>Macros will get replaced</a:t>
            </a: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rPr>
              <a:t>Specific code will be included based on conditional macro’s</a:t>
            </a: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rPr>
              <a:t>Comments will be removed</a:t>
            </a:r>
          </a:p>
          <a:p>
            <a:pPr lvl="1"/>
            <a:endParaRPr lang="en-IN" dirty="0">
              <a:latin typeface="Calibri" panose="020F0502020204030204" pitchFamily="34" charset="0"/>
              <a:cs typeface="Calibri" panose="020F0502020204030204" pitchFamily="34" charset="0"/>
            </a:endParaRPr>
          </a:p>
          <a:p>
            <a:pPr marL="342900" indent="-342900">
              <a:buFont typeface="+mj-lt"/>
              <a:buAutoNum type="arabicPeriod"/>
            </a:pPr>
            <a:r>
              <a:rPr lang="en-IN" b="1" u="sng" dirty="0">
                <a:solidFill>
                  <a:srgbClr val="FFC000"/>
                </a:solidFill>
                <a:latin typeface="Calibri" panose="020F0502020204030204" pitchFamily="34" charset="0"/>
                <a:cs typeface="Calibri" panose="020F0502020204030204" pitchFamily="34" charset="0"/>
              </a:rPr>
              <a:t>Compilation/Translation stage ( .</a:t>
            </a:r>
            <a:r>
              <a:rPr lang="en-IN" b="1" u="sng" dirty="0" err="1">
                <a:solidFill>
                  <a:srgbClr val="FFC000"/>
                </a:solidFill>
                <a:latin typeface="Calibri" panose="020F0502020204030204" pitchFamily="34" charset="0"/>
                <a:cs typeface="Calibri" panose="020F0502020204030204" pitchFamily="34" charset="0"/>
              </a:rPr>
              <a:t>i</a:t>
            </a:r>
            <a:r>
              <a:rPr lang="en-IN" b="1" u="sng" dirty="0">
                <a:solidFill>
                  <a:srgbClr val="FFC000"/>
                </a:solidFill>
                <a:latin typeface="Calibri" panose="020F0502020204030204" pitchFamily="34" charset="0"/>
                <a:cs typeface="Calibri" panose="020F0502020204030204" pitchFamily="34" charset="0"/>
              </a:rPr>
              <a:t>   </a:t>
            </a:r>
            <a:r>
              <a:rPr lang="en-IN" b="1" u="sng" dirty="0">
                <a:solidFill>
                  <a:srgbClr val="FFC000"/>
                </a:solidFill>
                <a:latin typeface="Calibri" panose="020F0502020204030204" pitchFamily="34" charset="0"/>
                <a:cs typeface="Calibri" panose="020F0502020204030204" pitchFamily="34" charset="0"/>
                <a:sym typeface="Wingdings" panose="05000000000000000000" pitchFamily="2" charset="2"/>
              </a:rPr>
              <a:t> .s )</a:t>
            </a:r>
            <a:endParaRPr lang="en-IN" b="1" u="sng" dirty="0">
              <a:solidFill>
                <a:srgbClr val="FFC000"/>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rPr>
              <a:t>Syntax and semantics analyses will be done</a:t>
            </a: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rPr>
              <a:t>Reports errors if any which will help programmer to fix it.</a:t>
            </a: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rPr>
              <a:t>Generates assembly code</a:t>
            </a:r>
          </a:p>
          <a:p>
            <a:pPr lvl="1"/>
            <a:r>
              <a:rPr lang="en-IN" dirty="0">
                <a:latin typeface="Calibri" panose="020F0502020204030204" pitchFamily="34" charset="0"/>
                <a:cs typeface="Calibri" panose="020F0502020204030204" pitchFamily="34" charset="0"/>
              </a:rPr>
              <a:t> </a:t>
            </a:r>
          </a:p>
          <a:p>
            <a:pPr marL="342900" indent="-342900">
              <a:buFont typeface="+mj-lt"/>
              <a:buAutoNum type="arabicPeriod"/>
            </a:pPr>
            <a:r>
              <a:rPr lang="en-IN" b="1" u="sng" dirty="0">
                <a:solidFill>
                  <a:srgbClr val="FFC000"/>
                </a:solidFill>
                <a:latin typeface="Calibri" panose="020F0502020204030204" pitchFamily="34" charset="0"/>
                <a:cs typeface="Calibri" panose="020F0502020204030204" pitchFamily="34" charset="0"/>
              </a:rPr>
              <a:t>Assembly stage  ( .s  </a:t>
            </a:r>
            <a:r>
              <a:rPr lang="en-IN" b="1" u="sng" dirty="0">
                <a:solidFill>
                  <a:srgbClr val="FFC000"/>
                </a:solidFill>
                <a:latin typeface="Calibri" panose="020F0502020204030204" pitchFamily="34" charset="0"/>
                <a:cs typeface="Calibri" panose="020F0502020204030204" pitchFamily="34" charset="0"/>
                <a:sym typeface="Wingdings" panose="05000000000000000000" pitchFamily="2" charset="2"/>
              </a:rPr>
              <a:t> .o )</a:t>
            </a: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sym typeface="Wingdings" panose="05000000000000000000" pitchFamily="2" charset="2"/>
              </a:rPr>
              <a:t>Assembly code converted into machine readable code.</a:t>
            </a:r>
          </a:p>
          <a:p>
            <a:pPr lvl="1"/>
            <a:endParaRPr lang="en-IN" dirty="0">
              <a:latin typeface="Calibri" panose="020F0502020204030204" pitchFamily="34" charset="0"/>
              <a:cs typeface="Calibri" panose="020F0502020204030204" pitchFamily="34" charset="0"/>
              <a:sym typeface="Wingdings" panose="05000000000000000000" pitchFamily="2" charset="2"/>
            </a:endParaRPr>
          </a:p>
          <a:p>
            <a:pPr marL="342900" indent="-342900">
              <a:buFont typeface="+mj-lt"/>
              <a:buAutoNum type="arabicPeriod"/>
            </a:pPr>
            <a:r>
              <a:rPr lang="en-IN" b="1" u="sng" dirty="0">
                <a:solidFill>
                  <a:srgbClr val="FFC000"/>
                </a:solidFill>
                <a:latin typeface="Calibri" panose="020F0502020204030204" pitchFamily="34" charset="0"/>
                <a:cs typeface="Calibri" panose="020F0502020204030204" pitchFamily="34" charset="0"/>
              </a:rPr>
              <a:t>Linking stage ( .o </a:t>
            </a:r>
            <a:r>
              <a:rPr lang="en-IN" b="1" u="sng" dirty="0">
                <a:solidFill>
                  <a:srgbClr val="FFC000"/>
                </a:solidFill>
                <a:latin typeface="Calibri" panose="020F0502020204030204" pitchFamily="34" charset="0"/>
                <a:cs typeface="Calibri" panose="020F0502020204030204" pitchFamily="34" charset="0"/>
                <a:sym typeface="Wingdings" panose="05000000000000000000" pitchFamily="2" charset="2"/>
              </a:rPr>
              <a:t> .exe/.out )</a:t>
            </a: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rPr>
              <a:t>Internal/External functions linkage will be done </a:t>
            </a:r>
          </a:p>
          <a:p>
            <a:pPr marL="742950" lvl="1" indent="-285750">
              <a:buFont typeface="Arial" panose="020B0604020202020204" pitchFamily="34" charset="0"/>
              <a:buChar char="•"/>
            </a:pPr>
            <a:r>
              <a:rPr lang="en-IN" dirty="0">
                <a:latin typeface="Calibri" panose="020F0502020204030204" pitchFamily="34" charset="0"/>
                <a:cs typeface="Calibri" panose="020F0502020204030204" pitchFamily="34" charset="0"/>
              </a:rPr>
              <a:t>Generates the architecture dependent executable file to execute</a:t>
            </a:r>
          </a:p>
        </p:txBody>
      </p:sp>
    </p:spTree>
    <p:extLst>
      <p:ext uri="{BB962C8B-B14F-4D97-AF65-F5344CB8AC3E}">
        <p14:creationId xmlns:p14="http://schemas.microsoft.com/office/powerpoint/2010/main" val="71810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96C3-AF3F-3919-D451-9B712A900F5E}"/>
              </a:ext>
            </a:extLst>
          </p:cNvPr>
          <p:cNvSpPr>
            <a:spLocks noGrp="1"/>
          </p:cNvSpPr>
          <p:nvPr>
            <p:ph type="title"/>
          </p:nvPr>
        </p:nvSpPr>
        <p:spPr>
          <a:xfrm>
            <a:off x="838200" y="33821"/>
            <a:ext cx="10515600" cy="708302"/>
          </a:xfrm>
        </p:spPr>
        <p:txBody>
          <a:bodyPr>
            <a:normAutofit/>
          </a:bodyPr>
          <a:lstStyle/>
          <a:p>
            <a:r>
              <a:rPr lang="en-IN" sz="3600" b="1" i="0" dirty="0">
                <a:solidFill>
                  <a:schemeClr val="tx1"/>
                </a:solidFill>
                <a:effectLst/>
              </a:rPr>
              <a:t>What is a C Static Library?</a:t>
            </a:r>
            <a:endParaRPr lang="en-IN" sz="3600" dirty="0">
              <a:solidFill>
                <a:schemeClr val="tx1"/>
              </a:solidFill>
            </a:endParaRPr>
          </a:p>
        </p:txBody>
      </p:sp>
      <p:sp>
        <p:nvSpPr>
          <p:cNvPr id="3" name="Content Placeholder 2">
            <a:extLst>
              <a:ext uri="{FF2B5EF4-FFF2-40B4-BE49-F238E27FC236}">
                <a16:creationId xmlns:a16="http://schemas.microsoft.com/office/drawing/2014/main" id="{26353A40-154F-1702-17E5-109B28A54272}"/>
              </a:ext>
            </a:extLst>
          </p:cNvPr>
          <p:cNvSpPr>
            <a:spLocks noGrp="1"/>
          </p:cNvSpPr>
          <p:nvPr>
            <p:ph idx="1"/>
          </p:nvPr>
        </p:nvSpPr>
        <p:spPr>
          <a:xfrm>
            <a:off x="907966" y="875613"/>
            <a:ext cx="6394603" cy="3658078"/>
          </a:xfrm>
        </p:spPr>
        <p:txBody>
          <a:bodyPr>
            <a:normAutofit/>
          </a:bodyPr>
          <a:lstStyle/>
          <a:p>
            <a:pPr marL="0" indent="0" algn="l">
              <a:buNone/>
            </a:pPr>
            <a:r>
              <a:rPr lang="en-IN" sz="2400" b="0" i="0" dirty="0">
                <a:solidFill>
                  <a:schemeClr val="tx1"/>
                </a:solidFill>
                <a:effectLst/>
                <a:latin typeface="+mj-lt"/>
              </a:rPr>
              <a:t>In the C programming language, a static library is a compiled object file containing all symbols required by the main program to operate (functions, variables etc.) as opposed to having to pull in separate entities.</a:t>
            </a:r>
          </a:p>
          <a:p>
            <a:pPr marL="0" indent="0" algn="l">
              <a:buNone/>
            </a:pPr>
            <a:endParaRPr lang="en-IN" sz="2400" dirty="0">
              <a:solidFill>
                <a:schemeClr val="tx1"/>
              </a:solidFill>
              <a:latin typeface="+mj-lt"/>
            </a:endParaRPr>
          </a:p>
          <a:p>
            <a:pPr marL="0" indent="0" algn="l">
              <a:buNone/>
            </a:pPr>
            <a:r>
              <a:rPr lang="en-IN" sz="2400" b="0" i="0" dirty="0">
                <a:solidFill>
                  <a:schemeClr val="tx1"/>
                </a:solidFill>
                <a:effectLst/>
                <a:latin typeface="+mj-lt"/>
              </a:rPr>
              <a:t>Static libraries needs to provided during compile time so that </a:t>
            </a:r>
          </a:p>
          <a:p>
            <a:pPr marL="0" indent="0">
              <a:buNone/>
            </a:pPr>
            <a:endParaRPr lang="en-IN" sz="2400" dirty="0">
              <a:solidFill>
                <a:schemeClr val="tx1"/>
              </a:solidFill>
              <a:latin typeface="+mj-lt"/>
            </a:endParaRPr>
          </a:p>
        </p:txBody>
      </p:sp>
      <p:pic>
        <p:nvPicPr>
          <p:cNvPr id="1026" name="Picture 2">
            <a:extLst>
              <a:ext uri="{FF2B5EF4-FFF2-40B4-BE49-F238E27FC236}">
                <a16:creationId xmlns:a16="http://schemas.microsoft.com/office/drawing/2014/main" id="{9CB230C2-3621-D9E2-56F3-B57349B68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7479" y="938835"/>
            <a:ext cx="4160561"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293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FF95C3-62B2-4B6D-B649-BB1B094A5057}"/>
              </a:ext>
            </a:extLst>
          </p:cNvPr>
          <p:cNvSpPr txBox="1"/>
          <p:nvPr/>
        </p:nvSpPr>
        <p:spPr>
          <a:xfrm>
            <a:off x="1881807" y="3127517"/>
            <a:ext cx="8481391" cy="769441"/>
          </a:xfrm>
          <a:prstGeom prst="rect">
            <a:avLst/>
          </a:prstGeom>
          <a:noFill/>
        </p:spPr>
        <p:txBody>
          <a:bodyPr wrap="square" rtlCol="0">
            <a:spAutoFit/>
          </a:bodyPr>
          <a:lstStyle/>
          <a:p>
            <a:pPr algn="ctr"/>
            <a:r>
              <a:rPr lang="en-IN" sz="4400" b="1" dirty="0">
                <a:solidFill>
                  <a:srgbClr val="FFC000"/>
                </a:solidFill>
              </a:rPr>
              <a:t>THANK YOU…</a:t>
            </a:r>
          </a:p>
        </p:txBody>
      </p:sp>
    </p:spTree>
    <p:extLst>
      <p:ext uri="{BB962C8B-B14F-4D97-AF65-F5344CB8AC3E}">
        <p14:creationId xmlns:p14="http://schemas.microsoft.com/office/powerpoint/2010/main" val="104701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A6F3E2-3540-4D29-8DBD-8E8590524DD0}"/>
              </a:ext>
            </a:extLst>
          </p:cNvPr>
          <p:cNvSpPr txBox="1"/>
          <p:nvPr/>
        </p:nvSpPr>
        <p:spPr>
          <a:xfrm>
            <a:off x="154745" y="85636"/>
            <a:ext cx="9559099" cy="369332"/>
          </a:xfrm>
          <a:prstGeom prst="rect">
            <a:avLst/>
          </a:prstGeom>
          <a:noFill/>
        </p:spPr>
        <p:txBody>
          <a:bodyPr wrap="square" rtlCol="0">
            <a:spAutoFit/>
          </a:bodyPr>
          <a:lstStyle/>
          <a:p>
            <a:pPr algn="ctr"/>
            <a:r>
              <a:rPr lang="en-IN" b="1" u="sng" dirty="0">
                <a:solidFill>
                  <a:srgbClr val="FFFF00"/>
                </a:solidFill>
              </a:rPr>
              <a:t>STORAGE CLASSES</a:t>
            </a:r>
            <a:endParaRPr lang="en-IN" sz="1600" dirty="0"/>
          </a:p>
        </p:txBody>
      </p:sp>
      <p:graphicFrame>
        <p:nvGraphicFramePr>
          <p:cNvPr id="5" name="Table 5">
            <a:extLst>
              <a:ext uri="{FF2B5EF4-FFF2-40B4-BE49-F238E27FC236}">
                <a16:creationId xmlns:a16="http://schemas.microsoft.com/office/drawing/2014/main" id="{AE848951-4057-43E4-931F-872C45A14A87}"/>
              </a:ext>
            </a:extLst>
          </p:cNvPr>
          <p:cNvGraphicFramePr>
            <a:graphicFrameLocks noGrp="1"/>
          </p:cNvGraphicFramePr>
          <p:nvPr>
            <p:extLst>
              <p:ext uri="{D42A27DB-BD31-4B8C-83A1-F6EECF244321}">
                <p14:modId xmlns:p14="http://schemas.microsoft.com/office/powerpoint/2010/main" val="984516435"/>
              </p:ext>
            </p:extLst>
          </p:nvPr>
        </p:nvGraphicFramePr>
        <p:xfrm>
          <a:off x="154745" y="481134"/>
          <a:ext cx="8538681" cy="4389120"/>
        </p:xfrm>
        <a:graphic>
          <a:graphicData uri="http://schemas.openxmlformats.org/drawingml/2006/table">
            <a:tbl>
              <a:tblPr firstRow="1" bandRow="1">
                <a:tableStyleId>{D7AC3CCA-C797-4891-BE02-D94E43425B78}</a:tableStyleId>
              </a:tblPr>
              <a:tblGrid>
                <a:gridCol w="812664">
                  <a:extLst>
                    <a:ext uri="{9D8B030D-6E8A-4147-A177-3AD203B41FA5}">
                      <a16:colId xmlns:a16="http://schemas.microsoft.com/office/drawing/2014/main" val="2438954148"/>
                    </a:ext>
                  </a:extLst>
                </a:gridCol>
                <a:gridCol w="1577008">
                  <a:extLst>
                    <a:ext uri="{9D8B030D-6E8A-4147-A177-3AD203B41FA5}">
                      <a16:colId xmlns:a16="http://schemas.microsoft.com/office/drawing/2014/main" val="1850840369"/>
                    </a:ext>
                  </a:extLst>
                </a:gridCol>
                <a:gridCol w="1410365">
                  <a:extLst>
                    <a:ext uri="{9D8B030D-6E8A-4147-A177-3AD203B41FA5}">
                      <a16:colId xmlns:a16="http://schemas.microsoft.com/office/drawing/2014/main" val="857228053"/>
                    </a:ext>
                  </a:extLst>
                </a:gridCol>
                <a:gridCol w="1054540">
                  <a:extLst>
                    <a:ext uri="{9D8B030D-6E8A-4147-A177-3AD203B41FA5}">
                      <a16:colId xmlns:a16="http://schemas.microsoft.com/office/drawing/2014/main" val="3487509312"/>
                    </a:ext>
                  </a:extLst>
                </a:gridCol>
                <a:gridCol w="1868556">
                  <a:extLst>
                    <a:ext uri="{9D8B030D-6E8A-4147-A177-3AD203B41FA5}">
                      <a16:colId xmlns:a16="http://schemas.microsoft.com/office/drawing/2014/main" val="3884016416"/>
                    </a:ext>
                  </a:extLst>
                </a:gridCol>
                <a:gridCol w="1815548">
                  <a:extLst>
                    <a:ext uri="{9D8B030D-6E8A-4147-A177-3AD203B41FA5}">
                      <a16:colId xmlns:a16="http://schemas.microsoft.com/office/drawing/2014/main" val="3552558706"/>
                    </a:ext>
                  </a:extLst>
                </a:gridCol>
              </a:tblGrid>
              <a:tr h="639803">
                <a:tc>
                  <a:txBody>
                    <a:bodyPr/>
                    <a:lstStyle/>
                    <a:p>
                      <a:pPr algn="ctr"/>
                      <a:r>
                        <a:rPr lang="en-IN" dirty="0" err="1">
                          <a:solidFill>
                            <a:srgbClr val="FF0000"/>
                          </a:solidFill>
                        </a:rPr>
                        <a:t>S.No</a:t>
                      </a:r>
                      <a:r>
                        <a:rPr lang="en-IN" dirty="0">
                          <a:solidFill>
                            <a:srgbClr val="FF0000"/>
                          </a:solidFill>
                        </a:rPr>
                        <a:t>.</a:t>
                      </a:r>
                    </a:p>
                  </a:txBody>
                  <a:tcPr/>
                </a:tc>
                <a:tc>
                  <a:txBody>
                    <a:bodyPr/>
                    <a:lstStyle/>
                    <a:p>
                      <a:pPr algn="ctr"/>
                      <a:r>
                        <a:rPr lang="en-IN" dirty="0">
                          <a:solidFill>
                            <a:srgbClr val="FF0000"/>
                          </a:solidFill>
                        </a:rPr>
                        <a:t>Storage Class Name</a:t>
                      </a:r>
                    </a:p>
                  </a:txBody>
                  <a:tcPr/>
                </a:tc>
                <a:tc>
                  <a:txBody>
                    <a:bodyPr/>
                    <a:lstStyle/>
                    <a:p>
                      <a:pPr algn="ctr"/>
                      <a:r>
                        <a:rPr lang="en-IN" dirty="0">
                          <a:solidFill>
                            <a:srgbClr val="FF0000"/>
                          </a:solidFill>
                        </a:rPr>
                        <a:t>Storage</a:t>
                      </a:r>
                    </a:p>
                  </a:txBody>
                  <a:tcPr/>
                </a:tc>
                <a:tc>
                  <a:txBody>
                    <a:bodyPr/>
                    <a:lstStyle/>
                    <a:p>
                      <a:pPr algn="ctr"/>
                      <a:r>
                        <a:rPr lang="en-IN" dirty="0">
                          <a:solidFill>
                            <a:srgbClr val="FF0000"/>
                          </a:solidFill>
                        </a:rPr>
                        <a:t>Initial value</a:t>
                      </a:r>
                    </a:p>
                  </a:txBody>
                  <a:tcPr/>
                </a:tc>
                <a:tc>
                  <a:txBody>
                    <a:bodyPr/>
                    <a:lstStyle/>
                    <a:p>
                      <a:pPr algn="ctr"/>
                      <a:r>
                        <a:rPr lang="en-IN" dirty="0">
                          <a:solidFill>
                            <a:srgbClr val="FF0000"/>
                          </a:solidFill>
                        </a:rPr>
                        <a:t>Scope of the variable</a:t>
                      </a:r>
                    </a:p>
                  </a:txBody>
                  <a:tcPr/>
                </a:tc>
                <a:tc>
                  <a:txBody>
                    <a:bodyPr/>
                    <a:lstStyle/>
                    <a:p>
                      <a:pPr algn="ctr"/>
                      <a:r>
                        <a:rPr lang="en-IN" dirty="0">
                          <a:solidFill>
                            <a:srgbClr val="FF0000"/>
                          </a:solidFill>
                        </a:rPr>
                        <a:t>Life of the variable</a:t>
                      </a:r>
                    </a:p>
                  </a:txBody>
                  <a:tcPr/>
                </a:tc>
                <a:extLst>
                  <a:ext uri="{0D108BD9-81ED-4DB2-BD59-A6C34878D82A}">
                    <a16:rowId xmlns:a16="http://schemas.microsoft.com/office/drawing/2014/main" val="3406876237"/>
                  </a:ext>
                </a:extLst>
              </a:tr>
              <a:tr h="639803">
                <a:tc>
                  <a:txBody>
                    <a:bodyPr/>
                    <a:lstStyle/>
                    <a:p>
                      <a:pPr algn="ctr"/>
                      <a:r>
                        <a:rPr lang="en-IN" dirty="0"/>
                        <a:t>1</a:t>
                      </a:r>
                    </a:p>
                  </a:txBody>
                  <a:tcPr/>
                </a:tc>
                <a:tc>
                  <a:txBody>
                    <a:bodyPr/>
                    <a:lstStyle/>
                    <a:p>
                      <a:pPr algn="ctr"/>
                      <a:r>
                        <a:rPr lang="en-IN" b="1" dirty="0"/>
                        <a:t>auto</a:t>
                      </a:r>
                    </a:p>
                  </a:txBody>
                  <a:tcPr/>
                </a:tc>
                <a:tc>
                  <a:txBody>
                    <a:bodyPr/>
                    <a:lstStyle/>
                    <a:p>
                      <a:pPr algn="ctr"/>
                      <a:r>
                        <a:rPr lang="en-IN" dirty="0"/>
                        <a:t>Stack Section</a:t>
                      </a:r>
                    </a:p>
                  </a:txBody>
                  <a:tcPr/>
                </a:tc>
                <a:tc>
                  <a:txBody>
                    <a:bodyPr/>
                    <a:lstStyle/>
                    <a:p>
                      <a:pPr algn="ctr"/>
                      <a:r>
                        <a:rPr lang="en-IN" dirty="0"/>
                        <a:t>Garbage</a:t>
                      </a:r>
                    </a:p>
                  </a:txBody>
                  <a:tcPr/>
                </a:tc>
                <a:tc>
                  <a:txBody>
                    <a:bodyPr/>
                    <a:lstStyle/>
                    <a:p>
                      <a:pPr algn="ctr"/>
                      <a:r>
                        <a:rPr lang="en-IN" dirty="0"/>
                        <a:t>Within function / Block</a:t>
                      </a:r>
                    </a:p>
                  </a:txBody>
                  <a:tcPr/>
                </a:tc>
                <a:tc>
                  <a:txBody>
                    <a:bodyPr/>
                    <a:lstStyle/>
                    <a:p>
                      <a:pPr algn="ctr"/>
                      <a:r>
                        <a:rPr lang="en-IN" dirty="0"/>
                        <a:t>Within function / Block</a:t>
                      </a:r>
                    </a:p>
                  </a:txBody>
                  <a:tcPr/>
                </a:tc>
                <a:extLst>
                  <a:ext uri="{0D108BD9-81ED-4DB2-BD59-A6C34878D82A}">
                    <a16:rowId xmlns:a16="http://schemas.microsoft.com/office/drawing/2014/main" val="567340697"/>
                  </a:ext>
                </a:extLst>
              </a:tr>
              <a:tr h="914005">
                <a:tc>
                  <a:txBody>
                    <a:bodyPr/>
                    <a:lstStyle/>
                    <a:p>
                      <a:pPr algn="ctr"/>
                      <a:r>
                        <a:rPr lang="en-IN" dirty="0"/>
                        <a:t>2</a:t>
                      </a:r>
                    </a:p>
                  </a:txBody>
                  <a:tcPr/>
                </a:tc>
                <a:tc>
                  <a:txBody>
                    <a:bodyPr/>
                    <a:lstStyle/>
                    <a:p>
                      <a:pPr algn="ctr"/>
                      <a:r>
                        <a:rPr lang="en-IN" b="1" dirty="0"/>
                        <a:t>register</a:t>
                      </a:r>
                    </a:p>
                  </a:txBody>
                  <a:tcPr/>
                </a:tc>
                <a:tc>
                  <a:txBody>
                    <a:bodyPr/>
                    <a:lstStyle/>
                    <a:p>
                      <a:pPr algn="ctr"/>
                      <a:r>
                        <a:rPr lang="en-IN" dirty="0"/>
                        <a:t>CPU Registers / Stack Section</a:t>
                      </a:r>
                    </a:p>
                  </a:txBody>
                  <a:tcPr/>
                </a:tc>
                <a:tc>
                  <a:txBody>
                    <a:bodyPr/>
                    <a:lstStyle/>
                    <a:p>
                      <a:pPr algn="ctr"/>
                      <a:r>
                        <a:rPr lang="en-IN" dirty="0"/>
                        <a:t>Garbage</a:t>
                      </a:r>
                    </a:p>
                  </a:txBody>
                  <a:tcPr/>
                </a:tc>
                <a:tc>
                  <a:txBody>
                    <a:bodyPr/>
                    <a:lstStyle/>
                    <a:p>
                      <a:pPr algn="ctr"/>
                      <a:r>
                        <a:rPr lang="en-IN" dirty="0"/>
                        <a:t>Within function / Block</a:t>
                      </a:r>
                    </a:p>
                  </a:txBody>
                  <a:tcPr/>
                </a:tc>
                <a:tc>
                  <a:txBody>
                    <a:bodyPr/>
                    <a:lstStyle/>
                    <a:p>
                      <a:pPr algn="ctr"/>
                      <a:r>
                        <a:rPr lang="en-IN" dirty="0"/>
                        <a:t>Within function / Block</a:t>
                      </a:r>
                    </a:p>
                  </a:txBody>
                  <a:tcPr/>
                </a:tc>
                <a:extLst>
                  <a:ext uri="{0D108BD9-81ED-4DB2-BD59-A6C34878D82A}">
                    <a16:rowId xmlns:a16="http://schemas.microsoft.com/office/drawing/2014/main" val="4044307995"/>
                  </a:ext>
                </a:extLst>
              </a:tr>
              <a:tr h="639803">
                <a:tc rowSpan="2">
                  <a:txBody>
                    <a:bodyPr/>
                    <a:lstStyle/>
                    <a:p>
                      <a:pPr algn="ctr"/>
                      <a:r>
                        <a:rPr lang="en-IN" dirty="0"/>
                        <a:t>3</a:t>
                      </a:r>
                    </a:p>
                  </a:txBody>
                  <a:tcPr/>
                </a:tc>
                <a:tc>
                  <a:txBody>
                    <a:bodyPr/>
                    <a:lstStyle/>
                    <a:p>
                      <a:pPr algn="ctr"/>
                      <a:r>
                        <a:rPr lang="en-IN" dirty="0"/>
                        <a:t>local </a:t>
                      </a:r>
                      <a:r>
                        <a:rPr lang="en-IN" b="1" dirty="0"/>
                        <a:t>static</a:t>
                      </a:r>
                    </a:p>
                  </a:txBody>
                  <a:tcPr/>
                </a:tc>
                <a:tc>
                  <a:txBody>
                    <a:bodyPr/>
                    <a:lstStyle/>
                    <a:p>
                      <a:pPr algn="ctr"/>
                      <a:r>
                        <a:rPr lang="en-IN" dirty="0"/>
                        <a:t>Data Section</a:t>
                      </a:r>
                    </a:p>
                  </a:txBody>
                  <a:tcPr/>
                </a:tc>
                <a:tc>
                  <a:txBody>
                    <a:bodyPr/>
                    <a:lstStyle/>
                    <a:p>
                      <a:pPr algn="ctr"/>
                      <a:r>
                        <a:rPr lang="en-IN" dirty="0"/>
                        <a:t>0</a:t>
                      </a:r>
                    </a:p>
                  </a:txBody>
                  <a:tcPr/>
                </a:tc>
                <a:tc>
                  <a:txBody>
                    <a:bodyPr/>
                    <a:lstStyle/>
                    <a:p>
                      <a:pPr algn="ctr"/>
                      <a:r>
                        <a:rPr lang="en-IN" dirty="0"/>
                        <a:t>Within function / Block</a:t>
                      </a:r>
                    </a:p>
                  </a:txBody>
                  <a:tcPr/>
                </a:tc>
                <a:tc>
                  <a:txBody>
                    <a:bodyPr/>
                    <a:lstStyle/>
                    <a:p>
                      <a:pPr algn="ctr"/>
                      <a:r>
                        <a:rPr lang="en-IN" dirty="0"/>
                        <a:t>Till program exists</a:t>
                      </a:r>
                    </a:p>
                  </a:txBody>
                  <a:tcPr/>
                </a:tc>
                <a:extLst>
                  <a:ext uri="{0D108BD9-81ED-4DB2-BD59-A6C34878D82A}">
                    <a16:rowId xmlns:a16="http://schemas.microsoft.com/office/drawing/2014/main" val="3988297006"/>
                  </a:ext>
                </a:extLst>
              </a:tr>
              <a:tr h="365602">
                <a:tc vMerge="1">
                  <a:txBody>
                    <a:bodyPr/>
                    <a:lstStyle/>
                    <a:p>
                      <a:endParaRPr lang="en-IN"/>
                    </a:p>
                  </a:txBody>
                  <a:tcPr/>
                </a:tc>
                <a:tc>
                  <a:txBody>
                    <a:bodyPr/>
                    <a:lstStyle/>
                    <a:p>
                      <a:pPr algn="ctr"/>
                      <a:r>
                        <a:rPr lang="en-IN" dirty="0"/>
                        <a:t>global </a:t>
                      </a:r>
                      <a:r>
                        <a:rPr lang="en-IN" b="1" dirty="0"/>
                        <a:t>static</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Data Section</a:t>
                      </a:r>
                    </a:p>
                  </a:txBody>
                  <a:tcPr/>
                </a:tc>
                <a:tc>
                  <a:txBody>
                    <a:bodyPr/>
                    <a:lstStyle/>
                    <a:p>
                      <a:pPr algn="ctr"/>
                      <a:r>
                        <a:rPr lang="en-IN" dirty="0"/>
                        <a:t>0</a:t>
                      </a:r>
                    </a:p>
                  </a:txBody>
                  <a:tcPr/>
                </a:tc>
                <a:tc>
                  <a:txBody>
                    <a:bodyPr/>
                    <a:lstStyle/>
                    <a:p>
                      <a:pPr algn="ctr"/>
                      <a:r>
                        <a:rPr lang="en-IN" dirty="0"/>
                        <a:t>Within a file only</a:t>
                      </a:r>
                    </a:p>
                  </a:txBody>
                  <a:tcPr/>
                </a:tc>
                <a:tc>
                  <a:txBody>
                    <a:bodyPr/>
                    <a:lstStyle/>
                    <a:p>
                      <a:pPr algn="ctr"/>
                      <a:r>
                        <a:rPr lang="en-IN" dirty="0"/>
                        <a:t>Till program exists</a:t>
                      </a:r>
                    </a:p>
                  </a:txBody>
                  <a:tcPr/>
                </a:tc>
                <a:extLst>
                  <a:ext uri="{0D108BD9-81ED-4DB2-BD59-A6C34878D82A}">
                    <a16:rowId xmlns:a16="http://schemas.microsoft.com/office/drawing/2014/main" val="1208945611"/>
                  </a:ext>
                </a:extLst>
              </a:tr>
              <a:tr h="639803">
                <a:tc>
                  <a:txBody>
                    <a:bodyPr/>
                    <a:lstStyle/>
                    <a:p>
                      <a:pPr algn="ctr"/>
                      <a:r>
                        <a:rPr lang="en-IN" dirty="0"/>
                        <a:t>4</a:t>
                      </a:r>
                    </a:p>
                  </a:txBody>
                  <a:tcPr/>
                </a:tc>
                <a:tc>
                  <a:txBody>
                    <a:bodyPr/>
                    <a:lstStyle/>
                    <a:p>
                      <a:pPr algn="ctr"/>
                      <a:r>
                        <a:rPr lang="en-IN" b="1" dirty="0"/>
                        <a:t>extern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Data Section</a:t>
                      </a:r>
                    </a:p>
                  </a:txBody>
                  <a:tcPr/>
                </a:tc>
                <a:tc>
                  <a:txBody>
                    <a:bodyPr/>
                    <a:lstStyle/>
                    <a:p>
                      <a:pPr algn="ctr"/>
                      <a:r>
                        <a:rPr lang="en-IN" dirty="0"/>
                        <a:t>0</a:t>
                      </a:r>
                    </a:p>
                  </a:txBody>
                  <a:tcPr/>
                </a:tc>
                <a:tc>
                  <a:txBody>
                    <a:bodyPr/>
                    <a:lstStyle/>
                    <a:p>
                      <a:pPr algn="ctr"/>
                      <a:r>
                        <a:rPr lang="en-IN" dirty="0"/>
                        <a:t>Throughout a program</a:t>
                      </a:r>
                    </a:p>
                  </a:txBody>
                  <a:tcPr/>
                </a:tc>
                <a:tc>
                  <a:txBody>
                    <a:bodyPr/>
                    <a:lstStyle/>
                    <a:p>
                      <a:pPr algn="ctr"/>
                      <a:r>
                        <a:rPr lang="en-IN" dirty="0"/>
                        <a:t>Till program exists</a:t>
                      </a:r>
                    </a:p>
                  </a:txBody>
                  <a:tcPr/>
                </a:tc>
                <a:extLst>
                  <a:ext uri="{0D108BD9-81ED-4DB2-BD59-A6C34878D82A}">
                    <a16:rowId xmlns:a16="http://schemas.microsoft.com/office/drawing/2014/main" val="4257008030"/>
                  </a:ext>
                </a:extLst>
              </a:tr>
            </a:tbl>
          </a:graphicData>
        </a:graphic>
      </p:graphicFrame>
      <p:graphicFrame>
        <p:nvGraphicFramePr>
          <p:cNvPr id="6" name="Table 6">
            <a:extLst>
              <a:ext uri="{FF2B5EF4-FFF2-40B4-BE49-F238E27FC236}">
                <a16:creationId xmlns:a16="http://schemas.microsoft.com/office/drawing/2014/main" id="{A88B3F40-C2D3-45CD-B5CB-5BD8B52A7733}"/>
              </a:ext>
            </a:extLst>
          </p:cNvPr>
          <p:cNvGraphicFramePr>
            <a:graphicFrameLocks noGrp="1"/>
          </p:cNvGraphicFramePr>
          <p:nvPr>
            <p:extLst>
              <p:ext uri="{D42A27DB-BD31-4B8C-83A1-F6EECF244321}">
                <p14:modId xmlns:p14="http://schemas.microsoft.com/office/powerpoint/2010/main" val="1257343755"/>
              </p:ext>
            </p:extLst>
          </p:nvPr>
        </p:nvGraphicFramePr>
        <p:xfrm>
          <a:off x="10124660" y="715619"/>
          <a:ext cx="1762538" cy="3525079"/>
        </p:xfrm>
        <a:graphic>
          <a:graphicData uri="http://schemas.openxmlformats.org/drawingml/2006/table">
            <a:tbl>
              <a:tblPr firstRow="1" bandRow="1">
                <a:tableStyleId>{D7AC3CCA-C797-4891-BE02-D94E43425B78}</a:tableStyleId>
              </a:tblPr>
              <a:tblGrid>
                <a:gridCol w="1762538">
                  <a:extLst>
                    <a:ext uri="{9D8B030D-6E8A-4147-A177-3AD203B41FA5}">
                      <a16:colId xmlns:a16="http://schemas.microsoft.com/office/drawing/2014/main" val="2109779647"/>
                    </a:ext>
                  </a:extLst>
                </a:gridCol>
              </a:tblGrid>
              <a:tr h="848139">
                <a:tc>
                  <a:txBody>
                    <a:bodyPr/>
                    <a:lstStyle/>
                    <a:p>
                      <a:pPr algn="ctr">
                        <a:lnSpc>
                          <a:spcPct val="250000"/>
                        </a:lnSpc>
                      </a:pPr>
                      <a:r>
                        <a:rPr lang="en-IN" dirty="0"/>
                        <a:t>STACK</a:t>
                      </a:r>
                    </a:p>
                  </a:txBody>
                  <a:tcPr>
                    <a:solidFill>
                      <a:schemeClr val="accent2"/>
                    </a:solidFill>
                  </a:tcPr>
                </a:tc>
                <a:extLst>
                  <a:ext uri="{0D108BD9-81ED-4DB2-BD59-A6C34878D82A}">
                    <a16:rowId xmlns:a16="http://schemas.microsoft.com/office/drawing/2014/main" val="3926317370"/>
                  </a:ext>
                </a:extLst>
              </a:tr>
              <a:tr h="848139">
                <a:tc>
                  <a:txBody>
                    <a:bodyPr/>
                    <a:lstStyle/>
                    <a:p>
                      <a:pPr algn="ctr">
                        <a:lnSpc>
                          <a:spcPct val="250000"/>
                        </a:lnSpc>
                      </a:pPr>
                      <a:r>
                        <a:rPr lang="en-IN" dirty="0"/>
                        <a:t>HEAP</a:t>
                      </a:r>
                    </a:p>
                  </a:txBody>
                  <a:tcPr>
                    <a:solidFill>
                      <a:schemeClr val="accent3"/>
                    </a:solidFill>
                  </a:tcPr>
                </a:tc>
                <a:extLst>
                  <a:ext uri="{0D108BD9-81ED-4DB2-BD59-A6C34878D82A}">
                    <a16:rowId xmlns:a16="http://schemas.microsoft.com/office/drawing/2014/main" val="485695996"/>
                  </a:ext>
                </a:extLst>
              </a:tr>
              <a:tr h="980662">
                <a:tc>
                  <a:txBody>
                    <a:bodyPr/>
                    <a:lstStyle/>
                    <a:p>
                      <a:pPr algn="l">
                        <a:lnSpc>
                          <a:spcPct val="250000"/>
                        </a:lnSpc>
                      </a:pPr>
                      <a:r>
                        <a:rPr lang="en-IN" dirty="0"/>
                        <a:t>DATA</a:t>
                      </a:r>
                    </a:p>
                  </a:txBody>
                  <a:tcPr>
                    <a:solidFill>
                      <a:srgbClr val="FFFF00"/>
                    </a:solidFill>
                  </a:tcPr>
                </a:tc>
                <a:extLst>
                  <a:ext uri="{0D108BD9-81ED-4DB2-BD59-A6C34878D82A}">
                    <a16:rowId xmlns:a16="http://schemas.microsoft.com/office/drawing/2014/main" val="2078947886"/>
                  </a:ext>
                </a:extLst>
              </a:tr>
              <a:tr h="848139">
                <a:tc>
                  <a:txBody>
                    <a:bodyPr/>
                    <a:lstStyle/>
                    <a:p>
                      <a:pPr algn="ctr">
                        <a:lnSpc>
                          <a:spcPct val="250000"/>
                        </a:lnSpc>
                      </a:pPr>
                      <a:r>
                        <a:rPr lang="en-IN" dirty="0"/>
                        <a:t>CODE</a:t>
                      </a:r>
                    </a:p>
                  </a:txBody>
                  <a:tcPr/>
                </a:tc>
                <a:extLst>
                  <a:ext uri="{0D108BD9-81ED-4DB2-BD59-A6C34878D82A}">
                    <a16:rowId xmlns:a16="http://schemas.microsoft.com/office/drawing/2014/main" val="2062623504"/>
                  </a:ext>
                </a:extLst>
              </a:tr>
            </a:tbl>
          </a:graphicData>
        </a:graphic>
      </p:graphicFrame>
      <p:graphicFrame>
        <p:nvGraphicFramePr>
          <p:cNvPr id="7" name="Table 7">
            <a:extLst>
              <a:ext uri="{FF2B5EF4-FFF2-40B4-BE49-F238E27FC236}">
                <a16:creationId xmlns:a16="http://schemas.microsoft.com/office/drawing/2014/main" id="{682D77F6-9207-4E29-9DDB-4205761C15E1}"/>
              </a:ext>
            </a:extLst>
          </p:cNvPr>
          <p:cNvGraphicFramePr>
            <a:graphicFrameLocks noGrp="1"/>
          </p:cNvGraphicFramePr>
          <p:nvPr>
            <p:extLst>
              <p:ext uri="{D42A27DB-BD31-4B8C-83A1-F6EECF244321}">
                <p14:modId xmlns:p14="http://schemas.microsoft.com/office/powerpoint/2010/main" val="1987229533"/>
              </p:ext>
            </p:extLst>
          </p:nvPr>
        </p:nvGraphicFramePr>
        <p:xfrm>
          <a:off x="10946296" y="2446893"/>
          <a:ext cx="874639" cy="889254"/>
        </p:xfrm>
        <a:graphic>
          <a:graphicData uri="http://schemas.openxmlformats.org/drawingml/2006/table">
            <a:tbl>
              <a:tblPr>
                <a:tableStyleId>{D7AC3CCA-C797-4891-BE02-D94E43425B78}</a:tableStyleId>
              </a:tblPr>
              <a:tblGrid>
                <a:gridCol w="874639">
                  <a:extLst>
                    <a:ext uri="{9D8B030D-6E8A-4147-A177-3AD203B41FA5}">
                      <a16:colId xmlns:a16="http://schemas.microsoft.com/office/drawing/2014/main" val="3405828212"/>
                    </a:ext>
                  </a:extLst>
                </a:gridCol>
              </a:tblGrid>
              <a:tr h="231776">
                <a:tc>
                  <a:txBody>
                    <a:bodyPr/>
                    <a:lstStyle/>
                    <a:p>
                      <a:pPr algn="ctr">
                        <a:lnSpc>
                          <a:spcPct val="150000"/>
                        </a:lnSpc>
                      </a:pPr>
                      <a:r>
                        <a:rPr lang="en-IN" sz="1000" b="0" dirty="0"/>
                        <a:t>.data</a:t>
                      </a:r>
                    </a:p>
                  </a:txBody>
                  <a:tcPr>
                    <a:solidFill>
                      <a:srgbClr val="00B050"/>
                    </a:solidFill>
                  </a:tcPr>
                </a:tc>
                <a:extLst>
                  <a:ext uri="{0D108BD9-81ED-4DB2-BD59-A6C34878D82A}">
                    <a16:rowId xmlns:a16="http://schemas.microsoft.com/office/drawing/2014/main" val="1589969436"/>
                  </a:ext>
                </a:extLst>
              </a:tr>
              <a:tr h="231776">
                <a:tc>
                  <a:txBody>
                    <a:bodyPr/>
                    <a:lstStyle/>
                    <a:p>
                      <a:pPr algn="ctr">
                        <a:lnSpc>
                          <a:spcPct val="150000"/>
                        </a:lnSpc>
                      </a:pPr>
                      <a:r>
                        <a:rPr lang="en-IN" sz="1000" b="0" dirty="0"/>
                        <a:t>.</a:t>
                      </a:r>
                      <a:r>
                        <a:rPr lang="en-IN" sz="1000" b="0" dirty="0" err="1"/>
                        <a:t>bss</a:t>
                      </a:r>
                      <a:endParaRPr lang="en-IN" sz="1000" b="0" dirty="0"/>
                    </a:p>
                  </a:txBody>
                  <a:tcPr>
                    <a:solidFill>
                      <a:srgbClr val="FFC000"/>
                    </a:solidFill>
                  </a:tcPr>
                </a:tc>
                <a:extLst>
                  <a:ext uri="{0D108BD9-81ED-4DB2-BD59-A6C34878D82A}">
                    <a16:rowId xmlns:a16="http://schemas.microsoft.com/office/drawing/2014/main" val="2290899246"/>
                  </a:ext>
                </a:extLst>
              </a:tr>
              <a:tr h="231776">
                <a:tc>
                  <a:txBody>
                    <a:bodyPr/>
                    <a:lstStyle/>
                    <a:p>
                      <a:pPr algn="ctr">
                        <a:lnSpc>
                          <a:spcPct val="150000"/>
                        </a:lnSpc>
                      </a:pPr>
                      <a:r>
                        <a:rPr lang="en-IN" sz="1000" dirty="0"/>
                        <a:t>.</a:t>
                      </a:r>
                      <a:r>
                        <a:rPr lang="en-IN" sz="1000" dirty="0" err="1"/>
                        <a:t>rodata</a:t>
                      </a:r>
                      <a:endParaRPr lang="en-IN" sz="1000" dirty="0"/>
                    </a:p>
                  </a:txBody>
                  <a:tcPr>
                    <a:solidFill>
                      <a:srgbClr val="FF0000"/>
                    </a:solidFill>
                  </a:tcPr>
                </a:tc>
                <a:extLst>
                  <a:ext uri="{0D108BD9-81ED-4DB2-BD59-A6C34878D82A}">
                    <a16:rowId xmlns:a16="http://schemas.microsoft.com/office/drawing/2014/main" val="1304405994"/>
                  </a:ext>
                </a:extLst>
              </a:tr>
            </a:tbl>
          </a:graphicData>
        </a:graphic>
      </p:graphicFrame>
      <p:sp>
        <p:nvSpPr>
          <p:cNvPr id="8" name="TextBox 7">
            <a:extLst>
              <a:ext uri="{FF2B5EF4-FFF2-40B4-BE49-F238E27FC236}">
                <a16:creationId xmlns:a16="http://schemas.microsoft.com/office/drawing/2014/main" id="{B902F047-1E12-4552-A285-809AFE4901C1}"/>
              </a:ext>
            </a:extLst>
          </p:cNvPr>
          <p:cNvSpPr txBox="1"/>
          <p:nvPr/>
        </p:nvSpPr>
        <p:spPr>
          <a:xfrm>
            <a:off x="7566991" y="5238918"/>
            <a:ext cx="1987826" cy="369332"/>
          </a:xfrm>
          <a:prstGeom prst="rect">
            <a:avLst/>
          </a:prstGeom>
          <a:noFill/>
        </p:spPr>
        <p:txBody>
          <a:bodyPr wrap="square" rtlCol="0">
            <a:spAutoFit/>
          </a:bodyPr>
          <a:lstStyle/>
          <a:p>
            <a:r>
              <a:rPr lang="en-IN" dirty="0"/>
              <a:t>Initialized variables</a:t>
            </a:r>
          </a:p>
        </p:txBody>
      </p:sp>
      <p:sp>
        <p:nvSpPr>
          <p:cNvPr id="9" name="TextBox 8">
            <a:extLst>
              <a:ext uri="{FF2B5EF4-FFF2-40B4-BE49-F238E27FC236}">
                <a16:creationId xmlns:a16="http://schemas.microsoft.com/office/drawing/2014/main" id="{3E77E185-A327-4C22-969C-3363DE684C4D}"/>
              </a:ext>
            </a:extLst>
          </p:cNvPr>
          <p:cNvSpPr txBox="1"/>
          <p:nvPr/>
        </p:nvSpPr>
        <p:spPr>
          <a:xfrm>
            <a:off x="9713844" y="5245544"/>
            <a:ext cx="2418519" cy="369332"/>
          </a:xfrm>
          <a:prstGeom prst="rect">
            <a:avLst/>
          </a:prstGeom>
          <a:noFill/>
        </p:spPr>
        <p:txBody>
          <a:bodyPr wrap="square" rtlCol="0">
            <a:spAutoFit/>
          </a:bodyPr>
          <a:lstStyle/>
          <a:p>
            <a:r>
              <a:rPr lang="en-IN" dirty="0"/>
              <a:t>Uninitialized variables</a:t>
            </a:r>
          </a:p>
        </p:txBody>
      </p:sp>
      <p:cxnSp>
        <p:nvCxnSpPr>
          <p:cNvPr id="11" name="Straight Arrow Connector 10">
            <a:extLst>
              <a:ext uri="{FF2B5EF4-FFF2-40B4-BE49-F238E27FC236}">
                <a16:creationId xmlns:a16="http://schemas.microsoft.com/office/drawing/2014/main" id="{96ABAE67-96D9-4658-BD67-3F55C85AE9D8}"/>
              </a:ext>
            </a:extLst>
          </p:cNvPr>
          <p:cNvCxnSpPr>
            <a:cxnSpLocks/>
          </p:cNvCxnSpPr>
          <p:nvPr/>
        </p:nvCxnSpPr>
        <p:spPr>
          <a:xfrm flipV="1">
            <a:off x="9188169" y="2676942"/>
            <a:ext cx="1983416" cy="277330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BA67F15E-201D-4A9C-A84F-19E61891961C}"/>
              </a:ext>
            </a:extLst>
          </p:cNvPr>
          <p:cNvCxnSpPr>
            <a:cxnSpLocks/>
          </p:cNvCxnSpPr>
          <p:nvPr/>
        </p:nvCxnSpPr>
        <p:spPr>
          <a:xfrm flipV="1">
            <a:off x="11569147" y="2915481"/>
            <a:ext cx="0" cy="22836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TextBox 13">
            <a:extLst>
              <a:ext uri="{FF2B5EF4-FFF2-40B4-BE49-F238E27FC236}">
                <a16:creationId xmlns:a16="http://schemas.microsoft.com/office/drawing/2014/main" id="{62BB85F1-2390-4C23-AA52-29DAA0F74645}"/>
              </a:ext>
            </a:extLst>
          </p:cNvPr>
          <p:cNvSpPr txBox="1"/>
          <p:nvPr/>
        </p:nvSpPr>
        <p:spPr>
          <a:xfrm>
            <a:off x="159029" y="4859367"/>
            <a:ext cx="7407962" cy="1938992"/>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FFC000"/>
                </a:solidFill>
                <a:effectLst>
                  <a:outerShdw blurRad="38100" dist="38100" dir="2700000" algn="tl">
                    <a:srgbClr val="000000">
                      <a:alpha val="43137"/>
                    </a:srgbClr>
                  </a:outerShdw>
                </a:effectLst>
              </a:rPr>
              <a:t>Cannot declare static member as a </a:t>
            </a:r>
            <a:r>
              <a:rPr lang="en-IN" sz="2000" b="1" i="1" dirty="0">
                <a:solidFill>
                  <a:srgbClr val="FFC000"/>
                </a:solidFill>
                <a:effectLst>
                  <a:outerShdw blurRad="38100" dist="38100" dir="2700000" algn="tl">
                    <a:srgbClr val="000000">
                      <a:alpha val="43137"/>
                    </a:srgbClr>
                  </a:outerShdw>
                </a:effectLst>
              </a:rPr>
              <a:t>structure variable</a:t>
            </a:r>
          </a:p>
          <a:p>
            <a:pPr marL="285750" indent="-285750">
              <a:buFont typeface="Wingdings" panose="05000000000000000000" pitchFamily="2" charset="2"/>
              <a:buChar char="v"/>
            </a:pPr>
            <a:r>
              <a:rPr lang="en-IN" sz="2000" b="1" dirty="0">
                <a:solidFill>
                  <a:srgbClr val="FFC000"/>
                </a:solidFill>
                <a:effectLst>
                  <a:outerShdw blurRad="38100" dist="38100" dir="2700000" algn="tl">
                    <a:srgbClr val="000000">
                      <a:alpha val="43137"/>
                    </a:srgbClr>
                  </a:outerShdw>
                </a:effectLst>
              </a:rPr>
              <a:t>Structure variables can be declared as static</a:t>
            </a:r>
          </a:p>
          <a:p>
            <a:pPr marL="285750" indent="-285750">
              <a:buFont typeface="Wingdings" panose="05000000000000000000" pitchFamily="2" charset="2"/>
              <a:buChar char="v"/>
            </a:pPr>
            <a:r>
              <a:rPr lang="en-IN" sz="2000" b="1" dirty="0">
                <a:solidFill>
                  <a:srgbClr val="FFC000"/>
                </a:solidFill>
                <a:effectLst>
                  <a:outerShdw blurRad="38100" dist="38100" dir="2700000" algn="tl">
                    <a:srgbClr val="000000">
                      <a:alpha val="43137"/>
                    </a:srgbClr>
                  </a:outerShdw>
                </a:effectLst>
              </a:rPr>
              <a:t>Functions can be declared as static</a:t>
            </a:r>
          </a:p>
          <a:p>
            <a:pPr marL="285750" indent="-285750">
              <a:buFont typeface="Wingdings" panose="05000000000000000000" pitchFamily="2" charset="2"/>
              <a:buChar char="v"/>
            </a:pPr>
            <a:r>
              <a:rPr lang="en-IN" sz="2000" b="1" dirty="0">
                <a:solidFill>
                  <a:srgbClr val="FFC000"/>
                </a:solidFill>
                <a:effectLst>
                  <a:outerShdw blurRad="38100" dist="38100" dir="2700000" algn="tl">
                    <a:srgbClr val="000000">
                      <a:alpha val="43137"/>
                    </a:srgbClr>
                  </a:outerShdw>
                </a:effectLst>
              </a:rPr>
              <a:t>Its possible to declare </a:t>
            </a:r>
            <a:r>
              <a:rPr lang="en-IN" sz="2000" b="1" i="1" u="sng" dirty="0" err="1">
                <a:solidFill>
                  <a:srgbClr val="FFC000"/>
                </a:solidFill>
                <a:effectLst>
                  <a:outerShdw blurRad="38100" dist="38100" dir="2700000" algn="tl">
                    <a:srgbClr val="000000">
                      <a:alpha val="43137"/>
                    </a:srgbClr>
                  </a:outerShdw>
                </a:effectLst>
              </a:rPr>
              <a:t>const</a:t>
            </a:r>
            <a:r>
              <a:rPr lang="en-IN" sz="2000" b="1" i="1" u="sng" dirty="0">
                <a:solidFill>
                  <a:srgbClr val="FFC000"/>
                </a:solidFill>
                <a:effectLst>
                  <a:outerShdw blurRad="38100" dist="38100" dir="2700000" algn="tl">
                    <a:srgbClr val="000000">
                      <a:alpha val="43137"/>
                    </a:srgbClr>
                  </a:outerShdw>
                </a:effectLst>
              </a:rPr>
              <a:t> </a:t>
            </a:r>
            <a:r>
              <a:rPr lang="en-IN" sz="2000" b="1" i="1" dirty="0">
                <a:solidFill>
                  <a:srgbClr val="FFC000"/>
                </a:solidFill>
                <a:effectLst>
                  <a:outerShdw blurRad="38100" dist="38100" dir="2700000" algn="tl">
                    <a:srgbClr val="000000">
                      <a:alpha val="43137"/>
                    </a:srgbClr>
                  </a:outerShdw>
                </a:effectLst>
              </a:rPr>
              <a:t> </a:t>
            </a:r>
            <a:r>
              <a:rPr lang="en-IN" sz="2000" b="1" dirty="0">
                <a:solidFill>
                  <a:srgbClr val="FFC000"/>
                </a:solidFill>
                <a:effectLst>
                  <a:outerShdw blurRad="38100" dist="38100" dir="2700000" algn="tl">
                    <a:srgbClr val="000000">
                      <a:alpha val="43137"/>
                    </a:srgbClr>
                  </a:outerShdw>
                </a:effectLst>
              </a:rPr>
              <a:t>variable within a structure but needs to be initialized as soon as you declare variable for the structure.</a:t>
            </a:r>
          </a:p>
        </p:txBody>
      </p:sp>
      <p:sp>
        <p:nvSpPr>
          <p:cNvPr id="15" name="TextBox 14">
            <a:extLst>
              <a:ext uri="{FF2B5EF4-FFF2-40B4-BE49-F238E27FC236}">
                <a16:creationId xmlns:a16="http://schemas.microsoft.com/office/drawing/2014/main" id="{63406E5C-2AC6-4406-9B10-154682416995}"/>
              </a:ext>
            </a:extLst>
          </p:cNvPr>
          <p:cNvSpPr txBox="1"/>
          <p:nvPr/>
        </p:nvSpPr>
        <p:spPr>
          <a:xfrm>
            <a:off x="9912626" y="159030"/>
            <a:ext cx="2120350" cy="369332"/>
          </a:xfrm>
          <a:prstGeom prst="rect">
            <a:avLst/>
          </a:prstGeom>
          <a:noFill/>
        </p:spPr>
        <p:txBody>
          <a:bodyPr wrap="square" rtlCol="0">
            <a:spAutoFit/>
          </a:bodyPr>
          <a:lstStyle/>
          <a:p>
            <a:pPr algn="ctr"/>
            <a:r>
              <a:rPr lang="en-IN" b="1" u="sng" dirty="0">
                <a:solidFill>
                  <a:srgbClr val="FFFF00"/>
                </a:solidFill>
              </a:rPr>
              <a:t>C Memory Layout</a:t>
            </a:r>
          </a:p>
        </p:txBody>
      </p:sp>
      <p:cxnSp>
        <p:nvCxnSpPr>
          <p:cNvPr id="3" name="Straight Arrow Connector 2">
            <a:extLst>
              <a:ext uri="{FF2B5EF4-FFF2-40B4-BE49-F238E27FC236}">
                <a16:creationId xmlns:a16="http://schemas.microsoft.com/office/drawing/2014/main" id="{D4ADB6C0-BA2A-4A41-85E1-00EFAE003789}"/>
              </a:ext>
            </a:extLst>
          </p:cNvPr>
          <p:cNvCxnSpPr>
            <a:cxnSpLocks/>
          </p:cNvCxnSpPr>
          <p:nvPr/>
        </p:nvCxnSpPr>
        <p:spPr>
          <a:xfrm>
            <a:off x="11449879" y="1007165"/>
            <a:ext cx="0" cy="5035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991377B1-8ECE-408B-B789-8F2142B4D6DF}"/>
              </a:ext>
            </a:extLst>
          </p:cNvPr>
          <p:cNvCxnSpPr/>
          <p:nvPr/>
        </p:nvCxnSpPr>
        <p:spPr>
          <a:xfrm flipV="1">
            <a:off x="11476383" y="1643270"/>
            <a:ext cx="0" cy="49033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Left Brace 18">
            <a:extLst>
              <a:ext uri="{FF2B5EF4-FFF2-40B4-BE49-F238E27FC236}">
                <a16:creationId xmlns:a16="http://schemas.microsoft.com/office/drawing/2014/main" id="{13CC903B-047B-4E29-A17F-5AA27C6A80AA}"/>
              </a:ext>
            </a:extLst>
          </p:cNvPr>
          <p:cNvSpPr/>
          <p:nvPr/>
        </p:nvSpPr>
        <p:spPr>
          <a:xfrm>
            <a:off x="9912626" y="675865"/>
            <a:ext cx="132523" cy="2381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014487E5-8397-41A1-93B7-3544E113703F}"/>
              </a:ext>
            </a:extLst>
          </p:cNvPr>
          <p:cNvSpPr txBox="1"/>
          <p:nvPr/>
        </p:nvSpPr>
        <p:spPr>
          <a:xfrm>
            <a:off x="8839200" y="1431232"/>
            <a:ext cx="1046922" cy="923330"/>
          </a:xfrm>
          <a:prstGeom prst="rect">
            <a:avLst/>
          </a:prstGeom>
          <a:solidFill>
            <a:schemeClr val="accent2">
              <a:lumMod val="50000"/>
            </a:schemeClr>
          </a:solidFill>
        </p:spPr>
        <p:txBody>
          <a:bodyPr wrap="square" rtlCol="0">
            <a:spAutoFit/>
          </a:bodyPr>
          <a:lstStyle/>
          <a:p>
            <a:pPr algn="ctr"/>
            <a:r>
              <a:rPr lang="en-IN" dirty="0"/>
              <a:t>Mapped to </a:t>
            </a:r>
          </a:p>
          <a:p>
            <a:pPr algn="ctr"/>
            <a:r>
              <a:rPr lang="en-IN" dirty="0"/>
              <a:t>RAM</a:t>
            </a:r>
          </a:p>
        </p:txBody>
      </p:sp>
      <p:sp>
        <p:nvSpPr>
          <p:cNvPr id="21" name="Left Brace 20">
            <a:extLst>
              <a:ext uri="{FF2B5EF4-FFF2-40B4-BE49-F238E27FC236}">
                <a16:creationId xmlns:a16="http://schemas.microsoft.com/office/drawing/2014/main" id="{0D2A7BE0-7AFB-4D6A-A1B1-3D0D259479EB}"/>
              </a:ext>
            </a:extLst>
          </p:cNvPr>
          <p:cNvSpPr/>
          <p:nvPr/>
        </p:nvSpPr>
        <p:spPr>
          <a:xfrm>
            <a:off x="9939130" y="3057210"/>
            <a:ext cx="132523" cy="11834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TextBox 21">
            <a:extLst>
              <a:ext uri="{FF2B5EF4-FFF2-40B4-BE49-F238E27FC236}">
                <a16:creationId xmlns:a16="http://schemas.microsoft.com/office/drawing/2014/main" id="{6AEF25CF-EAF8-45A6-831A-BD82650E3FA3}"/>
              </a:ext>
            </a:extLst>
          </p:cNvPr>
          <p:cNvSpPr txBox="1"/>
          <p:nvPr/>
        </p:nvSpPr>
        <p:spPr>
          <a:xfrm>
            <a:off x="8898836" y="3200397"/>
            <a:ext cx="1046922" cy="923330"/>
          </a:xfrm>
          <a:prstGeom prst="rect">
            <a:avLst/>
          </a:prstGeom>
          <a:solidFill>
            <a:schemeClr val="accent6"/>
          </a:solidFill>
        </p:spPr>
        <p:txBody>
          <a:bodyPr wrap="square" rtlCol="0">
            <a:spAutoFit/>
          </a:bodyPr>
          <a:lstStyle/>
          <a:p>
            <a:pPr algn="ctr"/>
            <a:r>
              <a:rPr lang="en-IN" dirty="0"/>
              <a:t>Mapped to </a:t>
            </a:r>
          </a:p>
          <a:p>
            <a:pPr algn="ctr"/>
            <a:r>
              <a:rPr lang="en-IN" dirty="0"/>
              <a:t>Flash</a:t>
            </a:r>
          </a:p>
        </p:txBody>
      </p:sp>
      <p:cxnSp>
        <p:nvCxnSpPr>
          <p:cNvPr id="24" name="Straight Arrow Connector 23">
            <a:extLst>
              <a:ext uri="{FF2B5EF4-FFF2-40B4-BE49-F238E27FC236}">
                <a16:creationId xmlns:a16="http://schemas.microsoft.com/office/drawing/2014/main" id="{D05CD67C-13C1-45D8-889D-E02488DF11D0}"/>
              </a:ext>
            </a:extLst>
          </p:cNvPr>
          <p:cNvCxnSpPr>
            <a:cxnSpLocks/>
          </p:cNvCxnSpPr>
          <p:nvPr/>
        </p:nvCxnSpPr>
        <p:spPr>
          <a:xfrm flipV="1">
            <a:off x="9846364" y="3336147"/>
            <a:ext cx="1325221" cy="243648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FC55C87-1B89-4AC5-9D89-46513C43802E}"/>
              </a:ext>
            </a:extLst>
          </p:cNvPr>
          <p:cNvSpPr txBox="1"/>
          <p:nvPr/>
        </p:nvSpPr>
        <p:spPr>
          <a:xfrm>
            <a:off x="8693427" y="5727518"/>
            <a:ext cx="2875720" cy="1200329"/>
          </a:xfrm>
          <a:prstGeom prst="rect">
            <a:avLst/>
          </a:prstGeom>
          <a:noFill/>
        </p:spPr>
        <p:txBody>
          <a:bodyPr wrap="square" rtlCol="0">
            <a:spAutoFit/>
          </a:bodyPr>
          <a:lstStyle/>
          <a:p>
            <a:r>
              <a:rPr lang="en-IN" dirty="0">
                <a:solidFill>
                  <a:schemeClr val="accent2">
                    <a:lumMod val="40000"/>
                    <a:lumOff val="60000"/>
                  </a:schemeClr>
                </a:solidFill>
              </a:rPr>
              <a:t>String, assigned global will be stored here.</a:t>
            </a:r>
          </a:p>
          <a:p>
            <a:r>
              <a:rPr lang="en-IN" dirty="0">
                <a:solidFill>
                  <a:schemeClr val="accent2">
                    <a:lumMod val="40000"/>
                    <a:lumOff val="60000"/>
                  </a:schemeClr>
                </a:solidFill>
              </a:rPr>
              <a:t>static </a:t>
            </a:r>
            <a:r>
              <a:rPr lang="en-IN" dirty="0" err="1">
                <a:solidFill>
                  <a:schemeClr val="accent2">
                    <a:lumMod val="40000"/>
                    <a:lumOff val="60000"/>
                  </a:schemeClr>
                </a:solidFill>
              </a:rPr>
              <a:t>const</a:t>
            </a:r>
            <a:r>
              <a:rPr lang="en-IN" dirty="0">
                <a:solidFill>
                  <a:schemeClr val="accent2">
                    <a:lumMod val="40000"/>
                    <a:lumOff val="60000"/>
                  </a:schemeClr>
                </a:solidFill>
              </a:rPr>
              <a:t> behaviour undecided</a:t>
            </a:r>
          </a:p>
        </p:txBody>
      </p:sp>
    </p:spTree>
    <p:extLst>
      <p:ext uri="{BB962C8B-B14F-4D97-AF65-F5344CB8AC3E}">
        <p14:creationId xmlns:p14="http://schemas.microsoft.com/office/powerpoint/2010/main" val="206187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EAB7-A798-4050-976B-CD9915EA746A}"/>
              </a:ext>
            </a:extLst>
          </p:cNvPr>
          <p:cNvSpPr>
            <a:spLocks noGrp="1"/>
          </p:cNvSpPr>
          <p:nvPr>
            <p:ph type="title"/>
          </p:nvPr>
        </p:nvSpPr>
        <p:spPr>
          <a:xfrm>
            <a:off x="347867" y="-172279"/>
            <a:ext cx="10515600" cy="887896"/>
          </a:xfrm>
        </p:spPr>
        <p:txBody>
          <a:bodyPr>
            <a:normAutofit/>
          </a:bodyPr>
          <a:lstStyle/>
          <a:p>
            <a:pPr>
              <a:lnSpc>
                <a:spcPct val="100000"/>
              </a:lnSpc>
            </a:pPr>
            <a:r>
              <a:rPr lang="en-IN" sz="2800" b="1" u="sng" dirty="0">
                <a:solidFill>
                  <a:srgbClr val="FFFF00"/>
                </a:solidFill>
              </a:rPr>
              <a:t>Modifiers</a:t>
            </a:r>
            <a:endParaRPr lang="en-IN" sz="2800" b="1" u="sng" dirty="0">
              <a:solidFill>
                <a:schemeClr val="tx1"/>
              </a:solidFill>
            </a:endParaRPr>
          </a:p>
        </p:txBody>
      </p:sp>
      <p:sp>
        <p:nvSpPr>
          <p:cNvPr id="4" name="TextBox 3">
            <a:extLst>
              <a:ext uri="{FF2B5EF4-FFF2-40B4-BE49-F238E27FC236}">
                <a16:creationId xmlns:a16="http://schemas.microsoft.com/office/drawing/2014/main" id="{D63763AC-4980-4D4B-949D-1D4F8DC7A5E4}"/>
              </a:ext>
            </a:extLst>
          </p:cNvPr>
          <p:cNvSpPr txBox="1"/>
          <p:nvPr/>
        </p:nvSpPr>
        <p:spPr>
          <a:xfrm>
            <a:off x="347867" y="596347"/>
            <a:ext cx="4346713"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tx1"/>
                </a:solidFill>
              </a:rPr>
              <a:t>short</a:t>
            </a:r>
          </a:p>
          <a:p>
            <a:pPr marL="285750" indent="-285750">
              <a:buFont typeface="Arial" panose="020B0604020202020204" pitchFamily="34" charset="0"/>
              <a:buChar char="•"/>
            </a:pPr>
            <a:r>
              <a:rPr lang="en-IN" sz="2000" dirty="0"/>
              <a:t>l</a:t>
            </a:r>
            <a:r>
              <a:rPr lang="en-IN" sz="2000" dirty="0">
                <a:solidFill>
                  <a:schemeClr val="tx1"/>
                </a:solidFill>
              </a:rPr>
              <a:t>ong</a:t>
            </a:r>
          </a:p>
          <a:p>
            <a:pPr marL="285750" indent="-285750">
              <a:buFont typeface="Arial" panose="020B0604020202020204" pitchFamily="34" charset="0"/>
              <a:buChar char="•"/>
            </a:pPr>
            <a:r>
              <a:rPr lang="en-IN" sz="2000" dirty="0"/>
              <a:t>u</a:t>
            </a:r>
            <a:r>
              <a:rPr lang="en-IN" sz="2000" dirty="0">
                <a:solidFill>
                  <a:schemeClr val="tx1"/>
                </a:solidFill>
              </a:rPr>
              <a:t>nsigned</a:t>
            </a:r>
          </a:p>
          <a:p>
            <a:pPr marL="285750" indent="-285750">
              <a:buFont typeface="Arial" panose="020B0604020202020204" pitchFamily="34" charset="0"/>
              <a:buChar char="•"/>
            </a:pPr>
            <a:r>
              <a:rPr lang="en-IN" sz="2000" dirty="0">
                <a:solidFill>
                  <a:schemeClr val="tx1"/>
                </a:solidFill>
              </a:rPr>
              <a:t>signed</a:t>
            </a:r>
            <a:endParaRPr lang="en-IN" sz="2000" dirty="0"/>
          </a:p>
        </p:txBody>
      </p:sp>
      <p:sp>
        <p:nvSpPr>
          <p:cNvPr id="6" name="Title 1">
            <a:extLst>
              <a:ext uri="{FF2B5EF4-FFF2-40B4-BE49-F238E27FC236}">
                <a16:creationId xmlns:a16="http://schemas.microsoft.com/office/drawing/2014/main" id="{14F17757-A81C-4855-97DC-22FC9EE0A25E}"/>
              </a:ext>
            </a:extLst>
          </p:cNvPr>
          <p:cNvSpPr txBox="1">
            <a:spLocks/>
          </p:cNvSpPr>
          <p:nvPr/>
        </p:nvSpPr>
        <p:spPr>
          <a:xfrm>
            <a:off x="347867" y="2203182"/>
            <a:ext cx="10515600" cy="48370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nSpc>
                <a:spcPct val="100000"/>
              </a:lnSpc>
            </a:pPr>
            <a:r>
              <a:rPr lang="en-IN" sz="2800" b="1" u="sng" dirty="0">
                <a:solidFill>
                  <a:srgbClr val="FFFF00"/>
                </a:solidFill>
              </a:rPr>
              <a:t>Qualifiers</a:t>
            </a:r>
            <a:endParaRPr lang="en-IN" sz="2800" b="1" u="sng" dirty="0">
              <a:solidFill>
                <a:schemeClr val="tx1"/>
              </a:solidFill>
            </a:endParaRPr>
          </a:p>
        </p:txBody>
      </p:sp>
      <p:sp>
        <p:nvSpPr>
          <p:cNvPr id="7" name="TextBox 6">
            <a:extLst>
              <a:ext uri="{FF2B5EF4-FFF2-40B4-BE49-F238E27FC236}">
                <a16:creationId xmlns:a16="http://schemas.microsoft.com/office/drawing/2014/main" id="{21AF14E8-DCEA-4E78-94D2-FBA1655EFD14}"/>
              </a:ext>
            </a:extLst>
          </p:cNvPr>
          <p:cNvSpPr txBox="1"/>
          <p:nvPr/>
        </p:nvSpPr>
        <p:spPr>
          <a:xfrm>
            <a:off x="278295" y="2524546"/>
            <a:ext cx="11781184" cy="4247317"/>
          </a:xfrm>
          <a:prstGeom prst="rect">
            <a:avLst/>
          </a:prstGeom>
          <a:noFill/>
        </p:spPr>
        <p:txBody>
          <a:bodyPr wrap="square" rtlCol="0">
            <a:spAutoFit/>
          </a:bodyPr>
          <a:lstStyle/>
          <a:p>
            <a:pPr marL="285750" indent="-285750">
              <a:buFont typeface="Arial" panose="020B0604020202020204" pitchFamily="34" charset="0"/>
              <a:buChar char="•"/>
            </a:pPr>
            <a:r>
              <a:rPr lang="en-IN" sz="1800" b="1" dirty="0" err="1">
                <a:solidFill>
                  <a:schemeClr val="accent4">
                    <a:lumMod val="60000"/>
                    <a:lumOff val="40000"/>
                  </a:schemeClr>
                </a:solidFill>
              </a:rPr>
              <a:t>const</a:t>
            </a:r>
            <a:endParaRPr lang="en-IN" sz="1800" b="1" dirty="0">
              <a:solidFill>
                <a:schemeClr val="accent4">
                  <a:lumMod val="60000"/>
                  <a:lumOff val="40000"/>
                </a:schemeClr>
              </a:solidFill>
            </a:endParaRPr>
          </a:p>
          <a:p>
            <a:pPr marL="742950" lvl="1" indent="-285750">
              <a:buFont typeface="Wingdings" panose="05000000000000000000" pitchFamily="2" charset="2"/>
              <a:buChar char="Ø"/>
            </a:pPr>
            <a:r>
              <a:rPr lang="en-IN" dirty="0">
                <a:solidFill>
                  <a:schemeClr val="tx1"/>
                </a:solidFill>
              </a:rPr>
              <a:t>Constant variable gets stored in different sections of the memory based on how you are declaring:</a:t>
            </a:r>
          </a:p>
          <a:p>
            <a:pPr marL="1200150" lvl="2" indent="-285750">
              <a:buFont typeface="Wingdings" panose="05000000000000000000" pitchFamily="2" charset="2"/>
              <a:buChar char="ü"/>
            </a:pPr>
            <a:r>
              <a:rPr lang="en-IN" dirty="0">
                <a:solidFill>
                  <a:schemeClr val="accent2"/>
                </a:solidFill>
              </a:rPr>
              <a:t>auto </a:t>
            </a:r>
            <a:r>
              <a:rPr lang="en-IN" dirty="0" err="1">
                <a:solidFill>
                  <a:schemeClr val="accent2"/>
                </a:solidFill>
              </a:rPr>
              <a:t>const</a:t>
            </a:r>
            <a:r>
              <a:rPr lang="en-IN" dirty="0"/>
              <a:t> variable will be stored in </a:t>
            </a:r>
            <a:r>
              <a:rPr lang="en-IN" dirty="0">
                <a:solidFill>
                  <a:schemeClr val="accent2"/>
                </a:solidFill>
              </a:rPr>
              <a:t>stack</a:t>
            </a:r>
            <a:r>
              <a:rPr lang="en-IN" dirty="0"/>
              <a:t> section and using pointer you can modify it.</a:t>
            </a:r>
          </a:p>
          <a:p>
            <a:pPr marL="1200150" lvl="2" indent="-285750">
              <a:buFont typeface="Wingdings" panose="05000000000000000000" pitchFamily="2" charset="2"/>
              <a:buChar char="ü"/>
            </a:pPr>
            <a:r>
              <a:rPr lang="en-IN" dirty="0">
                <a:solidFill>
                  <a:schemeClr val="accent2"/>
                </a:solidFill>
              </a:rPr>
              <a:t>Uninitialized static or global </a:t>
            </a:r>
            <a:r>
              <a:rPr lang="en-IN" dirty="0" err="1">
                <a:solidFill>
                  <a:schemeClr val="accent2"/>
                </a:solidFill>
              </a:rPr>
              <a:t>const</a:t>
            </a:r>
            <a:r>
              <a:rPr lang="en-IN" dirty="0">
                <a:solidFill>
                  <a:schemeClr val="accent2"/>
                </a:solidFill>
              </a:rPr>
              <a:t> </a:t>
            </a:r>
            <a:r>
              <a:rPr lang="en-IN" dirty="0">
                <a:solidFill>
                  <a:schemeClr val="tx1"/>
                </a:solidFill>
              </a:rPr>
              <a:t>variables will be stored in .</a:t>
            </a:r>
            <a:r>
              <a:rPr lang="en-IN" dirty="0" err="1">
                <a:solidFill>
                  <a:schemeClr val="accent2"/>
                </a:solidFill>
              </a:rPr>
              <a:t>bss</a:t>
            </a:r>
            <a:r>
              <a:rPr lang="en-IN" dirty="0">
                <a:solidFill>
                  <a:schemeClr val="tx1"/>
                </a:solidFill>
              </a:rPr>
              <a:t> section and usin</a:t>
            </a:r>
            <a:r>
              <a:rPr lang="en-IN" dirty="0"/>
              <a:t>g pointers you can modify it.</a:t>
            </a:r>
          </a:p>
          <a:p>
            <a:pPr marL="1200150" lvl="2" indent="-285750">
              <a:buFont typeface="Wingdings" panose="05000000000000000000" pitchFamily="2" charset="2"/>
              <a:buChar char="ü"/>
            </a:pPr>
            <a:r>
              <a:rPr lang="en-IN" dirty="0">
                <a:solidFill>
                  <a:schemeClr val="accent2"/>
                </a:solidFill>
              </a:rPr>
              <a:t>Initialized static or global </a:t>
            </a:r>
            <a:r>
              <a:rPr lang="en-IN" dirty="0" err="1">
                <a:solidFill>
                  <a:schemeClr val="accent2"/>
                </a:solidFill>
              </a:rPr>
              <a:t>const</a:t>
            </a:r>
            <a:r>
              <a:rPr lang="en-IN" dirty="0">
                <a:solidFill>
                  <a:schemeClr val="accent2"/>
                </a:solidFill>
              </a:rPr>
              <a:t> </a:t>
            </a:r>
            <a:r>
              <a:rPr lang="en-IN" dirty="0">
                <a:solidFill>
                  <a:schemeClr val="tx1"/>
                </a:solidFill>
              </a:rPr>
              <a:t>variables will be stored in </a:t>
            </a:r>
            <a:r>
              <a:rPr lang="en-IN" dirty="0">
                <a:solidFill>
                  <a:schemeClr val="accent2"/>
                </a:solidFill>
              </a:rPr>
              <a:t>RODATA</a:t>
            </a:r>
            <a:r>
              <a:rPr lang="en-IN" dirty="0">
                <a:solidFill>
                  <a:schemeClr val="tx1"/>
                </a:solidFill>
              </a:rPr>
              <a:t> section and usin</a:t>
            </a:r>
            <a:r>
              <a:rPr lang="en-IN" dirty="0"/>
              <a:t>g pointers you cannot modify it, it leads to </a:t>
            </a:r>
            <a:r>
              <a:rPr lang="en-IN" dirty="0">
                <a:solidFill>
                  <a:schemeClr val="accent2"/>
                </a:solidFill>
              </a:rPr>
              <a:t>SIGFAULT</a:t>
            </a:r>
            <a:r>
              <a:rPr lang="en-IN" dirty="0"/>
              <a:t> or crash.</a:t>
            </a:r>
            <a:r>
              <a:rPr lang="en-IN" dirty="0">
                <a:solidFill>
                  <a:schemeClr val="tx1"/>
                </a:solidFill>
              </a:rPr>
              <a:t>  </a:t>
            </a:r>
          </a:p>
          <a:p>
            <a:pPr marL="1200150" lvl="2" indent="-285750">
              <a:buFont typeface="Wingdings" panose="05000000000000000000" pitchFamily="2" charset="2"/>
              <a:buChar char="ü"/>
            </a:pPr>
            <a:r>
              <a:rPr lang="en-IN" dirty="0">
                <a:solidFill>
                  <a:schemeClr val="accent2"/>
                </a:solidFill>
              </a:rPr>
              <a:t>Strings</a:t>
            </a:r>
            <a:r>
              <a:rPr lang="en-IN" dirty="0"/>
              <a:t> also gets stored in </a:t>
            </a:r>
            <a:r>
              <a:rPr lang="en-IN" dirty="0">
                <a:solidFill>
                  <a:schemeClr val="accent2"/>
                </a:solidFill>
              </a:rPr>
              <a:t>RODATA</a:t>
            </a:r>
            <a:r>
              <a:rPr lang="en-IN" dirty="0"/>
              <a:t> section.</a:t>
            </a:r>
            <a:endParaRPr lang="en-IN" dirty="0">
              <a:solidFill>
                <a:schemeClr val="tx1"/>
              </a:solidFill>
            </a:endParaRPr>
          </a:p>
          <a:p>
            <a:pPr marL="285750" indent="-285750">
              <a:buFont typeface="Arial" panose="020B0604020202020204" pitchFamily="34" charset="0"/>
              <a:buChar char="•"/>
            </a:pPr>
            <a:r>
              <a:rPr lang="en-IN" b="1" dirty="0">
                <a:solidFill>
                  <a:schemeClr val="accent4">
                    <a:lumMod val="60000"/>
                    <a:lumOff val="40000"/>
                  </a:schemeClr>
                </a:solidFill>
              </a:rPr>
              <a:t>volatile</a:t>
            </a:r>
          </a:p>
          <a:p>
            <a:pPr marL="742950" lvl="1" indent="-285750">
              <a:buFont typeface="Wingdings" panose="05000000000000000000" pitchFamily="2" charset="2"/>
              <a:buChar char="Ø"/>
            </a:pPr>
            <a:r>
              <a:rPr lang="en-IN" dirty="0"/>
              <a:t>Assume that there is a TEMP sensor which will sense the temperature data and its driver can read the data and write into some shared memory and there is an application which will display the whether condition on the screen by reading the data from that same shared memory.</a:t>
            </a:r>
          </a:p>
          <a:p>
            <a:pPr marL="742950" lvl="1" indent="-285750">
              <a:buFont typeface="Wingdings" panose="05000000000000000000" pitchFamily="2" charset="2"/>
              <a:buChar char="Ø"/>
            </a:pPr>
            <a:r>
              <a:rPr lang="en-IN" dirty="0"/>
              <a:t>These are 2 different programs and in application your program only reads this memory value so compiler will optimizes it to get better performance but we need always updated value from memory so </a:t>
            </a:r>
            <a:r>
              <a:rPr lang="en-IN" dirty="0">
                <a:solidFill>
                  <a:schemeClr val="accent2"/>
                </a:solidFill>
              </a:rPr>
              <a:t>to avoid optimization </a:t>
            </a:r>
            <a:r>
              <a:rPr lang="en-IN" dirty="0"/>
              <a:t>we will use volatile.</a:t>
            </a:r>
          </a:p>
          <a:p>
            <a:pPr marL="742950" lvl="1" indent="-285750">
              <a:buFont typeface="Wingdings" panose="05000000000000000000" pitchFamily="2" charset="2"/>
              <a:buChar char="Ø"/>
            </a:pPr>
            <a:r>
              <a:rPr lang="en-IN" b="1" dirty="0" err="1">
                <a:solidFill>
                  <a:schemeClr val="accent2"/>
                </a:solidFill>
              </a:rPr>
              <a:t>const</a:t>
            </a:r>
            <a:r>
              <a:rPr lang="en-IN" b="1" dirty="0">
                <a:solidFill>
                  <a:schemeClr val="accent2"/>
                </a:solidFill>
              </a:rPr>
              <a:t> volatile </a:t>
            </a:r>
            <a:r>
              <a:rPr lang="en-IN" dirty="0"/>
              <a:t>is also possible as we are not modifying the variable in that program.</a:t>
            </a:r>
          </a:p>
        </p:txBody>
      </p:sp>
    </p:spTree>
    <p:extLst>
      <p:ext uri="{BB962C8B-B14F-4D97-AF65-F5344CB8AC3E}">
        <p14:creationId xmlns:p14="http://schemas.microsoft.com/office/powerpoint/2010/main" val="135832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9601F-93C4-4477-9869-43B70D899DD2}"/>
              </a:ext>
            </a:extLst>
          </p:cNvPr>
          <p:cNvSpPr txBox="1"/>
          <p:nvPr/>
        </p:nvSpPr>
        <p:spPr>
          <a:xfrm>
            <a:off x="205408" y="129106"/>
            <a:ext cx="11781183" cy="6740307"/>
          </a:xfrm>
          <a:prstGeom prst="rect">
            <a:avLst/>
          </a:prstGeom>
          <a:noFill/>
        </p:spPr>
        <p:txBody>
          <a:bodyPr wrap="square" rtlCol="0">
            <a:spAutoFit/>
          </a:bodyPr>
          <a:lstStyle/>
          <a:p>
            <a:pPr algn="ctr"/>
            <a:r>
              <a:rPr lang="en-IN" b="1" u="sng" dirty="0">
                <a:solidFill>
                  <a:srgbClr val="FFFF00"/>
                </a:solidFill>
              </a:rPr>
              <a:t>Memory Corruptions</a:t>
            </a:r>
          </a:p>
          <a:p>
            <a:r>
              <a:rPr lang="en-IN" u="sng" dirty="0">
                <a:solidFill>
                  <a:srgbClr val="FFC000"/>
                </a:solidFill>
              </a:rPr>
              <a:t>Global Memory Corruption</a:t>
            </a:r>
          </a:p>
          <a:p>
            <a:r>
              <a:rPr lang="en-IN" dirty="0"/>
              <a:t>	A global data can be corrupted due to </a:t>
            </a:r>
            <a:r>
              <a:rPr lang="en-IN" b="1" dirty="0"/>
              <a:t>Array index overflow</a:t>
            </a:r>
            <a:r>
              <a:rPr lang="en-IN" dirty="0"/>
              <a:t> from the previous data or </a:t>
            </a:r>
            <a:r>
              <a:rPr lang="en-IN" b="1" dirty="0"/>
              <a:t>Array index underflow</a:t>
            </a:r>
            <a:r>
              <a:rPr lang="en-IN" dirty="0"/>
              <a:t> from the next data. </a:t>
            </a:r>
          </a:p>
          <a:p>
            <a:r>
              <a:rPr lang="en-IN" dirty="0"/>
              <a:t>Uninitialized pointers can also cause this issue.</a:t>
            </a:r>
          </a:p>
          <a:p>
            <a:r>
              <a:rPr lang="en-IN" dirty="0"/>
              <a:t> </a:t>
            </a:r>
          </a:p>
          <a:p>
            <a:r>
              <a:rPr lang="en-IN" dirty="0"/>
              <a:t>To debug:</a:t>
            </a:r>
          </a:p>
          <a:p>
            <a:pPr marL="285750" indent="-285750">
              <a:buFont typeface="Arial" panose="020B0604020202020204" pitchFamily="34" charset="0"/>
              <a:buChar char="•"/>
            </a:pPr>
            <a:r>
              <a:rPr lang="en-IN" dirty="0"/>
              <a:t>Put a write break point and debug it.</a:t>
            </a:r>
          </a:p>
          <a:p>
            <a:pPr marL="285750" indent="-285750">
              <a:buFont typeface="Arial" panose="020B0604020202020204" pitchFamily="34" charset="0"/>
              <a:buChar char="•"/>
            </a:pPr>
            <a:r>
              <a:rPr lang="en-IN" dirty="0"/>
              <a:t>If no debug setup available then browse through the code to find if any previous or next data causing this.</a:t>
            </a:r>
          </a:p>
          <a:p>
            <a:pPr marL="285750" indent="-285750">
              <a:buFont typeface="Arial" panose="020B0604020202020204" pitchFamily="34" charset="0"/>
              <a:buChar char="•"/>
            </a:pPr>
            <a:r>
              <a:rPr lang="en-IN" dirty="0"/>
              <a:t>Or else looking at the patterns what has written in your global location can also give you an idea.</a:t>
            </a:r>
          </a:p>
          <a:p>
            <a:endParaRPr lang="en-IN" dirty="0"/>
          </a:p>
          <a:p>
            <a:r>
              <a:rPr lang="en-IN" u="sng" dirty="0">
                <a:solidFill>
                  <a:srgbClr val="FFC000"/>
                </a:solidFill>
              </a:rPr>
              <a:t>Heap Memory Corruption</a:t>
            </a:r>
          </a:p>
          <a:p>
            <a:r>
              <a:rPr lang="en-IN" dirty="0"/>
              <a:t>	Corruption on the heap can be very hard to detect. A heap corruption could lead to a crash in </a:t>
            </a:r>
            <a:r>
              <a:rPr lang="en-IN" b="1" dirty="0"/>
              <a:t>heap management primitives</a:t>
            </a:r>
            <a:r>
              <a:rPr lang="en-IN" dirty="0"/>
              <a:t> that are invoked by memory management functions like malloc and free.</a:t>
            </a:r>
          </a:p>
          <a:p>
            <a:endParaRPr lang="en-IN" dirty="0"/>
          </a:p>
          <a:p>
            <a:r>
              <a:rPr lang="en-IN" b="1" dirty="0"/>
              <a:t>Reasons:</a:t>
            </a:r>
          </a:p>
          <a:p>
            <a:pPr marL="285750" indent="-285750" algn="l" fontAlgn="base">
              <a:buFont typeface="Arial" panose="020B0604020202020204" pitchFamily="34" charset="0"/>
              <a:buChar char="•"/>
            </a:pPr>
            <a:r>
              <a:rPr lang="en-IN" dirty="0"/>
              <a:t>If a crash is observed in memory management primitives of the operating system, heap corruption is a possibility. It has been observed that memory buffer corruption sometimes leads to corruption of OS buffer linked list, causing crashes on OS code.</a:t>
            </a:r>
          </a:p>
          <a:p>
            <a:pPr marL="285750" indent="-285750" algn="l" fontAlgn="base">
              <a:buFont typeface="Arial" panose="020B0604020202020204" pitchFamily="34" charset="0"/>
              <a:buChar char="•"/>
            </a:pPr>
            <a:r>
              <a:rPr lang="en-IN" dirty="0"/>
              <a:t>If a memory corruption is observed in an allocated buffer, check the buffers in the vicinity of this buffer to look for source of corruption.</a:t>
            </a:r>
          </a:p>
          <a:p>
            <a:pPr marL="285750" indent="-285750" algn="l" fontAlgn="base">
              <a:buFont typeface="Arial" panose="020B0604020202020204" pitchFamily="34" charset="0"/>
              <a:buChar char="•"/>
            </a:pPr>
            <a:r>
              <a:rPr lang="en-IN" dirty="0"/>
              <a:t>Corruption of buffers close to heap boundary might be due to stack overflow or stack overwrite leading to heap corruption Conversely, stack corruption might take place if a write into the heap overflows and corrupts the stack area.</a:t>
            </a:r>
          </a:p>
          <a:p>
            <a:endParaRPr lang="en-IN" dirty="0"/>
          </a:p>
        </p:txBody>
      </p:sp>
    </p:spTree>
    <p:extLst>
      <p:ext uri="{BB962C8B-B14F-4D97-AF65-F5344CB8AC3E}">
        <p14:creationId xmlns:p14="http://schemas.microsoft.com/office/powerpoint/2010/main" val="11596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34602-5DAC-4E98-A63B-143783E9D5F9}"/>
              </a:ext>
            </a:extLst>
          </p:cNvPr>
          <p:cNvSpPr txBox="1"/>
          <p:nvPr/>
        </p:nvSpPr>
        <p:spPr>
          <a:xfrm>
            <a:off x="186519" y="205904"/>
            <a:ext cx="11818962" cy="6463308"/>
          </a:xfrm>
          <a:prstGeom prst="rect">
            <a:avLst/>
          </a:prstGeom>
          <a:noFill/>
        </p:spPr>
        <p:txBody>
          <a:bodyPr wrap="square" rtlCol="0">
            <a:spAutoFit/>
          </a:bodyPr>
          <a:lstStyle/>
          <a:p>
            <a:r>
              <a:rPr lang="en-IN" u="sng" dirty="0">
                <a:solidFill>
                  <a:srgbClr val="FFC000"/>
                </a:solidFill>
              </a:rPr>
              <a:t>Stack Memory Corruption</a:t>
            </a:r>
          </a:p>
          <a:p>
            <a:r>
              <a:rPr lang="en-IN" dirty="0"/>
              <a:t>	Stack corruption is a phenomenon in which some memory locations at stack are accessed unintentionally due to wrong coding leading to change in values at those memory locations. Since the data corruption happens on stack memory locations, hence the term Stack Corruption.</a:t>
            </a:r>
            <a:br>
              <a:rPr lang="en-IN" dirty="0"/>
            </a:br>
            <a:br>
              <a:rPr lang="en-IN" dirty="0"/>
            </a:br>
            <a:r>
              <a:rPr lang="en-IN" b="1" dirty="0"/>
              <a:t>Reasons :</a:t>
            </a:r>
          </a:p>
          <a:p>
            <a:pPr marL="285750" indent="-285750">
              <a:buFont typeface="Arial" panose="020B0604020202020204" pitchFamily="34" charset="0"/>
              <a:buChar char="•"/>
            </a:pPr>
            <a:r>
              <a:rPr lang="en-IN" dirty="0"/>
              <a:t>Due to bad written code, all the stack memory gets eaten up (like infinite function call)</a:t>
            </a:r>
          </a:p>
          <a:p>
            <a:pPr marL="285750" indent="-285750" algn="l">
              <a:buFont typeface="Arial" panose="020B0604020202020204" pitchFamily="34" charset="0"/>
              <a:buChar char="•"/>
            </a:pPr>
            <a:r>
              <a:rPr lang="en-IN" dirty="0"/>
              <a:t>Accessing array out of bounds.</a:t>
            </a:r>
          </a:p>
          <a:p>
            <a:pPr marL="285750" indent="-285750" algn="l">
              <a:buFont typeface="Arial" panose="020B0604020202020204" pitchFamily="34" charset="0"/>
              <a:buChar char="•"/>
            </a:pPr>
            <a:r>
              <a:rPr lang="en-IN" dirty="0"/>
              <a:t>An undefined/freed pointer pointing or storing a garbage stack address.</a:t>
            </a:r>
          </a:p>
          <a:p>
            <a:pPr marL="285750" indent="-285750" algn="l">
              <a:buFont typeface="Arial" panose="020B0604020202020204" pitchFamily="34" charset="0"/>
              <a:buChar char="•"/>
            </a:pPr>
            <a:r>
              <a:rPr lang="en-IN" dirty="0"/>
              <a:t>When due to some reason, the return address of a function call gets corrupted. </a:t>
            </a:r>
            <a:br>
              <a:rPr lang="en-IN" dirty="0"/>
            </a:br>
            <a:endParaRPr lang="en-IN" dirty="0"/>
          </a:p>
          <a:p>
            <a:pPr algn="ctr"/>
            <a:r>
              <a:rPr lang="en-IN" b="1" u="sng" dirty="0">
                <a:solidFill>
                  <a:srgbClr val="FFFF00"/>
                </a:solidFill>
              </a:rPr>
              <a:t>Dynamic Memory Use Cases</a:t>
            </a:r>
          </a:p>
          <a:p>
            <a:endParaRPr lang="en-IN" dirty="0"/>
          </a:p>
          <a:p>
            <a:r>
              <a:rPr lang="en-IN" dirty="0"/>
              <a:t>In most of the compilers, some extra bytes will be allocated for any dynamic memory allocations for book-keeping information like SIZE of the allocation, etc.</a:t>
            </a:r>
          </a:p>
          <a:p>
            <a:endParaRPr lang="en-IN" dirty="0"/>
          </a:p>
          <a:p>
            <a:endParaRPr lang="en-IN" dirty="0"/>
          </a:p>
          <a:p>
            <a:endParaRPr lang="en-IN" dirty="0"/>
          </a:p>
          <a:p>
            <a:pPr marL="342900" indent="-342900">
              <a:buAutoNum type="arabicParenR"/>
            </a:pPr>
            <a:r>
              <a:rPr lang="en-IN" dirty="0"/>
              <a:t>malloc( 0 ) returns </a:t>
            </a:r>
            <a:r>
              <a:rPr lang="en-IN" dirty="0" err="1"/>
              <a:t>atleast</a:t>
            </a:r>
            <a:r>
              <a:rPr lang="en-IN" dirty="0"/>
              <a:t>  </a:t>
            </a:r>
            <a:r>
              <a:rPr lang="en-IN" dirty="0">
                <a:solidFill>
                  <a:srgbClr val="FFC000"/>
                </a:solidFill>
              </a:rPr>
              <a:t>small chunk of memory</a:t>
            </a:r>
            <a:r>
              <a:rPr lang="en-IN" dirty="0"/>
              <a:t> (16B for example) which needs to be freed later.</a:t>
            </a:r>
          </a:p>
          <a:p>
            <a:pPr marL="342900" indent="-342900">
              <a:buAutoNum type="arabicParenR"/>
            </a:pPr>
            <a:r>
              <a:rPr lang="en-IN" dirty="0"/>
              <a:t>malloc(-</a:t>
            </a:r>
            <a:r>
              <a:rPr lang="en-IN" dirty="0" err="1"/>
              <a:t>ve</a:t>
            </a:r>
            <a:r>
              <a:rPr lang="en-IN" dirty="0"/>
              <a:t> value) </a:t>
            </a:r>
            <a:r>
              <a:rPr lang="en-IN" dirty="0">
                <a:solidFill>
                  <a:srgbClr val="FFC000"/>
                </a:solidFill>
              </a:rPr>
              <a:t>will try to allocate huge block and fails </a:t>
            </a:r>
            <a:r>
              <a:rPr lang="en-IN" dirty="0"/>
              <a:t>if memory is not available because malloc takes unsigned value and –</a:t>
            </a:r>
            <a:r>
              <a:rPr lang="en-IN" dirty="0" err="1"/>
              <a:t>ve</a:t>
            </a:r>
            <a:r>
              <a:rPr lang="en-IN" dirty="0"/>
              <a:t> value rounded to huge positive value.</a:t>
            </a:r>
          </a:p>
          <a:p>
            <a:pPr marL="342900" indent="-342900">
              <a:buAutoNum type="arabicParenR"/>
            </a:pPr>
            <a:r>
              <a:rPr lang="en-IN" dirty="0"/>
              <a:t>free(</a:t>
            </a:r>
            <a:r>
              <a:rPr lang="en-IN" dirty="0" err="1"/>
              <a:t>ptr</a:t>
            </a:r>
            <a:r>
              <a:rPr lang="en-IN" dirty="0"/>
              <a:t>) looks for </a:t>
            </a:r>
            <a:r>
              <a:rPr lang="en-IN" dirty="0">
                <a:solidFill>
                  <a:srgbClr val="FFC000"/>
                </a:solidFill>
              </a:rPr>
              <a:t>small chunk to find out SIZE </a:t>
            </a:r>
            <a:r>
              <a:rPr lang="en-IN" dirty="0"/>
              <a:t>of the allocated memory and frees it.</a:t>
            </a:r>
          </a:p>
          <a:p>
            <a:pPr marL="342900" indent="-342900">
              <a:buAutoNum type="arabicParenR"/>
            </a:pPr>
            <a:r>
              <a:rPr lang="en-IN" dirty="0" err="1"/>
              <a:t>realloc</a:t>
            </a:r>
            <a:r>
              <a:rPr lang="en-IN" dirty="0"/>
              <a:t> (</a:t>
            </a:r>
            <a:r>
              <a:rPr lang="en-IN" dirty="0" err="1"/>
              <a:t>ptr</a:t>
            </a:r>
            <a:r>
              <a:rPr lang="en-IN" dirty="0"/>
              <a:t>, 0) also works as malloc (0).</a:t>
            </a:r>
          </a:p>
        </p:txBody>
      </p:sp>
      <p:graphicFrame>
        <p:nvGraphicFramePr>
          <p:cNvPr id="3" name="Table 3">
            <a:extLst>
              <a:ext uri="{FF2B5EF4-FFF2-40B4-BE49-F238E27FC236}">
                <a16:creationId xmlns:a16="http://schemas.microsoft.com/office/drawing/2014/main" id="{3C645149-9ADF-4CA9-94FA-23AE5DE74D03}"/>
              </a:ext>
            </a:extLst>
          </p:cNvPr>
          <p:cNvGraphicFramePr>
            <a:graphicFrameLocks noGrp="1"/>
          </p:cNvGraphicFramePr>
          <p:nvPr>
            <p:extLst>
              <p:ext uri="{D42A27DB-BD31-4B8C-83A1-F6EECF244321}">
                <p14:modId xmlns:p14="http://schemas.microsoft.com/office/powerpoint/2010/main" val="667797908"/>
              </p:ext>
            </p:extLst>
          </p:nvPr>
        </p:nvGraphicFramePr>
        <p:xfrm>
          <a:off x="2345635" y="4585253"/>
          <a:ext cx="7434467" cy="365760"/>
        </p:xfrm>
        <a:graphic>
          <a:graphicData uri="http://schemas.openxmlformats.org/drawingml/2006/table">
            <a:tbl>
              <a:tblPr firstRow="1" bandRow="1">
                <a:tableStyleId>{D7AC3CCA-C797-4891-BE02-D94E43425B78}</a:tableStyleId>
              </a:tblPr>
              <a:tblGrid>
                <a:gridCol w="2266251">
                  <a:extLst>
                    <a:ext uri="{9D8B030D-6E8A-4147-A177-3AD203B41FA5}">
                      <a16:colId xmlns:a16="http://schemas.microsoft.com/office/drawing/2014/main" val="1577226278"/>
                    </a:ext>
                  </a:extLst>
                </a:gridCol>
                <a:gridCol w="5168216">
                  <a:extLst>
                    <a:ext uri="{9D8B030D-6E8A-4147-A177-3AD203B41FA5}">
                      <a16:colId xmlns:a16="http://schemas.microsoft.com/office/drawing/2014/main" val="2671797990"/>
                    </a:ext>
                  </a:extLst>
                </a:gridCol>
              </a:tblGrid>
              <a:tr h="289445">
                <a:tc>
                  <a:txBody>
                    <a:bodyPr/>
                    <a:lstStyle/>
                    <a:p>
                      <a:pPr algn="ctr"/>
                      <a:r>
                        <a:rPr lang="en-IN" sz="1600" dirty="0"/>
                        <a:t>Extra bytes for header</a:t>
                      </a:r>
                    </a:p>
                  </a:txBody>
                  <a:tcPr>
                    <a:solidFill>
                      <a:schemeClr val="accent6">
                        <a:lumMod val="75000"/>
                      </a:schemeClr>
                    </a:solidFill>
                  </a:tcPr>
                </a:tc>
                <a:tc>
                  <a:txBody>
                    <a:bodyPr/>
                    <a:lstStyle/>
                    <a:p>
                      <a:pPr algn="ctr"/>
                      <a:r>
                        <a:rPr lang="en-IN" dirty="0"/>
                        <a:t>Actual requested SIZE</a:t>
                      </a:r>
                    </a:p>
                  </a:txBody>
                  <a:tcPr>
                    <a:solidFill>
                      <a:srgbClr val="92D050"/>
                    </a:solidFill>
                  </a:tcPr>
                </a:tc>
                <a:extLst>
                  <a:ext uri="{0D108BD9-81ED-4DB2-BD59-A6C34878D82A}">
                    <a16:rowId xmlns:a16="http://schemas.microsoft.com/office/drawing/2014/main" val="3089152917"/>
                  </a:ext>
                </a:extLst>
              </a:tr>
            </a:tbl>
          </a:graphicData>
        </a:graphic>
      </p:graphicFrame>
    </p:spTree>
    <p:extLst>
      <p:ext uri="{BB962C8B-B14F-4D97-AF65-F5344CB8AC3E}">
        <p14:creationId xmlns:p14="http://schemas.microsoft.com/office/powerpoint/2010/main" val="151679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082027-67B2-41C0-BE74-C975170121CF}"/>
              </a:ext>
            </a:extLst>
          </p:cNvPr>
          <p:cNvSpPr txBox="1"/>
          <p:nvPr/>
        </p:nvSpPr>
        <p:spPr>
          <a:xfrm>
            <a:off x="715617" y="89896"/>
            <a:ext cx="10760765" cy="6463308"/>
          </a:xfrm>
          <a:prstGeom prst="rect">
            <a:avLst/>
          </a:prstGeom>
          <a:noFill/>
        </p:spPr>
        <p:txBody>
          <a:bodyPr wrap="square" rtlCol="0">
            <a:spAutoFit/>
          </a:bodyPr>
          <a:lstStyle/>
          <a:p>
            <a:r>
              <a:rPr lang="en-IN" b="1" u="sng" dirty="0">
                <a:solidFill>
                  <a:srgbClr val="FF0000"/>
                </a:solidFill>
              </a:rPr>
              <a:t>Note:</a:t>
            </a:r>
          </a:p>
          <a:p>
            <a:r>
              <a:rPr lang="en-IN" b="1" u="sng" dirty="0">
                <a:solidFill>
                  <a:srgbClr val="FFFF00"/>
                </a:solidFill>
              </a:rPr>
              <a:t>1) Size of a pointer is equal to size of ARCH-bit/8. </a:t>
            </a:r>
          </a:p>
          <a:p>
            <a:r>
              <a:rPr lang="en-IN" dirty="0"/>
              <a:t>     For example, for 64-bit machine, 64/8 = 8 bytes and for 32-bit, 32/8 = 4 bytes.</a:t>
            </a:r>
          </a:p>
          <a:p>
            <a:r>
              <a:rPr lang="en-IN" dirty="0"/>
              <a:t> </a:t>
            </a:r>
          </a:p>
          <a:p>
            <a:r>
              <a:rPr lang="en-IN" b="1" u="sng" dirty="0">
                <a:solidFill>
                  <a:srgbClr val="FFFF00"/>
                </a:solidFill>
              </a:rPr>
              <a:t>2) How to know the STACK is growing up/down?</a:t>
            </a:r>
          </a:p>
          <a:p>
            <a:endParaRPr lang="en-IN" dirty="0"/>
          </a:p>
          <a:p>
            <a:r>
              <a:rPr lang="en-IN" dirty="0"/>
              <a:t>main()</a:t>
            </a:r>
          </a:p>
          <a:p>
            <a:r>
              <a:rPr lang="en-IN" dirty="0"/>
              <a:t>{</a:t>
            </a:r>
          </a:p>
          <a:p>
            <a:r>
              <a:rPr lang="en-IN" dirty="0"/>
              <a:t>	char x[2];</a:t>
            </a:r>
          </a:p>
          <a:p>
            <a:endParaRPr lang="en-IN" dirty="0"/>
          </a:p>
          <a:p>
            <a:r>
              <a:rPr lang="en-IN" dirty="0"/>
              <a:t>	if((&amp;x[1] - &amp;x[0])  &lt; 0 )</a:t>
            </a:r>
          </a:p>
          <a:p>
            <a:r>
              <a:rPr lang="en-IN" dirty="0"/>
              <a:t>		</a:t>
            </a:r>
            <a:r>
              <a:rPr lang="en-IN" dirty="0" err="1"/>
              <a:t>printf</a:t>
            </a:r>
            <a:r>
              <a:rPr lang="en-IN" dirty="0"/>
              <a:t>(“DOWN STACK\n”);</a:t>
            </a:r>
          </a:p>
          <a:p>
            <a:r>
              <a:rPr lang="en-IN" dirty="0"/>
              <a:t>	else</a:t>
            </a:r>
          </a:p>
          <a:p>
            <a:r>
              <a:rPr lang="en-IN" dirty="0"/>
              <a:t>		</a:t>
            </a:r>
            <a:r>
              <a:rPr lang="en-IN" dirty="0" err="1"/>
              <a:t>printf</a:t>
            </a:r>
            <a:r>
              <a:rPr lang="en-IN" dirty="0"/>
              <a:t>(“UP STACK\n”);</a:t>
            </a:r>
          </a:p>
          <a:p>
            <a:r>
              <a:rPr lang="en-IN" dirty="0"/>
              <a:t>}</a:t>
            </a:r>
          </a:p>
          <a:p>
            <a:endParaRPr lang="en-IN" dirty="0"/>
          </a:p>
          <a:p>
            <a:r>
              <a:rPr lang="en-IN" b="1" u="sng" dirty="0">
                <a:solidFill>
                  <a:srgbClr val="FFFF00"/>
                </a:solidFill>
              </a:rPr>
              <a:t>3) </a:t>
            </a:r>
            <a:r>
              <a:rPr lang="en-IN" b="1" u="sng" dirty="0" err="1">
                <a:solidFill>
                  <a:srgbClr val="FFFF00"/>
                </a:solidFill>
              </a:rPr>
              <a:t>sizeof</a:t>
            </a:r>
            <a:r>
              <a:rPr lang="en-IN" b="1" u="sng" dirty="0">
                <a:solidFill>
                  <a:srgbClr val="FFFF00"/>
                </a:solidFill>
              </a:rPr>
              <a:t>  operator implementation:</a:t>
            </a:r>
          </a:p>
          <a:p>
            <a:endParaRPr lang="en-IN" dirty="0"/>
          </a:p>
          <a:p>
            <a:r>
              <a:rPr lang="es-ES" dirty="0"/>
              <a:t>#define SIZEOF(X)       ({__</a:t>
            </a:r>
            <a:r>
              <a:rPr lang="es-ES" dirty="0" err="1"/>
              <a:t>typeof</a:t>
            </a:r>
            <a:r>
              <a:rPr lang="es-ES" dirty="0"/>
              <a:t>__(X) Y; ((</a:t>
            </a:r>
            <a:r>
              <a:rPr lang="es-ES" dirty="0" err="1"/>
              <a:t>char</a:t>
            </a:r>
            <a:r>
              <a:rPr lang="es-ES" dirty="0"/>
              <a:t>*)(&amp;Y+1) - (</a:t>
            </a:r>
            <a:r>
              <a:rPr lang="es-ES" dirty="0" err="1"/>
              <a:t>char</a:t>
            </a:r>
            <a:r>
              <a:rPr lang="es-ES" dirty="0"/>
              <a:t>*)(&amp;Y));})</a:t>
            </a:r>
          </a:p>
          <a:p>
            <a:endParaRPr lang="es-ES" dirty="0"/>
          </a:p>
          <a:p>
            <a:r>
              <a:rPr lang="es-ES" b="1" u="sng" dirty="0">
                <a:solidFill>
                  <a:srgbClr val="FFFF00"/>
                </a:solidFill>
              </a:rPr>
              <a:t>4) Container </a:t>
            </a:r>
            <a:r>
              <a:rPr lang="es-ES" b="1" u="sng" dirty="0" err="1">
                <a:solidFill>
                  <a:srgbClr val="FFFF00"/>
                </a:solidFill>
              </a:rPr>
              <a:t>of</a:t>
            </a:r>
            <a:r>
              <a:rPr lang="es-ES" b="1" u="sng" dirty="0">
                <a:solidFill>
                  <a:srgbClr val="FFFF00"/>
                </a:solidFill>
              </a:rPr>
              <a:t> a </a:t>
            </a:r>
            <a:r>
              <a:rPr lang="es-ES" b="1" u="sng" dirty="0" err="1">
                <a:solidFill>
                  <a:srgbClr val="FFFF00"/>
                </a:solidFill>
              </a:rPr>
              <a:t>structure</a:t>
            </a:r>
            <a:r>
              <a:rPr lang="es-ES" b="1" u="sng" dirty="0">
                <a:solidFill>
                  <a:srgbClr val="FFFF00"/>
                </a:solidFill>
              </a:rPr>
              <a:t> variable:</a:t>
            </a:r>
          </a:p>
          <a:p>
            <a:endParaRPr lang="es-ES" b="1" u="sng" dirty="0">
              <a:solidFill>
                <a:srgbClr val="FFFF00"/>
              </a:solidFill>
            </a:endParaRPr>
          </a:p>
          <a:p>
            <a:r>
              <a:rPr lang="en-IN" dirty="0"/>
              <a:t>#define  CONTAINER_OF(</a:t>
            </a:r>
            <a:r>
              <a:rPr lang="en-IN" dirty="0" err="1"/>
              <a:t>ptr</a:t>
            </a:r>
            <a:r>
              <a:rPr lang="en-IN" dirty="0"/>
              <a:t>, type, member)       ((type*) ((char*)</a:t>
            </a:r>
            <a:r>
              <a:rPr lang="en-IN" dirty="0" err="1"/>
              <a:t>ptr</a:t>
            </a:r>
            <a:r>
              <a:rPr lang="en-IN" dirty="0"/>
              <a:t> - (char*)&amp;(((type*)0)-&gt;member)))</a:t>
            </a:r>
          </a:p>
        </p:txBody>
      </p:sp>
    </p:spTree>
    <p:extLst>
      <p:ext uri="{BB962C8B-B14F-4D97-AF65-F5344CB8AC3E}">
        <p14:creationId xmlns:p14="http://schemas.microsoft.com/office/powerpoint/2010/main" val="251661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F3617B-7CFB-4424-97ED-4B801A37E660}"/>
              </a:ext>
            </a:extLst>
          </p:cNvPr>
          <p:cNvSpPr txBox="1"/>
          <p:nvPr/>
        </p:nvSpPr>
        <p:spPr>
          <a:xfrm>
            <a:off x="304801" y="225287"/>
            <a:ext cx="11887200" cy="6309420"/>
          </a:xfrm>
          <a:prstGeom prst="rect">
            <a:avLst/>
          </a:prstGeom>
          <a:noFill/>
        </p:spPr>
        <p:txBody>
          <a:bodyPr wrap="square" rtlCol="0">
            <a:spAutoFit/>
          </a:bodyPr>
          <a:lstStyle/>
          <a:p>
            <a:r>
              <a:rPr lang="en-IN" b="1" u="sng" dirty="0">
                <a:solidFill>
                  <a:srgbClr val="FFFF00"/>
                </a:solidFill>
              </a:rPr>
              <a:t>STRUCTURE:</a:t>
            </a:r>
            <a:endParaRPr lang="en-IN" dirty="0">
              <a:solidFill>
                <a:srgbClr val="FFFF00"/>
              </a:solidFill>
            </a:endParaRPr>
          </a:p>
          <a:p>
            <a:r>
              <a:rPr lang="en-IN" sz="1600" dirty="0"/>
              <a:t>Structure is an user defined data type which will keeps all the related data members of  an entity into a single container.</a:t>
            </a:r>
          </a:p>
          <a:p>
            <a:endParaRPr lang="en-IN" sz="1600" dirty="0"/>
          </a:p>
          <a:p>
            <a:r>
              <a:rPr lang="en-IN" sz="1600" dirty="0"/>
              <a:t>For example PROCESS is an entity and its structure can be defined as below:</a:t>
            </a:r>
          </a:p>
          <a:p>
            <a:endParaRPr lang="en-IN" sz="1600" dirty="0"/>
          </a:p>
          <a:p>
            <a:r>
              <a:rPr lang="en-IN" sz="1600" dirty="0"/>
              <a:t>struct process</a:t>
            </a:r>
          </a:p>
          <a:p>
            <a:r>
              <a:rPr lang="en-IN" sz="1600" dirty="0"/>
              <a:t>{															        without struct padding		          With struct padding</a:t>
            </a:r>
          </a:p>
          <a:p>
            <a:r>
              <a:rPr lang="en-IN" sz="1600" dirty="0"/>
              <a:t>	uint32_t  </a:t>
            </a:r>
            <a:r>
              <a:rPr lang="en-IN" sz="1600" dirty="0" err="1"/>
              <a:t>process_no</a:t>
            </a:r>
            <a:r>
              <a:rPr lang="en-IN" sz="1600" dirty="0"/>
              <a:t>;</a:t>
            </a:r>
          </a:p>
          <a:p>
            <a:r>
              <a:rPr lang="en-IN" sz="1600" dirty="0"/>
              <a:t>	uint32_t  </a:t>
            </a:r>
            <a:r>
              <a:rPr lang="en-IN" sz="1600" dirty="0" err="1"/>
              <a:t>pp_no</a:t>
            </a:r>
            <a:r>
              <a:rPr lang="en-IN" sz="1600" dirty="0"/>
              <a:t>;</a:t>
            </a:r>
          </a:p>
          <a:p>
            <a:r>
              <a:rPr lang="en-IN" sz="1600" dirty="0"/>
              <a:t>	struct process *</a:t>
            </a:r>
            <a:r>
              <a:rPr lang="en-IN" sz="1600" dirty="0" err="1"/>
              <a:t>child_processes</a:t>
            </a:r>
            <a:r>
              <a:rPr lang="en-IN" sz="1600" dirty="0"/>
              <a:t>;</a:t>
            </a:r>
          </a:p>
          <a:p>
            <a:r>
              <a:rPr lang="en-IN" sz="1600" dirty="0"/>
              <a:t>	…</a:t>
            </a:r>
          </a:p>
          <a:p>
            <a:r>
              <a:rPr lang="en-IN" sz="1600" dirty="0"/>
              <a:t>};</a:t>
            </a:r>
          </a:p>
          <a:p>
            <a:endParaRPr lang="en-IN" sz="1600" dirty="0"/>
          </a:p>
          <a:p>
            <a:r>
              <a:rPr lang="en-IN" b="1" u="sng" dirty="0">
                <a:solidFill>
                  <a:srgbClr val="FFFF00"/>
                </a:solidFill>
              </a:rPr>
              <a:t>STRUCTURE PADDING:</a:t>
            </a:r>
          </a:p>
          <a:p>
            <a:r>
              <a:rPr lang="en-IN" sz="1600" dirty="0"/>
              <a:t>	By default any processor access the memory word by word.</a:t>
            </a:r>
          </a:p>
          <a:p>
            <a:r>
              <a:rPr lang="en-IN" sz="1600" dirty="0"/>
              <a:t>For example, on 32-bit ARM processor memory will be accessed 4 bytes (1 word) at a time.</a:t>
            </a:r>
          </a:p>
          <a:p>
            <a:endParaRPr lang="en-IN" sz="1600" dirty="0"/>
          </a:p>
          <a:p>
            <a:r>
              <a:rPr lang="en-IN" sz="1600" dirty="0"/>
              <a:t>struct </a:t>
            </a:r>
            <a:r>
              <a:rPr lang="en-IN" sz="1600" dirty="0" err="1"/>
              <a:t>xyz</a:t>
            </a:r>
            <a:endParaRPr lang="en-IN" sz="1600" dirty="0"/>
          </a:p>
          <a:p>
            <a:r>
              <a:rPr lang="en-IN" sz="1600" dirty="0"/>
              <a:t>{</a:t>
            </a:r>
          </a:p>
          <a:p>
            <a:r>
              <a:rPr lang="en-IN" sz="1600" dirty="0"/>
              <a:t>	int x;</a:t>
            </a:r>
          </a:p>
          <a:p>
            <a:r>
              <a:rPr lang="en-IN" sz="1600" dirty="0"/>
              <a:t>	char y;</a:t>
            </a:r>
          </a:p>
          <a:p>
            <a:r>
              <a:rPr lang="en-IN" sz="1600" dirty="0"/>
              <a:t>	float z;</a:t>
            </a:r>
          </a:p>
          <a:p>
            <a:r>
              <a:rPr lang="en-IN" sz="1600" dirty="0"/>
              <a:t>};</a:t>
            </a:r>
          </a:p>
          <a:p>
            <a:endParaRPr lang="en-IN" sz="1600" dirty="0"/>
          </a:p>
          <a:p>
            <a:endParaRPr lang="en-IN" sz="1600" dirty="0"/>
          </a:p>
        </p:txBody>
      </p:sp>
      <p:graphicFrame>
        <p:nvGraphicFramePr>
          <p:cNvPr id="5" name="Table 5">
            <a:extLst>
              <a:ext uri="{FF2B5EF4-FFF2-40B4-BE49-F238E27FC236}">
                <a16:creationId xmlns:a16="http://schemas.microsoft.com/office/drawing/2014/main" id="{FE7F26D0-C205-4ACE-A712-4D470E1652D2}"/>
              </a:ext>
            </a:extLst>
          </p:cNvPr>
          <p:cNvGraphicFramePr>
            <a:graphicFrameLocks noGrp="1"/>
          </p:cNvGraphicFramePr>
          <p:nvPr>
            <p:extLst>
              <p:ext uri="{D42A27DB-BD31-4B8C-83A1-F6EECF244321}">
                <p14:modId xmlns:p14="http://schemas.microsoft.com/office/powerpoint/2010/main" val="1154329723"/>
              </p:ext>
            </p:extLst>
          </p:nvPr>
        </p:nvGraphicFramePr>
        <p:xfrm>
          <a:off x="7977812" y="2040835"/>
          <a:ext cx="1046921" cy="4413264"/>
        </p:xfrm>
        <a:graphic>
          <a:graphicData uri="http://schemas.openxmlformats.org/drawingml/2006/table">
            <a:tbl>
              <a:tblPr firstRow="1" bandRow="1">
                <a:tableStyleId>{D7AC3CCA-C797-4891-BE02-D94E43425B78}</a:tableStyleId>
              </a:tblPr>
              <a:tblGrid>
                <a:gridCol w="1046921">
                  <a:extLst>
                    <a:ext uri="{9D8B030D-6E8A-4147-A177-3AD203B41FA5}">
                      <a16:colId xmlns:a16="http://schemas.microsoft.com/office/drawing/2014/main" val="3298537707"/>
                    </a:ext>
                  </a:extLst>
                </a:gridCol>
              </a:tblGrid>
              <a:tr h="367772">
                <a:tc>
                  <a:txBody>
                    <a:bodyPr/>
                    <a:lstStyle/>
                    <a:p>
                      <a:pPr algn="ctr"/>
                      <a:r>
                        <a:rPr lang="en-IN" dirty="0"/>
                        <a:t>x0</a:t>
                      </a:r>
                    </a:p>
                  </a:txBody>
                  <a:tcPr>
                    <a:solidFill>
                      <a:schemeClr val="accent2"/>
                    </a:solidFill>
                  </a:tcPr>
                </a:tc>
                <a:extLst>
                  <a:ext uri="{0D108BD9-81ED-4DB2-BD59-A6C34878D82A}">
                    <a16:rowId xmlns:a16="http://schemas.microsoft.com/office/drawing/2014/main" val="2531484296"/>
                  </a:ext>
                </a:extLst>
              </a:tr>
              <a:tr h="367772">
                <a:tc>
                  <a:txBody>
                    <a:bodyPr/>
                    <a:lstStyle/>
                    <a:p>
                      <a:pPr algn="ctr"/>
                      <a:r>
                        <a:rPr lang="en-IN" dirty="0"/>
                        <a:t>x1</a:t>
                      </a:r>
                    </a:p>
                  </a:txBody>
                  <a:tcPr>
                    <a:solidFill>
                      <a:schemeClr val="accent2"/>
                    </a:solidFill>
                  </a:tcPr>
                </a:tc>
                <a:extLst>
                  <a:ext uri="{0D108BD9-81ED-4DB2-BD59-A6C34878D82A}">
                    <a16:rowId xmlns:a16="http://schemas.microsoft.com/office/drawing/2014/main" val="326018851"/>
                  </a:ext>
                </a:extLst>
              </a:tr>
              <a:tr h="367772">
                <a:tc>
                  <a:txBody>
                    <a:bodyPr/>
                    <a:lstStyle/>
                    <a:p>
                      <a:pPr algn="ctr"/>
                      <a:r>
                        <a:rPr lang="en-IN" dirty="0"/>
                        <a:t>x2</a:t>
                      </a:r>
                    </a:p>
                  </a:txBody>
                  <a:tcPr>
                    <a:solidFill>
                      <a:schemeClr val="accent2"/>
                    </a:solidFill>
                  </a:tcPr>
                </a:tc>
                <a:extLst>
                  <a:ext uri="{0D108BD9-81ED-4DB2-BD59-A6C34878D82A}">
                    <a16:rowId xmlns:a16="http://schemas.microsoft.com/office/drawing/2014/main" val="4112235968"/>
                  </a:ext>
                </a:extLst>
              </a:tr>
              <a:tr h="367772">
                <a:tc>
                  <a:txBody>
                    <a:bodyPr/>
                    <a:lstStyle/>
                    <a:p>
                      <a:pPr algn="ctr"/>
                      <a:r>
                        <a:rPr lang="en-IN" dirty="0"/>
                        <a:t>x3</a:t>
                      </a:r>
                    </a:p>
                  </a:txBody>
                  <a:tcPr>
                    <a:solidFill>
                      <a:schemeClr val="accent2"/>
                    </a:solidFill>
                  </a:tcPr>
                </a:tc>
                <a:extLst>
                  <a:ext uri="{0D108BD9-81ED-4DB2-BD59-A6C34878D82A}">
                    <a16:rowId xmlns:a16="http://schemas.microsoft.com/office/drawing/2014/main" val="3379604461"/>
                  </a:ext>
                </a:extLst>
              </a:tr>
              <a:tr h="367772">
                <a:tc>
                  <a:txBody>
                    <a:bodyPr/>
                    <a:lstStyle/>
                    <a:p>
                      <a:pPr algn="ctr"/>
                      <a:r>
                        <a:rPr lang="en-IN" dirty="0"/>
                        <a:t>y0</a:t>
                      </a:r>
                    </a:p>
                  </a:txBody>
                  <a:tcPr>
                    <a:solidFill>
                      <a:srgbClr val="0070C0"/>
                    </a:solidFill>
                  </a:tcPr>
                </a:tc>
                <a:extLst>
                  <a:ext uri="{0D108BD9-81ED-4DB2-BD59-A6C34878D82A}">
                    <a16:rowId xmlns:a16="http://schemas.microsoft.com/office/drawing/2014/main" val="1795435921"/>
                  </a:ext>
                </a:extLst>
              </a:tr>
              <a:tr h="367772">
                <a:tc>
                  <a:txBody>
                    <a:bodyPr/>
                    <a:lstStyle/>
                    <a:p>
                      <a:pPr algn="ctr"/>
                      <a:r>
                        <a:rPr lang="en-IN" dirty="0"/>
                        <a:t>z0</a:t>
                      </a:r>
                    </a:p>
                  </a:txBody>
                  <a:tcPr>
                    <a:solidFill>
                      <a:srgbClr val="0070C0"/>
                    </a:solidFill>
                  </a:tcPr>
                </a:tc>
                <a:extLst>
                  <a:ext uri="{0D108BD9-81ED-4DB2-BD59-A6C34878D82A}">
                    <a16:rowId xmlns:a16="http://schemas.microsoft.com/office/drawing/2014/main" val="2672666770"/>
                  </a:ext>
                </a:extLst>
              </a:tr>
              <a:tr h="367772">
                <a:tc>
                  <a:txBody>
                    <a:bodyPr/>
                    <a:lstStyle/>
                    <a:p>
                      <a:pPr algn="ctr"/>
                      <a:r>
                        <a:rPr lang="en-IN" dirty="0"/>
                        <a:t>z1</a:t>
                      </a:r>
                    </a:p>
                  </a:txBody>
                  <a:tcPr>
                    <a:solidFill>
                      <a:srgbClr val="0070C0"/>
                    </a:solidFill>
                  </a:tcPr>
                </a:tc>
                <a:extLst>
                  <a:ext uri="{0D108BD9-81ED-4DB2-BD59-A6C34878D82A}">
                    <a16:rowId xmlns:a16="http://schemas.microsoft.com/office/drawing/2014/main" val="2887791490"/>
                  </a:ext>
                </a:extLst>
              </a:tr>
              <a:tr h="367772">
                <a:tc>
                  <a:txBody>
                    <a:bodyPr/>
                    <a:lstStyle/>
                    <a:p>
                      <a:pPr algn="ctr"/>
                      <a:r>
                        <a:rPr lang="en-IN" dirty="0"/>
                        <a:t>z2</a:t>
                      </a:r>
                    </a:p>
                  </a:txBody>
                  <a:tcPr>
                    <a:solidFill>
                      <a:srgbClr val="0070C0"/>
                    </a:solidFill>
                  </a:tcPr>
                </a:tc>
                <a:extLst>
                  <a:ext uri="{0D108BD9-81ED-4DB2-BD59-A6C34878D82A}">
                    <a16:rowId xmlns:a16="http://schemas.microsoft.com/office/drawing/2014/main" val="257461020"/>
                  </a:ext>
                </a:extLst>
              </a:tr>
              <a:tr h="367772">
                <a:tc>
                  <a:txBody>
                    <a:bodyPr/>
                    <a:lstStyle/>
                    <a:p>
                      <a:pPr algn="ctr"/>
                      <a:r>
                        <a:rPr lang="en-IN" dirty="0"/>
                        <a:t>z3</a:t>
                      </a:r>
                    </a:p>
                  </a:txBody>
                  <a:tcPr>
                    <a:solidFill>
                      <a:schemeClr val="accent6"/>
                    </a:solidFill>
                  </a:tcPr>
                </a:tc>
                <a:extLst>
                  <a:ext uri="{0D108BD9-81ED-4DB2-BD59-A6C34878D82A}">
                    <a16:rowId xmlns:a16="http://schemas.microsoft.com/office/drawing/2014/main" val="3070436208"/>
                  </a:ext>
                </a:extLst>
              </a:tr>
              <a:tr h="367772">
                <a:tc>
                  <a:txBody>
                    <a:bodyPr/>
                    <a:lstStyle/>
                    <a:p>
                      <a:pPr algn="ctr"/>
                      <a:endParaRPr lang="en-IN" dirty="0"/>
                    </a:p>
                  </a:txBody>
                  <a:tcPr>
                    <a:solidFill>
                      <a:schemeClr val="accent6"/>
                    </a:solidFill>
                  </a:tcPr>
                </a:tc>
                <a:extLst>
                  <a:ext uri="{0D108BD9-81ED-4DB2-BD59-A6C34878D82A}">
                    <a16:rowId xmlns:a16="http://schemas.microsoft.com/office/drawing/2014/main" val="1244234292"/>
                  </a:ext>
                </a:extLst>
              </a:tr>
              <a:tr h="367772">
                <a:tc>
                  <a:txBody>
                    <a:bodyPr/>
                    <a:lstStyle/>
                    <a:p>
                      <a:pPr algn="ctr"/>
                      <a:endParaRPr lang="en-IN" dirty="0"/>
                    </a:p>
                  </a:txBody>
                  <a:tcPr>
                    <a:solidFill>
                      <a:schemeClr val="accent6"/>
                    </a:solidFill>
                  </a:tcPr>
                </a:tc>
                <a:extLst>
                  <a:ext uri="{0D108BD9-81ED-4DB2-BD59-A6C34878D82A}">
                    <a16:rowId xmlns:a16="http://schemas.microsoft.com/office/drawing/2014/main" val="2422562003"/>
                  </a:ext>
                </a:extLst>
              </a:tr>
              <a:tr h="367772">
                <a:tc>
                  <a:txBody>
                    <a:bodyPr/>
                    <a:lstStyle/>
                    <a:p>
                      <a:pPr algn="ctr"/>
                      <a:endParaRPr lang="en-IN" dirty="0"/>
                    </a:p>
                  </a:txBody>
                  <a:tcPr>
                    <a:solidFill>
                      <a:schemeClr val="accent6"/>
                    </a:solidFill>
                  </a:tcPr>
                </a:tc>
                <a:extLst>
                  <a:ext uri="{0D108BD9-81ED-4DB2-BD59-A6C34878D82A}">
                    <a16:rowId xmlns:a16="http://schemas.microsoft.com/office/drawing/2014/main" val="3542256175"/>
                  </a:ext>
                </a:extLst>
              </a:tr>
            </a:tbl>
          </a:graphicData>
        </a:graphic>
      </p:graphicFrame>
      <p:graphicFrame>
        <p:nvGraphicFramePr>
          <p:cNvPr id="8" name="Table 5">
            <a:extLst>
              <a:ext uri="{FF2B5EF4-FFF2-40B4-BE49-F238E27FC236}">
                <a16:creationId xmlns:a16="http://schemas.microsoft.com/office/drawing/2014/main" id="{C0434BB3-F88A-42E2-AECD-92CD1A6F37FC}"/>
              </a:ext>
            </a:extLst>
          </p:cNvPr>
          <p:cNvGraphicFramePr>
            <a:graphicFrameLocks noGrp="1"/>
          </p:cNvGraphicFramePr>
          <p:nvPr>
            <p:extLst>
              <p:ext uri="{D42A27DB-BD31-4B8C-83A1-F6EECF244321}">
                <p14:modId xmlns:p14="http://schemas.microsoft.com/office/powerpoint/2010/main" val="3473552470"/>
              </p:ext>
            </p:extLst>
          </p:nvPr>
        </p:nvGraphicFramePr>
        <p:xfrm>
          <a:off x="10860153" y="2020959"/>
          <a:ext cx="1046921" cy="4413264"/>
        </p:xfrm>
        <a:graphic>
          <a:graphicData uri="http://schemas.openxmlformats.org/drawingml/2006/table">
            <a:tbl>
              <a:tblPr firstRow="1" bandRow="1">
                <a:tableStyleId>{D7AC3CCA-C797-4891-BE02-D94E43425B78}</a:tableStyleId>
              </a:tblPr>
              <a:tblGrid>
                <a:gridCol w="1046921">
                  <a:extLst>
                    <a:ext uri="{9D8B030D-6E8A-4147-A177-3AD203B41FA5}">
                      <a16:colId xmlns:a16="http://schemas.microsoft.com/office/drawing/2014/main" val="3298537707"/>
                    </a:ext>
                  </a:extLst>
                </a:gridCol>
              </a:tblGrid>
              <a:tr h="367772">
                <a:tc>
                  <a:txBody>
                    <a:bodyPr/>
                    <a:lstStyle/>
                    <a:p>
                      <a:pPr algn="ctr"/>
                      <a:r>
                        <a:rPr lang="en-IN" dirty="0"/>
                        <a:t>x0</a:t>
                      </a:r>
                    </a:p>
                  </a:txBody>
                  <a:tcPr>
                    <a:solidFill>
                      <a:schemeClr val="accent2"/>
                    </a:solidFill>
                  </a:tcPr>
                </a:tc>
                <a:extLst>
                  <a:ext uri="{0D108BD9-81ED-4DB2-BD59-A6C34878D82A}">
                    <a16:rowId xmlns:a16="http://schemas.microsoft.com/office/drawing/2014/main" val="2531484296"/>
                  </a:ext>
                </a:extLst>
              </a:tr>
              <a:tr h="367772">
                <a:tc>
                  <a:txBody>
                    <a:bodyPr/>
                    <a:lstStyle/>
                    <a:p>
                      <a:pPr algn="ctr"/>
                      <a:r>
                        <a:rPr lang="en-IN" dirty="0"/>
                        <a:t>x1</a:t>
                      </a:r>
                    </a:p>
                  </a:txBody>
                  <a:tcPr>
                    <a:solidFill>
                      <a:schemeClr val="accent2"/>
                    </a:solidFill>
                  </a:tcPr>
                </a:tc>
                <a:extLst>
                  <a:ext uri="{0D108BD9-81ED-4DB2-BD59-A6C34878D82A}">
                    <a16:rowId xmlns:a16="http://schemas.microsoft.com/office/drawing/2014/main" val="326018851"/>
                  </a:ext>
                </a:extLst>
              </a:tr>
              <a:tr h="367772">
                <a:tc>
                  <a:txBody>
                    <a:bodyPr/>
                    <a:lstStyle/>
                    <a:p>
                      <a:pPr algn="ctr"/>
                      <a:r>
                        <a:rPr lang="en-IN" dirty="0"/>
                        <a:t>x2</a:t>
                      </a:r>
                    </a:p>
                  </a:txBody>
                  <a:tcPr>
                    <a:solidFill>
                      <a:schemeClr val="accent2"/>
                    </a:solidFill>
                  </a:tcPr>
                </a:tc>
                <a:extLst>
                  <a:ext uri="{0D108BD9-81ED-4DB2-BD59-A6C34878D82A}">
                    <a16:rowId xmlns:a16="http://schemas.microsoft.com/office/drawing/2014/main" val="4112235968"/>
                  </a:ext>
                </a:extLst>
              </a:tr>
              <a:tr h="367772">
                <a:tc>
                  <a:txBody>
                    <a:bodyPr/>
                    <a:lstStyle/>
                    <a:p>
                      <a:pPr algn="ctr"/>
                      <a:r>
                        <a:rPr lang="en-IN" dirty="0"/>
                        <a:t>x3</a:t>
                      </a:r>
                    </a:p>
                  </a:txBody>
                  <a:tcPr>
                    <a:solidFill>
                      <a:schemeClr val="accent2"/>
                    </a:solidFill>
                  </a:tcPr>
                </a:tc>
                <a:extLst>
                  <a:ext uri="{0D108BD9-81ED-4DB2-BD59-A6C34878D82A}">
                    <a16:rowId xmlns:a16="http://schemas.microsoft.com/office/drawing/2014/main" val="3379604461"/>
                  </a:ext>
                </a:extLst>
              </a:tr>
              <a:tr h="367772">
                <a:tc>
                  <a:txBody>
                    <a:bodyPr/>
                    <a:lstStyle/>
                    <a:p>
                      <a:pPr algn="ctr"/>
                      <a:r>
                        <a:rPr lang="en-IN" dirty="0"/>
                        <a:t>y0</a:t>
                      </a:r>
                    </a:p>
                  </a:txBody>
                  <a:tcPr>
                    <a:solidFill>
                      <a:srgbClr val="0070C0"/>
                    </a:solidFill>
                  </a:tcPr>
                </a:tc>
                <a:extLst>
                  <a:ext uri="{0D108BD9-81ED-4DB2-BD59-A6C34878D82A}">
                    <a16:rowId xmlns:a16="http://schemas.microsoft.com/office/drawing/2014/main" val="1795435921"/>
                  </a:ext>
                </a:extLst>
              </a:tr>
              <a:tr h="367772">
                <a:tc>
                  <a:txBody>
                    <a:bodyPr/>
                    <a:lstStyle/>
                    <a:p>
                      <a:pPr algn="ctr"/>
                      <a:r>
                        <a:rPr lang="en-IN" dirty="0"/>
                        <a:t>0</a:t>
                      </a:r>
                    </a:p>
                  </a:txBody>
                  <a:tcPr>
                    <a:solidFill>
                      <a:srgbClr val="0070C0"/>
                    </a:solidFill>
                  </a:tcPr>
                </a:tc>
                <a:extLst>
                  <a:ext uri="{0D108BD9-81ED-4DB2-BD59-A6C34878D82A}">
                    <a16:rowId xmlns:a16="http://schemas.microsoft.com/office/drawing/2014/main" val="2672666770"/>
                  </a:ext>
                </a:extLst>
              </a:tr>
              <a:tr h="367772">
                <a:tc>
                  <a:txBody>
                    <a:bodyPr/>
                    <a:lstStyle/>
                    <a:p>
                      <a:pPr algn="ctr"/>
                      <a:r>
                        <a:rPr lang="en-IN" dirty="0"/>
                        <a:t>0</a:t>
                      </a:r>
                    </a:p>
                  </a:txBody>
                  <a:tcPr>
                    <a:solidFill>
                      <a:srgbClr val="0070C0"/>
                    </a:solidFill>
                  </a:tcPr>
                </a:tc>
                <a:extLst>
                  <a:ext uri="{0D108BD9-81ED-4DB2-BD59-A6C34878D82A}">
                    <a16:rowId xmlns:a16="http://schemas.microsoft.com/office/drawing/2014/main" val="2887791490"/>
                  </a:ext>
                </a:extLst>
              </a:tr>
              <a:tr h="367772">
                <a:tc>
                  <a:txBody>
                    <a:bodyPr/>
                    <a:lstStyle/>
                    <a:p>
                      <a:pPr algn="ctr"/>
                      <a:r>
                        <a:rPr lang="en-IN" dirty="0"/>
                        <a:t>0</a:t>
                      </a:r>
                    </a:p>
                  </a:txBody>
                  <a:tcPr>
                    <a:solidFill>
                      <a:srgbClr val="0070C0"/>
                    </a:solidFill>
                  </a:tcPr>
                </a:tc>
                <a:extLst>
                  <a:ext uri="{0D108BD9-81ED-4DB2-BD59-A6C34878D82A}">
                    <a16:rowId xmlns:a16="http://schemas.microsoft.com/office/drawing/2014/main" val="257461020"/>
                  </a:ext>
                </a:extLst>
              </a:tr>
              <a:tr h="367772">
                <a:tc>
                  <a:txBody>
                    <a:bodyPr/>
                    <a:lstStyle/>
                    <a:p>
                      <a:pPr algn="ctr"/>
                      <a:r>
                        <a:rPr lang="en-IN" dirty="0"/>
                        <a:t>z0</a:t>
                      </a:r>
                    </a:p>
                  </a:txBody>
                  <a:tcPr>
                    <a:solidFill>
                      <a:schemeClr val="accent6"/>
                    </a:solidFill>
                  </a:tcPr>
                </a:tc>
                <a:extLst>
                  <a:ext uri="{0D108BD9-81ED-4DB2-BD59-A6C34878D82A}">
                    <a16:rowId xmlns:a16="http://schemas.microsoft.com/office/drawing/2014/main" val="3070436208"/>
                  </a:ext>
                </a:extLst>
              </a:tr>
              <a:tr h="367772">
                <a:tc>
                  <a:txBody>
                    <a:bodyPr/>
                    <a:lstStyle/>
                    <a:p>
                      <a:pPr algn="ctr"/>
                      <a:r>
                        <a:rPr lang="en-IN" dirty="0"/>
                        <a:t>z1</a:t>
                      </a:r>
                    </a:p>
                  </a:txBody>
                  <a:tcPr>
                    <a:solidFill>
                      <a:schemeClr val="accent6"/>
                    </a:solidFill>
                  </a:tcPr>
                </a:tc>
                <a:extLst>
                  <a:ext uri="{0D108BD9-81ED-4DB2-BD59-A6C34878D82A}">
                    <a16:rowId xmlns:a16="http://schemas.microsoft.com/office/drawing/2014/main" val="1244234292"/>
                  </a:ext>
                </a:extLst>
              </a:tr>
              <a:tr h="367772">
                <a:tc>
                  <a:txBody>
                    <a:bodyPr/>
                    <a:lstStyle/>
                    <a:p>
                      <a:pPr algn="ctr"/>
                      <a:r>
                        <a:rPr lang="en-IN" dirty="0"/>
                        <a:t>z2</a:t>
                      </a:r>
                    </a:p>
                  </a:txBody>
                  <a:tcPr>
                    <a:solidFill>
                      <a:schemeClr val="accent6"/>
                    </a:solidFill>
                  </a:tcPr>
                </a:tc>
                <a:extLst>
                  <a:ext uri="{0D108BD9-81ED-4DB2-BD59-A6C34878D82A}">
                    <a16:rowId xmlns:a16="http://schemas.microsoft.com/office/drawing/2014/main" val="2422562003"/>
                  </a:ext>
                </a:extLst>
              </a:tr>
              <a:tr h="367772">
                <a:tc>
                  <a:txBody>
                    <a:bodyPr/>
                    <a:lstStyle/>
                    <a:p>
                      <a:pPr algn="ctr"/>
                      <a:r>
                        <a:rPr lang="en-IN" dirty="0"/>
                        <a:t>z3</a:t>
                      </a:r>
                    </a:p>
                  </a:txBody>
                  <a:tcPr>
                    <a:solidFill>
                      <a:schemeClr val="accent6"/>
                    </a:solidFill>
                  </a:tcPr>
                </a:tc>
                <a:extLst>
                  <a:ext uri="{0D108BD9-81ED-4DB2-BD59-A6C34878D82A}">
                    <a16:rowId xmlns:a16="http://schemas.microsoft.com/office/drawing/2014/main" val="3542256175"/>
                  </a:ext>
                </a:extLst>
              </a:tr>
            </a:tbl>
          </a:graphicData>
        </a:graphic>
      </p:graphicFrame>
      <p:sp>
        <p:nvSpPr>
          <p:cNvPr id="10" name="Rectangle: Rounded Corners 9">
            <a:extLst>
              <a:ext uri="{FF2B5EF4-FFF2-40B4-BE49-F238E27FC236}">
                <a16:creationId xmlns:a16="http://schemas.microsoft.com/office/drawing/2014/main" id="{9C731349-DCE9-4DE8-8A2D-6BC764D3330A}"/>
              </a:ext>
            </a:extLst>
          </p:cNvPr>
          <p:cNvSpPr/>
          <p:nvPr/>
        </p:nvSpPr>
        <p:spPr>
          <a:xfrm>
            <a:off x="9445486" y="3657748"/>
            <a:ext cx="1046921" cy="1033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ARM</a:t>
            </a:r>
          </a:p>
        </p:txBody>
      </p:sp>
      <p:sp>
        <p:nvSpPr>
          <p:cNvPr id="14" name="Right Brace 13">
            <a:extLst>
              <a:ext uri="{FF2B5EF4-FFF2-40B4-BE49-F238E27FC236}">
                <a16:creationId xmlns:a16="http://schemas.microsoft.com/office/drawing/2014/main" id="{9502D78C-FFF5-46BE-BC9C-3C3740844981}"/>
              </a:ext>
            </a:extLst>
          </p:cNvPr>
          <p:cNvSpPr/>
          <p:nvPr/>
        </p:nvSpPr>
        <p:spPr>
          <a:xfrm>
            <a:off x="9024733" y="2067339"/>
            <a:ext cx="420753" cy="13881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Right Brace 14">
            <a:extLst>
              <a:ext uri="{FF2B5EF4-FFF2-40B4-BE49-F238E27FC236}">
                <a16:creationId xmlns:a16="http://schemas.microsoft.com/office/drawing/2014/main" id="{B9A5B33A-7E15-434B-B1F4-34DDB280B14E}"/>
              </a:ext>
            </a:extLst>
          </p:cNvPr>
          <p:cNvSpPr/>
          <p:nvPr/>
        </p:nvSpPr>
        <p:spPr>
          <a:xfrm>
            <a:off x="9044613" y="3558504"/>
            <a:ext cx="420753" cy="13881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B682C7C4-1136-4498-B895-6EE581B91694}"/>
              </a:ext>
            </a:extLst>
          </p:cNvPr>
          <p:cNvSpPr/>
          <p:nvPr/>
        </p:nvSpPr>
        <p:spPr>
          <a:xfrm>
            <a:off x="9057865" y="5029199"/>
            <a:ext cx="420753" cy="13881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Left Brace 16">
            <a:extLst>
              <a:ext uri="{FF2B5EF4-FFF2-40B4-BE49-F238E27FC236}">
                <a16:creationId xmlns:a16="http://schemas.microsoft.com/office/drawing/2014/main" id="{E919D7B2-0282-4814-940E-DC9D47BA13D7}"/>
              </a:ext>
            </a:extLst>
          </p:cNvPr>
          <p:cNvSpPr/>
          <p:nvPr/>
        </p:nvSpPr>
        <p:spPr>
          <a:xfrm>
            <a:off x="10465904" y="2040835"/>
            <a:ext cx="321365" cy="14017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Left Brace 17">
            <a:extLst>
              <a:ext uri="{FF2B5EF4-FFF2-40B4-BE49-F238E27FC236}">
                <a16:creationId xmlns:a16="http://schemas.microsoft.com/office/drawing/2014/main" id="{4AA41D78-6E06-48AE-B981-75EC4B006AC1}"/>
              </a:ext>
            </a:extLst>
          </p:cNvPr>
          <p:cNvSpPr/>
          <p:nvPr/>
        </p:nvSpPr>
        <p:spPr>
          <a:xfrm>
            <a:off x="10525540" y="3518452"/>
            <a:ext cx="321365" cy="14017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Left Brace 18">
            <a:extLst>
              <a:ext uri="{FF2B5EF4-FFF2-40B4-BE49-F238E27FC236}">
                <a16:creationId xmlns:a16="http://schemas.microsoft.com/office/drawing/2014/main" id="{6913B5DD-55A8-4A92-B441-1D57C2966BCB}"/>
              </a:ext>
            </a:extLst>
          </p:cNvPr>
          <p:cNvSpPr/>
          <p:nvPr/>
        </p:nvSpPr>
        <p:spPr>
          <a:xfrm>
            <a:off x="10525540" y="4989449"/>
            <a:ext cx="321365" cy="14017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20986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BA6525-A327-44EF-82BC-4798DA5CD6BC}"/>
              </a:ext>
            </a:extLst>
          </p:cNvPr>
          <p:cNvSpPr txBox="1"/>
          <p:nvPr/>
        </p:nvSpPr>
        <p:spPr>
          <a:xfrm>
            <a:off x="344557" y="-13249"/>
            <a:ext cx="11661913" cy="6771084"/>
          </a:xfrm>
          <a:prstGeom prst="rect">
            <a:avLst/>
          </a:prstGeom>
          <a:noFill/>
        </p:spPr>
        <p:txBody>
          <a:bodyPr wrap="square" rtlCol="0">
            <a:spAutoFit/>
          </a:bodyPr>
          <a:lstStyle/>
          <a:p>
            <a:r>
              <a:rPr lang="en-IN" sz="2800" b="1" u="sng" dirty="0">
                <a:solidFill>
                  <a:srgbClr val="FFC000"/>
                </a:solidFill>
              </a:rPr>
              <a:t>Bitfields:</a:t>
            </a:r>
          </a:p>
          <a:p>
            <a:r>
              <a:rPr lang="en-IN" dirty="0"/>
              <a:t>Bitfields are used in the scenario where we use flag in our code and for that no need to waste lot of memory instead we can use few bits from the byte or word. We can save the memory with bitfields.</a:t>
            </a:r>
          </a:p>
          <a:p>
            <a:endParaRPr lang="en-IN" dirty="0"/>
          </a:p>
          <a:p>
            <a:r>
              <a:rPr lang="en-IN" dirty="0"/>
              <a:t>Declaration:</a:t>
            </a:r>
          </a:p>
          <a:p>
            <a:r>
              <a:rPr lang="en-IN" dirty="0"/>
              <a:t>struct bitfield</a:t>
            </a:r>
          </a:p>
          <a:p>
            <a:r>
              <a:rPr lang="en-IN" dirty="0"/>
              <a:t>{</a:t>
            </a:r>
          </a:p>
          <a:p>
            <a:r>
              <a:rPr lang="en-IN" dirty="0"/>
              <a:t>	char  flag1:1;</a:t>
            </a:r>
          </a:p>
          <a:p>
            <a:r>
              <a:rPr lang="en-IN" dirty="0"/>
              <a:t>	char  flag2:4;</a:t>
            </a:r>
          </a:p>
          <a:p>
            <a:r>
              <a:rPr lang="en-IN" dirty="0"/>
              <a:t>}b;</a:t>
            </a:r>
          </a:p>
          <a:p>
            <a:endParaRPr lang="en-IN" b="1" u="sng" dirty="0"/>
          </a:p>
          <a:p>
            <a:r>
              <a:rPr lang="en-IN" b="1" u="sng" dirty="0"/>
              <a:t>To access them, we need to do bit-wise operations:</a:t>
            </a:r>
          </a:p>
          <a:p>
            <a:r>
              <a:rPr lang="en-IN" dirty="0"/>
              <a:t>b.flag1 = 1;</a:t>
            </a:r>
          </a:p>
          <a:p>
            <a:r>
              <a:rPr lang="en-IN" dirty="0"/>
              <a:t>b.flag2 = 0xC;</a:t>
            </a:r>
          </a:p>
          <a:p>
            <a:endParaRPr lang="en-IN" dirty="0"/>
          </a:p>
          <a:p>
            <a:r>
              <a:rPr lang="en-IN" dirty="0" err="1"/>
              <a:t>printf</a:t>
            </a:r>
            <a:r>
              <a:rPr lang="en-IN" dirty="0"/>
              <a:t>(“ %d %d \n”, (b.flag1 &amp; 1), (b.flag2 &amp; 0xF);  </a:t>
            </a:r>
          </a:p>
          <a:p>
            <a:endParaRPr lang="en-IN" dirty="0"/>
          </a:p>
          <a:p>
            <a:r>
              <a:rPr lang="en-IN" sz="2800" b="1" u="sng" dirty="0">
                <a:solidFill>
                  <a:srgbClr val="FFC000"/>
                </a:solidFill>
              </a:rPr>
              <a:t>Typedef:</a:t>
            </a:r>
          </a:p>
          <a:p>
            <a:r>
              <a:rPr lang="en-IN" dirty="0"/>
              <a:t>Using </a:t>
            </a:r>
            <a:r>
              <a:rPr lang="en-IN" b="1" dirty="0"/>
              <a:t>typedef</a:t>
            </a:r>
            <a:r>
              <a:rPr lang="en-IN" dirty="0"/>
              <a:t> we can give alias name to the existing/user defined data type to increase the readability and simplicity.</a:t>
            </a:r>
          </a:p>
          <a:p>
            <a:endParaRPr lang="en-IN" dirty="0"/>
          </a:p>
          <a:p>
            <a:r>
              <a:rPr lang="en-IN" dirty="0"/>
              <a:t>typedef </a:t>
            </a:r>
            <a:r>
              <a:rPr lang="en-IN" dirty="0">
                <a:solidFill>
                  <a:srgbClr val="FFFF00"/>
                </a:solidFill>
              </a:rPr>
              <a:t>struct </a:t>
            </a:r>
            <a:r>
              <a:rPr lang="en-IN" dirty="0" err="1">
                <a:solidFill>
                  <a:srgbClr val="FFFF00"/>
                </a:solidFill>
              </a:rPr>
              <a:t>linkedlist</a:t>
            </a:r>
            <a:r>
              <a:rPr lang="en-IN" dirty="0"/>
              <a:t>  list;</a:t>
            </a:r>
          </a:p>
          <a:p>
            <a:endParaRPr lang="en-IN" dirty="0"/>
          </a:p>
          <a:p>
            <a:r>
              <a:rPr lang="en-IN" dirty="0"/>
              <a:t>list     *Node;</a:t>
            </a:r>
          </a:p>
        </p:txBody>
      </p:sp>
    </p:spTree>
    <p:extLst>
      <p:ext uri="{BB962C8B-B14F-4D97-AF65-F5344CB8AC3E}">
        <p14:creationId xmlns:p14="http://schemas.microsoft.com/office/powerpoint/2010/main" val="23857670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Depth</Template>
  <TotalTime>4626</TotalTime>
  <Words>3502</Words>
  <Application>Microsoft Office PowerPoint</Application>
  <PresentationFormat>Widescreen</PresentationFormat>
  <Paragraphs>493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urw-din</vt:lpstr>
      <vt:lpstr>Wingdings</vt:lpstr>
      <vt:lpstr>Depth</vt:lpstr>
      <vt:lpstr>C - PROGRAMMING  INTERVIEW PREPARATION GUIDE</vt:lpstr>
      <vt:lpstr>PowerPoint Presentation</vt:lpstr>
      <vt:lpstr>PowerPoint Presentation</vt:lpstr>
      <vt:lpstr>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C Static Library?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 Kumar Jadhav</dc:creator>
  <cp:lastModifiedBy>Vinod Jadhav</cp:lastModifiedBy>
  <cp:revision>171</cp:revision>
  <dcterms:created xsi:type="dcterms:W3CDTF">2020-12-15T06:47:39Z</dcterms:created>
  <dcterms:modified xsi:type="dcterms:W3CDTF">2022-05-31T05:16:21Z</dcterms:modified>
</cp:coreProperties>
</file>