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5"/>
  </p:notesMasterIdLst>
  <p:sldIdLst>
    <p:sldId id="412" r:id="rId2"/>
    <p:sldId id="468" r:id="rId3"/>
    <p:sldId id="413" r:id="rId4"/>
    <p:sldId id="469" r:id="rId5"/>
    <p:sldId id="414" r:id="rId6"/>
    <p:sldId id="470" r:id="rId7"/>
    <p:sldId id="415" r:id="rId8"/>
    <p:sldId id="471" r:id="rId9"/>
    <p:sldId id="416" r:id="rId10"/>
    <p:sldId id="472" r:id="rId11"/>
    <p:sldId id="417" r:id="rId12"/>
    <p:sldId id="473" r:id="rId13"/>
    <p:sldId id="421" r:id="rId14"/>
    <p:sldId id="419" r:id="rId15"/>
    <p:sldId id="474" r:id="rId16"/>
    <p:sldId id="420" r:id="rId17"/>
    <p:sldId id="422" r:id="rId18"/>
    <p:sldId id="475" r:id="rId19"/>
    <p:sldId id="423" r:id="rId20"/>
    <p:sldId id="476" r:id="rId21"/>
    <p:sldId id="424" r:id="rId22"/>
    <p:sldId id="477" r:id="rId23"/>
    <p:sldId id="425" r:id="rId24"/>
    <p:sldId id="478" r:id="rId25"/>
    <p:sldId id="426" r:id="rId26"/>
    <p:sldId id="479" r:id="rId27"/>
    <p:sldId id="427" r:id="rId28"/>
    <p:sldId id="480" r:id="rId29"/>
    <p:sldId id="428" r:id="rId30"/>
    <p:sldId id="481" r:id="rId31"/>
    <p:sldId id="429" r:id="rId32"/>
    <p:sldId id="430" r:id="rId33"/>
    <p:sldId id="482" r:id="rId34"/>
    <p:sldId id="431" r:id="rId35"/>
    <p:sldId id="483" r:id="rId36"/>
    <p:sldId id="432" r:id="rId37"/>
    <p:sldId id="484" r:id="rId38"/>
    <p:sldId id="433" r:id="rId39"/>
    <p:sldId id="485" r:id="rId40"/>
    <p:sldId id="434" r:id="rId41"/>
    <p:sldId id="486" r:id="rId42"/>
    <p:sldId id="435" r:id="rId43"/>
    <p:sldId id="487" r:id="rId44"/>
    <p:sldId id="436" r:id="rId45"/>
    <p:sldId id="488" r:id="rId46"/>
    <p:sldId id="437" r:id="rId47"/>
    <p:sldId id="489" r:id="rId48"/>
    <p:sldId id="438" r:id="rId49"/>
    <p:sldId id="490" r:id="rId50"/>
    <p:sldId id="439" r:id="rId51"/>
    <p:sldId id="491" r:id="rId52"/>
    <p:sldId id="440" r:id="rId53"/>
    <p:sldId id="492" r:id="rId54"/>
    <p:sldId id="441" r:id="rId55"/>
    <p:sldId id="493" r:id="rId56"/>
    <p:sldId id="442" r:id="rId57"/>
    <p:sldId id="494" r:id="rId58"/>
    <p:sldId id="444" r:id="rId59"/>
    <p:sldId id="495" r:id="rId60"/>
    <p:sldId id="445" r:id="rId61"/>
    <p:sldId id="496" r:id="rId62"/>
    <p:sldId id="446" r:id="rId63"/>
    <p:sldId id="497" r:id="rId64"/>
    <p:sldId id="447" r:id="rId65"/>
    <p:sldId id="498" r:id="rId66"/>
    <p:sldId id="448" r:id="rId67"/>
    <p:sldId id="499" r:id="rId68"/>
    <p:sldId id="449" r:id="rId69"/>
    <p:sldId id="500" r:id="rId70"/>
    <p:sldId id="450" r:id="rId71"/>
    <p:sldId id="501" r:id="rId72"/>
    <p:sldId id="451" r:id="rId73"/>
    <p:sldId id="502" r:id="rId74"/>
    <p:sldId id="452" r:id="rId75"/>
    <p:sldId id="503" r:id="rId76"/>
    <p:sldId id="453" r:id="rId77"/>
    <p:sldId id="504" r:id="rId78"/>
    <p:sldId id="454" r:id="rId79"/>
    <p:sldId id="505" r:id="rId80"/>
    <p:sldId id="455" r:id="rId81"/>
    <p:sldId id="506" r:id="rId82"/>
    <p:sldId id="456" r:id="rId83"/>
    <p:sldId id="507" r:id="rId84"/>
    <p:sldId id="457" r:id="rId85"/>
    <p:sldId id="508" r:id="rId86"/>
    <p:sldId id="459" r:id="rId87"/>
    <p:sldId id="509" r:id="rId88"/>
    <p:sldId id="460" r:id="rId89"/>
    <p:sldId id="510" r:id="rId90"/>
    <p:sldId id="461" r:id="rId91"/>
    <p:sldId id="511" r:id="rId92"/>
    <p:sldId id="462" r:id="rId93"/>
    <p:sldId id="512" r:id="rId94"/>
    <p:sldId id="463" r:id="rId95"/>
    <p:sldId id="513" r:id="rId96"/>
    <p:sldId id="464" r:id="rId97"/>
    <p:sldId id="514" r:id="rId98"/>
    <p:sldId id="465" r:id="rId99"/>
    <p:sldId id="515" r:id="rId100"/>
    <p:sldId id="466" r:id="rId101"/>
    <p:sldId id="516" r:id="rId102"/>
    <p:sldId id="467" r:id="rId103"/>
    <p:sldId id="517" r:id="rId104"/>
  </p:sldIdLst>
  <p:sldSz cx="12192000" cy="6858000"/>
  <p:notesSz cx="6858000" cy="9144000"/>
  <p:embeddedFontLst>
    <p:embeddedFont>
      <p:font typeface="Calibri" panose="020F0502020204030204" pitchFamily="34" charset="0"/>
      <p:regular r:id="rId106"/>
      <p:bold r:id="rId107"/>
      <p:italic r:id="rId108"/>
      <p:boldItalic r:id="rId109"/>
    </p:embeddedFont>
    <p:embeddedFont>
      <p:font typeface="Nunito Sans" pitchFamily="2" charset="0"/>
      <p:regular r:id="rId110"/>
      <p:bold r:id="rId111"/>
      <p:italic r:id="rId112"/>
      <p:boldItalic r:id="rId113"/>
    </p:embeddedFont>
    <p:embeddedFont>
      <p:font typeface="Nunito Sans SemiBold" pitchFamily="2" charset="0"/>
      <p:bold r:id="rId114"/>
      <p:boldItalic r:id="rId1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93" autoAdjust="0"/>
    <p:restoredTop sz="84300" autoAdjust="0"/>
  </p:normalViewPr>
  <p:slideViewPr>
    <p:cSldViewPr>
      <p:cViewPr varScale="1">
        <p:scale>
          <a:sx n="73" d="100"/>
          <a:sy n="73" d="100"/>
        </p:scale>
        <p:origin x="816"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viewProps" Target="viewProps.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font" Target="fonts/font7.fntdata" /><Relationship Id="rId16" Type="http://schemas.openxmlformats.org/officeDocument/2006/relationships/slide" Target="slides/slide15.xml" /><Relationship Id="rId107" Type="http://schemas.openxmlformats.org/officeDocument/2006/relationships/font" Target="fonts/font2.fntdata"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slide" Target="slides/slide101.xml" /><Relationship Id="rId110" Type="http://schemas.openxmlformats.org/officeDocument/2006/relationships/font" Target="fonts/font5.fntdata" /><Relationship Id="rId115" Type="http://schemas.openxmlformats.org/officeDocument/2006/relationships/font" Target="fonts/font10.fntdata"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notesMaster" Target="notesMasters/notesMaster1.xml" /><Relationship Id="rId113" Type="http://schemas.openxmlformats.org/officeDocument/2006/relationships/font" Target="fonts/font8.fntdata" /><Relationship Id="rId118"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font" Target="fonts/font3.fntdata" /><Relationship Id="rId116"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font" Target="fonts/font1.fntdata" /><Relationship Id="rId114" Type="http://schemas.openxmlformats.org/officeDocument/2006/relationships/font" Target="fonts/font9.fntdata" /><Relationship Id="rId119" Type="http://schemas.openxmlformats.org/officeDocument/2006/relationships/tableStyles" Target="tableStyle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font" Target="fonts/font4.fntdata"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3736217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r>
              <a:rPr lang="en-US" sz="1200" b="0" i="0" kern="1200" dirty="0">
                <a:solidFill>
                  <a:schemeClr val="tx1"/>
                </a:solidFill>
                <a:latin typeface="+mn-lt"/>
                <a:ea typeface="+mn-ea"/>
                <a:cs typeface="+mn-cs"/>
              </a:rPr>
              <a:t>Queues can be used for limited resource allocation. For other operations, stacks are used.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321279532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100</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101</a:t>
            </a:fld>
            <a:endParaRPr lang="en-US"/>
          </a:p>
        </p:txBody>
      </p:sp>
    </p:spTree>
    <p:extLst>
      <p:ext uri="{BB962C8B-B14F-4D97-AF65-F5344CB8AC3E}">
        <p14:creationId xmlns:p14="http://schemas.microsoft.com/office/powerpoint/2010/main" val="315583927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a:t>
            </a:r>
            <a:r>
              <a:rPr lang="en-US" b="1"/>
              <a:t>: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102</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a:t>
            </a:r>
            <a:r>
              <a:rPr lang="en-US" b="1"/>
              <a:t>: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103</a:t>
            </a:fld>
            <a:endParaRPr lang="en-US"/>
          </a:p>
        </p:txBody>
      </p:sp>
    </p:spTree>
    <p:extLst>
      <p:ext uri="{BB962C8B-B14F-4D97-AF65-F5344CB8AC3E}">
        <p14:creationId xmlns:p14="http://schemas.microsoft.com/office/powerpoint/2010/main" val="1892048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r>
              <a:rPr lang="en-US" sz="1200" b="0" i="0" kern="1200" dirty="0">
                <a:solidFill>
                  <a:schemeClr val="tx1"/>
                </a:solidFill>
                <a:latin typeface="+mn-lt"/>
                <a:ea typeface="+mn-ea"/>
                <a:cs typeface="+mn-cs"/>
              </a:rPr>
              <a:t>Applying the postfix expression evaluation.</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4173256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r>
              <a:rPr lang="en-US" sz="1200" b="0" i="0" kern="1200" dirty="0">
                <a:solidFill>
                  <a:schemeClr val="tx1"/>
                </a:solidFill>
                <a:latin typeface="+mn-lt"/>
                <a:ea typeface="+mn-ea"/>
                <a:cs typeface="+mn-cs"/>
              </a:rPr>
              <a:t>Applying the postfix expression evaluation.</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1099159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val="123400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Options:C</a:t>
            </a:r>
            <a:endParaRPr lang="en-US" b="1" dirty="0"/>
          </a:p>
          <a:p>
            <a:r>
              <a:rPr lang="en-US" sz="1200" b="0" i="0" kern="1200" dirty="0">
                <a:solidFill>
                  <a:schemeClr val="tx1"/>
                </a:solidFill>
                <a:latin typeface="+mn-lt"/>
                <a:ea typeface="+mn-ea"/>
                <a:cs typeface="+mn-cs"/>
              </a:rPr>
              <a:t> The for loop traverses through the list and then inserts a new node as </a:t>
            </a:r>
            <a:r>
              <a:rPr lang="en-US" sz="1200" b="0" i="0" kern="1200" dirty="0" err="1">
                <a:solidFill>
                  <a:schemeClr val="tx1"/>
                </a:solidFill>
                <a:latin typeface="+mn-lt"/>
                <a:ea typeface="+mn-ea"/>
                <a:cs typeface="+mn-cs"/>
              </a:rPr>
              <a:t>cur.setNext</a:t>
            </a:r>
            <a:r>
              <a:rPr lang="en-US" sz="1200" b="0" i="0" kern="1200" dirty="0">
                <a:solidFill>
                  <a:schemeClr val="tx1"/>
                </a:solidFill>
                <a:latin typeface="+mn-lt"/>
                <a:ea typeface="+mn-ea"/>
                <a:cs typeface="+mn-cs"/>
              </a:rPr>
              <a:t>(node);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95069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C</a:t>
            </a:r>
          </a:p>
          <a:p>
            <a:r>
              <a:rPr lang="en-US" sz="1200" b="0" i="0" kern="1200" dirty="0">
                <a:solidFill>
                  <a:schemeClr val="tx1"/>
                </a:solidFill>
                <a:latin typeface="+mn-lt"/>
                <a:ea typeface="+mn-ea"/>
                <a:cs typeface="+mn-cs"/>
              </a:rPr>
              <a:t> The for loop traverses through the list and then inserts a new node as </a:t>
            </a:r>
            <a:r>
              <a:rPr lang="en-US" sz="1200" b="0" i="0" kern="1200" dirty="0" err="1">
                <a:solidFill>
                  <a:schemeClr val="tx1"/>
                </a:solidFill>
                <a:latin typeface="+mn-lt"/>
                <a:ea typeface="+mn-ea"/>
                <a:cs typeface="+mn-cs"/>
              </a:rPr>
              <a:t>cur.setNext</a:t>
            </a:r>
            <a:r>
              <a:rPr lang="en-US" sz="1200" b="0" i="0" kern="1200" dirty="0">
                <a:solidFill>
                  <a:schemeClr val="tx1"/>
                </a:solidFill>
                <a:latin typeface="+mn-lt"/>
                <a:ea typeface="+mn-ea"/>
                <a:cs typeface="+mn-cs"/>
              </a:rPr>
              <a:t>(node);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val="459234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1234001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Options:B</a:t>
            </a:r>
            <a:endParaRPr lang="en-US" b="1" dirty="0"/>
          </a:p>
          <a:p>
            <a:r>
              <a:rPr lang="en-US" sz="1200" b="0" i="0" kern="1200" dirty="0">
                <a:solidFill>
                  <a:schemeClr val="tx1"/>
                </a:solidFill>
                <a:latin typeface="+mn-lt"/>
                <a:ea typeface="+mn-ea"/>
                <a:cs typeface="+mn-cs"/>
              </a:rPr>
              <a:t>fun1() prints the given Linked List in reverse manner.</a:t>
            </a:r>
          </a:p>
          <a:p>
            <a:r>
              <a:rPr lang="en-US" sz="1200" b="0" i="0" kern="1200" dirty="0">
                <a:solidFill>
                  <a:schemeClr val="tx1"/>
                </a:solidFill>
                <a:latin typeface="+mn-lt"/>
                <a:ea typeface="+mn-ea"/>
                <a:cs typeface="+mn-cs"/>
              </a:rPr>
              <a:t> For Linked List 1-&gt;2-&gt;3-&gt;4-&gt;5, fun1() prints 5-&gt;4-&gt;3-&gt;2-&gt;1</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val="950693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B</a:t>
            </a:r>
          </a:p>
          <a:p>
            <a:r>
              <a:rPr lang="en-US" sz="1200" b="0" i="0" kern="1200" dirty="0">
                <a:solidFill>
                  <a:schemeClr val="tx1"/>
                </a:solidFill>
                <a:latin typeface="+mn-lt"/>
                <a:ea typeface="+mn-ea"/>
                <a:cs typeface="+mn-cs"/>
              </a:rPr>
              <a:t>fun1() prints the given Linked List in reverse manner.</a:t>
            </a:r>
          </a:p>
          <a:p>
            <a:r>
              <a:rPr lang="en-US" sz="1200" b="0" i="0" kern="1200" dirty="0">
                <a:solidFill>
                  <a:schemeClr val="tx1"/>
                </a:solidFill>
                <a:latin typeface="+mn-lt"/>
                <a:ea typeface="+mn-ea"/>
                <a:cs typeface="+mn-cs"/>
              </a:rPr>
              <a:t> For Linked List 1-&gt;2-&gt;3-&gt;4-&gt;5, fun1() prints 5-&gt;4-&gt;3-&gt;2-&gt;1</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val="3969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r>
              <a:rPr lang="en-US" sz="1200" b="0" i="0" kern="1200" dirty="0">
                <a:solidFill>
                  <a:schemeClr val="tx1"/>
                </a:solidFill>
                <a:latin typeface="+mn-lt"/>
                <a:ea typeface="+mn-ea"/>
                <a:cs typeface="+mn-cs"/>
              </a:rPr>
              <a:t>In the worst case, the element to be searched has to be compared with all elements of linked list.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val="417325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1867500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r>
              <a:rPr lang="en-US" sz="1200" b="0" i="0" kern="1200" dirty="0">
                <a:solidFill>
                  <a:schemeClr val="tx1"/>
                </a:solidFill>
                <a:latin typeface="+mn-lt"/>
                <a:ea typeface="+mn-ea"/>
                <a:cs typeface="+mn-cs"/>
              </a:rPr>
              <a:t>In the worst case, the element to be searched has to be compared with all elements of linked list.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val="2692422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pPr fontAlgn="base"/>
            <a:r>
              <a:rPr lang="en-US" sz="1200" b="0" i="0" kern="1200" dirty="0">
                <a:solidFill>
                  <a:schemeClr val="tx1"/>
                </a:solidFill>
                <a:latin typeface="+mn-lt"/>
                <a:ea typeface="+mn-ea"/>
                <a:cs typeface="+mn-cs"/>
              </a:rPr>
              <a:t>This takes Θ(</a:t>
            </a:r>
            <a:r>
              <a:rPr lang="en-US" sz="1200" b="0" i="0" kern="1200" dirty="0" err="1">
                <a:solidFill>
                  <a:schemeClr val="tx1"/>
                </a:solidFill>
                <a:latin typeface="+mn-lt"/>
                <a:ea typeface="+mn-ea"/>
                <a:cs typeface="+mn-cs"/>
              </a:rPr>
              <a:t>m+n</a:t>
            </a:r>
            <a:r>
              <a:rPr lang="en-US" sz="1200" b="0" i="0" kern="1200" dirty="0">
                <a:solidFill>
                  <a:schemeClr val="tx1"/>
                </a:solidFill>
                <a:latin typeface="+mn-lt"/>
                <a:ea typeface="+mn-ea"/>
                <a:cs typeface="+mn-cs"/>
              </a:rPr>
              <a:t>) time and O(1) space in worst case, where M and N are the total length of the linked lists.</a:t>
            </a:r>
          </a:p>
          <a:p>
            <a:pPr fontAlgn="base"/>
            <a:r>
              <a:rPr lang="en-US" sz="1200" b="0" i="0" kern="1200" dirty="0">
                <a:solidFill>
                  <a:schemeClr val="tx1"/>
                </a:solidFill>
                <a:latin typeface="+mn-lt"/>
                <a:ea typeface="+mn-ea"/>
                <a:cs typeface="+mn-cs"/>
              </a:rPr>
              <a:t>1)Traverse the two linked list to find m and n.</a:t>
            </a:r>
          </a:p>
          <a:p>
            <a:pPr fontAlgn="base"/>
            <a:r>
              <a:rPr lang="en-US" sz="1200" b="0" i="0" kern="1200" dirty="0">
                <a:solidFill>
                  <a:schemeClr val="tx1"/>
                </a:solidFill>
                <a:latin typeface="+mn-lt"/>
                <a:ea typeface="+mn-ea"/>
                <a:cs typeface="+mn-cs"/>
              </a:rPr>
              <a:t>2)Get back to the heads, then traverse |m − n| nodes on the longer list.</a:t>
            </a:r>
          </a:p>
          <a:p>
            <a:pPr fontAlgn="base"/>
            <a:r>
              <a:rPr lang="en-US" sz="1200" b="0" i="0" kern="1200" dirty="0">
                <a:solidFill>
                  <a:schemeClr val="tx1"/>
                </a:solidFill>
                <a:latin typeface="+mn-lt"/>
                <a:ea typeface="+mn-ea"/>
                <a:cs typeface="+mn-cs"/>
              </a:rPr>
              <a:t>3)Now walk in lock step and compare the nodes until you found the common ones.</a:t>
            </a: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val="4173256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pPr fontAlgn="base"/>
            <a:r>
              <a:rPr lang="en-US" sz="1200" b="0" i="0" kern="1200" dirty="0">
                <a:solidFill>
                  <a:schemeClr val="tx1"/>
                </a:solidFill>
                <a:latin typeface="+mn-lt"/>
                <a:ea typeface="+mn-ea"/>
                <a:cs typeface="+mn-cs"/>
              </a:rPr>
              <a:t>This takes Θ(</a:t>
            </a:r>
            <a:r>
              <a:rPr lang="en-US" sz="1200" b="0" i="0" kern="1200" dirty="0" err="1">
                <a:solidFill>
                  <a:schemeClr val="tx1"/>
                </a:solidFill>
                <a:latin typeface="+mn-lt"/>
                <a:ea typeface="+mn-ea"/>
                <a:cs typeface="+mn-cs"/>
              </a:rPr>
              <a:t>m+n</a:t>
            </a:r>
            <a:r>
              <a:rPr lang="en-US" sz="1200" b="0" i="0" kern="1200" dirty="0">
                <a:solidFill>
                  <a:schemeClr val="tx1"/>
                </a:solidFill>
                <a:latin typeface="+mn-lt"/>
                <a:ea typeface="+mn-ea"/>
                <a:cs typeface="+mn-cs"/>
              </a:rPr>
              <a:t>) time and O(1) space in worst case, where M and N are the total length of the linked lists.</a:t>
            </a:r>
          </a:p>
          <a:p>
            <a:pPr fontAlgn="base"/>
            <a:r>
              <a:rPr lang="en-US" sz="1200" b="0" i="0" kern="1200" dirty="0">
                <a:solidFill>
                  <a:schemeClr val="tx1"/>
                </a:solidFill>
                <a:latin typeface="+mn-lt"/>
                <a:ea typeface="+mn-ea"/>
                <a:cs typeface="+mn-cs"/>
              </a:rPr>
              <a:t>1)Traverse the two linked list to find m and n.</a:t>
            </a:r>
          </a:p>
          <a:p>
            <a:pPr fontAlgn="base"/>
            <a:r>
              <a:rPr lang="en-US" sz="1200" b="0" i="0" kern="1200" dirty="0">
                <a:solidFill>
                  <a:schemeClr val="tx1"/>
                </a:solidFill>
                <a:latin typeface="+mn-lt"/>
                <a:ea typeface="+mn-ea"/>
                <a:cs typeface="+mn-cs"/>
              </a:rPr>
              <a:t>2)Get back to the heads, then traverse |m − n| nodes on the longer list.</a:t>
            </a:r>
          </a:p>
          <a:p>
            <a:pPr fontAlgn="base"/>
            <a:r>
              <a:rPr lang="en-US" sz="1200" b="0" i="0" kern="1200" dirty="0">
                <a:solidFill>
                  <a:schemeClr val="tx1"/>
                </a:solidFill>
                <a:latin typeface="+mn-lt"/>
                <a:ea typeface="+mn-ea"/>
                <a:cs typeface="+mn-cs"/>
              </a:rPr>
              <a:t>3)Now walk in lock step and compare the nodes until you found the common ones.</a:t>
            </a: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val="3456866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val="4173256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val="1209667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spTree>
    <p:extLst>
      <p:ext uri="{BB962C8B-B14F-4D97-AF65-F5344CB8AC3E}">
        <p14:creationId xmlns:p14="http://schemas.microsoft.com/office/powerpoint/2010/main" val="4173256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p14="http://schemas.microsoft.com/office/powerpoint/2010/main" val="2186670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27</a:t>
            </a:fld>
            <a:endParaRPr lang="en-US"/>
          </a:p>
        </p:txBody>
      </p:sp>
    </p:spTree>
    <p:extLst>
      <p:ext uri="{BB962C8B-B14F-4D97-AF65-F5344CB8AC3E}">
        <p14:creationId xmlns:p14="http://schemas.microsoft.com/office/powerpoint/2010/main" val="4173256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28</a:t>
            </a:fld>
            <a:endParaRPr lang="en-US"/>
          </a:p>
        </p:txBody>
      </p:sp>
    </p:spTree>
    <p:extLst>
      <p:ext uri="{BB962C8B-B14F-4D97-AF65-F5344CB8AC3E}">
        <p14:creationId xmlns:p14="http://schemas.microsoft.com/office/powerpoint/2010/main" val="689560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A binary heap (whether max or min) has to satisfy the property of complete binary tree at all times.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spTree>
    <p:extLst>
      <p:ext uri="{BB962C8B-B14F-4D97-AF65-F5344CB8AC3E}">
        <p14:creationId xmlns:p14="http://schemas.microsoft.com/office/powerpoint/2010/main" val="417325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r>
              <a:rPr lang="en-US" sz="1200" b="0" i="0" kern="1200" dirty="0">
                <a:solidFill>
                  <a:schemeClr val="tx1"/>
                </a:solidFill>
                <a:effectLst/>
                <a:latin typeface="+mn-lt"/>
                <a:ea typeface="+mn-ea"/>
                <a:cs typeface="+mn-cs"/>
              </a:rPr>
              <a:t>Both Merge sort and Insertion sort can be used for linked lists. The slow random-access performance of a linked list makes other algorithms (such as quicksort) perform poorly, and others (such as heapsort) completely impossible. Since worst case time complexity of Merge Sort is O(</a:t>
            </a:r>
            <a:r>
              <a:rPr lang="en-US" sz="1200" b="0" i="0" kern="1200" dirty="0" err="1">
                <a:solidFill>
                  <a:schemeClr val="tx1"/>
                </a:solidFill>
                <a:effectLst/>
                <a:latin typeface="+mn-lt"/>
                <a:ea typeface="+mn-ea"/>
                <a:cs typeface="+mn-cs"/>
              </a:rPr>
              <a:t>nLogn</a:t>
            </a:r>
            <a:r>
              <a:rPr lang="en-US" sz="1200" b="0" i="0" kern="1200" dirty="0">
                <a:solidFill>
                  <a:schemeClr val="tx1"/>
                </a:solidFill>
                <a:effectLst/>
                <a:latin typeface="+mn-lt"/>
                <a:ea typeface="+mn-ea"/>
                <a:cs typeface="+mn-cs"/>
              </a:rPr>
              <a:t>) and Insertion sort is O(n^2), merge sort is preferred. See following for implementation of merge sort using Linked List.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A binary heap (whether max or min) has to satisfy the property of complete binary tree at all times.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30</a:t>
            </a:fld>
            <a:endParaRPr lang="en-US"/>
          </a:p>
        </p:txBody>
      </p:sp>
    </p:spTree>
    <p:extLst>
      <p:ext uri="{BB962C8B-B14F-4D97-AF65-F5344CB8AC3E}">
        <p14:creationId xmlns:p14="http://schemas.microsoft.com/office/powerpoint/2010/main" val="1895919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31</a:t>
            </a:fld>
            <a:endParaRPr lang="en-US"/>
          </a:p>
        </p:txBody>
      </p:sp>
    </p:spTree>
    <p:extLst>
      <p:ext uri="{BB962C8B-B14F-4D97-AF65-F5344CB8AC3E}">
        <p14:creationId xmlns:p14="http://schemas.microsoft.com/office/powerpoint/2010/main" val="1234001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Options:C</a:t>
            </a:r>
            <a:endParaRPr lang="en-US" b="1" dirty="0"/>
          </a:p>
          <a:p>
            <a:r>
              <a:rPr lang="en-US" sz="1200" b="0" i="0" kern="1200" dirty="0">
                <a:solidFill>
                  <a:schemeClr val="tx1"/>
                </a:solidFill>
                <a:latin typeface="+mn-lt"/>
                <a:ea typeface="+mn-ea"/>
                <a:cs typeface="+mn-cs"/>
              </a:rPr>
              <a:t>p = </a:t>
            </a:r>
            <a:r>
              <a:rPr lang="en-US" sz="1200" b="0" i="0" kern="1200" dirty="0" err="1">
                <a:solidFill>
                  <a:schemeClr val="tx1"/>
                </a:solidFill>
                <a:latin typeface="+mn-lt"/>
                <a:ea typeface="+mn-ea"/>
                <a:cs typeface="+mn-cs"/>
              </a:rPr>
              <a:t>getnode</a:t>
            </a:r>
            <a:r>
              <a:rPr lang="en-US" sz="1200" b="0" i="0" kern="1200" dirty="0">
                <a:solidFill>
                  <a:schemeClr val="tx1"/>
                </a:solidFill>
                <a:latin typeface="+mn-lt"/>
                <a:ea typeface="+mn-ea"/>
                <a:cs typeface="+mn-cs"/>
              </a:rPr>
              <a:t>() // </a:t>
            </a:r>
            <a:r>
              <a:rPr lang="en-US" sz="1200" b="0" i="0" kern="1200" dirty="0" err="1">
                <a:solidFill>
                  <a:schemeClr val="tx1"/>
                </a:solidFill>
                <a:latin typeface="+mn-lt"/>
                <a:ea typeface="+mn-ea"/>
                <a:cs typeface="+mn-cs"/>
              </a:rPr>
              <a:t>getnode</a:t>
            </a:r>
            <a:r>
              <a:rPr lang="en-US" sz="1200" b="0" i="0" kern="1200" dirty="0">
                <a:solidFill>
                  <a:schemeClr val="tx1"/>
                </a:solidFill>
                <a:latin typeface="+mn-lt"/>
                <a:ea typeface="+mn-ea"/>
                <a:cs typeface="+mn-cs"/>
              </a:rPr>
              <a:t>() allocates the space which is equal to the size of the node type structure and returns a pointer. info (p) = 10 // value of the new node is equal to 10 next (p) = list // adding new node to the list. Clearly, through these steps, insertion of a node is performed.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extLst>
      <p:ext uri="{BB962C8B-B14F-4D97-AF65-F5344CB8AC3E}">
        <p14:creationId xmlns:p14="http://schemas.microsoft.com/office/powerpoint/2010/main" val="950693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Options:C</a:t>
            </a:r>
            <a:endParaRPr lang="en-US" b="1" dirty="0"/>
          </a:p>
          <a:p>
            <a:r>
              <a:rPr lang="en-US" sz="1200" b="0" i="0" kern="1200" dirty="0">
                <a:solidFill>
                  <a:schemeClr val="tx1"/>
                </a:solidFill>
                <a:latin typeface="+mn-lt"/>
                <a:ea typeface="+mn-ea"/>
                <a:cs typeface="+mn-cs"/>
              </a:rPr>
              <a:t>p = </a:t>
            </a:r>
            <a:r>
              <a:rPr lang="en-US" sz="1200" b="0" i="0" kern="1200" dirty="0" err="1">
                <a:solidFill>
                  <a:schemeClr val="tx1"/>
                </a:solidFill>
                <a:latin typeface="+mn-lt"/>
                <a:ea typeface="+mn-ea"/>
                <a:cs typeface="+mn-cs"/>
              </a:rPr>
              <a:t>getnode</a:t>
            </a:r>
            <a:r>
              <a:rPr lang="en-US" sz="1200" b="0" i="0" kern="1200" dirty="0">
                <a:solidFill>
                  <a:schemeClr val="tx1"/>
                </a:solidFill>
                <a:latin typeface="+mn-lt"/>
                <a:ea typeface="+mn-ea"/>
                <a:cs typeface="+mn-cs"/>
              </a:rPr>
              <a:t>() // </a:t>
            </a:r>
            <a:r>
              <a:rPr lang="en-US" sz="1200" b="0" i="0" kern="1200" dirty="0" err="1">
                <a:solidFill>
                  <a:schemeClr val="tx1"/>
                </a:solidFill>
                <a:latin typeface="+mn-lt"/>
                <a:ea typeface="+mn-ea"/>
                <a:cs typeface="+mn-cs"/>
              </a:rPr>
              <a:t>getnode</a:t>
            </a:r>
            <a:r>
              <a:rPr lang="en-US" sz="1200" b="0" i="0" kern="1200" dirty="0">
                <a:solidFill>
                  <a:schemeClr val="tx1"/>
                </a:solidFill>
                <a:latin typeface="+mn-lt"/>
                <a:ea typeface="+mn-ea"/>
                <a:cs typeface="+mn-cs"/>
              </a:rPr>
              <a:t>() allocates the space which is equal to the size of the node type structure and returns a pointer. info (p) = 10 // value of the new node is equal to 10 next (p) = list // adding new node to the list. Clearly, through these steps, insertion of a node is performed.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33</a:t>
            </a:fld>
            <a:endParaRPr lang="en-US"/>
          </a:p>
        </p:txBody>
      </p:sp>
    </p:spTree>
    <p:extLst>
      <p:ext uri="{BB962C8B-B14F-4D97-AF65-F5344CB8AC3E}">
        <p14:creationId xmlns:p14="http://schemas.microsoft.com/office/powerpoint/2010/main" val="2170857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In the worst case, the element to be searched has to be compared with all elements of linked list.</a:t>
            </a:r>
          </a:p>
          <a:p>
            <a:r>
              <a:rPr lang="en-US" sz="1200" b="0" i="0" kern="1200" dirty="0">
                <a:solidFill>
                  <a:schemeClr val="tx1"/>
                </a:solidFill>
                <a:latin typeface="+mn-lt"/>
                <a:ea typeface="+mn-ea"/>
                <a:cs typeface="+mn-cs"/>
              </a:rPr>
              <a:t>It will take O(n) time to search the element.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34</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In the worst case, the element to be searched has to be compared with all elements of linked list.</a:t>
            </a:r>
          </a:p>
          <a:p>
            <a:r>
              <a:rPr lang="en-US" sz="1200" b="0" i="0" kern="1200" dirty="0">
                <a:solidFill>
                  <a:schemeClr val="tx1"/>
                </a:solidFill>
                <a:latin typeface="+mn-lt"/>
                <a:ea typeface="+mn-ea"/>
                <a:cs typeface="+mn-cs"/>
              </a:rPr>
              <a:t>It will take O(n) time to search the element.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35</a:t>
            </a:fld>
            <a:endParaRPr lang="en-US"/>
          </a:p>
        </p:txBody>
      </p:sp>
    </p:spTree>
    <p:extLst>
      <p:ext uri="{BB962C8B-B14F-4D97-AF65-F5344CB8AC3E}">
        <p14:creationId xmlns:p14="http://schemas.microsoft.com/office/powerpoint/2010/main" val="3996226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36</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37</a:t>
            </a:fld>
            <a:endParaRPr lang="en-US"/>
          </a:p>
        </p:txBody>
      </p:sp>
    </p:spTree>
    <p:extLst>
      <p:ext uri="{BB962C8B-B14F-4D97-AF65-F5344CB8AC3E}">
        <p14:creationId xmlns:p14="http://schemas.microsoft.com/office/powerpoint/2010/main" val="464129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The Breadth First Search explores every node once and put that node in queue and then it takes out nodes from the queue and explores it’s neighbors.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38</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The Breadth First Search explores every node once and put that node in queue and then it takes out nodes from the queue and explores it’s neighbors.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39</a:t>
            </a:fld>
            <a:endParaRPr lang="en-US"/>
          </a:p>
        </p:txBody>
      </p:sp>
    </p:spTree>
    <p:extLst>
      <p:ext uri="{BB962C8B-B14F-4D97-AF65-F5344CB8AC3E}">
        <p14:creationId xmlns:p14="http://schemas.microsoft.com/office/powerpoint/2010/main" val="3841725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r>
              <a:rPr lang="en-US" sz="1200" b="0" i="0" kern="1200" dirty="0">
                <a:solidFill>
                  <a:schemeClr val="tx1"/>
                </a:solidFill>
                <a:effectLst/>
                <a:latin typeface="+mn-lt"/>
                <a:ea typeface="+mn-ea"/>
                <a:cs typeface="+mn-cs"/>
              </a:rPr>
              <a:t>Both Merge sort and Insertion sort can be used for linked lists. The slow random-access performance of a linked list makes other algorithms (such as quicksort) perform poorly, and others (such as heapsort) completely impossible. Since worst case time complexity of Merge Sort is O(</a:t>
            </a:r>
            <a:r>
              <a:rPr lang="en-US" sz="1200" b="0" i="0" kern="1200" dirty="0" err="1">
                <a:solidFill>
                  <a:schemeClr val="tx1"/>
                </a:solidFill>
                <a:effectLst/>
                <a:latin typeface="+mn-lt"/>
                <a:ea typeface="+mn-ea"/>
                <a:cs typeface="+mn-cs"/>
              </a:rPr>
              <a:t>nLogn</a:t>
            </a:r>
            <a:r>
              <a:rPr lang="en-US" sz="1200" b="0" i="0" kern="1200" dirty="0">
                <a:solidFill>
                  <a:schemeClr val="tx1"/>
                </a:solidFill>
                <a:effectLst/>
                <a:latin typeface="+mn-lt"/>
                <a:ea typeface="+mn-ea"/>
                <a:cs typeface="+mn-cs"/>
              </a:rPr>
              <a:t>) and Insertion sort is O(n^2), merge sort is preferred. See following for implementation of merge sort using Linked List.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15528935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This is the definition of the Breadth First Search.</a:t>
            </a:r>
          </a:p>
          <a:p>
            <a:r>
              <a:rPr lang="en-US" sz="1200" b="0" i="0" kern="1200" dirty="0">
                <a:solidFill>
                  <a:schemeClr val="tx1"/>
                </a:solidFill>
                <a:latin typeface="+mn-lt"/>
                <a:ea typeface="+mn-ea"/>
                <a:cs typeface="+mn-cs"/>
              </a:rPr>
              <a:t> Exploring a node, then it’s neighbors and so on.</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40</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This is the definition of the Breadth First Search.</a:t>
            </a:r>
          </a:p>
          <a:p>
            <a:r>
              <a:rPr lang="en-US" sz="1200" b="0" i="0" kern="1200" dirty="0">
                <a:solidFill>
                  <a:schemeClr val="tx1"/>
                </a:solidFill>
                <a:latin typeface="+mn-lt"/>
                <a:ea typeface="+mn-ea"/>
                <a:cs typeface="+mn-cs"/>
              </a:rPr>
              <a:t> Exploring a node, then it’s neighbors and so on.</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41</a:t>
            </a:fld>
            <a:endParaRPr lang="en-US"/>
          </a:p>
        </p:txBody>
      </p:sp>
    </p:spTree>
    <p:extLst>
      <p:ext uri="{BB962C8B-B14F-4D97-AF65-F5344CB8AC3E}">
        <p14:creationId xmlns:p14="http://schemas.microsoft.com/office/powerpoint/2010/main" val="2313398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:C</a:t>
            </a:r>
          </a:p>
          <a:p>
            <a:r>
              <a:rPr lang="en-US" sz="1200" b="0" i="0" kern="1200" dirty="0">
                <a:solidFill>
                  <a:schemeClr val="tx1"/>
                </a:solidFill>
                <a:latin typeface="+mn-lt"/>
                <a:ea typeface="+mn-ea"/>
                <a:cs typeface="+mn-cs"/>
              </a:rPr>
              <a:t>When no pointers pointing a block that means it is useless to be in memory.</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42</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:C</a:t>
            </a:r>
          </a:p>
          <a:p>
            <a:r>
              <a:rPr lang="en-US" sz="1200" b="0" i="0" kern="1200" dirty="0">
                <a:solidFill>
                  <a:schemeClr val="tx1"/>
                </a:solidFill>
                <a:latin typeface="+mn-lt"/>
                <a:ea typeface="+mn-ea"/>
                <a:cs typeface="+mn-cs"/>
              </a:rPr>
              <a:t>When no pointers pointing a block that means it is useless to be in memory.</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43</a:t>
            </a:fld>
            <a:endParaRPr lang="en-US"/>
          </a:p>
        </p:txBody>
      </p:sp>
    </p:spTree>
    <p:extLst>
      <p:ext uri="{BB962C8B-B14F-4D97-AF65-F5344CB8AC3E}">
        <p14:creationId xmlns:p14="http://schemas.microsoft.com/office/powerpoint/2010/main" val="150891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:D</a:t>
            </a:r>
          </a:p>
          <a:p>
            <a:r>
              <a:rPr lang="en-US" sz="1200" b="0" i="0" kern="1200" dirty="0">
                <a:solidFill>
                  <a:schemeClr val="tx1"/>
                </a:solidFill>
                <a:latin typeface="+mn-lt"/>
                <a:ea typeface="+mn-ea"/>
                <a:cs typeface="+mn-cs"/>
              </a:rPr>
              <a:t>Breadth First Search can be applied to all of the mentioned problems. </a:t>
            </a:r>
            <a:r>
              <a:rPr lang="en-US" sz="1200" b="0" i="0" kern="1200" dirty="0" err="1">
                <a:solidFill>
                  <a:schemeClr val="tx1"/>
                </a:solidFill>
                <a:latin typeface="+mn-lt"/>
                <a:ea typeface="+mn-ea"/>
                <a:cs typeface="+mn-cs"/>
              </a:rPr>
              <a:t>Bipartiteness</a:t>
            </a:r>
            <a:r>
              <a:rPr lang="en-US" sz="1200" b="0" i="0" kern="1200" dirty="0">
                <a:solidFill>
                  <a:schemeClr val="tx1"/>
                </a:solidFill>
                <a:latin typeface="+mn-lt"/>
                <a:ea typeface="+mn-ea"/>
                <a:cs typeface="+mn-cs"/>
              </a:rPr>
              <a:t> of a graph means that a graph can be divided into two disjoint sets such that every edge connects a vertex in to one in.</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44</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:D</a:t>
            </a:r>
          </a:p>
          <a:p>
            <a:r>
              <a:rPr lang="en-US" sz="1200" b="0" i="0" kern="1200" dirty="0">
                <a:solidFill>
                  <a:schemeClr val="tx1"/>
                </a:solidFill>
                <a:latin typeface="+mn-lt"/>
                <a:ea typeface="+mn-ea"/>
                <a:cs typeface="+mn-cs"/>
              </a:rPr>
              <a:t>Breadth First Search can be applied to all of the mentioned problems. </a:t>
            </a:r>
            <a:r>
              <a:rPr lang="en-US" sz="1200" b="0" i="0" kern="1200" dirty="0" err="1">
                <a:solidFill>
                  <a:schemeClr val="tx1"/>
                </a:solidFill>
                <a:latin typeface="+mn-lt"/>
                <a:ea typeface="+mn-ea"/>
                <a:cs typeface="+mn-cs"/>
              </a:rPr>
              <a:t>Bipartiteness</a:t>
            </a:r>
            <a:r>
              <a:rPr lang="en-US" sz="1200" b="0" i="0" kern="1200" dirty="0">
                <a:solidFill>
                  <a:schemeClr val="tx1"/>
                </a:solidFill>
                <a:latin typeface="+mn-lt"/>
                <a:ea typeface="+mn-ea"/>
                <a:cs typeface="+mn-cs"/>
              </a:rPr>
              <a:t> of a graph means that a graph can be divided into two disjoint sets such that every edge connects a vertex in to one in.</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45</a:t>
            </a:fld>
            <a:endParaRPr lang="en-US"/>
          </a:p>
        </p:txBody>
      </p:sp>
    </p:spTree>
    <p:extLst>
      <p:ext uri="{BB962C8B-B14F-4D97-AF65-F5344CB8AC3E}">
        <p14:creationId xmlns:p14="http://schemas.microsoft.com/office/powerpoint/2010/main" val="3670981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r>
              <a:rPr lang="en-US" sz="1200" b="0" i="0" kern="1200" dirty="0">
                <a:solidFill>
                  <a:schemeClr val="tx1"/>
                </a:solidFill>
                <a:latin typeface="+mn-lt"/>
                <a:ea typeface="+mn-ea"/>
                <a:cs typeface="+mn-cs"/>
              </a:rPr>
              <a:t>This is an application of stack.</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46</a:t>
            </a:fld>
            <a:endParaRPr lang="en-US"/>
          </a:p>
        </p:txBody>
      </p:sp>
    </p:spTree>
    <p:extLst>
      <p:ext uri="{BB962C8B-B14F-4D97-AF65-F5344CB8AC3E}">
        <p14:creationId xmlns:p14="http://schemas.microsoft.com/office/powerpoint/2010/main" val="37362172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r>
              <a:rPr lang="en-US" sz="1200" b="0" i="0" kern="1200" dirty="0">
                <a:solidFill>
                  <a:schemeClr val="tx1"/>
                </a:solidFill>
                <a:latin typeface="+mn-lt"/>
                <a:ea typeface="+mn-ea"/>
                <a:cs typeface="+mn-cs"/>
              </a:rPr>
              <a:t>This is an application of stack.</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47</a:t>
            </a:fld>
            <a:endParaRPr lang="en-US"/>
          </a:p>
        </p:txBody>
      </p:sp>
    </p:spTree>
    <p:extLst>
      <p:ext uri="{BB962C8B-B14F-4D97-AF65-F5344CB8AC3E}">
        <p14:creationId xmlns:p14="http://schemas.microsoft.com/office/powerpoint/2010/main" val="2280887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a:p>
            <a:r>
              <a:rPr lang="en-US" sz="1200" b="0" i="0" kern="1200" dirty="0">
                <a:solidFill>
                  <a:schemeClr val="tx1"/>
                </a:solidFill>
                <a:latin typeface="+mn-lt"/>
                <a:ea typeface="+mn-ea"/>
                <a:cs typeface="+mn-cs"/>
              </a:rPr>
              <a:t>Though both trees are balanced, when there are more insertions and deletions to make the tree balanced, AVL trees should have more rotations, it would be better to use red-black. but if more search is required AVL trees should be used.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48</a:t>
            </a:fld>
            <a:endParaRPr lang="en-US"/>
          </a:p>
        </p:txBody>
      </p:sp>
    </p:spTree>
    <p:extLst>
      <p:ext uri="{BB962C8B-B14F-4D97-AF65-F5344CB8AC3E}">
        <p14:creationId xmlns:p14="http://schemas.microsoft.com/office/powerpoint/2010/main" val="37362172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a:p>
            <a:r>
              <a:rPr lang="en-US" sz="1200" b="0" i="0" kern="1200" dirty="0">
                <a:solidFill>
                  <a:schemeClr val="tx1"/>
                </a:solidFill>
                <a:latin typeface="+mn-lt"/>
                <a:ea typeface="+mn-ea"/>
                <a:cs typeface="+mn-cs"/>
              </a:rPr>
              <a:t>Though both trees are balanced, when there are more insertions and deletions to make the tree balanced, AVL trees should have more rotations, it would be better to use red-black. but if more search is required AVL trees should be used.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49</a:t>
            </a:fld>
            <a:endParaRPr lang="en-US"/>
          </a:p>
        </p:txBody>
      </p:sp>
    </p:spTree>
    <p:extLst>
      <p:ext uri="{BB962C8B-B14F-4D97-AF65-F5344CB8AC3E}">
        <p14:creationId xmlns:p14="http://schemas.microsoft.com/office/powerpoint/2010/main" val="210637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34567501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r>
              <a:rPr lang="en-US" sz="1200" b="0" i="0" kern="1200" dirty="0">
                <a:solidFill>
                  <a:schemeClr val="tx1"/>
                </a:solidFill>
                <a:latin typeface="+mn-lt"/>
                <a:ea typeface="+mn-ea"/>
                <a:cs typeface="+mn-cs"/>
              </a:rPr>
              <a:t>Out of n*n possible values for a simple graph the diagonal values will always be zero.</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50</a:t>
            </a:fld>
            <a:endParaRPr lang="en-US"/>
          </a:p>
        </p:txBody>
      </p:sp>
    </p:spTree>
    <p:extLst>
      <p:ext uri="{BB962C8B-B14F-4D97-AF65-F5344CB8AC3E}">
        <p14:creationId xmlns:p14="http://schemas.microsoft.com/office/powerpoint/2010/main" val="37362172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r>
              <a:rPr lang="en-US" sz="1200" b="0" i="0" kern="1200" dirty="0">
                <a:solidFill>
                  <a:schemeClr val="tx1"/>
                </a:solidFill>
                <a:latin typeface="+mn-lt"/>
                <a:ea typeface="+mn-ea"/>
                <a:cs typeface="+mn-cs"/>
              </a:rPr>
              <a:t>Out of n*n possible values for a simple graph the diagonal values will always be zero.</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51</a:t>
            </a:fld>
            <a:endParaRPr lang="en-US"/>
          </a:p>
        </p:txBody>
      </p:sp>
    </p:spTree>
    <p:extLst>
      <p:ext uri="{BB962C8B-B14F-4D97-AF65-F5344CB8AC3E}">
        <p14:creationId xmlns:p14="http://schemas.microsoft.com/office/powerpoint/2010/main" val="3787703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52</a:t>
            </a:fld>
            <a:endParaRPr lang="en-US"/>
          </a:p>
        </p:txBody>
      </p:sp>
    </p:spTree>
    <p:extLst>
      <p:ext uri="{BB962C8B-B14F-4D97-AF65-F5344CB8AC3E}">
        <p14:creationId xmlns:p14="http://schemas.microsoft.com/office/powerpoint/2010/main" val="37362172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53</a:t>
            </a:fld>
            <a:endParaRPr lang="en-US"/>
          </a:p>
        </p:txBody>
      </p:sp>
    </p:spTree>
    <p:extLst>
      <p:ext uri="{BB962C8B-B14F-4D97-AF65-F5344CB8AC3E}">
        <p14:creationId xmlns:p14="http://schemas.microsoft.com/office/powerpoint/2010/main" val="22438240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54</a:t>
            </a:fld>
            <a:endParaRPr lang="en-US"/>
          </a:p>
        </p:txBody>
      </p:sp>
    </p:spTree>
    <p:extLst>
      <p:ext uri="{BB962C8B-B14F-4D97-AF65-F5344CB8AC3E}">
        <p14:creationId xmlns:p14="http://schemas.microsoft.com/office/powerpoint/2010/main" val="37362172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55</a:t>
            </a:fld>
            <a:endParaRPr lang="en-US"/>
          </a:p>
        </p:txBody>
      </p:sp>
    </p:spTree>
    <p:extLst>
      <p:ext uri="{BB962C8B-B14F-4D97-AF65-F5344CB8AC3E}">
        <p14:creationId xmlns:p14="http://schemas.microsoft.com/office/powerpoint/2010/main" val="12416688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56</a:t>
            </a:fld>
            <a:endParaRPr lang="en-US"/>
          </a:p>
        </p:txBody>
      </p:sp>
    </p:spTree>
    <p:extLst>
      <p:ext uri="{BB962C8B-B14F-4D97-AF65-F5344CB8AC3E}">
        <p14:creationId xmlns:p14="http://schemas.microsoft.com/office/powerpoint/2010/main" val="37362172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57</a:t>
            </a:fld>
            <a:endParaRPr lang="en-US"/>
          </a:p>
        </p:txBody>
      </p:sp>
    </p:spTree>
    <p:extLst>
      <p:ext uri="{BB962C8B-B14F-4D97-AF65-F5344CB8AC3E}">
        <p14:creationId xmlns:p14="http://schemas.microsoft.com/office/powerpoint/2010/main" val="3146313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58</a:t>
            </a:fld>
            <a:endParaRPr lang="en-US"/>
          </a:p>
        </p:txBody>
      </p:sp>
    </p:spTree>
    <p:extLst>
      <p:ext uri="{BB962C8B-B14F-4D97-AF65-F5344CB8AC3E}">
        <p14:creationId xmlns:p14="http://schemas.microsoft.com/office/powerpoint/2010/main" val="37362172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59</a:t>
            </a:fld>
            <a:endParaRPr lang="en-US"/>
          </a:p>
        </p:txBody>
      </p:sp>
    </p:spTree>
    <p:extLst>
      <p:ext uri="{BB962C8B-B14F-4D97-AF65-F5344CB8AC3E}">
        <p14:creationId xmlns:p14="http://schemas.microsoft.com/office/powerpoint/2010/main" val="71539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14834561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60</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61</a:t>
            </a:fld>
            <a:endParaRPr lang="en-US"/>
          </a:p>
        </p:txBody>
      </p:sp>
    </p:spTree>
    <p:extLst>
      <p:ext uri="{BB962C8B-B14F-4D97-AF65-F5344CB8AC3E}">
        <p14:creationId xmlns:p14="http://schemas.microsoft.com/office/powerpoint/2010/main" val="13995166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62</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63</a:t>
            </a:fld>
            <a:endParaRPr lang="en-US"/>
          </a:p>
        </p:txBody>
      </p:sp>
    </p:spTree>
    <p:extLst>
      <p:ext uri="{BB962C8B-B14F-4D97-AF65-F5344CB8AC3E}">
        <p14:creationId xmlns:p14="http://schemas.microsoft.com/office/powerpoint/2010/main" val="9126812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64</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65</a:t>
            </a:fld>
            <a:endParaRPr lang="en-US"/>
          </a:p>
        </p:txBody>
      </p:sp>
    </p:spTree>
    <p:extLst>
      <p:ext uri="{BB962C8B-B14F-4D97-AF65-F5344CB8AC3E}">
        <p14:creationId xmlns:p14="http://schemas.microsoft.com/office/powerpoint/2010/main" val="41395401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66</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67</a:t>
            </a:fld>
            <a:endParaRPr lang="en-US"/>
          </a:p>
        </p:txBody>
      </p:sp>
    </p:spTree>
    <p:extLst>
      <p:ext uri="{BB962C8B-B14F-4D97-AF65-F5344CB8AC3E}">
        <p14:creationId xmlns:p14="http://schemas.microsoft.com/office/powerpoint/2010/main" val="37162252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68</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69</a:t>
            </a:fld>
            <a:endParaRPr lang="en-US"/>
          </a:p>
        </p:txBody>
      </p:sp>
    </p:spTree>
    <p:extLst>
      <p:ext uri="{BB962C8B-B14F-4D97-AF65-F5344CB8AC3E}">
        <p14:creationId xmlns:p14="http://schemas.microsoft.com/office/powerpoint/2010/main" val="901574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pPr fontAlgn="base"/>
            <a:r>
              <a:rPr lang="en-US" sz="1200" b="0" i="0" kern="1200" dirty="0">
                <a:solidFill>
                  <a:schemeClr val="tx1"/>
                </a:solidFill>
                <a:effectLst/>
                <a:latin typeface="+mn-lt"/>
                <a:ea typeface="+mn-ea"/>
                <a:cs typeface="+mn-cs"/>
              </a:rPr>
              <a:t>For getting intersection of L1 and L2, search for each element of L1 in L2 and print the elements we find in L2. There can be many ways for getting union of L1 and L2. One of them is as follows a) Print all the nodes of L1 and print only those which are not present in L2. b) Print nodes of L2. All of these methods will require more operations than intersection as we have to process intersection node plus other nodes.</a:t>
            </a: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41732569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70</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71</a:t>
            </a:fld>
            <a:endParaRPr lang="en-US"/>
          </a:p>
        </p:txBody>
      </p:sp>
    </p:spTree>
    <p:extLst>
      <p:ext uri="{BB962C8B-B14F-4D97-AF65-F5344CB8AC3E}">
        <p14:creationId xmlns:p14="http://schemas.microsoft.com/office/powerpoint/2010/main" val="35321810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72</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73</a:t>
            </a:fld>
            <a:endParaRPr lang="en-US"/>
          </a:p>
        </p:txBody>
      </p:sp>
    </p:spTree>
    <p:extLst>
      <p:ext uri="{BB962C8B-B14F-4D97-AF65-F5344CB8AC3E}">
        <p14:creationId xmlns:p14="http://schemas.microsoft.com/office/powerpoint/2010/main" val="32701085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74</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75</a:t>
            </a:fld>
            <a:endParaRPr lang="en-US"/>
          </a:p>
        </p:txBody>
      </p:sp>
    </p:spTree>
    <p:extLst>
      <p:ext uri="{BB962C8B-B14F-4D97-AF65-F5344CB8AC3E}">
        <p14:creationId xmlns:p14="http://schemas.microsoft.com/office/powerpoint/2010/main" val="15512304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76</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77</a:t>
            </a:fld>
            <a:endParaRPr lang="en-US"/>
          </a:p>
        </p:txBody>
      </p:sp>
    </p:spTree>
    <p:extLst>
      <p:ext uri="{BB962C8B-B14F-4D97-AF65-F5344CB8AC3E}">
        <p14:creationId xmlns:p14="http://schemas.microsoft.com/office/powerpoint/2010/main" val="4074019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78</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pPr/>
              <a:t>79</a:t>
            </a:fld>
            <a:endParaRPr lang="en-US"/>
          </a:p>
        </p:txBody>
      </p:sp>
    </p:spTree>
    <p:extLst>
      <p:ext uri="{BB962C8B-B14F-4D97-AF65-F5344CB8AC3E}">
        <p14:creationId xmlns:p14="http://schemas.microsoft.com/office/powerpoint/2010/main" val="89093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pPr fontAlgn="base"/>
            <a:r>
              <a:rPr lang="en-US" sz="1200" b="0" i="0" kern="1200" dirty="0">
                <a:solidFill>
                  <a:schemeClr val="tx1"/>
                </a:solidFill>
                <a:effectLst/>
                <a:latin typeface="+mn-lt"/>
                <a:ea typeface="+mn-ea"/>
                <a:cs typeface="+mn-cs"/>
              </a:rPr>
              <a:t>For getting intersection of L1 and L2, search for each element of L1 in L2 and print the elements we find in L2. There can be many ways for getting union of L1 and L2. One of them is as follows a) Print all the nodes of L1 and print only those which are not present in L2. b) Print nodes of L2. All of these methods will require more operations than intersection as we have to process intersection node plus other nodes.</a:t>
            </a: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10144019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80</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81</a:t>
            </a:fld>
            <a:endParaRPr lang="en-US"/>
          </a:p>
        </p:txBody>
      </p:sp>
    </p:spTree>
    <p:extLst>
      <p:ext uri="{BB962C8B-B14F-4D97-AF65-F5344CB8AC3E}">
        <p14:creationId xmlns:p14="http://schemas.microsoft.com/office/powerpoint/2010/main" val="5590272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a:t>
            </a:r>
            <a:r>
              <a:rPr lang="en-US" b="1"/>
              <a:t>: </a:t>
            </a:r>
            <a:r>
              <a:rPr lang="en-US" b="1" dirty="0"/>
              <a:t>B</a:t>
            </a:r>
          </a:p>
        </p:txBody>
      </p:sp>
      <p:sp>
        <p:nvSpPr>
          <p:cNvPr id="4" name="Slide Number Placeholder 3"/>
          <p:cNvSpPr>
            <a:spLocks noGrp="1"/>
          </p:cNvSpPr>
          <p:nvPr>
            <p:ph type="sldNum" sz="quarter" idx="5"/>
          </p:nvPr>
        </p:nvSpPr>
        <p:spPr/>
        <p:txBody>
          <a:bodyPr/>
          <a:lstStyle/>
          <a:p>
            <a:fld id="{0AAB6876-1BF1-4B88-890A-0B4E46201506}" type="slidenum">
              <a:rPr lang="en-US" smtClean="0"/>
              <a:pPr/>
              <a:t>82</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a:t>
            </a:r>
            <a:r>
              <a:rPr lang="en-US" b="1"/>
              <a:t>: </a:t>
            </a:r>
            <a:r>
              <a:rPr lang="en-US" b="1" dirty="0"/>
              <a:t>B</a:t>
            </a:r>
          </a:p>
        </p:txBody>
      </p:sp>
      <p:sp>
        <p:nvSpPr>
          <p:cNvPr id="4" name="Slide Number Placeholder 3"/>
          <p:cNvSpPr>
            <a:spLocks noGrp="1"/>
          </p:cNvSpPr>
          <p:nvPr>
            <p:ph type="sldNum" sz="quarter" idx="5"/>
          </p:nvPr>
        </p:nvSpPr>
        <p:spPr/>
        <p:txBody>
          <a:bodyPr/>
          <a:lstStyle/>
          <a:p>
            <a:fld id="{0AAB6876-1BF1-4B88-890A-0B4E46201506}" type="slidenum">
              <a:rPr lang="en-US" smtClean="0"/>
              <a:pPr/>
              <a:t>83</a:t>
            </a:fld>
            <a:endParaRPr lang="en-US"/>
          </a:p>
        </p:txBody>
      </p:sp>
    </p:spTree>
    <p:extLst>
      <p:ext uri="{BB962C8B-B14F-4D97-AF65-F5344CB8AC3E}">
        <p14:creationId xmlns:p14="http://schemas.microsoft.com/office/powerpoint/2010/main" val="32156640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Out of the 2 queues 1 queue is used for storing actual data and the other queue is used for storing priority data.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84</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Out of the 2 queues 1 queue is used for storing actual data and the other queue is used for storing priority data.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85</a:t>
            </a:fld>
            <a:endParaRPr lang="en-US"/>
          </a:p>
        </p:txBody>
      </p:sp>
    </p:spTree>
    <p:extLst>
      <p:ext uri="{BB962C8B-B14F-4D97-AF65-F5344CB8AC3E}">
        <p14:creationId xmlns:p14="http://schemas.microsoft.com/office/powerpoint/2010/main" val="22365932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86</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87</a:t>
            </a:fld>
            <a:endParaRPr lang="en-US"/>
          </a:p>
        </p:txBody>
      </p:sp>
    </p:spTree>
    <p:extLst>
      <p:ext uri="{BB962C8B-B14F-4D97-AF65-F5344CB8AC3E}">
        <p14:creationId xmlns:p14="http://schemas.microsoft.com/office/powerpoint/2010/main" val="30009182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Using Depth First Search, we traverse the whole graph i.e. visiting all Vertices and Edges.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88</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Using Depth First Search, we traverse the whole graph i.e. visiting all Vertices and Edges.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89</a:t>
            </a:fld>
            <a:endParaRPr lang="en-US"/>
          </a:p>
        </p:txBody>
      </p:sp>
    </p:spTree>
    <p:extLst>
      <p:ext uri="{BB962C8B-B14F-4D97-AF65-F5344CB8AC3E}">
        <p14:creationId xmlns:p14="http://schemas.microsoft.com/office/powerpoint/2010/main" val="3612598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r>
              <a:rPr lang="en-US" sz="1200" b="0" i="0" kern="1200" dirty="0">
                <a:solidFill>
                  <a:schemeClr val="tx1"/>
                </a:solidFill>
                <a:latin typeface="+mn-lt"/>
                <a:ea typeface="+mn-ea"/>
                <a:cs typeface="+mn-cs"/>
              </a:rPr>
              <a:t>Queues can be used for limited resource allocation. For other operations, stacks are used.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417325690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Regardless of which algorithm is used, in a graph with unique weight, resulting spanning tree will be same.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90</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r>
              <a:rPr lang="en-US" sz="1200" b="0" i="0" kern="1200" dirty="0">
                <a:solidFill>
                  <a:schemeClr val="tx1"/>
                </a:solidFill>
                <a:latin typeface="+mn-lt"/>
                <a:ea typeface="+mn-ea"/>
                <a:cs typeface="+mn-cs"/>
              </a:rPr>
              <a:t>Regardless of which algorithm is used, in a graph with unique weight, resulting spanning tree will be same.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91</a:t>
            </a:fld>
            <a:endParaRPr lang="en-US"/>
          </a:p>
        </p:txBody>
      </p:sp>
    </p:spTree>
    <p:extLst>
      <p:ext uri="{BB962C8B-B14F-4D97-AF65-F5344CB8AC3E}">
        <p14:creationId xmlns:p14="http://schemas.microsoft.com/office/powerpoint/2010/main" val="235104601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92</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93</a:t>
            </a:fld>
            <a:endParaRPr lang="en-US"/>
          </a:p>
        </p:txBody>
      </p:sp>
    </p:spTree>
    <p:extLst>
      <p:ext uri="{BB962C8B-B14F-4D97-AF65-F5344CB8AC3E}">
        <p14:creationId xmlns:p14="http://schemas.microsoft.com/office/powerpoint/2010/main" val="32485881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94</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95</a:t>
            </a:fld>
            <a:endParaRPr lang="en-US"/>
          </a:p>
        </p:txBody>
      </p:sp>
    </p:spTree>
    <p:extLst>
      <p:ext uri="{BB962C8B-B14F-4D97-AF65-F5344CB8AC3E}">
        <p14:creationId xmlns:p14="http://schemas.microsoft.com/office/powerpoint/2010/main" val="18830730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96</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97</a:t>
            </a:fld>
            <a:endParaRPr lang="en-US"/>
          </a:p>
        </p:txBody>
      </p:sp>
    </p:spTree>
    <p:extLst>
      <p:ext uri="{BB962C8B-B14F-4D97-AF65-F5344CB8AC3E}">
        <p14:creationId xmlns:p14="http://schemas.microsoft.com/office/powerpoint/2010/main" val="42572040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98</a:t>
            </a:fld>
            <a:endParaRPr lang="en-US"/>
          </a:p>
        </p:txBody>
      </p:sp>
    </p:spTree>
    <p:extLst>
      <p:ext uri="{BB962C8B-B14F-4D97-AF65-F5344CB8AC3E}">
        <p14:creationId xmlns:p14="http://schemas.microsoft.com/office/powerpoint/2010/main" val="2550529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pPr/>
              <a:t>99</a:t>
            </a:fld>
            <a:endParaRPr lang="en-US"/>
          </a:p>
        </p:txBody>
      </p:sp>
    </p:spTree>
    <p:extLst>
      <p:ext uri="{BB962C8B-B14F-4D97-AF65-F5344CB8AC3E}">
        <p14:creationId xmlns:p14="http://schemas.microsoft.com/office/powerpoint/2010/main" val="237903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 /><Relationship Id="rId1" Type="http://schemas.openxmlformats.org/officeDocument/2006/relationships/slideLayout" Target="../slideLayouts/slideLayout1.xml" /></Relationships>
</file>

<file path=ppt/slides/_rels/slide10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1.xml" /><Relationship Id="rId1" Type="http://schemas.openxmlformats.org/officeDocument/2006/relationships/slideLayout" Target="../slideLayouts/slideLayout1.xml" /></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 /><Relationship Id="rId1" Type="http://schemas.openxmlformats.org/officeDocument/2006/relationships/slideLayout" Target="../slideLayouts/slideLayout1.xml" /></Relationships>
</file>

<file path=ppt/slides/_rels/slide10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3.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2.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8.xml"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3.xml"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5.xml"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7.xml"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9.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1.xml"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3.xml" /><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1.xml" /></Relationships>
</file>

<file path=ppt/slides/_rels/slide4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5.xml" /><Relationship Id="rId1" Type="http://schemas.openxmlformats.org/officeDocument/2006/relationships/slideLayout" Target="../slideLayouts/slideLayout1.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7.xml" /><Relationship Id="rId1" Type="http://schemas.openxmlformats.org/officeDocument/2006/relationships/slideLayout" Target="../slideLayouts/slideLayout1.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1.xml" /></Relationships>
</file>

<file path=ppt/slides/_rels/slide4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9.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1.xml" /></Relationships>
</file>

<file path=ppt/slides/_rels/slide5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1.xml" /><Relationship Id="rId1" Type="http://schemas.openxmlformats.org/officeDocument/2006/relationships/slideLayout" Target="../slideLayouts/slideLayout1.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1.xml" /></Relationships>
</file>

<file path=ppt/slides/_rels/slide5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5.xml" /><Relationship Id="rId1" Type="http://schemas.openxmlformats.org/officeDocument/2006/relationships/slideLayout" Target="../slideLayouts/slideLayout1.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1.xml" /></Relationships>
</file>

<file path=ppt/slides/_rels/slide5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7.xml" /><Relationship Id="rId1" Type="http://schemas.openxmlformats.org/officeDocument/2006/relationships/slideLayout" Target="../slideLayouts/slideLayout1.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1.xml" /></Relationships>
</file>

<file path=ppt/slides/_rels/slide5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9.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1.xml" /></Relationships>
</file>

<file path=ppt/slides/_rels/slide6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3.xml" /><Relationship Id="rId1" Type="http://schemas.openxmlformats.org/officeDocument/2006/relationships/slideLayout" Target="../slideLayouts/slideLayout1.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1.xml" /></Relationships>
</file>

<file path=ppt/slides/_rels/slide6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5.xml" /><Relationship Id="rId1" Type="http://schemas.openxmlformats.org/officeDocument/2006/relationships/slideLayout" Target="../slideLayouts/slideLayout1.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1.xml" /></Relationships>
</file>

<file path=ppt/slides/_rels/slide6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7.xml" /><Relationship Id="rId1" Type="http://schemas.openxmlformats.org/officeDocument/2006/relationships/slideLayout" Target="../slideLayouts/slideLayout1.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6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9.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1.xml" /></Relationships>
</file>

<file path=ppt/slides/_rels/slide7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1.xml" /><Relationship Id="rId1" Type="http://schemas.openxmlformats.org/officeDocument/2006/relationships/slideLayout" Target="../slideLayouts/slideLayout1.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5.xml" /><Relationship Id="rId1" Type="http://schemas.openxmlformats.org/officeDocument/2006/relationships/slideLayout" Target="../slideLayouts/slideLayout1.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1.xml" /></Relationships>
</file>

<file path=ppt/slides/_rels/slide7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7.xml" /><Relationship Id="rId1" Type="http://schemas.openxmlformats.org/officeDocument/2006/relationships/slideLayout" Target="../slideLayouts/slideLayout1.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1.xml" /></Relationships>
</file>

<file path=ppt/slides/_rels/slide7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9.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1.xml" /></Relationships>
</file>

<file path=ppt/slides/_rels/slide8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1.xml" /><Relationship Id="rId1" Type="http://schemas.openxmlformats.org/officeDocument/2006/relationships/slideLayout" Target="../slideLayouts/slideLayout1.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1.xml" /></Relationships>
</file>

<file path=ppt/slides/_rels/slide8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3.xml" /><Relationship Id="rId1" Type="http://schemas.openxmlformats.org/officeDocument/2006/relationships/slideLayout" Target="../slideLayouts/slideLayout1.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1.xml" /></Relationships>
</file>

<file path=ppt/slides/_rels/slide8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5.xml" /><Relationship Id="rId1" Type="http://schemas.openxmlformats.org/officeDocument/2006/relationships/slideLayout" Target="../slideLayouts/slideLayout1.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 /><Relationship Id="rId1" Type="http://schemas.openxmlformats.org/officeDocument/2006/relationships/slideLayout" Target="../slideLayouts/slideLayout1.xml" /></Relationships>
</file>

<file path=ppt/slides/_rels/slide8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7.xml" /><Relationship Id="rId1" Type="http://schemas.openxmlformats.org/officeDocument/2006/relationships/slideLayout" Target="../slideLayouts/slideLayout1.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 /><Relationship Id="rId1" Type="http://schemas.openxmlformats.org/officeDocument/2006/relationships/slideLayout" Target="../slideLayouts/slideLayout1.xml" /></Relationships>
</file>

<file path=ppt/slides/_rels/slide8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9.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 /><Relationship Id="rId1" Type="http://schemas.openxmlformats.org/officeDocument/2006/relationships/slideLayout" Target="../slideLayouts/slideLayout1.xml" /></Relationships>
</file>

<file path=ppt/slides/_rels/slide9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1.xml" /><Relationship Id="rId1" Type="http://schemas.openxmlformats.org/officeDocument/2006/relationships/slideLayout" Target="../slideLayouts/slideLayout1.xml" /></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 /><Relationship Id="rId1" Type="http://schemas.openxmlformats.org/officeDocument/2006/relationships/slideLayout" Target="../slideLayouts/slideLayout1.xml" /></Relationships>
</file>

<file path=ppt/slides/_rels/slide9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3.xml" /><Relationship Id="rId1" Type="http://schemas.openxmlformats.org/officeDocument/2006/relationships/slideLayout" Target="../slideLayouts/slideLayout1.xml" /></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 /><Relationship Id="rId1" Type="http://schemas.openxmlformats.org/officeDocument/2006/relationships/slideLayout" Target="../slideLayouts/slideLayout1.xml" /></Relationships>
</file>

<file path=ppt/slides/_rels/slide9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5.xml" /><Relationship Id="rId1" Type="http://schemas.openxmlformats.org/officeDocument/2006/relationships/slideLayout" Target="../slideLayouts/slideLayout1.xml" /></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 /><Relationship Id="rId1" Type="http://schemas.openxmlformats.org/officeDocument/2006/relationships/slideLayout" Target="../slideLayouts/slideLayout1.xml" /></Relationships>
</file>

<file path=ppt/slides/_rels/slide9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7.xml" /><Relationship Id="rId1" Type="http://schemas.openxmlformats.org/officeDocument/2006/relationships/slideLayout" Target="../slideLayouts/slideLayout1.xml" /></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 /><Relationship Id="rId1" Type="http://schemas.openxmlformats.org/officeDocument/2006/relationships/slideLayout" Target="../slideLayouts/slideLayout1.xml" /></Relationships>
</file>

<file path=ppt/slides/_rels/slide9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of the following points is/are true about Linked List data structure when it is compared with array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It is easy to insert and delete elements in Linked List.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Random access is not allowed in a typical implementation of Lists.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Linked lists can change their size any time.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spTree>
    <p:extLst>
      <p:ext uri="{BB962C8B-B14F-4D97-AF65-F5344CB8AC3E}">
        <p14:creationId xmlns:p14="http://schemas.microsoft.com/office/powerpoint/2010/main" val="264689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A queue data-structure can be used for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expression parsing</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 recursion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sp>
        <p:nvSpPr>
          <p:cNvPr id="14" name="Rectangle 13">
            <a:extLst>
              <a:ext uri="{FF2B5EF4-FFF2-40B4-BE49-F238E27FC236}">
                <a16:creationId xmlns:a16="http://schemas.microsoft.com/office/drawing/2014/main" id="{D95ABC10-15CF-488C-806F-94CE71FC878A}"/>
              </a:ext>
            </a:extLst>
          </p:cNvPr>
          <p:cNvSpPr/>
          <p:nvPr/>
        </p:nvSpPr>
        <p:spPr>
          <a:xfrm>
            <a:off x="1523968" y="442913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resource allocation</a:t>
            </a:r>
          </a:p>
        </p:txBody>
      </p:sp>
      <p:pic>
        <p:nvPicPr>
          <p:cNvPr id="15" name="Picture 14">
            <a:extLst>
              <a:ext uri="{FF2B5EF4-FFF2-40B4-BE49-F238E27FC236}">
                <a16:creationId xmlns:a16="http://schemas.microsoft.com/office/drawing/2014/main" id="{325FDE49-18B1-4499-AB32-D544681272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1824" y="4422005"/>
            <a:ext cx="673844" cy="653629"/>
          </a:xfrm>
          <a:prstGeom prst="rect">
            <a:avLst/>
          </a:prstGeom>
        </p:spPr>
      </p:pic>
    </p:spTree>
    <p:extLst>
      <p:ext uri="{BB962C8B-B14F-4D97-AF65-F5344CB8AC3E}">
        <p14:creationId xmlns:p14="http://schemas.microsoft.com/office/powerpoint/2010/main" val="931385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Where can we use Breadth First Search(BFS)?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trees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Stacks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Both A and C</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49</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Graphs</a:t>
            </a:r>
          </a:p>
        </p:txBody>
      </p:sp>
    </p:spTree>
    <p:extLst>
      <p:ext uri="{BB962C8B-B14F-4D97-AF65-F5344CB8AC3E}">
        <p14:creationId xmlns:p14="http://schemas.microsoft.com/office/powerpoint/2010/main" val="12475310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Where can we use Breadth First Search(BFS)?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trees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Stacks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Both A and C</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49</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Graphs</a:t>
            </a:r>
          </a:p>
        </p:txBody>
      </p:sp>
      <p:pic>
        <p:nvPicPr>
          <p:cNvPr id="15" name="Picture 14">
            <a:extLst>
              <a:ext uri="{FF2B5EF4-FFF2-40B4-BE49-F238E27FC236}">
                <a16:creationId xmlns:a16="http://schemas.microsoft.com/office/drawing/2014/main" id="{783EB833-EE2B-40E7-A306-84D1089FB2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7648" y="4347757"/>
            <a:ext cx="673844" cy="653629"/>
          </a:xfrm>
          <a:prstGeom prst="rect">
            <a:avLst/>
          </a:prstGeom>
        </p:spPr>
      </p:pic>
    </p:spTree>
    <p:extLst>
      <p:ext uri="{BB962C8B-B14F-4D97-AF65-F5344CB8AC3E}">
        <p14:creationId xmlns:p14="http://schemas.microsoft.com/office/powerpoint/2010/main" val="38448680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Which is the most suitable construct utilized for traversing in a Circular Linked List?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Do-While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While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for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50</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a:t>
            </a:r>
          </a:p>
        </p:txBody>
      </p:sp>
    </p:spTree>
    <p:extLst>
      <p:ext uri="{BB962C8B-B14F-4D97-AF65-F5344CB8AC3E}">
        <p14:creationId xmlns:p14="http://schemas.microsoft.com/office/powerpoint/2010/main" val="12475310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Which is the most suitable construct utilized for traversing in a Circular Linked List?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Do-While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While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for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50</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a:t>
            </a:r>
          </a:p>
        </p:txBody>
      </p:sp>
      <p:pic>
        <p:nvPicPr>
          <p:cNvPr id="15" name="Picture 14">
            <a:extLst>
              <a:ext uri="{FF2B5EF4-FFF2-40B4-BE49-F238E27FC236}">
                <a16:creationId xmlns:a16="http://schemas.microsoft.com/office/drawing/2014/main" id="{89E8F3EF-5187-496A-955D-2CA789EB7C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7688" y="3268526"/>
            <a:ext cx="673844" cy="653629"/>
          </a:xfrm>
          <a:prstGeom prst="rect">
            <a:avLst/>
          </a:prstGeom>
        </p:spPr>
      </p:pic>
    </p:spTree>
    <p:extLst>
      <p:ext uri="{BB962C8B-B14F-4D97-AF65-F5344CB8AC3E}">
        <p14:creationId xmlns:p14="http://schemas.microsoft.com/office/powerpoint/2010/main" val="381845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Consider the usual algorithm for determining whether a sequence of parentheses is balanced.</a:t>
            </a:r>
            <a:br>
              <a:rPr lang="en-US" sz="2500" dirty="0">
                <a:latin typeface="Nunito Sans" panose="00000500000000000000" pitchFamily="2" charset="0"/>
              </a:rPr>
            </a:br>
            <a:r>
              <a:rPr lang="en-US" sz="2500" dirty="0">
                <a:latin typeface="Nunito Sans" panose="00000500000000000000" pitchFamily="2" charset="0"/>
              </a:rPr>
              <a:t>The maximum number of parentheses that appear on the stack AT ANY ONE TIME when the algorithm analyzes: (()(())(())) are: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or more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spTree>
    <p:extLst>
      <p:ext uri="{BB962C8B-B14F-4D97-AF65-F5344CB8AC3E}">
        <p14:creationId xmlns:p14="http://schemas.microsoft.com/office/powerpoint/2010/main" val="298644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Consider the usual algorithm for determining whether a sequence of parentheses is balanced.</a:t>
            </a:r>
            <a:br>
              <a:rPr lang="en-US" sz="2500" dirty="0">
                <a:latin typeface="Nunito Sans" panose="00000500000000000000" pitchFamily="2" charset="0"/>
              </a:rPr>
            </a:br>
            <a:r>
              <a:rPr lang="en-US" sz="2500" dirty="0">
                <a:latin typeface="Nunito Sans" panose="00000500000000000000" pitchFamily="2" charset="0"/>
              </a:rPr>
              <a:t>The maximum number of parentheses that appear on the stack AT ANY ONE TIME when the algorithm analyzes: (()(())(())) are: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or more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14" name="Picture 13">
            <a:extLst>
              <a:ext uri="{FF2B5EF4-FFF2-40B4-BE49-F238E27FC236}">
                <a16:creationId xmlns:a16="http://schemas.microsoft.com/office/drawing/2014/main" id="{B3FB9500-FB75-41F2-B2EB-B4B30FC482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568" y="4393602"/>
            <a:ext cx="673844" cy="653629"/>
          </a:xfrm>
          <a:prstGeom prst="rect">
            <a:avLst/>
          </a:prstGeom>
        </p:spPr>
      </p:pic>
    </p:spTree>
    <p:extLst>
      <p:ext uri="{BB962C8B-B14F-4D97-AF65-F5344CB8AC3E}">
        <p14:creationId xmlns:p14="http://schemas.microsoft.com/office/powerpoint/2010/main" val="87797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What is the functionality of the following code?</a:t>
            </a:r>
          </a:p>
        </p:txBody>
      </p:sp>
      <p:sp>
        <p:nvSpPr>
          <p:cNvPr id="2" name="Rectangle 1"/>
          <p:cNvSpPr/>
          <p:nvPr/>
        </p:nvSpPr>
        <p:spPr>
          <a:xfrm>
            <a:off x="598715" y="2590800"/>
            <a:ext cx="11063835" cy="348140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itchFamily="49" charset="0"/>
                <a:cs typeface="Courier New" pitchFamily="49" charset="0"/>
              </a:rPr>
              <a:t>public void function(Node </a:t>
            </a:r>
            <a:r>
              <a:rPr lang="en-US" sz="2000" b="1" dirty="0" err="1">
                <a:solidFill>
                  <a:schemeClr val="bg1"/>
                </a:solidFill>
                <a:latin typeface="Courier New" pitchFamily="49" charset="0"/>
                <a:cs typeface="Courier New" pitchFamily="49" charset="0"/>
              </a:rPr>
              <a:t>node</a:t>
            </a:r>
            <a:r>
              <a:rPr lang="en-US" sz="2000" b="1" dirty="0">
                <a:solidFill>
                  <a:schemeClr val="bg1"/>
                </a:solidFill>
                <a:latin typeface="Courier New" pitchFamily="49" charset="0"/>
                <a:cs typeface="Courier New" pitchFamily="49" charset="0"/>
              </a:rPr>
              <a:t>)</a:t>
            </a:r>
          </a:p>
          <a:p>
            <a:r>
              <a:rPr lang="en-IN" sz="2000" b="1" dirty="0">
                <a:solidFill>
                  <a:schemeClr val="bg1"/>
                </a:solidFill>
                <a:latin typeface="Courier New" pitchFamily="49" charset="0"/>
                <a:cs typeface="Courier New"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if(size == 0)</a:t>
            </a:r>
          </a:p>
          <a:p>
            <a:r>
              <a:rPr lang="en-IN" sz="2000" b="1" dirty="0">
                <a:solidFill>
                  <a:schemeClr val="bg1"/>
                </a:solidFill>
                <a:latin typeface="Courier New" panose="02070309020205020404" pitchFamily="49" charset="0"/>
                <a:cs typeface="Courier New" panose="02070309020205020404" pitchFamily="49" charset="0"/>
              </a:rPr>
              <a:t>      head = node</a:t>
            </a:r>
            <a:endParaRPr lang="en-US" sz="2000" b="1" dirty="0">
              <a:solidFill>
                <a:schemeClr val="bg1"/>
              </a:solidFill>
              <a:latin typeface="Courier New" panose="02070309020205020404" pitchFamily="49" charset="0"/>
              <a:cs typeface="Courier New" panose="02070309020205020404" pitchFamily="49" charset="0"/>
            </a:endParaRPr>
          </a:p>
          <a:p>
            <a:r>
              <a:rPr lang="en-IN" sz="2000" b="1" dirty="0">
                <a:solidFill>
                  <a:schemeClr val="bg1"/>
                </a:solidFill>
                <a:latin typeface="Courier New" panose="02070309020205020404" pitchFamily="49" charset="0"/>
                <a:cs typeface="Courier New" panose="02070309020205020404" pitchFamily="49" charset="0"/>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IN"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pPr lvl="1"/>
            <a:r>
              <a:rPr lang="en-US" sz="2000" b="1" dirty="0">
                <a:solidFill>
                  <a:schemeClr val="bg1"/>
                </a:solidFill>
                <a:latin typeface="Courier New" panose="02070309020205020404" pitchFamily="49" charset="0"/>
                <a:cs typeface="Courier New" panose="02070309020205020404" pitchFamily="49" charset="0"/>
              </a:rPr>
              <a:t>  Node </a:t>
            </a:r>
            <a:r>
              <a:rPr lang="en-US" sz="2000" b="1" dirty="0" err="1">
                <a:solidFill>
                  <a:schemeClr val="bg1"/>
                </a:solidFill>
                <a:latin typeface="Courier New" pitchFamily="49" charset="0"/>
                <a:cs typeface="Courier New" pitchFamily="49" charset="0"/>
              </a:rPr>
              <a:t>temp,cur</a:t>
            </a:r>
            <a:r>
              <a:rPr lang="en-US" sz="2000" b="1" dirty="0">
                <a:solidFill>
                  <a:schemeClr val="bg1"/>
                </a:solidFill>
                <a:latin typeface="Courier New" panose="02070309020205020404" pitchFamily="49" charset="0"/>
                <a:cs typeface="Courier New" panose="02070309020205020404" pitchFamily="49" charset="0"/>
              </a:rPr>
              <a:t>;</a:t>
            </a:r>
          </a:p>
          <a:p>
            <a:pPr lvl="1"/>
            <a:r>
              <a:rPr lang="en-US" sz="2000" b="1" dirty="0">
                <a:solidFill>
                  <a:schemeClr val="bg1"/>
                </a:solidFill>
                <a:latin typeface="Courier New" panose="02070309020205020404" pitchFamily="49" charset="0"/>
                <a:cs typeface="Courier New" panose="02070309020205020404" pitchFamily="49" charset="0"/>
              </a:rPr>
              <a:t>  for(cur = head; (temp = </a:t>
            </a:r>
            <a:r>
              <a:rPr lang="en-US" sz="2000" b="1" dirty="0" err="1">
                <a:solidFill>
                  <a:schemeClr val="bg1"/>
                </a:solidFill>
                <a:latin typeface="Courier New" pitchFamily="49" charset="0"/>
                <a:cs typeface="Courier New" pitchFamily="49" charset="0"/>
              </a:rPr>
              <a:t>cur.getNext</a:t>
            </a:r>
            <a:r>
              <a:rPr lang="en-US" sz="2000" b="1" dirty="0">
                <a:solidFill>
                  <a:schemeClr val="bg1"/>
                </a:solidFill>
                <a:latin typeface="Courier New" panose="02070309020205020404" pitchFamily="49" charset="0"/>
                <a:cs typeface="Courier New" panose="02070309020205020404" pitchFamily="49" charset="0"/>
              </a:rPr>
              <a:t>())!=null; cur = temp);</a:t>
            </a:r>
          </a:p>
          <a:p>
            <a:pPr lvl="1"/>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itchFamily="49" charset="0"/>
                <a:cs typeface="Courier New" pitchFamily="49" charset="0"/>
              </a:rPr>
              <a:t>cur.setNext</a:t>
            </a:r>
            <a:r>
              <a:rPr lang="en-US" sz="2000" b="1" dirty="0">
                <a:solidFill>
                  <a:schemeClr val="bg1"/>
                </a:solidFill>
                <a:latin typeface="Courier New" pitchFamily="49" charset="0"/>
                <a:cs typeface="Courier New" pitchFamily="49" charset="0"/>
              </a:rPr>
              <a:t>(node); </a:t>
            </a:r>
          </a:p>
          <a:p>
            <a:r>
              <a:rPr lang="en-IN" sz="2000" b="1" dirty="0">
                <a:solidFill>
                  <a:schemeClr val="bg1"/>
                </a:solidFill>
                <a:latin typeface="Courier New" pitchFamily="49" charset="0"/>
                <a:cs typeface="Courier New" pitchFamily="49" charset="0"/>
              </a:rPr>
              <a:t>   }</a:t>
            </a:r>
          </a:p>
          <a:p>
            <a:r>
              <a:rPr lang="en-IN" sz="2000" b="1" dirty="0">
                <a:solidFill>
                  <a:schemeClr val="bg1"/>
                </a:solidFill>
                <a:latin typeface="Courier New" pitchFamily="49" charset="0"/>
                <a:cs typeface="Courier New" pitchFamily="49" charset="0"/>
              </a:rPr>
              <a:t> size++;}</a:t>
            </a:r>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674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 Inserting a node at the beginning of the list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Deleting a node at the beginning of the list</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Inserting a node at the end of the list</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Deleting a node at the end of the list</a:t>
            </a: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spTree>
    <p:extLst>
      <p:ext uri="{BB962C8B-B14F-4D97-AF65-F5344CB8AC3E}">
        <p14:creationId xmlns:p14="http://schemas.microsoft.com/office/powerpoint/2010/main" val="152946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 Inserting a node at the beginning of the list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Deleting a node at the beginning of the list</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Inserting a node at the end of the list</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Deleting a node at the end of the list</a:t>
            </a: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3" name="Picture 12">
            <a:extLst>
              <a:ext uri="{FF2B5EF4-FFF2-40B4-BE49-F238E27FC236}">
                <a16:creationId xmlns:a16="http://schemas.microsoft.com/office/drawing/2014/main" id="{C1267FD8-8C7A-40D7-A0B8-DFD8B02FF2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0096" y="3422688"/>
            <a:ext cx="673844" cy="653629"/>
          </a:xfrm>
          <a:prstGeom prst="rect">
            <a:avLst/>
          </a:prstGeom>
        </p:spPr>
      </p:pic>
    </p:spTree>
    <p:extLst>
      <p:ext uri="{BB962C8B-B14F-4D97-AF65-F5344CB8AC3E}">
        <p14:creationId xmlns:p14="http://schemas.microsoft.com/office/powerpoint/2010/main" val="58169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861774"/>
          </a:xfrm>
          <a:prstGeom prst="rect">
            <a:avLst/>
          </a:prstGeom>
          <a:noFill/>
        </p:spPr>
        <p:txBody>
          <a:bodyPr wrap="square" rtlCol="0">
            <a:spAutoFit/>
          </a:bodyPr>
          <a:lstStyle/>
          <a:p>
            <a:r>
              <a:rPr lang="en-US" sz="2500" dirty="0">
                <a:latin typeface="Nunito Sans" panose="00000500000000000000" pitchFamily="2" charset="0"/>
              </a:rPr>
              <a:t>What does the following function do for a given Linked List with first node as head?</a:t>
            </a:r>
          </a:p>
        </p:txBody>
      </p:sp>
      <p:sp>
        <p:nvSpPr>
          <p:cNvPr id="2" name="Rectangle 1"/>
          <p:cNvSpPr/>
          <p:nvPr/>
        </p:nvSpPr>
        <p:spPr>
          <a:xfrm>
            <a:off x="595274" y="2786058"/>
            <a:ext cx="11063835" cy="32147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itchFamily="49" charset="0"/>
                <a:cs typeface="Courier New" pitchFamily="49" charset="0"/>
              </a:rPr>
              <a:t>void fun1(</a:t>
            </a:r>
            <a:r>
              <a:rPr lang="en-US" sz="2000" b="1" dirty="0" err="1">
                <a:solidFill>
                  <a:schemeClr val="bg1"/>
                </a:solidFill>
                <a:latin typeface="Courier New" pitchFamily="49" charset="0"/>
                <a:cs typeface="Courier New" pitchFamily="49" charset="0"/>
              </a:rPr>
              <a:t>struct</a:t>
            </a:r>
            <a:r>
              <a:rPr lang="en-US" sz="2000" b="1" dirty="0">
                <a:solidFill>
                  <a:schemeClr val="bg1"/>
                </a:solidFill>
                <a:latin typeface="Courier New" pitchFamily="49" charset="0"/>
                <a:cs typeface="Courier New" pitchFamily="49" charset="0"/>
              </a:rPr>
              <a:t> node* head)</a:t>
            </a:r>
          </a:p>
          <a:p>
            <a:r>
              <a:rPr lang="en-US" sz="2000" b="1" dirty="0">
                <a:solidFill>
                  <a:schemeClr val="bg1"/>
                </a:solidFill>
                <a:latin typeface="Courier New" pitchFamily="49" charset="0"/>
                <a:cs typeface="Courier New" pitchFamily="49" charset="0"/>
              </a:rPr>
              <a:t> {</a:t>
            </a:r>
          </a:p>
          <a:p>
            <a:r>
              <a:rPr lang="en-US" sz="2000" b="1" dirty="0">
                <a:solidFill>
                  <a:schemeClr val="bg1"/>
                </a:solidFill>
                <a:latin typeface="Courier New" pitchFamily="49" charset="0"/>
                <a:cs typeface="Courier New" pitchFamily="49" charset="0"/>
              </a:rPr>
              <a:t>    if(head == NULL)</a:t>
            </a:r>
          </a:p>
          <a:p>
            <a:r>
              <a:rPr lang="en-US" sz="2000" b="1" dirty="0">
                <a:solidFill>
                  <a:schemeClr val="bg1"/>
                </a:solidFill>
                <a:latin typeface="Courier New" pitchFamily="49" charset="0"/>
                <a:cs typeface="Courier New" pitchFamily="49" charset="0"/>
              </a:rPr>
              <a:t>      return;</a:t>
            </a:r>
          </a:p>
          <a:p>
            <a:endParaRPr lang="en-US" sz="2000" b="1" dirty="0">
              <a:solidFill>
                <a:schemeClr val="bg1"/>
              </a:solidFill>
              <a:latin typeface="Courier New" pitchFamily="49" charset="0"/>
              <a:cs typeface="Courier New" pitchFamily="49" charset="0"/>
            </a:endParaRPr>
          </a:p>
          <a:p>
            <a:r>
              <a:rPr lang="en-US" sz="2000" b="1" dirty="0">
                <a:solidFill>
                  <a:schemeClr val="bg1"/>
                </a:solidFill>
                <a:latin typeface="Courier New" pitchFamily="49" charset="0"/>
                <a:cs typeface="Courier New" pitchFamily="49" charset="0"/>
              </a:rPr>
              <a:t>    fun1(head-&gt;next);</a:t>
            </a:r>
          </a:p>
          <a:p>
            <a:r>
              <a:rPr lang="en-US" sz="2000" b="1" dirty="0">
                <a:solidFill>
                  <a:schemeClr val="bg1"/>
                </a:solidFill>
                <a:latin typeface="Courier New" pitchFamily="49" charset="0"/>
                <a:cs typeface="Courier New" pitchFamily="49" charset="0"/>
              </a:rPr>
              <a:t>      </a:t>
            </a:r>
            <a:r>
              <a:rPr lang="en-US" sz="2000" b="1" dirty="0" err="1">
                <a:solidFill>
                  <a:schemeClr val="bg1"/>
                </a:solidFill>
                <a:latin typeface="Courier New" pitchFamily="49" charset="0"/>
                <a:cs typeface="Courier New" pitchFamily="49" charset="0"/>
              </a:rPr>
              <a:t>printf</a:t>
            </a:r>
            <a:r>
              <a:rPr lang="en-US" sz="2000" b="1" dirty="0">
                <a:solidFill>
                  <a:schemeClr val="bg1"/>
                </a:solidFill>
                <a:latin typeface="Courier New" pitchFamily="49" charset="0"/>
                <a:cs typeface="Courier New" pitchFamily="49" charset="0"/>
              </a:rPr>
              <a:t>("%d ", head-&gt;data); </a:t>
            </a:r>
          </a:p>
          <a:p>
            <a:r>
              <a:rPr lang="en-US" sz="2000" b="1" dirty="0">
                <a:solidFill>
                  <a:schemeClr val="bg1"/>
                </a:solidFill>
                <a:latin typeface="Courier New" pitchFamily="49" charset="0"/>
                <a:cs typeface="Courier New" pitchFamily="49" charset="0"/>
              </a:rPr>
              <a:t>} </a:t>
            </a:r>
            <a:br>
              <a:rPr lang="en-US" sz="2000" b="1" dirty="0">
                <a:solidFill>
                  <a:schemeClr val="bg1"/>
                </a:solidFill>
                <a:latin typeface="Courier New" pitchFamily="49" charset="0"/>
                <a:cs typeface="Courier New" pitchFamily="49" charset="0"/>
              </a:rPr>
            </a:br>
            <a:endParaRPr lang="en-US" sz="20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326743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Prints all nodes of linked lists twice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Prints all nodes of linked lists in reverse order</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Prints all nodes of linked lists</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523220"/>
          </a:xfrm>
          <a:prstGeom prst="rect">
            <a:avLst/>
          </a:prstGeom>
          <a:noFill/>
        </p:spPr>
        <p:txBody>
          <a:bodyPr wrap="square" lIns="91440" tIns="45720" rIns="91440" bIns="45720">
            <a:spAutoFit/>
          </a:bodyPr>
          <a:lstStyle/>
          <a:p>
            <a:r>
              <a:rPr lang="en-US" sz="2800" dirty="0"/>
              <a:t>Prints alternate nodes in reverse order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spTree>
    <p:extLst>
      <p:ext uri="{BB962C8B-B14F-4D97-AF65-F5344CB8AC3E}">
        <p14:creationId xmlns:p14="http://schemas.microsoft.com/office/powerpoint/2010/main" val="1529460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Prints all nodes of linked lists twice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Prints all nodes of linked lists in reverse order</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Prints all nodes of linked lists</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523220"/>
          </a:xfrm>
          <a:prstGeom prst="rect">
            <a:avLst/>
          </a:prstGeom>
          <a:noFill/>
        </p:spPr>
        <p:txBody>
          <a:bodyPr wrap="square" lIns="91440" tIns="45720" rIns="91440" bIns="45720">
            <a:spAutoFit/>
          </a:bodyPr>
          <a:lstStyle/>
          <a:p>
            <a:r>
              <a:rPr lang="en-US" sz="2800" dirty="0"/>
              <a:t>Prints alternate nodes in reverse order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3" name="Picture 12">
            <a:extLst>
              <a:ext uri="{FF2B5EF4-FFF2-40B4-BE49-F238E27FC236}">
                <a16:creationId xmlns:a16="http://schemas.microsoft.com/office/drawing/2014/main" id="{42FEFFE8-CDAE-4E85-AFB1-6A146982B7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8208" y="2214119"/>
            <a:ext cx="673844" cy="653629"/>
          </a:xfrm>
          <a:prstGeom prst="rect">
            <a:avLst/>
          </a:prstGeom>
        </p:spPr>
      </p:pic>
    </p:spTree>
    <p:extLst>
      <p:ext uri="{BB962C8B-B14F-4D97-AF65-F5344CB8AC3E}">
        <p14:creationId xmlns:p14="http://schemas.microsoft.com/office/powerpoint/2010/main" val="2628990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In the worst case, the number of comparisons needed to search a doubly linked list of length n for a given element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 2 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 2 n – 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spTree>
    <p:extLst>
      <p:ext uri="{BB962C8B-B14F-4D97-AF65-F5344CB8AC3E}">
        <p14:creationId xmlns:p14="http://schemas.microsoft.com/office/powerpoint/2010/main" val="298644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of the following points is/are true about Linked List data structure when it is compared with array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It is easy to insert and delete elements in Linked List.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Random access is not allowed in a typical implementation of Lists.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Linked lists can change their size any time.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5" name="Picture 4">
            <a:extLst>
              <a:ext uri="{FF2B5EF4-FFF2-40B4-BE49-F238E27FC236}">
                <a16:creationId xmlns:a16="http://schemas.microsoft.com/office/drawing/2014/main" id="{3E53C4D8-39AD-47FD-A865-E77B91F498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1824" y="5019814"/>
            <a:ext cx="673844" cy="653629"/>
          </a:xfrm>
          <a:prstGeom prst="rect">
            <a:avLst/>
          </a:prstGeom>
        </p:spPr>
      </p:pic>
    </p:spTree>
    <p:extLst>
      <p:ext uri="{BB962C8B-B14F-4D97-AF65-F5344CB8AC3E}">
        <p14:creationId xmlns:p14="http://schemas.microsoft.com/office/powerpoint/2010/main" val="2314366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In the worst case, the number of comparisons needed to search a doubly linked list of length n for a given element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 2 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 2 n – 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14" name="Picture 13">
            <a:extLst>
              <a:ext uri="{FF2B5EF4-FFF2-40B4-BE49-F238E27FC236}">
                <a16:creationId xmlns:a16="http://schemas.microsoft.com/office/drawing/2014/main" id="{5E1BAF6F-E3B2-4812-9227-99E708B2EE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1584" y="5071675"/>
            <a:ext cx="673844" cy="653629"/>
          </a:xfrm>
          <a:prstGeom prst="rect">
            <a:avLst/>
          </a:prstGeom>
        </p:spPr>
      </p:pic>
    </p:spTree>
    <p:extLst>
      <p:ext uri="{BB962C8B-B14F-4D97-AF65-F5344CB8AC3E}">
        <p14:creationId xmlns:p14="http://schemas.microsoft.com/office/powerpoint/2010/main" val="343220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Suppose there are two singly linked lists both of which intersect at some point and become a single linked list. The head or start pointers of both the lists are known, but the intersecting node and lengths of lists are not known. What is worst case time complexity of optimal algorithm to find intersecting node from two intersecting linked lists?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Θ(n*m), where m, n are lengths of given lists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Θ(n^2), where m&gt;n and m, n are lengths of given lists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Θ(</a:t>
            </a:r>
            <a:r>
              <a:rPr lang="en-US" sz="2500" dirty="0" err="1">
                <a:latin typeface="Nunito Sans" panose="00000500000000000000" pitchFamily="2" charset="0"/>
              </a:rPr>
              <a:t>m+n</a:t>
            </a:r>
            <a:r>
              <a:rPr lang="en-US" sz="2500" dirty="0">
                <a:latin typeface="Nunito Sans" panose="00000500000000000000" pitchFamily="2" charset="0"/>
              </a:rPr>
              <a:t>), where m, n are lengths of given lists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84418"/>
          </a:xfrm>
          <a:prstGeom prst="rect">
            <a:avLst/>
          </a:prstGeom>
          <a:noFill/>
        </p:spPr>
        <p:txBody>
          <a:bodyPr wrap="square" lIns="91440" tIns="45720" rIns="91440" bIns="45720">
            <a:spAutoFit/>
          </a:bodyPr>
          <a:lstStyle/>
          <a:p>
            <a:pPr>
              <a:lnSpc>
                <a:spcPct val="150000"/>
              </a:lnSpc>
            </a:pPr>
            <a:r>
              <a:rPr lang="en-US" sz="2800" dirty="0"/>
              <a:t>Θ(min(n, m)), where m, n are lengths of given lists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spTree>
    <p:extLst>
      <p:ext uri="{BB962C8B-B14F-4D97-AF65-F5344CB8AC3E}">
        <p14:creationId xmlns:p14="http://schemas.microsoft.com/office/powerpoint/2010/main" val="298644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Suppose there are two singly linked lists both of which intersect at some point and become a single linked list. The head or start pointers of both the lists are known, but the intersecting node and lengths of lists are not known. What is worst case time complexity of optimal algorithm to find intersecting node from two intersecting linked lists?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Θ(n*m), where m, n are lengths of given lists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Θ(n^2), where m&gt;n and m, n are lengths of given lists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Θ(</a:t>
            </a:r>
            <a:r>
              <a:rPr lang="en-US" sz="2500" dirty="0" err="1">
                <a:latin typeface="Nunito Sans" panose="00000500000000000000" pitchFamily="2" charset="0"/>
              </a:rPr>
              <a:t>m+n</a:t>
            </a:r>
            <a:r>
              <a:rPr lang="en-US" sz="2500" dirty="0">
                <a:latin typeface="Nunito Sans" panose="00000500000000000000" pitchFamily="2" charset="0"/>
              </a:rPr>
              <a:t>), where m, n are lengths of given lists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84418"/>
          </a:xfrm>
          <a:prstGeom prst="rect">
            <a:avLst/>
          </a:prstGeom>
          <a:noFill/>
        </p:spPr>
        <p:txBody>
          <a:bodyPr wrap="square" lIns="91440" tIns="45720" rIns="91440" bIns="45720">
            <a:spAutoFit/>
          </a:bodyPr>
          <a:lstStyle/>
          <a:p>
            <a:pPr>
              <a:lnSpc>
                <a:spcPct val="150000"/>
              </a:lnSpc>
            </a:pPr>
            <a:r>
              <a:rPr lang="en-US" sz="2800" dirty="0"/>
              <a:t>Θ(min(n, m)), where m, n are lengths of given lists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14" name="Picture 13">
            <a:extLst>
              <a:ext uri="{FF2B5EF4-FFF2-40B4-BE49-F238E27FC236}">
                <a16:creationId xmlns:a16="http://schemas.microsoft.com/office/drawing/2014/main" id="{2C8964B6-7DAC-4C09-9B9C-D512BD40F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6240" y="4394892"/>
            <a:ext cx="673844" cy="653629"/>
          </a:xfrm>
          <a:prstGeom prst="rect">
            <a:avLst/>
          </a:prstGeom>
        </p:spPr>
      </p:pic>
    </p:spTree>
    <p:extLst>
      <p:ext uri="{BB962C8B-B14F-4D97-AF65-F5344CB8AC3E}">
        <p14:creationId xmlns:p14="http://schemas.microsoft.com/office/powerpoint/2010/main" val="109553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among the below specified condition is applicable if the Queue is non - empty?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rear &gt; front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rear &lt; front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rear = front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Unpredictable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spTree>
    <p:extLst>
      <p:ext uri="{BB962C8B-B14F-4D97-AF65-F5344CB8AC3E}">
        <p14:creationId xmlns:p14="http://schemas.microsoft.com/office/powerpoint/2010/main" val="2986447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among the below specified condition is applicable if the Queue is non - empty?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rear &gt; front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rear &lt; front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rear = front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Unpredictable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14" name="Picture 13">
            <a:extLst>
              <a:ext uri="{FF2B5EF4-FFF2-40B4-BE49-F238E27FC236}">
                <a16:creationId xmlns:a16="http://schemas.microsoft.com/office/drawing/2014/main" id="{C2BF9CD1-6357-4E82-B9CB-C8DD210AD9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1704" y="3230788"/>
            <a:ext cx="673844" cy="653629"/>
          </a:xfrm>
          <a:prstGeom prst="rect">
            <a:avLst/>
          </a:prstGeom>
        </p:spPr>
      </p:pic>
    </p:spTree>
    <p:extLst>
      <p:ext uri="{BB962C8B-B14F-4D97-AF65-F5344CB8AC3E}">
        <p14:creationId xmlns:p14="http://schemas.microsoft.com/office/powerpoint/2010/main" val="1719018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is the postfix form of the following prefix expression?</a:t>
            </a:r>
          </a:p>
          <a:p>
            <a:r>
              <a:rPr lang="en-US" sz="2500" dirty="0">
                <a:latin typeface="Nunito Sans" panose="00000500000000000000" pitchFamily="2" charset="0"/>
              </a:rPr>
              <a:t>A / B * C $ DE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2530" y="328612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BCDE $ * /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ABCDE $ * / -</a:t>
            </a:r>
          </a:p>
          <a:p>
            <a:pPr>
              <a:lnSpc>
                <a:spcPct val="150000"/>
              </a:lnSpc>
            </a:pP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 $ ED * /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BCDE $ *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spTree>
    <p:extLst>
      <p:ext uri="{BB962C8B-B14F-4D97-AF65-F5344CB8AC3E}">
        <p14:creationId xmlns:p14="http://schemas.microsoft.com/office/powerpoint/2010/main" val="2986447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is the postfix form of the following prefix expression?</a:t>
            </a:r>
          </a:p>
          <a:p>
            <a:r>
              <a:rPr lang="en-US" sz="2500" dirty="0">
                <a:latin typeface="Nunito Sans" panose="00000500000000000000" pitchFamily="2" charset="0"/>
              </a:rPr>
              <a:t>A / B * C $ DE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2530" y="328612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BCDE $ * /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ABCDE $ * / -</a:t>
            </a:r>
          </a:p>
          <a:p>
            <a:pPr>
              <a:lnSpc>
                <a:spcPct val="150000"/>
              </a:lnSpc>
            </a:pP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 $ ED * /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BCDE $ *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14" name="Picture 13">
            <a:extLst>
              <a:ext uri="{FF2B5EF4-FFF2-40B4-BE49-F238E27FC236}">
                <a16:creationId xmlns:a16="http://schemas.microsoft.com/office/drawing/2014/main" id="{6BFA347A-4BC3-46E0-ACAD-913C85F27C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9736" y="3804135"/>
            <a:ext cx="673844" cy="653629"/>
          </a:xfrm>
          <a:prstGeom prst="rect">
            <a:avLst/>
          </a:prstGeom>
        </p:spPr>
      </p:pic>
    </p:spTree>
    <p:extLst>
      <p:ext uri="{BB962C8B-B14F-4D97-AF65-F5344CB8AC3E}">
        <p14:creationId xmlns:p14="http://schemas.microsoft.com/office/powerpoint/2010/main" val="175722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indicates pre-order traversal?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Left sub-tree, Right sub-tree and root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Right sub-tree, Left sub-tree and root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charset="0"/>
              </a:rPr>
              <a:t>Root, Left sub-tree, Right sub-tree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Right sub-tree, root, Left sub-tree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spTree>
    <p:extLst>
      <p:ext uri="{BB962C8B-B14F-4D97-AF65-F5344CB8AC3E}">
        <p14:creationId xmlns:p14="http://schemas.microsoft.com/office/powerpoint/2010/main" val="298644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indicates pre-order traversal?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Left sub-tree, Right sub-tree and root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Right sub-tree, Left sub-tree and root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charset="0"/>
              </a:rPr>
              <a:t>Root, Left sub-tree, Right sub-tree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Right sub-tree, root, Left sub-tree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14" name="Picture 13">
            <a:extLst>
              <a:ext uri="{FF2B5EF4-FFF2-40B4-BE49-F238E27FC236}">
                <a16:creationId xmlns:a16="http://schemas.microsoft.com/office/drawing/2014/main" id="{D102413C-62ED-45F8-A286-25A782F88C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6080" y="4487027"/>
            <a:ext cx="673844" cy="653629"/>
          </a:xfrm>
          <a:prstGeom prst="rect">
            <a:avLst/>
          </a:prstGeom>
        </p:spPr>
      </p:pic>
    </p:spTree>
    <p:extLst>
      <p:ext uri="{BB962C8B-B14F-4D97-AF65-F5344CB8AC3E}">
        <p14:creationId xmlns:p14="http://schemas.microsoft.com/office/powerpoint/2010/main" val="3402503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In binary heap, whenever the root is removed then the rightmost element of last level is replaced by the root. Why?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It is the easiest possible way.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To make sure that it is still complete binary tree.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Because left and right </a:t>
            </a:r>
            <a:r>
              <a:rPr lang="en-US" sz="2500" dirty="0" err="1">
                <a:latin typeface="Nunito Sans" charset="0"/>
              </a:rPr>
              <a:t>subtree</a:t>
            </a:r>
            <a:r>
              <a:rPr lang="en-US" sz="2500" dirty="0">
                <a:latin typeface="Nunito Sans" charset="0"/>
              </a:rPr>
              <a:t> might be missing.</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 None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spTree>
    <p:extLst>
      <p:ext uri="{BB962C8B-B14F-4D97-AF65-F5344CB8AC3E}">
        <p14:creationId xmlns:p14="http://schemas.microsoft.com/office/powerpoint/2010/main" val="298644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of the following sorting algorithms can be used to sort a random linked list with minimum time complexity?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Insertion sort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Quick sort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Heap sort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Merge sort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spTree>
    <p:extLst>
      <p:ext uri="{BB962C8B-B14F-4D97-AF65-F5344CB8AC3E}">
        <p14:creationId xmlns:p14="http://schemas.microsoft.com/office/powerpoint/2010/main" val="124753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In binary heap, whenever the root is removed then the rightmost element of last level is replaced by the root. Why?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It is the easiest possible way.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To make sure that it is still complete binary tree.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Because left and right </a:t>
            </a:r>
            <a:r>
              <a:rPr lang="en-US" sz="2500" dirty="0" err="1">
                <a:latin typeface="Nunito Sans" charset="0"/>
              </a:rPr>
              <a:t>subtree</a:t>
            </a:r>
            <a:r>
              <a:rPr lang="en-US" sz="2500" dirty="0">
                <a:latin typeface="Nunito Sans" charset="0"/>
              </a:rPr>
              <a:t> might be missing.</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 None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14" name="Picture 13">
            <a:extLst>
              <a:ext uri="{FF2B5EF4-FFF2-40B4-BE49-F238E27FC236}">
                <a16:creationId xmlns:a16="http://schemas.microsoft.com/office/drawing/2014/main" id="{7169B760-3C0B-424C-B0FE-D27DB5B108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4272" y="3773154"/>
            <a:ext cx="673844" cy="653629"/>
          </a:xfrm>
          <a:prstGeom prst="rect">
            <a:avLst/>
          </a:prstGeom>
        </p:spPr>
      </p:pic>
    </p:spTree>
    <p:extLst>
      <p:ext uri="{BB962C8B-B14F-4D97-AF65-F5344CB8AC3E}">
        <p14:creationId xmlns:p14="http://schemas.microsoft.com/office/powerpoint/2010/main" val="1427590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47668"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charset="0"/>
              </a:rPr>
              <a:t>The following steps in a linked list result in which type of operation?</a:t>
            </a:r>
          </a:p>
        </p:txBody>
      </p:sp>
      <p:sp>
        <p:nvSpPr>
          <p:cNvPr id="2" name="Rectangle 1"/>
          <p:cNvSpPr/>
          <p:nvPr/>
        </p:nvSpPr>
        <p:spPr>
          <a:xfrm>
            <a:off x="595274" y="3143248"/>
            <a:ext cx="11063835" cy="17859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itchFamily="49" charset="0"/>
                <a:cs typeface="Courier New" pitchFamily="49" charset="0"/>
              </a:rPr>
              <a:t>p = </a:t>
            </a:r>
            <a:r>
              <a:rPr lang="en-US" sz="2000" b="1" dirty="0" err="1">
                <a:solidFill>
                  <a:schemeClr val="bg1"/>
                </a:solidFill>
                <a:latin typeface="Courier New" pitchFamily="49" charset="0"/>
                <a:cs typeface="Courier New" pitchFamily="49" charset="0"/>
              </a:rPr>
              <a:t>getnode</a:t>
            </a:r>
            <a:r>
              <a:rPr lang="en-US" sz="2000" b="1" dirty="0">
                <a:solidFill>
                  <a:schemeClr val="bg1"/>
                </a:solidFill>
                <a:latin typeface="Courier New" pitchFamily="49" charset="0"/>
                <a:cs typeface="Courier New" pitchFamily="49" charset="0"/>
              </a:rPr>
              <a:t>()</a:t>
            </a:r>
          </a:p>
          <a:p>
            <a:r>
              <a:rPr lang="en-US" sz="2000" b="1" dirty="0">
                <a:solidFill>
                  <a:schemeClr val="bg1"/>
                </a:solidFill>
                <a:latin typeface="Courier New" pitchFamily="49" charset="0"/>
                <a:cs typeface="Courier New" pitchFamily="49" charset="0"/>
              </a:rPr>
              <a:t> info (p) = 10</a:t>
            </a:r>
          </a:p>
          <a:p>
            <a:r>
              <a:rPr lang="en-US" sz="2000" b="1" dirty="0">
                <a:solidFill>
                  <a:schemeClr val="bg1"/>
                </a:solidFill>
                <a:latin typeface="Courier New" pitchFamily="49" charset="0"/>
                <a:cs typeface="Courier New" pitchFamily="49" charset="0"/>
              </a:rPr>
              <a:t> next (p) = list</a:t>
            </a:r>
          </a:p>
          <a:p>
            <a:r>
              <a:rPr lang="en-US" sz="2000" b="1" dirty="0">
                <a:solidFill>
                  <a:schemeClr val="bg1"/>
                </a:solidFill>
                <a:latin typeface="Courier New" pitchFamily="49" charset="0"/>
                <a:cs typeface="Courier New" pitchFamily="49" charset="0"/>
              </a:rPr>
              <a:t> list = p</a:t>
            </a:r>
          </a:p>
        </p:txBody>
      </p:sp>
    </p:spTree>
    <p:extLst>
      <p:ext uri="{BB962C8B-B14F-4D97-AF65-F5344CB8AC3E}">
        <p14:creationId xmlns:p14="http://schemas.microsoft.com/office/powerpoint/2010/main" val="2326743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pop operation in stack</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Removal of a node</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Inserting a node</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charset="0"/>
              </a:rPr>
              <a:t>modifying an existing node</a:t>
            </a: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spTree>
    <p:extLst>
      <p:ext uri="{BB962C8B-B14F-4D97-AF65-F5344CB8AC3E}">
        <p14:creationId xmlns:p14="http://schemas.microsoft.com/office/powerpoint/2010/main" val="1529460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pop operation in stack</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Removal of a node</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Inserting a node</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charset="0"/>
              </a:rPr>
              <a:t>modifying an existing node</a:t>
            </a: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3" name="Picture 12">
            <a:extLst>
              <a:ext uri="{FF2B5EF4-FFF2-40B4-BE49-F238E27FC236}">
                <a16:creationId xmlns:a16="http://schemas.microsoft.com/office/drawing/2014/main" id="{CCA63615-B05E-4951-832F-C7178C6CF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9736" y="3573016"/>
            <a:ext cx="673844" cy="653629"/>
          </a:xfrm>
          <a:prstGeom prst="rect">
            <a:avLst/>
          </a:prstGeom>
        </p:spPr>
      </p:pic>
    </p:spTree>
    <p:extLst>
      <p:ext uri="{BB962C8B-B14F-4D97-AF65-F5344CB8AC3E}">
        <p14:creationId xmlns:p14="http://schemas.microsoft.com/office/powerpoint/2010/main" val="476720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The time required to search an element in a linked list of length n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 (log 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 (n)</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 (1)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spTree>
    <p:extLst>
      <p:ext uri="{BB962C8B-B14F-4D97-AF65-F5344CB8AC3E}">
        <p14:creationId xmlns:p14="http://schemas.microsoft.com/office/powerpoint/2010/main" val="1247531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The time required to search an element in a linked list of length n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 (log 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 (n)</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 (1)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14" name="Picture 13">
            <a:extLst>
              <a:ext uri="{FF2B5EF4-FFF2-40B4-BE49-F238E27FC236}">
                <a16:creationId xmlns:a16="http://schemas.microsoft.com/office/drawing/2014/main" id="{59DC1DCD-FB86-4544-A5FB-2A12939CE4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9616" y="3886553"/>
            <a:ext cx="673844" cy="653629"/>
          </a:xfrm>
          <a:prstGeom prst="rect">
            <a:avLst/>
          </a:prstGeom>
        </p:spPr>
      </p:pic>
    </p:spTree>
    <p:extLst>
      <p:ext uri="{BB962C8B-B14F-4D97-AF65-F5344CB8AC3E}">
        <p14:creationId xmlns:p14="http://schemas.microsoft.com/office/powerpoint/2010/main" val="2835369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Consider a singly linked list of the form where F is a pointer to the first element in the linked list and L is the pointer to the last element in the list. The time of which of the following operations depends on the length of the list?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Delete the last element of the list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Delete the first element of the list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Add an element after the last element of the list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Interchange the first two elements of the list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spTree>
    <p:extLst>
      <p:ext uri="{BB962C8B-B14F-4D97-AF65-F5344CB8AC3E}">
        <p14:creationId xmlns:p14="http://schemas.microsoft.com/office/powerpoint/2010/main" val="1247531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Consider a singly linked list of the form where F is a pointer to the first element in the linked list and L is the pointer to the last element in the list. The time of which of the following operations depends on the length of the list?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Delete the last element of the list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Delete the first element of the list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Add an element after the last element of the list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Interchange the first two elements of the list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14" name="Picture 13">
            <a:extLst>
              <a:ext uri="{FF2B5EF4-FFF2-40B4-BE49-F238E27FC236}">
                <a16:creationId xmlns:a16="http://schemas.microsoft.com/office/drawing/2014/main" id="{3BEEA993-60B5-4B5B-921F-1F9CB2F2D6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4032" y="3205810"/>
            <a:ext cx="673844" cy="653629"/>
          </a:xfrm>
          <a:prstGeom prst="rect">
            <a:avLst/>
          </a:prstGeom>
        </p:spPr>
      </p:pic>
    </p:spTree>
    <p:extLst>
      <p:ext uri="{BB962C8B-B14F-4D97-AF65-F5344CB8AC3E}">
        <p14:creationId xmlns:p14="http://schemas.microsoft.com/office/powerpoint/2010/main" val="1896139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The Data structure used in standard implementation of Breadth First Search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Stack</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Queue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Linked List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mentioned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spTree>
    <p:extLst>
      <p:ext uri="{BB962C8B-B14F-4D97-AF65-F5344CB8AC3E}">
        <p14:creationId xmlns:p14="http://schemas.microsoft.com/office/powerpoint/2010/main" val="1247531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The Data structure used in standard implementation of Breadth First Search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Stack</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Queue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Linked List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mentioned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14" name="Picture 13">
            <a:extLst>
              <a:ext uri="{FF2B5EF4-FFF2-40B4-BE49-F238E27FC236}">
                <a16:creationId xmlns:a16="http://schemas.microsoft.com/office/drawing/2014/main" id="{14CE11EE-C498-4E4C-9088-F6C90A41E9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9656" y="3796722"/>
            <a:ext cx="673844" cy="653629"/>
          </a:xfrm>
          <a:prstGeom prst="rect">
            <a:avLst/>
          </a:prstGeom>
        </p:spPr>
      </p:pic>
    </p:spTree>
    <p:extLst>
      <p:ext uri="{BB962C8B-B14F-4D97-AF65-F5344CB8AC3E}">
        <p14:creationId xmlns:p14="http://schemas.microsoft.com/office/powerpoint/2010/main" val="14967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of the following sorting algorithms can be used to sort a random linked list with minimum time complexity?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Insertion sort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Quick sort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Heap sort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Merge sort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14" name="Picture 13">
            <a:extLst>
              <a:ext uri="{FF2B5EF4-FFF2-40B4-BE49-F238E27FC236}">
                <a16:creationId xmlns:a16="http://schemas.microsoft.com/office/drawing/2014/main" id="{BF84D1B9-A406-4AEA-8A50-F3C94BE2F3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6" y="4976443"/>
            <a:ext cx="673844" cy="653629"/>
          </a:xfrm>
          <a:prstGeom prst="rect">
            <a:avLst/>
          </a:prstGeom>
        </p:spPr>
      </p:pic>
    </p:spTree>
    <p:extLst>
      <p:ext uri="{BB962C8B-B14F-4D97-AF65-F5344CB8AC3E}">
        <p14:creationId xmlns:p14="http://schemas.microsoft.com/office/powerpoint/2010/main" val="4009065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 A person wants to visit some places. He starts from a vertex and then wants to visit every place connected to this vertex and so on. What algorithm he should use?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Depth First Search</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Breadth First Search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Trim’s algorithm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mentioned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spTree>
    <p:extLst>
      <p:ext uri="{BB962C8B-B14F-4D97-AF65-F5344CB8AC3E}">
        <p14:creationId xmlns:p14="http://schemas.microsoft.com/office/powerpoint/2010/main" val="1247531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 A person wants to visit some places. He starts from a vertex and then wants to visit every place connected to this vertex and so on. What algorithm he should use?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Depth First Search</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Breadth First Search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Trim’s algorithm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mentioned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14" name="Picture 13">
            <a:extLst>
              <a:ext uri="{FF2B5EF4-FFF2-40B4-BE49-F238E27FC236}">
                <a16:creationId xmlns:a16="http://schemas.microsoft.com/office/drawing/2014/main" id="{C9E65B73-BB74-4381-9677-C2B6549EBE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832" y="3771223"/>
            <a:ext cx="673844" cy="653629"/>
          </a:xfrm>
          <a:prstGeom prst="rect">
            <a:avLst/>
          </a:prstGeom>
        </p:spPr>
      </p:pic>
    </p:spTree>
    <p:extLst>
      <p:ext uri="{BB962C8B-B14F-4D97-AF65-F5344CB8AC3E}">
        <p14:creationId xmlns:p14="http://schemas.microsoft.com/office/powerpoint/2010/main" val="2725513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How does implicit free lists(garbage collection) works in adding memory to free list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66712" y="550070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whichever comes last will be added to free list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whichever comes first will be added to free list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certain blocks cannot be used if there are no pointers to them and hence, they can be freed.</a:t>
            </a:r>
          </a:p>
        </p:txBody>
      </p:sp>
      <p:sp>
        <p:nvSpPr>
          <p:cNvPr id="26" name="Rectangle 25">
            <a:extLst>
              <a:ext uri="{FF2B5EF4-FFF2-40B4-BE49-F238E27FC236}">
                <a16:creationId xmlns:a16="http://schemas.microsoft.com/office/drawing/2014/main" id="{D95ABC10-15CF-488C-806F-94CE71FC878A}"/>
              </a:ext>
            </a:extLst>
          </p:cNvPr>
          <p:cNvSpPr/>
          <p:nvPr/>
        </p:nvSpPr>
        <p:spPr>
          <a:xfrm>
            <a:off x="1452530" y="550070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makes a probabilistic guess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spTree>
    <p:extLst>
      <p:ext uri="{BB962C8B-B14F-4D97-AF65-F5344CB8AC3E}">
        <p14:creationId xmlns:p14="http://schemas.microsoft.com/office/powerpoint/2010/main" val="1247531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How does implicit free lists(garbage collection) works in adding memory to free list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66712" y="550070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whichever comes last will be added to free list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whichever comes first will be added to free list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certain blocks cannot be used if there are no pointers to them and hence, they can be freed.</a:t>
            </a:r>
          </a:p>
        </p:txBody>
      </p:sp>
      <p:sp>
        <p:nvSpPr>
          <p:cNvPr id="26" name="Rectangle 25">
            <a:extLst>
              <a:ext uri="{FF2B5EF4-FFF2-40B4-BE49-F238E27FC236}">
                <a16:creationId xmlns:a16="http://schemas.microsoft.com/office/drawing/2014/main" id="{D95ABC10-15CF-488C-806F-94CE71FC878A}"/>
              </a:ext>
            </a:extLst>
          </p:cNvPr>
          <p:cNvSpPr/>
          <p:nvPr/>
        </p:nvSpPr>
        <p:spPr>
          <a:xfrm>
            <a:off x="1452530" y="550070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makes a probabilistic guess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14" name="Picture 13">
            <a:extLst>
              <a:ext uri="{FF2B5EF4-FFF2-40B4-BE49-F238E27FC236}">
                <a16:creationId xmlns:a16="http://schemas.microsoft.com/office/drawing/2014/main" id="{688E4188-4023-4CF2-8BC4-9167B35F7E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2155" y="4910409"/>
            <a:ext cx="673844" cy="653629"/>
          </a:xfrm>
          <a:prstGeom prst="rect">
            <a:avLst/>
          </a:prstGeom>
        </p:spPr>
      </p:pic>
    </p:spTree>
    <p:extLst>
      <p:ext uri="{BB962C8B-B14F-4D97-AF65-F5344CB8AC3E}">
        <p14:creationId xmlns:p14="http://schemas.microsoft.com/office/powerpoint/2010/main" val="3492979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can be the applications of Breadth First Search?</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66712" y="500063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Finding shortest path between two nodes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Finding bipartiteness of a graph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GPS navigation system</a:t>
            </a:r>
          </a:p>
        </p:txBody>
      </p:sp>
      <p:sp>
        <p:nvSpPr>
          <p:cNvPr id="26" name="Rectangle 25">
            <a:extLst>
              <a:ext uri="{FF2B5EF4-FFF2-40B4-BE49-F238E27FC236}">
                <a16:creationId xmlns:a16="http://schemas.microsoft.com/office/drawing/2014/main" id="{D95ABC10-15CF-488C-806F-94CE71FC878A}"/>
              </a:ext>
            </a:extLst>
          </p:cNvPr>
          <p:cNvSpPr/>
          <p:nvPr/>
        </p:nvSpPr>
        <p:spPr>
          <a:xfrm>
            <a:off x="1452530" y="500063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of the mentioned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21</a:t>
            </a:r>
          </a:p>
        </p:txBody>
      </p:sp>
    </p:spTree>
    <p:extLst>
      <p:ext uri="{BB962C8B-B14F-4D97-AF65-F5344CB8AC3E}">
        <p14:creationId xmlns:p14="http://schemas.microsoft.com/office/powerpoint/2010/main" val="1247531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can be the applications of Breadth First Search?</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66712" y="500063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Finding shortest path between two nodes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Finding bipartiteness of a graph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GPS navigation system</a:t>
            </a:r>
          </a:p>
        </p:txBody>
      </p:sp>
      <p:sp>
        <p:nvSpPr>
          <p:cNvPr id="26" name="Rectangle 25">
            <a:extLst>
              <a:ext uri="{FF2B5EF4-FFF2-40B4-BE49-F238E27FC236}">
                <a16:creationId xmlns:a16="http://schemas.microsoft.com/office/drawing/2014/main" id="{D95ABC10-15CF-488C-806F-94CE71FC878A}"/>
              </a:ext>
            </a:extLst>
          </p:cNvPr>
          <p:cNvSpPr/>
          <p:nvPr/>
        </p:nvSpPr>
        <p:spPr>
          <a:xfrm>
            <a:off x="1452530" y="500063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of the mentioned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21</a:t>
            </a:r>
          </a:p>
        </p:txBody>
      </p:sp>
      <p:pic>
        <p:nvPicPr>
          <p:cNvPr id="14" name="Picture 13">
            <a:extLst>
              <a:ext uri="{FF2B5EF4-FFF2-40B4-BE49-F238E27FC236}">
                <a16:creationId xmlns:a16="http://schemas.microsoft.com/office/drawing/2014/main" id="{86DC63EC-5D6D-461F-8768-C0F99F31F9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856" y="4921767"/>
            <a:ext cx="673844" cy="653629"/>
          </a:xfrm>
          <a:prstGeom prst="rect">
            <a:avLst/>
          </a:prstGeom>
        </p:spPr>
      </p:pic>
    </p:spTree>
    <p:extLst>
      <p:ext uri="{BB962C8B-B14F-4D97-AF65-F5344CB8AC3E}">
        <p14:creationId xmlns:p14="http://schemas.microsoft.com/office/powerpoint/2010/main" val="3861545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is not an advantage of trees?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Hierarchical structure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Faster search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Router algorithms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Undo/Redo operations in a notepad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22</a:t>
            </a:r>
          </a:p>
        </p:txBody>
      </p:sp>
    </p:spTree>
    <p:extLst>
      <p:ext uri="{BB962C8B-B14F-4D97-AF65-F5344CB8AC3E}">
        <p14:creationId xmlns:p14="http://schemas.microsoft.com/office/powerpoint/2010/main" val="2646894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is not an advantage of trees?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Hierarchical structure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Faster search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Router algorithms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Undo/Redo operations in a notepad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22</a:t>
            </a:r>
          </a:p>
        </p:txBody>
      </p:sp>
      <p:pic>
        <p:nvPicPr>
          <p:cNvPr id="14" name="Picture 13">
            <a:extLst>
              <a:ext uri="{FF2B5EF4-FFF2-40B4-BE49-F238E27FC236}">
                <a16:creationId xmlns:a16="http://schemas.microsoft.com/office/drawing/2014/main" id="{04BC7DDA-C565-4BB3-B961-E711DD7A7F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6080" y="4998407"/>
            <a:ext cx="673844" cy="653629"/>
          </a:xfrm>
          <a:prstGeom prst="rect">
            <a:avLst/>
          </a:prstGeom>
        </p:spPr>
      </p:pic>
    </p:spTree>
    <p:extLst>
      <p:ext uri="{BB962C8B-B14F-4D97-AF65-F5344CB8AC3E}">
        <p14:creationId xmlns:p14="http://schemas.microsoft.com/office/powerpoint/2010/main" val="2649723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When it would be optimal to prefer Red-black trees over AVL trees?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when there are more insertions or deletions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when more search is needed</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when tree must be balanced</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when log(nodes) time complexity is needed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23</a:t>
            </a:r>
          </a:p>
        </p:txBody>
      </p:sp>
    </p:spTree>
    <p:extLst>
      <p:ext uri="{BB962C8B-B14F-4D97-AF65-F5344CB8AC3E}">
        <p14:creationId xmlns:p14="http://schemas.microsoft.com/office/powerpoint/2010/main" val="2646894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When it would be optimal to prefer Red-black trees over AVL trees?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when there are more insertions or deletions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when more search is needed</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when tree must be balanced</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when log(nodes) time complexity is needed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23</a:t>
            </a:r>
          </a:p>
        </p:txBody>
      </p:sp>
      <p:pic>
        <p:nvPicPr>
          <p:cNvPr id="14" name="Picture 13">
            <a:extLst>
              <a:ext uri="{FF2B5EF4-FFF2-40B4-BE49-F238E27FC236}">
                <a16:creationId xmlns:a16="http://schemas.microsoft.com/office/drawing/2014/main" id="{1E97C369-06C4-4A24-9A0A-618E99DB3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3255509"/>
            <a:ext cx="673844" cy="653629"/>
          </a:xfrm>
          <a:prstGeom prst="rect">
            <a:avLst/>
          </a:prstGeom>
        </p:spPr>
      </p:pic>
    </p:spTree>
    <p:extLst>
      <p:ext uri="{BB962C8B-B14F-4D97-AF65-F5344CB8AC3E}">
        <p14:creationId xmlns:p14="http://schemas.microsoft.com/office/powerpoint/2010/main" val="87793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In the worst case, the number of comparisons needed to search a singly linked list of length n for a given element is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 2n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 2n-1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spTree>
    <p:extLst>
      <p:ext uri="{BB962C8B-B14F-4D97-AF65-F5344CB8AC3E}">
        <p14:creationId xmlns:p14="http://schemas.microsoft.com/office/powerpoint/2010/main" val="1984004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is the maximum number of possible non zero values in an adjacency matrix of a simple graph with n vertices?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(n*(n-1))/2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(n*(n+1))/2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n*(n-1)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n*(n+1)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24</a:t>
            </a:r>
          </a:p>
        </p:txBody>
      </p:sp>
    </p:spTree>
    <p:extLst>
      <p:ext uri="{BB962C8B-B14F-4D97-AF65-F5344CB8AC3E}">
        <p14:creationId xmlns:p14="http://schemas.microsoft.com/office/powerpoint/2010/main" val="2646894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is the maximum number of possible non zero values in an adjacency matrix of a simple graph with n vertices?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(n*(n-1))/2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(n*(n+1))/2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n*(n-1)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n*(n+1)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24</a:t>
            </a:r>
          </a:p>
        </p:txBody>
      </p:sp>
      <p:pic>
        <p:nvPicPr>
          <p:cNvPr id="14" name="Picture 13">
            <a:extLst>
              <a:ext uri="{FF2B5EF4-FFF2-40B4-BE49-F238E27FC236}">
                <a16:creationId xmlns:a16="http://schemas.microsoft.com/office/drawing/2014/main" id="{E76EC59E-9CC3-4DEB-8258-AE31AB8C45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9656" y="4496915"/>
            <a:ext cx="673844" cy="653629"/>
          </a:xfrm>
          <a:prstGeom prst="rect">
            <a:avLst/>
          </a:prstGeom>
        </p:spPr>
      </p:pic>
    </p:spTree>
    <p:extLst>
      <p:ext uri="{BB962C8B-B14F-4D97-AF65-F5344CB8AC3E}">
        <p14:creationId xmlns:p14="http://schemas.microsoft.com/office/powerpoint/2010/main" val="436557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Where the developer can use the stack in the following cases?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Finding the correct path in a maze using backtracking.</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Runtime memory management.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Recursion function.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of the mentioned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spTree>
    <p:extLst>
      <p:ext uri="{BB962C8B-B14F-4D97-AF65-F5344CB8AC3E}">
        <p14:creationId xmlns:p14="http://schemas.microsoft.com/office/powerpoint/2010/main" val="2646894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Where the developer can use the stack in the following cases?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Finding the correct path in a maze using backtracking.</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Runtime memory management.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Recursion function.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of the mentioned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pic>
        <p:nvPicPr>
          <p:cNvPr id="14" name="Picture 13">
            <a:extLst>
              <a:ext uri="{FF2B5EF4-FFF2-40B4-BE49-F238E27FC236}">
                <a16:creationId xmlns:a16="http://schemas.microsoft.com/office/drawing/2014/main" id="{A41354C1-FB8E-4692-AE28-755B114AC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848" y="4958728"/>
            <a:ext cx="673844" cy="653629"/>
          </a:xfrm>
          <a:prstGeom prst="rect">
            <a:avLst/>
          </a:prstGeom>
        </p:spPr>
      </p:pic>
    </p:spTree>
    <p:extLst>
      <p:ext uri="{BB962C8B-B14F-4D97-AF65-F5344CB8AC3E}">
        <p14:creationId xmlns:p14="http://schemas.microsoft.com/office/powerpoint/2010/main" val="2076550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A </a:t>
            </a:r>
            <a:r>
              <a:rPr lang="en-US" sz="2500" dirty="0" err="1">
                <a:latin typeface="Nunito Sans" charset="0"/>
              </a:rPr>
              <a:t>Trie</a:t>
            </a:r>
            <a:r>
              <a:rPr lang="en-US" sz="2500" dirty="0">
                <a:latin typeface="Nunito Sans" charset="0"/>
              </a:rPr>
              <a:t> is also called as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digital tree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radix tree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Splay 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A and B</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26</a:t>
            </a:r>
          </a:p>
        </p:txBody>
      </p:sp>
    </p:spTree>
    <p:extLst>
      <p:ext uri="{BB962C8B-B14F-4D97-AF65-F5344CB8AC3E}">
        <p14:creationId xmlns:p14="http://schemas.microsoft.com/office/powerpoint/2010/main" val="2646894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A </a:t>
            </a:r>
            <a:r>
              <a:rPr lang="en-US" sz="2500" dirty="0" err="1">
                <a:latin typeface="Nunito Sans" charset="0"/>
              </a:rPr>
              <a:t>Trie</a:t>
            </a:r>
            <a:r>
              <a:rPr lang="en-US" sz="2500" dirty="0">
                <a:latin typeface="Nunito Sans" charset="0"/>
              </a:rPr>
              <a:t> is also called as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digital tree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radix tree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Splay 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A and B</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26</a:t>
            </a:r>
          </a:p>
        </p:txBody>
      </p:sp>
      <p:pic>
        <p:nvPicPr>
          <p:cNvPr id="14" name="Picture 13">
            <a:extLst>
              <a:ext uri="{FF2B5EF4-FFF2-40B4-BE49-F238E27FC236}">
                <a16:creationId xmlns:a16="http://schemas.microsoft.com/office/drawing/2014/main" id="{C85CCD70-72A9-45D1-9EC1-859BF47AB1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5025111"/>
            <a:ext cx="673844" cy="653629"/>
          </a:xfrm>
          <a:prstGeom prst="rect">
            <a:avLst/>
          </a:prstGeom>
        </p:spPr>
      </p:pic>
    </p:spTree>
    <p:extLst>
      <p:ext uri="{BB962C8B-B14F-4D97-AF65-F5344CB8AC3E}">
        <p14:creationId xmlns:p14="http://schemas.microsoft.com/office/powerpoint/2010/main" val="979829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charset="0"/>
              </a:rPr>
              <a:t> You have to sort a list L consisting of a sorted list, followed by a few “random” elements. Which of the following sorting methods would be especially suitable for such a task?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775486"/>
          </a:xfrm>
          <a:prstGeom prst="rect">
            <a:avLst/>
          </a:prstGeom>
          <a:noFill/>
        </p:spPr>
        <p:txBody>
          <a:bodyPr wrap="square" lIns="91440" tIns="45720" rIns="91440" bIns="45720">
            <a:spAutoFit/>
          </a:bodyPr>
          <a:lstStyle/>
          <a:p>
            <a:pPr>
              <a:lnSpc>
                <a:spcPct val="150000"/>
              </a:lnSpc>
            </a:pPr>
            <a:r>
              <a:rPr lang="fr-FR" sz="2500" dirty="0">
                <a:latin typeface="Nunito Sans" panose="00000500000000000000" pitchFamily="2" charset="0"/>
              </a:rPr>
              <a:t>Bubble sort</a:t>
            </a:r>
          </a:p>
          <a:p>
            <a:pPr>
              <a:lnSpc>
                <a:spcPct val="150000"/>
              </a:lnSpc>
            </a:pPr>
            <a:endParaRPr lang="fr-FR" sz="2500" dirty="0">
              <a:latin typeface="Nunito Sans" panose="00000500000000000000" pitchFamily="2" charset="0"/>
            </a:endParaRPr>
          </a:p>
          <a:p>
            <a:pPr>
              <a:lnSpc>
                <a:spcPct val="150000"/>
              </a:lnSpc>
            </a:pPr>
            <a:endParaRPr lang="fr-FR"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fr-FR" sz="2500" dirty="0" err="1">
                <a:latin typeface="Nunito Sans" panose="00000500000000000000" pitchFamily="2" charset="0"/>
              </a:rPr>
              <a:t>Selection</a:t>
            </a:r>
            <a:r>
              <a:rPr lang="fr-FR" sz="2500" dirty="0">
                <a:latin typeface="Nunito Sans" panose="00000500000000000000" pitchFamily="2" charset="0"/>
              </a:rPr>
              <a:t> sort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fr-FR" sz="2500" dirty="0">
                <a:latin typeface="Nunito Sans" panose="00000500000000000000" pitchFamily="2" charset="0"/>
              </a:rPr>
              <a:t>Quick sort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fr-FR" sz="2500" dirty="0">
                <a:latin typeface="Nunito Sans" panose="00000500000000000000" pitchFamily="2" charset="0"/>
              </a:rPr>
              <a:t>Insertion sort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27</a:t>
            </a:r>
          </a:p>
        </p:txBody>
      </p:sp>
    </p:spTree>
    <p:extLst>
      <p:ext uri="{BB962C8B-B14F-4D97-AF65-F5344CB8AC3E}">
        <p14:creationId xmlns:p14="http://schemas.microsoft.com/office/powerpoint/2010/main" val="2646894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charset="0"/>
              </a:rPr>
              <a:t> You have to sort a list L consisting of a sorted list, followed by a few “random” elements. Which of the following sorting methods would be especially suitable for such a task?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775486"/>
          </a:xfrm>
          <a:prstGeom prst="rect">
            <a:avLst/>
          </a:prstGeom>
          <a:noFill/>
        </p:spPr>
        <p:txBody>
          <a:bodyPr wrap="square" lIns="91440" tIns="45720" rIns="91440" bIns="45720">
            <a:spAutoFit/>
          </a:bodyPr>
          <a:lstStyle/>
          <a:p>
            <a:pPr>
              <a:lnSpc>
                <a:spcPct val="150000"/>
              </a:lnSpc>
            </a:pPr>
            <a:r>
              <a:rPr lang="fr-FR" sz="2500" dirty="0">
                <a:latin typeface="Nunito Sans" panose="00000500000000000000" pitchFamily="2" charset="0"/>
              </a:rPr>
              <a:t>Bubble sort</a:t>
            </a:r>
          </a:p>
          <a:p>
            <a:pPr>
              <a:lnSpc>
                <a:spcPct val="150000"/>
              </a:lnSpc>
            </a:pPr>
            <a:endParaRPr lang="fr-FR" sz="2500" dirty="0">
              <a:latin typeface="Nunito Sans" panose="00000500000000000000" pitchFamily="2" charset="0"/>
            </a:endParaRPr>
          </a:p>
          <a:p>
            <a:pPr>
              <a:lnSpc>
                <a:spcPct val="150000"/>
              </a:lnSpc>
            </a:pPr>
            <a:endParaRPr lang="fr-FR"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fr-FR" sz="2500" dirty="0" err="1">
                <a:latin typeface="Nunito Sans" panose="00000500000000000000" pitchFamily="2" charset="0"/>
              </a:rPr>
              <a:t>Selection</a:t>
            </a:r>
            <a:r>
              <a:rPr lang="fr-FR" sz="2500" dirty="0">
                <a:latin typeface="Nunito Sans" panose="00000500000000000000" pitchFamily="2" charset="0"/>
              </a:rPr>
              <a:t> sort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fr-FR" sz="2500" dirty="0">
                <a:latin typeface="Nunito Sans" panose="00000500000000000000" pitchFamily="2" charset="0"/>
              </a:rPr>
              <a:t>Quick sort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fr-FR" sz="2500" dirty="0">
                <a:latin typeface="Nunito Sans" panose="00000500000000000000" pitchFamily="2" charset="0"/>
              </a:rPr>
              <a:t>Insertion sort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27</a:t>
            </a:r>
          </a:p>
        </p:txBody>
      </p:sp>
      <p:pic>
        <p:nvPicPr>
          <p:cNvPr id="14" name="Picture 13">
            <a:extLst>
              <a:ext uri="{FF2B5EF4-FFF2-40B4-BE49-F238E27FC236}">
                <a16:creationId xmlns:a16="http://schemas.microsoft.com/office/drawing/2014/main" id="{C905DD20-9D09-4A8F-BDBC-8503E925CD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728" y="4952916"/>
            <a:ext cx="673844" cy="653629"/>
          </a:xfrm>
          <a:prstGeom prst="rect">
            <a:avLst/>
          </a:prstGeom>
        </p:spPr>
      </p:pic>
    </p:spTree>
    <p:extLst>
      <p:ext uri="{BB962C8B-B14F-4D97-AF65-F5344CB8AC3E}">
        <p14:creationId xmlns:p14="http://schemas.microsoft.com/office/powerpoint/2010/main" val="8736119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 Which of the following statements is true for Binary search Trees? </a:t>
            </a:r>
          </a:p>
        </p:txBody>
      </p:sp>
      <p:sp>
        <p:nvSpPr>
          <p:cNvPr id="4" name="Rectangle 3">
            <a:extLst>
              <a:ext uri="{FF2B5EF4-FFF2-40B4-BE49-F238E27FC236}">
                <a16:creationId xmlns:a16="http://schemas.microsoft.com/office/drawing/2014/main" id="{E5DD2504-B1FF-4F55-B4FA-4AEA19FF2DD8}"/>
              </a:ext>
            </a:extLst>
          </p:cNvPr>
          <p:cNvSpPr/>
          <p:nvPr/>
        </p:nvSpPr>
        <p:spPr>
          <a:xfrm>
            <a:off x="666712" y="25717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66712" y="507207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66712" y="564357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2530" y="2571744"/>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 left subtree of a node contains only nodes with keys less than the node's key.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 right subtree of a node contains only nodes with keys greater than the node's key.</a:t>
            </a:r>
          </a:p>
        </p:txBody>
      </p:sp>
      <p:sp>
        <p:nvSpPr>
          <p:cNvPr id="25" name="Rectangle 24">
            <a:extLst>
              <a:ext uri="{FF2B5EF4-FFF2-40B4-BE49-F238E27FC236}">
                <a16:creationId xmlns:a16="http://schemas.microsoft.com/office/drawing/2014/main" id="{BEF40363-1296-4F6B-8656-D47D96B64330}"/>
              </a:ext>
            </a:extLst>
          </p:cNvPr>
          <p:cNvSpPr/>
          <p:nvPr/>
        </p:nvSpPr>
        <p:spPr>
          <a:xfrm>
            <a:off x="1452530" y="507207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Both a and b above.</a:t>
            </a:r>
          </a:p>
        </p:txBody>
      </p:sp>
      <p:sp>
        <p:nvSpPr>
          <p:cNvPr id="26" name="Rectangle 25">
            <a:extLst>
              <a:ext uri="{FF2B5EF4-FFF2-40B4-BE49-F238E27FC236}">
                <a16:creationId xmlns:a16="http://schemas.microsoft.com/office/drawing/2014/main" id="{D95ABC10-15CF-488C-806F-94CE71FC878A}"/>
              </a:ext>
            </a:extLst>
          </p:cNvPr>
          <p:cNvSpPr/>
          <p:nvPr/>
        </p:nvSpPr>
        <p:spPr>
          <a:xfrm>
            <a:off x="1381092" y="5659595"/>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Both left and right </a:t>
            </a:r>
            <a:r>
              <a:rPr lang="en-US" sz="2500" dirty="0" err="1">
                <a:latin typeface="Nunito Sans" panose="00000500000000000000" pitchFamily="2" charset="0"/>
              </a:rPr>
              <a:t>subtree</a:t>
            </a:r>
            <a:r>
              <a:rPr lang="en-US" sz="2500" dirty="0">
                <a:latin typeface="Nunito Sans" panose="00000500000000000000" pitchFamily="2" charset="0"/>
              </a:rPr>
              <a:t> nodes contains only nodes with keys less than the node's key.</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28</a:t>
            </a:r>
          </a:p>
        </p:txBody>
      </p:sp>
    </p:spTree>
    <p:extLst>
      <p:ext uri="{BB962C8B-B14F-4D97-AF65-F5344CB8AC3E}">
        <p14:creationId xmlns:p14="http://schemas.microsoft.com/office/powerpoint/2010/main" val="2646894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 Which of the following statements is true for Binary search Trees? </a:t>
            </a:r>
          </a:p>
        </p:txBody>
      </p:sp>
      <p:sp>
        <p:nvSpPr>
          <p:cNvPr id="4" name="Rectangle 3">
            <a:extLst>
              <a:ext uri="{FF2B5EF4-FFF2-40B4-BE49-F238E27FC236}">
                <a16:creationId xmlns:a16="http://schemas.microsoft.com/office/drawing/2014/main" id="{E5DD2504-B1FF-4F55-B4FA-4AEA19FF2DD8}"/>
              </a:ext>
            </a:extLst>
          </p:cNvPr>
          <p:cNvSpPr/>
          <p:nvPr/>
        </p:nvSpPr>
        <p:spPr>
          <a:xfrm>
            <a:off x="666712" y="25717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66712" y="507207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66712" y="564357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2530" y="2571744"/>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 left subtree of a node contains only nodes with keys less than the node's key.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 right subtree of a node contains only nodes with keys greater than the node's key.</a:t>
            </a:r>
          </a:p>
        </p:txBody>
      </p:sp>
      <p:sp>
        <p:nvSpPr>
          <p:cNvPr id="25" name="Rectangle 24">
            <a:extLst>
              <a:ext uri="{FF2B5EF4-FFF2-40B4-BE49-F238E27FC236}">
                <a16:creationId xmlns:a16="http://schemas.microsoft.com/office/drawing/2014/main" id="{BEF40363-1296-4F6B-8656-D47D96B64330}"/>
              </a:ext>
            </a:extLst>
          </p:cNvPr>
          <p:cNvSpPr/>
          <p:nvPr/>
        </p:nvSpPr>
        <p:spPr>
          <a:xfrm>
            <a:off x="1452530" y="507207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a and b above.</a:t>
            </a:r>
          </a:p>
        </p:txBody>
      </p:sp>
      <p:sp>
        <p:nvSpPr>
          <p:cNvPr id="26" name="Rectangle 25">
            <a:extLst>
              <a:ext uri="{FF2B5EF4-FFF2-40B4-BE49-F238E27FC236}">
                <a16:creationId xmlns:a16="http://schemas.microsoft.com/office/drawing/2014/main" id="{D95ABC10-15CF-488C-806F-94CE71FC878A}"/>
              </a:ext>
            </a:extLst>
          </p:cNvPr>
          <p:cNvSpPr/>
          <p:nvPr/>
        </p:nvSpPr>
        <p:spPr>
          <a:xfrm>
            <a:off x="1487488" y="5659595"/>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left and right sub-tree nodes contains only nodes with keys less than the node's key.</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28</a:t>
            </a:r>
          </a:p>
        </p:txBody>
      </p:sp>
      <p:pic>
        <p:nvPicPr>
          <p:cNvPr id="14" name="Picture 13">
            <a:extLst>
              <a:ext uri="{FF2B5EF4-FFF2-40B4-BE49-F238E27FC236}">
                <a16:creationId xmlns:a16="http://schemas.microsoft.com/office/drawing/2014/main" id="{E08D0A7F-3787-4F03-A68A-EDEAE863E0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848" y="5072074"/>
            <a:ext cx="673844" cy="653629"/>
          </a:xfrm>
          <a:prstGeom prst="rect">
            <a:avLst/>
          </a:prstGeom>
        </p:spPr>
      </p:pic>
    </p:spTree>
    <p:extLst>
      <p:ext uri="{BB962C8B-B14F-4D97-AF65-F5344CB8AC3E}">
        <p14:creationId xmlns:p14="http://schemas.microsoft.com/office/powerpoint/2010/main" val="231639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In the worst case, the number of comparisons needed to search a singly linked list of length n for a given element is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 2n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 2n-1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14" name="Picture 13">
            <a:extLst>
              <a:ext uri="{FF2B5EF4-FFF2-40B4-BE49-F238E27FC236}">
                <a16:creationId xmlns:a16="http://schemas.microsoft.com/office/drawing/2014/main" id="{E4E2C48D-A9CE-4051-9818-EF5CC8CDF8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3552" y="5014560"/>
            <a:ext cx="673844" cy="653629"/>
          </a:xfrm>
          <a:prstGeom prst="rect">
            <a:avLst/>
          </a:prstGeom>
        </p:spPr>
      </p:pic>
    </p:spTree>
    <p:extLst>
      <p:ext uri="{BB962C8B-B14F-4D97-AF65-F5344CB8AC3E}">
        <p14:creationId xmlns:p14="http://schemas.microsoft.com/office/powerpoint/2010/main" val="29327323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________ is a tree where each parent node have only one associated child node.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Balanced Binary Tree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Rooted Complete Binary Tree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Complete Binary 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84418"/>
          </a:xfrm>
          <a:prstGeom prst="rect">
            <a:avLst/>
          </a:prstGeom>
          <a:noFill/>
        </p:spPr>
        <p:txBody>
          <a:bodyPr wrap="square" lIns="91440" tIns="45720" rIns="91440" bIns="45720">
            <a:spAutoFit/>
          </a:bodyPr>
          <a:lstStyle/>
          <a:p>
            <a:pPr>
              <a:lnSpc>
                <a:spcPct val="150000"/>
              </a:lnSpc>
            </a:pPr>
            <a:r>
              <a:rPr lang="en-US" sz="2800" dirty="0"/>
              <a:t>Degenerate Tree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29</a:t>
            </a:r>
          </a:p>
        </p:txBody>
      </p:sp>
    </p:spTree>
    <p:extLst>
      <p:ext uri="{BB962C8B-B14F-4D97-AF65-F5344CB8AC3E}">
        <p14:creationId xmlns:p14="http://schemas.microsoft.com/office/powerpoint/2010/main" val="12475310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________ is a tree where each parent node have only one associated child node.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Balanced Binary Tree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Rooted Complete Binary Tree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Complete Binary 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84418"/>
          </a:xfrm>
          <a:prstGeom prst="rect">
            <a:avLst/>
          </a:prstGeom>
          <a:noFill/>
        </p:spPr>
        <p:txBody>
          <a:bodyPr wrap="square" lIns="91440" tIns="45720" rIns="91440" bIns="45720">
            <a:spAutoFit/>
          </a:bodyPr>
          <a:lstStyle/>
          <a:p>
            <a:pPr>
              <a:lnSpc>
                <a:spcPct val="150000"/>
              </a:lnSpc>
            </a:pPr>
            <a:r>
              <a:rPr lang="en-US" sz="2800" dirty="0"/>
              <a:t>Degenerate Tree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29</a:t>
            </a:r>
          </a:p>
        </p:txBody>
      </p:sp>
      <p:pic>
        <p:nvPicPr>
          <p:cNvPr id="14" name="Picture 13">
            <a:extLst>
              <a:ext uri="{FF2B5EF4-FFF2-40B4-BE49-F238E27FC236}">
                <a16:creationId xmlns:a16="http://schemas.microsoft.com/office/drawing/2014/main" id="{46372BC2-2875-41A4-B996-F7AB425D09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9816" y="5025111"/>
            <a:ext cx="673844" cy="653629"/>
          </a:xfrm>
          <a:prstGeom prst="rect">
            <a:avLst/>
          </a:prstGeom>
        </p:spPr>
      </p:pic>
    </p:spTree>
    <p:extLst>
      <p:ext uri="{BB962C8B-B14F-4D97-AF65-F5344CB8AC3E}">
        <p14:creationId xmlns:p14="http://schemas.microsoft.com/office/powerpoint/2010/main" val="3949266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An empty list is the one which has no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nodes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1198405"/>
          </a:xfrm>
          <a:prstGeom prst="rect">
            <a:avLst/>
          </a:prstGeom>
          <a:noFill/>
        </p:spPr>
        <p:txBody>
          <a:bodyPr wrap="square" lIns="91440" tIns="45720" rIns="91440" bIns="45720">
            <a:spAutoFit/>
          </a:bodyPr>
          <a:lstStyle/>
          <a:p>
            <a:pPr>
              <a:lnSpc>
                <a:spcPct val="150000"/>
              </a:lnSpc>
            </a:pPr>
            <a:r>
              <a:rPr lang="en-IN" sz="2500" dirty="0">
                <a:latin typeface="Nunito Sans" charset="0"/>
              </a:rPr>
              <a:t>data</a:t>
            </a:r>
            <a:endParaRPr lang="en-US" sz="2500" dirty="0">
              <a:latin typeface="Nunito Sans" charset="0"/>
            </a:endParaRPr>
          </a:p>
          <a:p>
            <a:pPr>
              <a:lnSpc>
                <a:spcPct val="150000"/>
              </a:lnSpc>
            </a:pP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charset="0"/>
              </a:rPr>
              <a:t>Both A and B</a:t>
            </a:r>
          </a:p>
          <a:p>
            <a:pPr>
              <a:lnSpc>
                <a:spcPct val="150000"/>
              </a:lnSpc>
            </a:pP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address</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30</a:t>
            </a:r>
          </a:p>
        </p:txBody>
      </p:sp>
    </p:spTree>
    <p:extLst>
      <p:ext uri="{BB962C8B-B14F-4D97-AF65-F5344CB8AC3E}">
        <p14:creationId xmlns:p14="http://schemas.microsoft.com/office/powerpoint/2010/main" val="1247531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An empty list is the one which has no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nodes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1198405"/>
          </a:xfrm>
          <a:prstGeom prst="rect">
            <a:avLst/>
          </a:prstGeom>
          <a:noFill/>
        </p:spPr>
        <p:txBody>
          <a:bodyPr wrap="square" lIns="91440" tIns="45720" rIns="91440" bIns="45720">
            <a:spAutoFit/>
          </a:bodyPr>
          <a:lstStyle/>
          <a:p>
            <a:pPr>
              <a:lnSpc>
                <a:spcPct val="150000"/>
              </a:lnSpc>
            </a:pPr>
            <a:r>
              <a:rPr lang="en-IN" sz="2500" dirty="0">
                <a:latin typeface="Nunito Sans" charset="0"/>
              </a:rPr>
              <a:t>data</a:t>
            </a:r>
            <a:endParaRPr lang="en-US" sz="2500" dirty="0">
              <a:latin typeface="Nunito Sans" charset="0"/>
            </a:endParaRPr>
          </a:p>
          <a:p>
            <a:pPr>
              <a:lnSpc>
                <a:spcPct val="150000"/>
              </a:lnSpc>
            </a:pP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charset="0"/>
              </a:rPr>
              <a:t>Both A and B</a:t>
            </a:r>
          </a:p>
          <a:p>
            <a:pPr>
              <a:lnSpc>
                <a:spcPct val="150000"/>
              </a:lnSpc>
            </a:pP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address</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30</a:t>
            </a:r>
          </a:p>
        </p:txBody>
      </p:sp>
      <p:pic>
        <p:nvPicPr>
          <p:cNvPr id="14" name="Picture 13">
            <a:extLst>
              <a:ext uri="{FF2B5EF4-FFF2-40B4-BE49-F238E27FC236}">
                <a16:creationId xmlns:a16="http://schemas.microsoft.com/office/drawing/2014/main" id="{CFE2976E-2C97-4E81-8C39-FC621A6875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8410" y="4360931"/>
            <a:ext cx="673844" cy="653629"/>
          </a:xfrm>
          <a:prstGeom prst="rect">
            <a:avLst/>
          </a:prstGeom>
        </p:spPr>
      </p:pic>
    </p:spTree>
    <p:extLst>
      <p:ext uri="{BB962C8B-B14F-4D97-AF65-F5344CB8AC3E}">
        <p14:creationId xmlns:p14="http://schemas.microsoft.com/office/powerpoint/2010/main" val="17400224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Which value is assigned/set at front and rear ends during the Initialization of a Queue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84418"/>
          </a:xfrm>
          <a:prstGeom prst="rect">
            <a:avLst/>
          </a:prstGeom>
          <a:noFill/>
        </p:spPr>
        <p:txBody>
          <a:bodyPr wrap="square" lIns="91440" tIns="45720" rIns="91440" bIns="45720">
            <a:spAutoFit/>
          </a:bodyPr>
          <a:lstStyle/>
          <a:p>
            <a:pPr>
              <a:lnSpc>
                <a:spcPct val="150000"/>
              </a:lnSpc>
            </a:pPr>
            <a:r>
              <a:rPr lang="en-US" sz="2800" dirty="0"/>
              <a:t>Infinity</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31</a:t>
            </a:r>
          </a:p>
        </p:txBody>
      </p:sp>
    </p:spTree>
    <p:extLst>
      <p:ext uri="{BB962C8B-B14F-4D97-AF65-F5344CB8AC3E}">
        <p14:creationId xmlns:p14="http://schemas.microsoft.com/office/powerpoint/2010/main" val="1247531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Which value is assigned/set at front and rear ends during the Initialization of a Queue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84418"/>
          </a:xfrm>
          <a:prstGeom prst="rect">
            <a:avLst/>
          </a:prstGeom>
          <a:noFill/>
        </p:spPr>
        <p:txBody>
          <a:bodyPr wrap="square" lIns="91440" tIns="45720" rIns="91440" bIns="45720">
            <a:spAutoFit/>
          </a:bodyPr>
          <a:lstStyle/>
          <a:p>
            <a:pPr>
              <a:lnSpc>
                <a:spcPct val="150000"/>
              </a:lnSpc>
            </a:pPr>
            <a:r>
              <a:rPr lang="en-US" sz="2800" dirty="0"/>
              <a:t>Infinity</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31</a:t>
            </a:r>
          </a:p>
        </p:txBody>
      </p:sp>
      <p:pic>
        <p:nvPicPr>
          <p:cNvPr id="14" name="Picture 13">
            <a:extLst>
              <a:ext uri="{FF2B5EF4-FFF2-40B4-BE49-F238E27FC236}">
                <a16:creationId xmlns:a16="http://schemas.microsoft.com/office/drawing/2014/main" id="{0B0CF0D4-E5B9-41CD-B31D-6B2C9E58AC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3823048"/>
            <a:ext cx="673844" cy="653629"/>
          </a:xfrm>
          <a:prstGeom prst="rect">
            <a:avLst/>
          </a:prstGeom>
        </p:spPr>
      </p:pic>
    </p:spTree>
    <p:extLst>
      <p:ext uri="{BB962C8B-B14F-4D97-AF65-F5344CB8AC3E}">
        <p14:creationId xmlns:p14="http://schemas.microsoft.com/office/powerpoint/2010/main" val="3847420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   What do the leaves of an expression tree represent?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Operand</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Operator</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Operation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All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32</a:t>
            </a:r>
          </a:p>
        </p:txBody>
      </p:sp>
    </p:spTree>
    <p:extLst>
      <p:ext uri="{BB962C8B-B14F-4D97-AF65-F5344CB8AC3E}">
        <p14:creationId xmlns:p14="http://schemas.microsoft.com/office/powerpoint/2010/main" val="1247531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   What do the leaves of an expression tree represent?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Operand</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Operator</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Operation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All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32</a:t>
            </a:r>
          </a:p>
        </p:txBody>
      </p:sp>
      <p:pic>
        <p:nvPicPr>
          <p:cNvPr id="14" name="Picture 13">
            <a:extLst>
              <a:ext uri="{FF2B5EF4-FFF2-40B4-BE49-F238E27FC236}">
                <a16:creationId xmlns:a16="http://schemas.microsoft.com/office/drawing/2014/main" id="{2C5EA62C-15D3-4643-91D7-497B523E6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9656" y="3279077"/>
            <a:ext cx="673844" cy="653629"/>
          </a:xfrm>
          <a:prstGeom prst="rect">
            <a:avLst/>
          </a:prstGeom>
        </p:spPr>
      </p:pic>
    </p:spTree>
    <p:extLst>
      <p:ext uri="{BB962C8B-B14F-4D97-AF65-F5344CB8AC3E}">
        <p14:creationId xmlns:p14="http://schemas.microsoft.com/office/powerpoint/2010/main" val="9887226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How is the failure node represented by replacing each empty </a:t>
            </a:r>
            <a:r>
              <a:rPr lang="en-US" sz="2500" dirty="0" err="1">
                <a:latin typeface="Nunito Sans" charset="0"/>
              </a:rPr>
              <a:t>subtree</a:t>
            </a:r>
            <a:r>
              <a:rPr lang="en-US" sz="2500" dirty="0">
                <a:latin typeface="Nunito Sans" charset="0"/>
              </a:rPr>
              <a:t> in an Extended Binary Tree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l-GR" sz="2500" dirty="0">
                <a:latin typeface="Nunito Sans" panose="00000500000000000000" pitchFamily="2" charset="0"/>
              </a:rPr>
              <a:t>Δ</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charset="0"/>
              </a:rPr>
              <a: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33</a:t>
            </a:r>
          </a:p>
        </p:txBody>
      </p:sp>
    </p:spTree>
    <p:extLst>
      <p:ext uri="{BB962C8B-B14F-4D97-AF65-F5344CB8AC3E}">
        <p14:creationId xmlns:p14="http://schemas.microsoft.com/office/powerpoint/2010/main" val="12475310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How is the failure node represented by replacing each empty </a:t>
            </a:r>
            <a:r>
              <a:rPr lang="en-US" sz="2500" dirty="0" err="1">
                <a:latin typeface="Nunito Sans" charset="0"/>
              </a:rPr>
              <a:t>subtree</a:t>
            </a:r>
            <a:r>
              <a:rPr lang="en-US" sz="2500" dirty="0">
                <a:latin typeface="Nunito Sans" charset="0"/>
              </a:rPr>
              <a:t> in an Extended Binary Tree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l-GR" sz="2500" dirty="0">
                <a:latin typeface="Nunito Sans" panose="00000500000000000000" pitchFamily="2" charset="0"/>
              </a:rPr>
              <a:t>Δ</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US" sz="2500" dirty="0">
                <a:latin typeface="Nunito Sans" charset="0"/>
              </a:rPr>
              <a: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33</a:t>
            </a:r>
          </a:p>
        </p:txBody>
      </p:sp>
      <p:pic>
        <p:nvPicPr>
          <p:cNvPr id="14" name="Picture 13">
            <a:extLst>
              <a:ext uri="{FF2B5EF4-FFF2-40B4-BE49-F238E27FC236}">
                <a16:creationId xmlns:a16="http://schemas.microsoft.com/office/drawing/2014/main" id="{1FAE7E79-1AD5-4AB9-AA70-6C9DB6B4D3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568" y="5014560"/>
            <a:ext cx="673844" cy="653629"/>
          </a:xfrm>
          <a:prstGeom prst="rect">
            <a:avLst/>
          </a:prstGeom>
        </p:spPr>
      </p:pic>
    </p:spTree>
    <p:extLst>
      <p:ext uri="{BB962C8B-B14F-4D97-AF65-F5344CB8AC3E}">
        <p14:creationId xmlns:p14="http://schemas.microsoft.com/office/powerpoint/2010/main" val="341305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Suppose each set is represented as a linked list with elements in arbitrary order. Which of the operations among union, intersection, membership, cardinality will be the slowest?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union only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intersection, membership</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membership, cardinality</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union, intersection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spTree>
    <p:extLst>
      <p:ext uri="{BB962C8B-B14F-4D97-AF65-F5344CB8AC3E}">
        <p14:creationId xmlns:p14="http://schemas.microsoft.com/office/powerpoint/2010/main" val="29864479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Which extra element (s) is / are present at the head of the list?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Antinel</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Sentinel</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A and B</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None of the mentioned</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34</a:t>
            </a:r>
          </a:p>
        </p:txBody>
      </p:sp>
    </p:spTree>
    <p:extLst>
      <p:ext uri="{BB962C8B-B14F-4D97-AF65-F5344CB8AC3E}">
        <p14:creationId xmlns:p14="http://schemas.microsoft.com/office/powerpoint/2010/main" val="12475310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Which extra element (s) is / are present at the head of the list?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Antinel</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Sentinel</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A and B</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None of the mentioned</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34</a:t>
            </a:r>
          </a:p>
        </p:txBody>
      </p:sp>
      <p:pic>
        <p:nvPicPr>
          <p:cNvPr id="14" name="Picture 13">
            <a:extLst>
              <a:ext uri="{FF2B5EF4-FFF2-40B4-BE49-F238E27FC236}">
                <a16:creationId xmlns:a16="http://schemas.microsoft.com/office/drawing/2014/main" id="{23966A04-D78E-4A9B-98D7-1C5F2200F1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1664" y="3816753"/>
            <a:ext cx="673844" cy="653629"/>
          </a:xfrm>
          <a:prstGeom prst="rect">
            <a:avLst/>
          </a:prstGeom>
        </p:spPr>
      </p:pic>
    </p:spTree>
    <p:extLst>
      <p:ext uri="{BB962C8B-B14F-4D97-AF65-F5344CB8AC3E}">
        <p14:creationId xmlns:p14="http://schemas.microsoft.com/office/powerpoint/2010/main" val="26464184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Which type of linked list(s) comprise(s) a node containing a pointer to predecessor as well as successor?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Doubly Linked List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Singly Linked List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None of the mentioned</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35</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Linked List</a:t>
            </a:r>
          </a:p>
        </p:txBody>
      </p:sp>
    </p:spTree>
    <p:extLst>
      <p:ext uri="{BB962C8B-B14F-4D97-AF65-F5344CB8AC3E}">
        <p14:creationId xmlns:p14="http://schemas.microsoft.com/office/powerpoint/2010/main" val="12475310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Which type of linked list(s) comprise(s) a node containing a pointer to predecessor as well as successor?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Doubly Linked List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Singly Linked List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None of the mentioned</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35</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Linked List</a:t>
            </a:r>
          </a:p>
        </p:txBody>
      </p:sp>
      <p:pic>
        <p:nvPicPr>
          <p:cNvPr id="15" name="Picture 14">
            <a:extLst>
              <a:ext uri="{FF2B5EF4-FFF2-40B4-BE49-F238E27FC236}">
                <a16:creationId xmlns:a16="http://schemas.microsoft.com/office/drawing/2014/main" id="{F6642B2F-A670-4A06-ABCB-346106733F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808" y="3111835"/>
            <a:ext cx="673844" cy="653629"/>
          </a:xfrm>
          <a:prstGeom prst="rect">
            <a:avLst/>
          </a:prstGeom>
        </p:spPr>
      </p:pic>
    </p:spTree>
    <p:extLst>
      <p:ext uri="{BB962C8B-B14F-4D97-AF65-F5344CB8AC3E}">
        <p14:creationId xmlns:p14="http://schemas.microsoft.com/office/powerpoint/2010/main" val="14852006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Which type of Arrays are used to store the information in a matrix form? (Data Structure)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Dimensional Arrays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Arrays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Both A and C</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36</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charset="0"/>
              </a:rPr>
              <a:t>Multidimensional Arrays</a:t>
            </a:r>
          </a:p>
        </p:txBody>
      </p:sp>
    </p:spTree>
    <p:extLst>
      <p:ext uri="{BB962C8B-B14F-4D97-AF65-F5344CB8AC3E}">
        <p14:creationId xmlns:p14="http://schemas.microsoft.com/office/powerpoint/2010/main" val="1247531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Which type of Arrays are used to store the information in a matrix form? (Data Structure)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Dimensional Arrays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Arrays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Both A and C</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36</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charset="0"/>
              </a:rPr>
              <a:t>Multidimensional Arrays</a:t>
            </a:r>
          </a:p>
        </p:txBody>
      </p:sp>
      <p:pic>
        <p:nvPicPr>
          <p:cNvPr id="15" name="Picture 14">
            <a:extLst>
              <a:ext uri="{FF2B5EF4-FFF2-40B4-BE49-F238E27FC236}">
                <a16:creationId xmlns:a16="http://schemas.microsoft.com/office/drawing/2014/main" id="{4FD0C0EE-9CB7-48AC-BFF7-22A0811A8E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4381017"/>
            <a:ext cx="673844" cy="653629"/>
          </a:xfrm>
          <a:prstGeom prst="rect">
            <a:avLst/>
          </a:prstGeom>
        </p:spPr>
      </p:pic>
    </p:spTree>
    <p:extLst>
      <p:ext uri="{BB962C8B-B14F-4D97-AF65-F5344CB8AC3E}">
        <p14:creationId xmlns:p14="http://schemas.microsoft.com/office/powerpoint/2010/main" val="3557368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r>
              <a:rPr lang="en-US" sz="2500" dirty="0">
                <a:latin typeface="Nunito Sans" charset="0"/>
              </a:rPr>
              <a:t>Data Structure: What is the infix version of the following postfix expression? </a:t>
            </a:r>
          </a:p>
          <a:p>
            <a:r>
              <a:rPr lang="es-ES" sz="2500" dirty="0">
                <a:latin typeface="Nunito Sans" charset="0"/>
              </a:rPr>
              <a:t>x 12 + z 17 y + 42 * / + </a:t>
            </a:r>
            <a:endParaRPr lang="en-US" sz="2500" dirty="0">
              <a:latin typeface="Nunito Sans"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 x + 12 + z / 17 + y * 42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x + 12 + z / ((17 + y) * 42)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None of the Above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37</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charset="0"/>
              </a:rPr>
              <a:t>(x + 12 + z) / (17 + y * 42)</a:t>
            </a: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r>
              <a:rPr lang="en-US" sz="2500" dirty="0">
                <a:latin typeface="Nunito Sans" charset="0"/>
              </a:rPr>
              <a:t>Data Structure: What is the infix version of the following postfix expression? </a:t>
            </a:r>
          </a:p>
          <a:p>
            <a:r>
              <a:rPr lang="es-ES" sz="2500" dirty="0">
                <a:latin typeface="Nunito Sans" charset="0"/>
              </a:rPr>
              <a:t>x 12 + z 17 y + 42 * / + </a:t>
            </a:r>
            <a:endParaRPr lang="en-US" sz="2500" dirty="0">
              <a:latin typeface="Nunito Sans"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 x + 12 + z / 17 + y * 42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x + 12 + z / ((17 + y) * 42)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None of the Above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37</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charset="0"/>
              </a:rPr>
              <a:t>(x + 12 + z) / (17 + y * 42)</a:t>
            </a:r>
            <a:endParaRPr lang="en-US" sz="2500" dirty="0">
              <a:latin typeface="Nunito Sans" charset="0"/>
            </a:endParaRPr>
          </a:p>
        </p:txBody>
      </p:sp>
      <p:pic>
        <p:nvPicPr>
          <p:cNvPr id="15" name="Picture 14">
            <a:extLst>
              <a:ext uri="{FF2B5EF4-FFF2-40B4-BE49-F238E27FC236}">
                <a16:creationId xmlns:a16="http://schemas.microsoft.com/office/drawing/2014/main" id="{4A0D81E5-2E56-4CAF-BBE5-7E14741189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3211200"/>
            <a:ext cx="673844" cy="653629"/>
          </a:xfrm>
          <a:prstGeom prst="rect">
            <a:avLst/>
          </a:prstGeom>
        </p:spPr>
      </p:pic>
    </p:spTree>
    <p:extLst>
      <p:ext uri="{BB962C8B-B14F-4D97-AF65-F5344CB8AC3E}">
        <p14:creationId xmlns:p14="http://schemas.microsoft.com/office/powerpoint/2010/main" val="27720125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 If a complete graph has n vertices then what will be the no of edges?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n-1</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(n-1)/2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 n-2</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38</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charset="0"/>
              </a:rPr>
              <a:t>(1/2) n (n-1)</a:t>
            </a: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 If a complete graph has n vertices then what will be the no of edges?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n-1</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(n-1)/2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n-IN" sz="2500" dirty="0">
                <a:latin typeface="Nunito Sans" charset="0"/>
              </a:rPr>
              <a:t> n-2</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38</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charset="0"/>
              </a:rPr>
              <a:t>(1/2) n (n-1)</a:t>
            </a:r>
            <a:endParaRPr lang="en-US" sz="2500" dirty="0">
              <a:latin typeface="Nunito Sans" charset="0"/>
            </a:endParaRPr>
          </a:p>
        </p:txBody>
      </p:sp>
      <p:pic>
        <p:nvPicPr>
          <p:cNvPr id="15" name="Picture 14">
            <a:extLst>
              <a:ext uri="{FF2B5EF4-FFF2-40B4-BE49-F238E27FC236}">
                <a16:creationId xmlns:a16="http://schemas.microsoft.com/office/drawing/2014/main" id="{7ED11CB1-0314-4F7C-B79C-19593DF67B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9736" y="4379445"/>
            <a:ext cx="673844" cy="653629"/>
          </a:xfrm>
          <a:prstGeom prst="rect">
            <a:avLst/>
          </a:prstGeom>
        </p:spPr>
      </p:pic>
    </p:spTree>
    <p:extLst>
      <p:ext uri="{BB962C8B-B14F-4D97-AF65-F5344CB8AC3E}">
        <p14:creationId xmlns:p14="http://schemas.microsoft.com/office/powerpoint/2010/main" val="412836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Suppose each set is represented as a linked list with elements in arbitrary order. Which of the operations among union, intersection, membership, cardinality will be the slowest?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union only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intersection, membership</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membership, cardinality</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union, intersection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14" name="Picture 13">
            <a:extLst>
              <a:ext uri="{FF2B5EF4-FFF2-40B4-BE49-F238E27FC236}">
                <a16:creationId xmlns:a16="http://schemas.microsoft.com/office/drawing/2014/main" id="{6F1365FC-A129-48A8-96C8-F3F00253D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1824" y="5019814"/>
            <a:ext cx="673844" cy="653629"/>
          </a:xfrm>
          <a:prstGeom prst="rect">
            <a:avLst/>
          </a:prstGeom>
        </p:spPr>
      </p:pic>
    </p:spTree>
    <p:extLst>
      <p:ext uri="{BB962C8B-B14F-4D97-AF65-F5344CB8AC3E}">
        <p14:creationId xmlns:p14="http://schemas.microsoft.com/office/powerpoint/2010/main" val="2637367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In which tree, for every node the height of its left </a:t>
            </a:r>
            <a:r>
              <a:rPr lang="en-US" sz="2500" dirty="0" err="1">
                <a:latin typeface="Nunito Sans" charset="0"/>
              </a:rPr>
              <a:t>subtree</a:t>
            </a:r>
            <a:r>
              <a:rPr lang="en-US" sz="2500" dirty="0">
                <a:latin typeface="Nunito Sans" charset="0"/>
              </a:rPr>
              <a:t> and right </a:t>
            </a:r>
            <a:r>
              <a:rPr lang="en-US" sz="2500" dirty="0" err="1">
                <a:latin typeface="Nunito Sans" charset="0"/>
              </a:rPr>
              <a:t>subtree</a:t>
            </a:r>
            <a:r>
              <a:rPr lang="en-US" sz="2500" dirty="0">
                <a:latin typeface="Nunito Sans" charset="0"/>
              </a:rPr>
              <a:t> differ almost by one?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 </a:t>
            </a:r>
            <a:r>
              <a:rPr lang="es-ES" sz="2500" dirty="0" err="1">
                <a:latin typeface="Nunito Sans" panose="00000500000000000000" pitchFamily="2" charset="0"/>
              </a:rPr>
              <a:t>Binary</a:t>
            </a:r>
            <a:r>
              <a:rPr lang="es-ES" sz="2500" dirty="0">
                <a:latin typeface="Nunito Sans" panose="00000500000000000000" pitchFamily="2" charset="0"/>
              </a:rPr>
              <a:t> </a:t>
            </a:r>
            <a:r>
              <a:rPr lang="es-ES" sz="2500" dirty="0" err="1">
                <a:latin typeface="Nunito Sans" panose="00000500000000000000" pitchFamily="2" charset="0"/>
              </a:rPr>
              <a:t>search</a:t>
            </a:r>
            <a:r>
              <a:rPr lang="es-ES" sz="2500" dirty="0">
                <a:latin typeface="Nunito Sans" panose="00000500000000000000" pitchFamily="2" charset="0"/>
              </a:rPr>
              <a:t> </a:t>
            </a:r>
            <a:r>
              <a:rPr lang="es-ES" sz="2500" dirty="0" err="1">
                <a:latin typeface="Nunito Sans" panose="00000500000000000000" pitchFamily="2" charset="0"/>
              </a:rPr>
              <a:t>tree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AVL </a:t>
            </a:r>
            <a:r>
              <a:rPr lang="es-ES" sz="2500" dirty="0" err="1">
                <a:latin typeface="Nunito Sans" panose="00000500000000000000" pitchFamily="2" charset="0"/>
              </a:rPr>
              <a:t>tree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 Complete Binary Tree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39</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charset="0"/>
              </a:rPr>
              <a:t>Threaded</a:t>
            </a:r>
            <a:r>
              <a:rPr lang="es-ES" sz="2500" dirty="0">
                <a:latin typeface="Nunito Sans" charset="0"/>
              </a:rPr>
              <a:t> </a:t>
            </a:r>
            <a:r>
              <a:rPr lang="es-ES" sz="2500" dirty="0" err="1">
                <a:latin typeface="Nunito Sans" charset="0"/>
              </a:rPr>
              <a:t>Binary</a:t>
            </a:r>
            <a:r>
              <a:rPr lang="es-ES" sz="2500" dirty="0">
                <a:latin typeface="Nunito Sans" charset="0"/>
              </a:rPr>
              <a:t> </a:t>
            </a:r>
            <a:r>
              <a:rPr lang="es-ES" sz="2500" dirty="0" err="1">
                <a:latin typeface="Nunito Sans" charset="0"/>
              </a:rPr>
              <a:t>Tree</a:t>
            </a: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In which tree, for every node the height of its left </a:t>
            </a:r>
            <a:r>
              <a:rPr lang="en-US" sz="2500" dirty="0" err="1">
                <a:latin typeface="Nunito Sans" charset="0"/>
              </a:rPr>
              <a:t>subtree</a:t>
            </a:r>
            <a:r>
              <a:rPr lang="en-US" sz="2500" dirty="0">
                <a:latin typeface="Nunito Sans" charset="0"/>
              </a:rPr>
              <a:t> and right </a:t>
            </a:r>
            <a:r>
              <a:rPr lang="en-US" sz="2500" dirty="0" err="1">
                <a:latin typeface="Nunito Sans" charset="0"/>
              </a:rPr>
              <a:t>subtree</a:t>
            </a:r>
            <a:r>
              <a:rPr lang="en-US" sz="2500" dirty="0">
                <a:latin typeface="Nunito Sans" charset="0"/>
              </a:rPr>
              <a:t> differ almost by one?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 </a:t>
            </a:r>
            <a:r>
              <a:rPr lang="es-ES" sz="2500" dirty="0" err="1">
                <a:latin typeface="Nunito Sans" panose="00000500000000000000" pitchFamily="2" charset="0"/>
              </a:rPr>
              <a:t>Binary</a:t>
            </a:r>
            <a:r>
              <a:rPr lang="es-ES" sz="2500" dirty="0">
                <a:latin typeface="Nunito Sans" panose="00000500000000000000" pitchFamily="2" charset="0"/>
              </a:rPr>
              <a:t> </a:t>
            </a:r>
            <a:r>
              <a:rPr lang="es-ES" sz="2500" dirty="0" err="1">
                <a:latin typeface="Nunito Sans" panose="00000500000000000000" pitchFamily="2" charset="0"/>
              </a:rPr>
              <a:t>search</a:t>
            </a:r>
            <a:r>
              <a:rPr lang="es-ES" sz="2500" dirty="0">
                <a:latin typeface="Nunito Sans" panose="00000500000000000000" pitchFamily="2" charset="0"/>
              </a:rPr>
              <a:t> </a:t>
            </a:r>
            <a:r>
              <a:rPr lang="es-ES" sz="2500" dirty="0" err="1">
                <a:latin typeface="Nunito Sans" panose="00000500000000000000" pitchFamily="2" charset="0"/>
              </a:rPr>
              <a:t>tree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AVL </a:t>
            </a:r>
            <a:r>
              <a:rPr lang="es-ES" sz="2500" dirty="0" err="1">
                <a:latin typeface="Nunito Sans" panose="00000500000000000000" pitchFamily="2" charset="0"/>
              </a:rPr>
              <a:t>tree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 Complete Binary Tree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39</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charset="0"/>
              </a:rPr>
              <a:t>Threaded</a:t>
            </a:r>
            <a:r>
              <a:rPr lang="es-ES" sz="2500" dirty="0">
                <a:latin typeface="Nunito Sans" charset="0"/>
              </a:rPr>
              <a:t> </a:t>
            </a:r>
            <a:r>
              <a:rPr lang="es-ES" sz="2500" dirty="0" err="1">
                <a:latin typeface="Nunito Sans" charset="0"/>
              </a:rPr>
              <a:t>Binary</a:t>
            </a:r>
            <a:r>
              <a:rPr lang="es-ES" sz="2500" dirty="0">
                <a:latin typeface="Nunito Sans" charset="0"/>
              </a:rPr>
              <a:t> </a:t>
            </a:r>
            <a:r>
              <a:rPr lang="es-ES" sz="2500" dirty="0" err="1">
                <a:latin typeface="Nunito Sans" charset="0"/>
              </a:rPr>
              <a:t>Tree</a:t>
            </a:r>
            <a:endParaRPr lang="en-US" sz="2500" dirty="0">
              <a:latin typeface="Nunito Sans" charset="0"/>
            </a:endParaRPr>
          </a:p>
        </p:txBody>
      </p:sp>
      <p:pic>
        <p:nvPicPr>
          <p:cNvPr id="15" name="Picture 14">
            <a:extLst>
              <a:ext uri="{FF2B5EF4-FFF2-40B4-BE49-F238E27FC236}">
                <a16:creationId xmlns:a16="http://schemas.microsoft.com/office/drawing/2014/main" id="{8CBB01A4-9020-43A6-B560-BD768D6750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9159" y="3855491"/>
            <a:ext cx="673844" cy="653629"/>
          </a:xfrm>
          <a:prstGeom prst="rect">
            <a:avLst/>
          </a:prstGeom>
        </p:spPr>
      </p:pic>
    </p:spTree>
    <p:extLst>
      <p:ext uri="{BB962C8B-B14F-4D97-AF65-F5344CB8AC3E}">
        <p14:creationId xmlns:p14="http://schemas.microsoft.com/office/powerpoint/2010/main" val="31528535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It is a set of data values and associated operations that are specified accurately, independent of any particular implementation.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panose="00000500000000000000" pitchFamily="2" charset="0"/>
              </a:rPr>
              <a:t>Stack</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ADT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Tree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40</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charset="0"/>
              </a:rPr>
              <a:t>Graph</a:t>
            </a: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It is a set of data values and associated operations that are specified accurately, independent of any particular implementation.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panose="00000500000000000000" pitchFamily="2" charset="0"/>
              </a:rPr>
              <a:t>Stack</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ADT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Tree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40</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charset="0"/>
              </a:rPr>
              <a:t>Graph</a:t>
            </a:r>
            <a:endParaRPr lang="en-US" sz="2500" dirty="0">
              <a:latin typeface="Nunito Sans" charset="0"/>
            </a:endParaRPr>
          </a:p>
        </p:txBody>
      </p:sp>
      <p:pic>
        <p:nvPicPr>
          <p:cNvPr id="15" name="Picture 14">
            <a:extLst>
              <a:ext uri="{FF2B5EF4-FFF2-40B4-BE49-F238E27FC236}">
                <a16:creationId xmlns:a16="http://schemas.microsoft.com/office/drawing/2014/main" id="{C9FA21D8-83E8-4062-BAD9-70F1F0EC3B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9616" y="3843704"/>
            <a:ext cx="673844" cy="653629"/>
          </a:xfrm>
          <a:prstGeom prst="rect">
            <a:avLst/>
          </a:prstGeom>
        </p:spPr>
      </p:pic>
    </p:spTree>
    <p:extLst>
      <p:ext uri="{BB962C8B-B14F-4D97-AF65-F5344CB8AC3E}">
        <p14:creationId xmlns:p14="http://schemas.microsoft.com/office/powerpoint/2010/main" val="25033845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What are the minimum number of queues required to implement the priority queue?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5</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41</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charset="0"/>
              </a:rPr>
              <a:t>1</a:t>
            </a: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What are the minimum number of queues required to implement the priority queue?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panose="00000500000000000000" pitchFamily="2" charset="0"/>
              </a:rPr>
              <a:t>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5</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41</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a:latin typeface="Nunito Sans" charset="0"/>
              </a:rPr>
              <a:t>1</a:t>
            </a:r>
            <a:endParaRPr lang="en-US" sz="2500" dirty="0">
              <a:latin typeface="Nunito Sans" charset="0"/>
            </a:endParaRPr>
          </a:p>
        </p:txBody>
      </p:sp>
      <p:pic>
        <p:nvPicPr>
          <p:cNvPr id="15" name="Picture 14">
            <a:extLst>
              <a:ext uri="{FF2B5EF4-FFF2-40B4-BE49-F238E27FC236}">
                <a16:creationId xmlns:a16="http://schemas.microsoft.com/office/drawing/2014/main" id="{F9FF2711-6D72-4F81-B8DB-3BCBEF9DD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5560" y="3781790"/>
            <a:ext cx="673844" cy="653629"/>
          </a:xfrm>
          <a:prstGeom prst="rect">
            <a:avLst/>
          </a:prstGeom>
        </p:spPr>
      </p:pic>
    </p:spTree>
    <p:extLst>
      <p:ext uri="{BB962C8B-B14F-4D97-AF65-F5344CB8AC3E}">
        <p14:creationId xmlns:p14="http://schemas.microsoft.com/office/powerpoint/2010/main" val="15099751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Which among the below mentioned graph elements represents a simple path that begins and terminates at the same vertex?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panose="00000500000000000000" pitchFamily="2" charset="0"/>
              </a:rPr>
              <a:t>Path</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panose="00000500000000000000" pitchFamily="2" charset="0"/>
              </a:rPr>
              <a:t>Cycle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Edge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42</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charset="0"/>
              </a:rPr>
              <a:t>Node</a:t>
            </a: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Which among the below mentioned graph elements represents a simple path that begins and terminates at the same vertex?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panose="00000500000000000000" pitchFamily="2" charset="0"/>
              </a:rPr>
              <a:t>Path</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panose="00000500000000000000" pitchFamily="2" charset="0"/>
              </a:rPr>
              <a:t>Cycle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Edge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42</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s-ES" sz="2500" dirty="0" err="1">
                <a:latin typeface="Nunito Sans" charset="0"/>
              </a:rPr>
              <a:t>Node</a:t>
            </a:r>
            <a:endParaRPr lang="en-US" sz="2500" dirty="0">
              <a:latin typeface="Nunito Sans" charset="0"/>
            </a:endParaRPr>
          </a:p>
        </p:txBody>
      </p:sp>
      <p:pic>
        <p:nvPicPr>
          <p:cNvPr id="15" name="Picture 14">
            <a:extLst>
              <a:ext uri="{FF2B5EF4-FFF2-40B4-BE49-F238E27FC236}">
                <a16:creationId xmlns:a16="http://schemas.microsoft.com/office/drawing/2014/main" id="{82D2A94C-CFCC-4112-9C1D-2699DDDD5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3819759"/>
            <a:ext cx="673844" cy="653629"/>
          </a:xfrm>
          <a:prstGeom prst="rect">
            <a:avLst/>
          </a:prstGeom>
        </p:spPr>
      </p:pic>
    </p:spTree>
    <p:extLst>
      <p:ext uri="{BB962C8B-B14F-4D97-AF65-F5344CB8AC3E}">
        <p14:creationId xmlns:p14="http://schemas.microsoft.com/office/powerpoint/2010/main" val="3280903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Time complexity of Depth First Traversal of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18759"/>
          </a:xfrm>
          <a:prstGeom prst="rect">
            <a:avLst/>
          </a:prstGeom>
          <a:noFill/>
        </p:spPr>
        <p:txBody>
          <a:bodyPr wrap="square" lIns="91440" tIns="45720" rIns="91440" bIns="45720">
            <a:spAutoFit/>
          </a:bodyPr>
          <a:lstStyle/>
          <a:p>
            <a:pPr>
              <a:lnSpc>
                <a:spcPct val="150000"/>
              </a:lnSpc>
            </a:pPr>
            <a:r>
              <a:rPr lang="el-GR" sz="2500" dirty="0">
                <a:latin typeface="Nunito Sans" panose="00000500000000000000" pitchFamily="2" charset="0"/>
              </a:rPr>
              <a:t>Θ(|</a:t>
            </a:r>
            <a:r>
              <a:rPr lang="es-ES" sz="2500" dirty="0">
                <a:latin typeface="Nunito Sans" panose="00000500000000000000" pitchFamily="2" charset="0"/>
              </a:rPr>
              <a:t>V|+|E|)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18759"/>
          </a:xfrm>
          <a:prstGeom prst="rect">
            <a:avLst/>
          </a:prstGeom>
          <a:noFill/>
        </p:spPr>
        <p:txBody>
          <a:bodyPr wrap="square" lIns="91440" tIns="45720" rIns="91440" bIns="45720">
            <a:spAutoFit/>
          </a:bodyPr>
          <a:lstStyle/>
          <a:p>
            <a:pPr>
              <a:lnSpc>
                <a:spcPct val="150000"/>
              </a:lnSpc>
            </a:pPr>
            <a:r>
              <a:rPr lang="el-GR" sz="2500" dirty="0">
                <a:latin typeface="Nunito Sans" panose="00000500000000000000" pitchFamily="2" charset="0"/>
              </a:rPr>
              <a:t>Θ(|</a:t>
            </a:r>
            <a:r>
              <a:rPr lang="es-ES" sz="2500" dirty="0">
                <a:latin typeface="Nunito Sans" panose="00000500000000000000" pitchFamily="2" charset="0"/>
              </a:rPr>
              <a:t>V|)</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l-GR" sz="2500" dirty="0">
                <a:latin typeface="Nunito Sans" charset="0"/>
              </a:rPr>
              <a:t>Θ(|</a:t>
            </a:r>
            <a:r>
              <a:rPr lang="en-IN" sz="2500" dirty="0">
                <a:latin typeface="Nunito Sans" charset="0"/>
              </a:rPr>
              <a:t>V|*|E|)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43</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1775486"/>
          </a:xfrm>
          <a:prstGeom prst="rect">
            <a:avLst/>
          </a:prstGeom>
          <a:noFill/>
        </p:spPr>
        <p:txBody>
          <a:bodyPr wrap="square" lIns="91440" tIns="45720" rIns="91440" bIns="45720">
            <a:spAutoFit/>
          </a:bodyPr>
          <a:lstStyle/>
          <a:p>
            <a:pPr>
              <a:lnSpc>
                <a:spcPct val="150000"/>
              </a:lnSpc>
            </a:pPr>
            <a:r>
              <a:rPr lang="el-GR" sz="2500" dirty="0">
                <a:latin typeface="Nunito Sans" charset="0"/>
              </a:rPr>
              <a:t>Θ(|</a:t>
            </a:r>
            <a:r>
              <a:rPr lang="es-ES" sz="2500" dirty="0">
                <a:latin typeface="Nunito Sans" charset="0"/>
              </a:rPr>
              <a:t>E|)</a:t>
            </a:r>
          </a:p>
          <a:p>
            <a:pPr>
              <a:lnSpc>
                <a:spcPct val="150000"/>
              </a:lnSpc>
            </a:pPr>
            <a:br>
              <a:rPr lang="es-ES" sz="2500" dirty="0">
                <a:latin typeface="Nunito Sans" charset="0"/>
              </a:rPr>
            </a:b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charset="0"/>
              </a:rPr>
              <a:t>Time complexity of Depth First Traversal of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18759"/>
          </a:xfrm>
          <a:prstGeom prst="rect">
            <a:avLst/>
          </a:prstGeom>
          <a:noFill/>
        </p:spPr>
        <p:txBody>
          <a:bodyPr wrap="square" lIns="91440" tIns="45720" rIns="91440" bIns="45720">
            <a:spAutoFit/>
          </a:bodyPr>
          <a:lstStyle/>
          <a:p>
            <a:pPr>
              <a:lnSpc>
                <a:spcPct val="150000"/>
              </a:lnSpc>
            </a:pPr>
            <a:r>
              <a:rPr lang="el-GR" sz="2500" dirty="0">
                <a:latin typeface="Nunito Sans" panose="00000500000000000000" pitchFamily="2" charset="0"/>
              </a:rPr>
              <a:t>Θ(|</a:t>
            </a:r>
            <a:r>
              <a:rPr lang="es-ES" sz="2500" dirty="0">
                <a:latin typeface="Nunito Sans" panose="00000500000000000000" pitchFamily="2" charset="0"/>
              </a:rPr>
              <a:t>V|+|E|)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18759"/>
          </a:xfrm>
          <a:prstGeom prst="rect">
            <a:avLst/>
          </a:prstGeom>
          <a:noFill/>
        </p:spPr>
        <p:txBody>
          <a:bodyPr wrap="square" lIns="91440" tIns="45720" rIns="91440" bIns="45720">
            <a:spAutoFit/>
          </a:bodyPr>
          <a:lstStyle/>
          <a:p>
            <a:pPr>
              <a:lnSpc>
                <a:spcPct val="150000"/>
              </a:lnSpc>
            </a:pPr>
            <a:r>
              <a:rPr lang="el-GR" sz="2500" dirty="0">
                <a:latin typeface="Nunito Sans" panose="00000500000000000000" pitchFamily="2" charset="0"/>
              </a:rPr>
              <a:t>Θ(|</a:t>
            </a:r>
            <a:r>
              <a:rPr lang="es-ES" sz="2500" dirty="0">
                <a:latin typeface="Nunito Sans" panose="00000500000000000000" pitchFamily="2" charset="0"/>
              </a:rPr>
              <a:t>V|)</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18759"/>
          </a:xfrm>
          <a:prstGeom prst="rect">
            <a:avLst/>
          </a:prstGeom>
          <a:noFill/>
        </p:spPr>
        <p:txBody>
          <a:bodyPr wrap="square" lIns="91440" tIns="45720" rIns="91440" bIns="45720">
            <a:spAutoFit/>
          </a:bodyPr>
          <a:lstStyle/>
          <a:p>
            <a:pPr>
              <a:lnSpc>
                <a:spcPct val="150000"/>
              </a:lnSpc>
            </a:pPr>
            <a:r>
              <a:rPr lang="el-GR" sz="2500" dirty="0">
                <a:latin typeface="Nunito Sans" charset="0"/>
              </a:rPr>
              <a:t>Θ(|</a:t>
            </a:r>
            <a:r>
              <a:rPr lang="en-IN" sz="2500" dirty="0">
                <a:latin typeface="Nunito Sans" charset="0"/>
              </a:rPr>
              <a:t>V|*|E|)</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43</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1775486"/>
          </a:xfrm>
          <a:prstGeom prst="rect">
            <a:avLst/>
          </a:prstGeom>
          <a:noFill/>
        </p:spPr>
        <p:txBody>
          <a:bodyPr wrap="square" lIns="91440" tIns="45720" rIns="91440" bIns="45720">
            <a:spAutoFit/>
          </a:bodyPr>
          <a:lstStyle/>
          <a:p>
            <a:pPr>
              <a:lnSpc>
                <a:spcPct val="150000"/>
              </a:lnSpc>
            </a:pPr>
            <a:r>
              <a:rPr lang="el-GR" sz="2500" dirty="0">
                <a:latin typeface="Nunito Sans" charset="0"/>
              </a:rPr>
              <a:t>Θ(|</a:t>
            </a:r>
            <a:r>
              <a:rPr lang="es-ES" sz="2500" dirty="0">
                <a:latin typeface="Nunito Sans" charset="0"/>
              </a:rPr>
              <a:t>E|)</a:t>
            </a:r>
          </a:p>
          <a:p>
            <a:pPr>
              <a:lnSpc>
                <a:spcPct val="150000"/>
              </a:lnSpc>
            </a:pPr>
            <a:br>
              <a:rPr lang="es-ES" sz="2500" dirty="0">
                <a:latin typeface="Nunito Sans" charset="0"/>
              </a:rPr>
            </a:br>
            <a:endParaRPr lang="en-US" sz="2500" dirty="0">
              <a:latin typeface="Nunito Sans" charset="0"/>
            </a:endParaRPr>
          </a:p>
        </p:txBody>
      </p:sp>
      <p:pic>
        <p:nvPicPr>
          <p:cNvPr id="15" name="Picture 14">
            <a:extLst>
              <a:ext uri="{FF2B5EF4-FFF2-40B4-BE49-F238E27FC236}">
                <a16:creationId xmlns:a16="http://schemas.microsoft.com/office/drawing/2014/main" id="{6F684FB6-63D8-49BB-9CA8-EA0CF2D7B9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6306" y="3265961"/>
            <a:ext cx="673844" cy="653629"/>
          </a:xfrm>
          <a:prstGeom prst="rect">
            <a:avLst/>
          </a:prstGeom>
        </p:spPr>
      </p:pic>
    </p:spTree>
    <p:extLst>
      <p:ext uri="{BB962C8B-B14F-4D97-AF65-F5344CB8AC3E}">
        <p14:creationId xmlns:p14="http://schemas.microsoft.com/office/powerpoint/2010/main" val="288705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A queue data-structure can be used for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expression parsing</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 recursion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sp>
        <p:nvSpPr>
          <p:cNvPr id="14" name="Rectangle 13">
            <a:extLst>
              <a:ext uri="{FF2B5EF4-FFF2-40B4-BE49-F238E27FC236}">
                <a16:creationId xmlns:a16="http://schemas.microsoft.com/office/drawing/2014/main" id="{D95ABC10-15CF-488C-806F-94CE71FC878A}"/>
              </a:ext>
            </a:extLst>
          </p:cNvPr>
          <p:cNvSpPr/>
          <p:nvPr/>
        </p:nvSpPr>
        <p:spPr>
          <a:xfrm>
            <a:off x="1523968" y="442913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resource allocation</a:t>
            </a:r>
          </a:p>
        </p:txBody>
      </p:sp>
    </p:spTree>
    <p:extLst>
      <p:ext uri="{BB962C8B-B14F-4D97-AF65-F5344CB8AC3E}">
        <p14:creationId xmlns:p14="http://schemas.microsoft.com/office/powerpoint/2010/main" val="29864479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If we choose Prim's Algorithm for uniquely weighted spanning tree instead of </a:t>
            </a:r>
            <a:r>
              <a:rPr lang="en-US" sz="2500" dirty="0" err="1">
                <a:latin typeface="Nunito Sans" charset="0"/>
              </a:rPr>
              <a:t>Kruskal's</a:t>
            </a:r>
            <a:r>
              <a:rPr lang="en-US" sz="2500" dirty="0">
                <a:latin typeface="Nunito Sans" charset="0"/>
              </a:rPr>
              <a:t> Algorithm, then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we'll get a different spanning tree.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we'll get the same spanning 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spanning will not cover all vertices.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44</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1892826"/>
          </a:xfrm>
          <a:prstGeom prst="rect">
            <a:avLst/>
          </a:prstGeom>
          <a:noFill/>
        </p:spPr>
        <p:txBody>
          <a:bodyPr wrap="square" lIns="91440" tIns="45720" rIns="91440" bIns="45720">
            <a:spAutoFit/>
          </a:bodyPr>
          <a:lstStyle/>
          <a:p>
            <a:pPr>
              <a:lnSpc>
                <a:spcPct val="150000"/>
              </a:lnSpc>
            </a:pPr>
            <a:r>
              <a:rPr lang="en-US" sz="2500" dirty="0">
                <a:latin typeface="Nunito Sans" charset="0"/>
              </a:rPr>
              <a:t>spanning will have less edges.</a:t>
            </a:r>
            <a:endParaRPr lang="es-ES" sz="2500" dirty="0">
              <a:latin typeface="Nunito Sans" charset="0"/>
            </a:endParaRPr>
          </a:p>
          <a:p>
            <a:pPr>
              <a:lnSpc>
                <a:spcPct val="150000"/>
              </a:lnSpc>
            </a:pPr>
            <a:br>
              <a:rPr lang="es-ES" sz="2500" dirty="0">
                <a:latin typeface="Nunito Sans" charset="0"/>
              </a:rPr>
            </a:b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If we choose Prim's Algorithm for uniquely weighted spanning tree instead of </a:t>
            </a:r>
            <a:r>
              <a:rPr lang="en-US" sz="2500" dirty="0" err="1">
                <a:latin typeface="Nunito Sans" charset="0"/>
              </a:rPr>
              <a:t>Kruskal's</a:t>
            </a:r>
            <a:r>
              <a:rPr lang="en-US" sz="2500" dirty="0">
                <a:latin typeface="Nunito Sans" charset="0"/>
              </a:rPr>
              <a:t> Algorithm, then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we'll get a different spanning tree.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we'll get the same spanning 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spanning will not cover all vertices.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44</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1892826"/>
          </a:xfrm>
          <a:prstGeom prst="rect">
            <a:avLst/>
          </a:prstGeom>
          <a:noFill/>
        </p:spPr>
        <p:txBody>
          <a:bodyPr wrap="square" lIns="91440" tIns="45720" rIns="91440" bIns="45720">
            <a:spAutoFit/>
          </a:bodyPr>
          <a:lstStyle/>
          <a:p>
            <a:pPr>
              <a:lnSpc>
                <a:spcPct val="150000"/>
              </a:lnSpc>
            </a:pPr>
            <a:r>
              <a:rPr lang="en-US" sz="2500" dirty="0">
                <a:latin typeface="Nunito Sans" charset="0"/>
              </a:rPr>
              <a:t>spanning will have less edges.</a:t>
            </a:r>
            <a:endParaRPr lang="es-ES" sz="2500" dirty="0">
              <a:latin typeface="Nunito Sans" charset="0"/>
            </a:endParaRPr>
          </a:p>
          <a:p>
            <a:pPr>
              <a:lnSpc>
                <a:spcPct val="150000"/>
              </a:lnSpc>
            </a:pPr>
            <a:br>
              <a:rPr lang="es-ES" sz="2500" dirty="0">
                <a:latin typeface="Nunito Sans" charset="0"/>
              </a:rPr>
            </a:br>
            <a:endParaRPr lang="en-US" sz="2500" dirty="0">
              <a:latin typeface="Nunito Sans" charset="0"/>
            </a:endParaRPr>
          </a:p>
        </p:txBody>
      </p:sp>
      <p:pic>
        <p:nvPicPr>
          <p:cNvPr id="15" name="Picture 14">
            <a:extLst>
              <a:ext uri="{FF2B5EF4-FFF2-40B4-BE49-F238E27FC236}">
                <a16:creationId xmlns:a16="http://schemas.microsoft.com/office/drawing/2014/main" id="{E024C4E7-AE5B-414E-A8CF-67005C283B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024" y="3858398"/>
            <a:ext cx="673844" cy="653629"/>
          </a:xfrm>
          <a:prstGeom prst="rect">
            <a:avLst/>
          </a:prstGeom>
        </p:spPr>
      </p:pic>
    </p:spTree>
    <p:extLst>
      <p:ext uri="{BB962C8B-B14F-4D97-AF65-F5344CB8AC3E}">
        <p14:creationId xmlns:p14="http://schemas.microsoft.com/office/powerpoint/2010/main" val="24972683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Which graphs are distinctively known by the existence of a path between every pair of its vertices?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Weighted graphs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Multigraphs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Connected graphs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45</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1246495"/>
          </a:xfrm>
          <a:prstGeom prst="rect">
            <a:avLst/>
          </a:prstGeom>
          <a:noFill/>
        </p:spPr>
        <p:txBody>
          <a:bodyPr wrap="square" lIns="91440" tIns="45720" rIns="91440" bIns="45720">
            <a:spAutoFit/>
          </a:bodyPr>
          <a:lstStyle/>
          <a:p>
            <a:pPr>
              <a:lnSpc>
                <a:spcPct val="150000"/>
              </a:lnSpc>
            </a:pPr>
            <a:r>
              <a:rPr lang="en-US" sz="2500" dirty="0" err="1">
                <a:latin typeface="Nunito Sans" charset="0"/>
              </a:rPr>
              <a:t>Subgraphs</a:t>
            </a:r>
            <a:br>
              <a:rPr lang="es-ES" sz="2500" dirty="0">
                <a:latin typeface="Nunito Sans" charset="0"/>
              </a:rPr>
            </a:b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Which graphs are distinctively known by the existence of a path between every pair of its vertices?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Weighted graphs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Multigraphs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Connected graphs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45</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1246495"/>
          </a:xfrm>
          <a:prstGeom prst="rect">
            <a:avLst/>
          </a:prstGeom>
          <a:noFill/>
        </p:spPr>
        <p:txBody>
          <a:bodyPr wrap="square" lIns="91440" tIns="45720" rIns="91440" bIns="45720">
            <a:spAutoFit/>
          </a:bodyPr>
          <a:lstStyle/>
          <a:p>
            <a:pPr>
              <a:lnSpc>
                <a:spcPct val="150000"/>
              </a:lnSpc>
            </a:pPr>
            <a:r>
              <a:rPr lang="en-US" sz="2500" dirty="0" err="1">
                <a:latin typeface="Nunito Sans" charset="0"/>
              </a:rPr>
              <a:t>Subgraphs</a:t>
            </a:r>
            <a:br>
              <a:rPr lang="es-ES" sz="2500" dirty="0">
                <a:latin typeface="Nunito Sans" charset="0"/>
              </a:rPr>
            </a:br>
            <a:endParaRPr lang="en-US" sz="2500" dirty="0">
              <a:latin typeface="Nunito Sans" charset="0"/>
            </a:endParaRPr>
          </a:p>
        </p:txBody>
      </p:sp>
      <p:pic>
        <p:nvPicPr>
          <p:cNvPr id="15" name="Picture 14">
            <a:extLst>
              <a:ext uri="{FF2B5EF4-FFF2-40B4-BE49-F238E27FC236}">
                <a16:creationId xmlns:a16="http://schemas.microsoft.com/office/drawing/2014/main" id="{5F8123B5-7EA7-422C-993D-A75E268F87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808" y="5041869"/>
            <a:ext cx="673844" cy="653629"/>
          </a:xfrm>
          <a:prstGeom prst="rect">
            <a:avLst/>
          </a:prstGeom>
        </p:spPr>
      </p:pic>
    </p:spTree>
    <p:extLst>
      <p:ext uri="{BB962C8B-B14F-4D97-AF65-F5344CB8AC3E}">
        <p14:creationId xmlns:p14="http://schemas.microsoft.com/office/powerpoint/2010/main" val="20615112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In graphs, A </a:t>
            </a:r>
            <a:r>
              <a:rPr lang="en-US" sz="2500" dirty="0" err="1">
                <a:latin typeface="Nunito Sans" charset="0"/>
              </a:rPr>
              <a:t>hyperedge</a:t>
            </a:r>
            <a:r>
              <a:rPr lang="en-US" sz="2500" dirty="0">
                <a:latin typeface="Nunito Sans" charset="0"/>
              </a:rPr>
              <a:t> is an edge that is allowed to take on any number of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vertices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edges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 labels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46</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1246495"/>
          </a:xfrm>
          <a:prstGeom prst="rect">
            <a:avLst/>
          </a:prstGeom>
          <a:noFill/>
        </p:spPr>
        <p:txBody>
          <a:bodyPr wrap="square" lIns="91440" tIns="45720" rIns="91440" bIns="45720">
            <a:spAutoFit/>
          </a:bodyPr>
          <a:lstStyle/>
          <a:p>
            <a:pPr>
              <a:lnSpc>
                <a:spcPct val="150000"/>
              </a:lnSpc>
            </a:pPr>
            <a:r>
              <a:rPr lang="en-US" sz="2500" dirty="0">
                <a:latin typeface="Nunito Sans" charset="0"/>
              </a:rPr>
              <a:t> Both A and B</a:t>
            </a:r>
            <a:br>
              <a:rPr lang="es-ES" sz="2500" dirty="0">
                <a:latin typeface="Nunito Sans" charset="0"/>
              </a:rPr>
            </a:b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 In graphs, A </a:t>
            </a:r>
            <a:r>
              <a:rPr lang="en-US" sz="2500" dirty="0" err="1">
                <a:latin typeface="Nunito Sans" charset="0"/>
              </a:rPr>
              <a:t>hyperedge</a:t>
            </a:r>
            <a:r>
              <a:rPr lang="en-US" sz="2500" dirty="0">
                <a:latin typeface="Nunito Sans" charset="0"/>
              </a:rPr>
              <a:t> is an edge that is allowed to take on any number of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vertices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edges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labels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46</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Both A and B</a:t>
            </a:r>
          </a:p>
        </p:txBody>
      </p:sp>
      <p:pic>
        <p:nvPicPr>
          <p:cNvPr id="15" name="Picture 14">
            <a:extLst>
              <a:ext uri="{FF2B5EF4-FFF2-40B4-BE49-F238E27FC236}">
                <a16:creationId xmlns:a16="http://schemas.microsoft.com/office/drawing/2014/main" id="{E7183CEA-3641-4672-A5AB-8949671D3E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1664" y="3250420"/>
            <a:ext cx="673844" cy="653629"/>
          </a:xfrm>
          <a:prstGeom prst="rect">
            <a:avLst/>
          </a:prstGeom>
        </p:spPr>
      </p:pic>
    </p:spTree>
    <p:extLst>
      <p:ext uri="{BB962C8B-B14F-4D97-AF65-F5344CB8AC3E}">
        <p14:creationId xmlns:p14="http://schemas.microsoft.com/office/powerpoint/2010/main" val="2905712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What does the push operation top = top +1 indicate while representing the stack in one - dimensional array?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Stack Shrinking</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Stack Growing</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Stack Instability</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47</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charset="0"/>
              </a:rPr>
              <a:t>Stack Stability</a:t>
            </a:r>
            <a:br>
              <a:rPr lang="es-ES" sz="2500" dirty="0">
                <a:latin typeface="Nunito Sans" charset="0"/>
              </a:rPr>
            </a:br>
            <a:endParaRPr lang="en-US" sz="2500" dirty="0">
              <a:latin typeface="Nunito Sans" charset="0"/>
            </a:endParaRPr>
          </a:p>
        </p:txBody>
      </p:sp>
    </p:spTree>
    <p:extLst>
      <p:ext uri="{BB962C8B-B14F-4D97-AF65-F5344CB8AC3E}">
        <p14:creationId xmlns:p14="http://schemas.microsoft.com/office/powerpoint/2010/main" val="12475310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charset="0"/>
              </a:rPr>
              <a:t>What does the push operation top = top +1 indicate while representing the stack in one - dimensional array?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Stack Shrinking</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Stack Growing</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Stack Instability</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47</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charset="0"/>
              </a:rPr>
              <a:t>Stack Stability</a:t>
            </a:r>
            <a:br>
              <a:rPr lang="es-ES" sz="2500" dirty="0">
                <a:latin typeface="Nunito Sans" charset="0"/>
              </a:rPr>
            </a:br>
            <a:endParaRPr lang="en-US" sz="2500" dirty="0">
              <a:latin typeface="Nunito Sans" charset="0"/>
            </a:endParaRPr>
          </a:p>
        </p:txBody>
      </p:sp>
      <p:pic>
        <p:nvPicPr>
          <p:cNvPr id="15" name="Picture 14">
            <a:extLst>
              <a:ext uri="{FF2B5EF4-FFF2-40B4-BE49-F238E27FC236}">
                <a16:creationId xmlns:a16="http://schemas.microsoft.com/office/drawing/2014/main" id="{33971282-4456-433D-9D8B-FB4A427739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3848829"/>
            <a:ext cx="673844" cy="653629"/>
          </a:xfrm>
          <a:prstGeom prst="rect">
            <a:avLst/>
          </a:prstGeom>
        </p:spPr>
      </p:pic>
    </p:spTree>
    <p:extLst>
      <p:ext uri="{BB962C8B-B14F-4D97-AF65-F5344CB8AC3E}">
        <p14:creationId xmlns:p14="http://schemas.microsoft.com/office/powerpoint/2010/main" val="32694824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charset="0"/>
              </a:rPr>
              <a:t> If ' h ' is a hashing function and it is used to hash ' n ' keys into a table of size ' m '  where n &lt;= m . What is the expected number of collisions involving a particular key ' x '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less than 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less than 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less than N/2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48</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less than m</a:t>
            </a:r>
          </a:p>
        </p:txBody>
      </p:sp>
    </p:spTree>
    <p:extLst>
      <p:ext uri="{BB962C8B-B14F-4D97-AF65-F5344CB8AC3E}">
        <p14:creationId xmlns:p14="http://schemas.microsoft.com/office/powerpoint/2010/main" val="12475310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charset="0"/>
              </a:rPr>
              <a:t> If ' h ' is a hashing function and it is used to hash ' n ' keys into a table of size ' m '  where n &lt;= m . What is the expected number of collisions involving a particular key ' x '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less than 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less than 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less than N/2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48</a:t>
            </a:r>
          </a:p>
        </p:txBody>
      </p:sp>
      <p:sp>
        <p:nvSpPr>
          <p:cNvPr id="14" name="Rectangle 13">
            <a:extLst>
              <a:ext uri="{FF2B5EF4-FFF2-40B4-BE49-F238E27FC236}">
                <a16:creationId xmlns:a16="http://schemas.microsoft.com/office/drawing/2014/main" id="{116C2E0D-93FB-4ADC-BC2B-83DFED946B7A}"/>
              </a:ext>
            </a:extLst>
          </p:cNvPr>
          <p:cNvSpPr/>
          <p:nvPr/>
        </p:nvSpPr>
        <p:spPr>
          <a:xfrm>
            <a:off x="1452530" y="442913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less than m</a:t>
            </a:r>
          </a:p>
        </p:txBody>
      </p:sp>
      <p:pic>
        <p:nvPicPr>
          <p:cNvPr id="15" name="Picture 14">
            <a:extLst>
              <a:ext uri="{FF2B5EF4-FFF2-40B4-BE49-F238E27FC236}">
                <a16:creationId xmlns:a16="http://schemas.microsoft.com/office/drawing/2014/main" id="{06635998-F401-4CE0-BBA1-1EA47D1B0A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1704" y="3332186"/>
            <a:ext cx="673844" cy="653629"/>
          </a:xfrm>
          <a:prstGeom prst="rect">
            <a:avLst/>
          </a:prstGeom>
        </p:spPr>
      </p:pic>
    </p:spTree>
    <p:extLst>
      <p:ext uri="{BB962C8B-B14F-4D97-AF65-F5344CB8AC3E}">
        <p14:creationId xmlns:p14="http://schemas.microsoft.com/office/powerpoint/2010/main" val="157097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6923</Words>
  <Application>Microsoft Office PowerPoint</Application>
  <PresentationFormat>Widescreen</PresentationFormat>
  <Paragraphs>1317</Paragraphs>
  <Slides>103</Slides>
  <Notes>103</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Anand S</cp:lastModifiedBy>
  <cp:revision>247</cp:revision>
  <dcterms:created xsi:type="dcterms:W3CDTF">2006-08-16T00:00:00Z</dcterms:created>
  <dcterms:modified xsi:type="dcterms:W3CDTF">2023-09-24T04:28:09Z</dcterms:modified>
</cp:coreProperties>
</file>