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8"/>
  </p:notesMasterIdLst>
  <p:sldIdLst>
    <p:sldId id="348" r:id="rId2"/>
    <p:sldId id="349" r:id="rId3"/>
    <p:sldId id="354" r:id="rId4"/>
    <p:sldId id="355" r:id="rId5"/>
    <p:sldId id="356" r:id="rId6"/>
    <p:sldId id="357" r:id="rId7"/>
    <p:sldId id="358" r:id="rId8"/>
    <p:sldId id="359" r:id="rId9"/>
    <p:sldId id="360" r:id="rId10"/>
    <p:sldId id="361" r:id="rId11"/>
    <p:sldId id="362" r:id="rId12"/>
    <p:sldId id="363" r:id="rId13"/>
    <p:sldId id="364" r:id="rId14"/>
    <p:sldId id="365" r:id="rId15"/>
    <p:sldId id="366" r:id="rId16"/>
    <p:sldId id="367"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Nunito Sans" pitchFamily="2"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5E5"/>
    <a:srgbClr val="525252"/>
    <a:srgbClr val="1A1A1A"/>
    <a:srgbClr val="4A4A4A"/>
    <a:srgbClr val="131313"/>
    <a:srgbClr val="212121"/>
    <a:srgbClr val="303030"/>
    <a:srgbClr val="3D3D3D"/>
    <a:srgbClr val="F05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9599" autoAdjust="0"/>
  </p:normalViewPr>
  <p:slideViewPr>
    <p:cSldViewPr>
      <p:cViewPr varScale="1">
        <p:scale>
          <a:sx n="61" d="100"/>
          <a:sy n="61" d="100"/>
        </p:scale>
        <p:origin x="-762" y="-90"/>
      </p:cViewPr>
      <p:guideLst>
        <p:guide orient="horz" pos="3840"/>
        <p:guide pos="60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26" Type="http://schemas.openxmlformats.org/officeDocument/2006/relationships/font" Target="fonts/font8.fntdata" /><Relationship Id="rId3" Type="http://schemas.openxmlformats.org/officeDocument/2006/relationships/slide" Target="slides/slide2.xml" /><Relationship Id="rId21" Type="http://schemas.openxmlformats.org/officeDocument/2006/relationships/font" Target="fonts/font3.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7.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font" Target="fonts/font2.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6.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5.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1.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4.fntdata" /><Relationship Id="rId27" Type="http://schemas.openxmlformats.org/officeDocument/2006/relationships/presProps" Target="presProps.xml" /><Relationship Id="rId3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pPr/>
              <a:t>9/24/2023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pPr/>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Description:</a:t>
            </a:r>
            <a:endParaRPr lang="en-US" b="0" dirty="0"/>
          </a:p>
          <a:p>
            <a:r>
              <a:rPr lang="en-US" b="0" dirty="0"/>
              <a:t>If</a:t>
            </a:r>
            <a:r>
              <a:rPr lang="en-US" b="0" baseline="0" dirty="0"/>
              <a:t> you run the program in more then time in same input, the output will be print the shuffled value. It will doesn’t print the same output in the input.</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p14="http://schemas.microsoft.com/office/powerpoint/2010/main" val="1069675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10</a:t>
            </a:fld>
            <a:endParaRPr lang="en-US"/>
          </a:p>
        </p:txBody>
      </p:sp>
    </p:spTree>
    <p:extLst>
      <p:ext uri="{BB962C8B-B14F-4D97-AF65-F5344CB8AC3E}">
        <p14:creationId xmlns:p14="http://schemas.microsoft.com/office/powerpoint/2010/main" val="3117671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11</a:t>
            </a:fld>
            <a:endParaRPr lang="en-US"/>
          </a:p>
        </p:txBody>
      </p:sp>
    </p:spTree>
    <p:extLst>
      <p:ext uri="{BB962C8B-B14F-4D97-AF65-F5344CB8AC3E}">
        <p14:creationId xmlns:p14="http://schemas.microsoft.com/office/powerpoint/2010/main" val="3117671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12</a:t>
            </a:fld>
            <a:endParaRPr lang="en-US"/>
          </a:p>
        </p:txBody>
      </p:sp>
    </p:spTree>
    <p:extLst>
      <p:ext uri="{BB962C8B-B14F-4D97-AF65-F5344CB8AC3E}">
        <p14:creationId xmlns:p14="http://schemas.microsoft.com/office/powerpoint/2010/main" val="3117671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13</a:t>
            </a:fld>
            <a:endParaRPr lang="en-US"/>
          </a:p>
        </p:txBody>
      </p:sp>
    </p:spTree>
    <p:extLst>
      <p:ext uri="{BB962C8B-B14F-4D97-AF65-F5344CB8AC3E}">
        <p14:creationId xmlns:p14="http://schemas.microsoft.com/office/powerpoint/2010/main" val="1069675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14</a:t>
            </a:fld>
            <a:endParaRPr lang="en-US"/>
          </a:p>
        </p:txBody>
      </p:sp>
    </p:spTree>
    <p:extLst>
      <p:ext uri="{BB962C8B-B14F-4D97-AF65-F5344CB8AC3E}">
        <p14:creationId xmlns:p14="http://schemas.microsoft.com/office/powerpoint/2010/main" val="3117671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15</a:t>
            </a:fld>
            <a:endParaRPr lang="en-US"/>
          </a:p>
        </p:txBody>
      </p:sp>
    </p:spTree>
    <p:extLst>
      <p:ext uri="{BB962C8B-B14F-4D97-AF65-F5344CB8AC3E}">
        <p14:creationId xmlns:p14="http://schemas.microsoft.com/office/powerpoint/2010/main" val="3117671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16</a:t>
            </a:fld>
            <a:endParaRPr lang="en-US"/>
          </a:p>
        </p:txBody>
      </p:sp>
    </p:spTree>
    <p:extLst>
      <p:ext uri="{BB962C8B-B14F-4D97-AF65-F5344CB8AC3E}">
        <p14:creationId xmlns:p14="http://schemas.microsoft.com/office/powerpoint/2010/main" val="3117671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2</a:t>
            </a:fld>
            <a:endParaRPr lang="en-US"/>
          </a:p>
        </p:txBody>
      </p:sp>
    </p:spTree>
    <p:extLst>
      <p:ext uri="{BB962C8B-B14F-4D97-AF65-F5344CB8AC3E}">
        <p14:creationId xmlns:p14="http://schemas.microsoft.com/office/powerpoint/2010/main" val="3117671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(Programming) (Add slide 20)</a:t>
            </a:r>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extLst>
      <p:ext uri="{BB962C8B-B14F-4D97-AF65-F5344CB8AC3E}">
        <p14:creationId xmlns:p14="http://schemas.microsoft.com/office/powerpoint/2010/main" val="1299494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extLst>
      <p:ext uri="{BB962C8B-B14F-4D97-AF65-F5344CB8AC3E}">
        <p14:creationId xmlns:p14="http://schemas.microsoft.com/office/powerpoint/2010/main" val="4208867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5</a:t>
            </a:fld>
            <a:endParaRPr lang="en-US"/>
          </a:p>
        </p:txBody>
      </p:sp>
    </p:spTree>
    <p:extLst>
      <p:ext uri="{BB962C8B-B14F-4D97-AF65-F5344CB8AC3E}">
        <p14:creationId xmlns:p14="http://schemas.microsoft.com/office/powerpoint/2010/main" val="3117671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(Programming) (Add slide 20)</a:t>
            </a:r>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p14="http://schemas.microsoft.com/office/powerpoint/2010/main" val="1299494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a:p>
        </p:txBody>
      </p:sp>
    </p:spTree>
    <p:extLst>
      <p:ext uri="{BB962C8B-B14F-4D97-AF65-F5344CB8AC3E}">
        <p14:creationId xmlns:p14="http://schemas.microsoft.com/office/powerpoint/2010/main" val="4208867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AAB6876-1BF1-4B88-890A-0B4E46201506}" type="slidenum">
              <a:rPr lang="en-US" smtClean="0"/>
              <a:pPr/>
              <a:t>8</a:t>
            </a:fld>
            <a:endParaRPr lang="en-US"/>
          </a:p>
        </p:txBody>
      </p:sp>
    </p:spTree>
    <p:extLst>
      <p:ext uri="{BB962C8B-B14F-4D97-AF65-F5344CB8AC3E}">
        <p14:creationId xmlns:p14="http://schemas.microsoft.com/office/powerpoint/2010/main" val="3117671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9</a:t>
            </a:fld>
            <a:endParaRPr lang="en-US"/>
          </a:p>
        </p:txBody>
      </p:sp>
    </p:spTree>
    <p:extLst>
      <p:ext uri="{BB962C8B-B14F-4D97-AF65-F5344CB8AC3E}">
        <p14:creationId xmlns:p14="http://schemas.microsoft.com/office/powerpoint/2010/main" val="1069675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9/24/2023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D3C6A22-10DC-4F3C-B084-234422ABF7AC}"/>
              </a:ext>
            </a:extLst>
          </p:cNvPr>
          <p:cNvSpPr txBox="1"/>
          <p:nvPr/>
        </p:nvSpPr>
        <p:spPr>
          <a:xfrm>
            <a:off x="598714" y="34290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a:extLst>
              <a:ext uri="{FF2B5EF4-FFF2-40B4-BE49-F238E27FC236}">
                <a16:creationId xmlns:a16="http://schemas.microsoft.com/office/drawing/2014/main" id="{46523B0F-AEEE-4ACA-B4C4-0A56864A83DD}"/>
              </a:ext>
            </a:extLst>
          </p:cNvPr>
          <p:cNvSpPr txBox="1"/>
          <p:nvPr/>
        </p:nvSpPr>
        <p:spPr>
          <a:xfrm>
            <a:off x="6553200" y="34290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a16="http://schemas.microsoft.com/office/drawing/2014/main" id="{7BA56857-6EED-4C75-B709-B35ECE345522}"/>
              </a:ext>
            </a:extLst>
          </p:cNvPr>
          <p:cNvSpPr txBox="1"/>
          <p:nvPr/>
        </p:nvSpPr>
        <p:spPr>
          <a:xfrm>
            <a:off x="6553200" y="3950208"/>
            <a:ext cx="5040086" cy="477054"/>
          </a:xfrm>
          <a:prstGeom prst="rect">
            <a:avLst/>
          </a:prstGeom>
          <a:noFill/>
        </p:spPr>
        <p:txBody>
          <a:bodyPr wrap="square" rtlCol="0">
            <a:spAutoFit/>
          </a:bodyPr>
          <a:lstStyle/>
          <a:p>
            <a:r>
              <a:rPr lang="en-US" sz="2500" dirty="0">
                <a:latin typeface="Nunito Sans" panose="00000500000000000000" pitchFamily="2" charset="0"/>
              </a:rPr>
              <a:t>[2, 6, 7, 3, 1, 5, 8, 4]</a:t>
            </a:r>
          </a:p>
        </p:txBody>
      </p:sp>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2015936"/>
          </a:xfrm>
          <a:prstGeom prst="rect">
            <a:avLst/>
          </a:prstGeom>
          <a:noFill/>
        </p:spPr>
        <p:txBody>
          <a:bodyPr wrap="square" rtlCol="0">
            <a:spAutoFit/>
          </a:bodyPr>
          <a:lstStyle/>
          <a:p>
            <a:pPr algn="just"/>
            <a:r>
              <a:rPr lang="en-US" sz="2500" dirty="0">
                <a:latin typeface="Nunito Sans" panose="00000500000000000000" pitchFamily="2" charset="0"/>
              </a:rPr>
              <a:t>Imagine you are about to meet your school friends after long time. You have planned to play cards with your friends , but your friends are unaware of how shuffling works in playing cards, so write a program in Java to give the shuffled cards as the output to proceed your game with fun.</a:t>
            </a:r>
          </a:p>
          <a:p>
            <a:pPr algn="just"/>
            <a:endParaRPr lang="en-US" sz="2500" dirty="0">
              <a:latin typeface="Nunito Sans" panose="00000500000000000000" pitchFamily="2" charset="0"/>
            </a:endParaRPr>
          </a:p>
        </p:txBody>
      </p:sp>
      <p:sp>
        <p:nvSpPr>
          <p:cNvPr id="12" name="TextBox 11">
            <a:extLst>
              <a:ext uri="{FF2B5EF4-FFF2-40B4-BE49-F238E27FC236}">
                <a16:creationId xmlns:a16="http://schemas.microsoft.com/office/drawing/2014/main" id="{7BA56857-6EED-4C75-B709-B35ECE345522}"/>
              </a:ext>
            </a:extLst>
          </p:cNvPr>
          <p:cNvSpPr txBox="1"/>
          <p:nvPr/>
        </p:nvSpPr>
        <p:spPr>
          <a:xfrm>
            <a:off x="598714" y="3947813"/>
            <a:ext cx="5040086" cy="861774"/>
          </a:xfrm>
          <a:prstGeom prst="rect">
            <a:avLst/>
          </a:prstGeom>
          <a:noFill/>
        </p:spPr>
        <p:txBody>
          <a:bodyPr wrap="square" rtlCol="0">
            <a:spAutoFit/>
          </a:bodyPr>
          <a:lstStyle/>
          <a:p>
            <a:r>
              <a:rPr lang="en-US" sz="2500" dirty="0">
                <a:latin typeface="Nunito Sans" panose="00000500000000000000" pitchFamily="2" charset="0"/>
              </a:rPr>
              <a:t>8</a:t>
            </a:r>
          </a:p>
          <a:p>
            <a:r>
              <a:rPr lang="en-US" sz="2500" dirty="0">
                <a:latin typeface="Nunito Sans" panose="00000500000000000000" pitchFamily="2" charset="0"/>
              </a:rPr>
              <a:t>1 2 3 4 5 6 7 8</a:t>
            </a:r>
          </a:p>
        </p:txBody>
      </p:sp>
    </p:spTree>
    <p:extLst>
      <p:ext uri="{BB962C8B-B14F-4D97-AF65-F5344CB8AC3E}">
        <p14:creationId xmlns:p14="http://schemas.microsoft.com/office/powerpoint/2010/main" val="1079000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import java.util.Scanner;</a:t>
            </a:r>
          </a:p>
          <a:p>
            <a:r>
              <a:rPr lang="en-US" sz="2000" b="1" dirty="0">
                <a:solidFill>
                  <a:schemeClr val="bg1"/>
                </a:solidFill>
                <a:latin typeface="Courier New" panose="02070309020205020404" pitchFamily="49" charset="0"/>
                <a:cs typeface="Courier New" panose="02070309020205020404" pitchFamily="49" charset="0"/>
              </a:rPr>
              <a:t>class Node</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data;</a:t>
            </a:r>
          </a:p>
          <a:p>
            <a:r>
              <a:rPr lang="en-US" sz="2000" b="1" dirty="0">
                <a:solidFill>
                  <a:schemeClr val="bg1"/>
                </a:solidFill>
                <a:latin typeface="Courier New" panose="02070309020205020404" pitchFamily="49" charset="0"/>
                <a:cs typeface="Courier New" panose="02070309020205020404" pitchFamily="49" charset="0"/>
              </a:rPr>
              <a:t>	Node next;</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Node(int data, Node next)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this.data</a:t>
            </a:r>
            <a:r>
              <a:rPr lang="en-US" sz="2000" b="1" dirty="0">
                <a:solidFill>
                  <a:schemeClr val="bg1"/>
                </a:solidFill>
                <a:latin typeface="Courier New" panose="02070309020205020404" pitchFamily="49" charset="0"/>
                <a:cs typeface="Courier New" panose="02070309020205020404" pitchFamily="49" charset="0"/>
              </a:rPr>
              <a:t> = data;</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this.next</a:t>
            </a:r>
            <a:r>
              <a:rPr lang="en-US" sz="2000" b="1" dirty="0">
                <a:solidFill>
                  <a:schemeClr val="bg1"/>
                </a:solidFill>
                <a:latin typeface="Courier New" panose="02070309020205020404" pitchFamily="49" charset="0"/>
                <a:cs typeface="Courier New" panose="02070309020205020404" pitchFamily="49" charset="0"/>
              </a:rPr>
              <a:t> = next;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public class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a:t>
            </a:r>
            <a:r>
              <a:rPr lang="en-US" sz="2000" b="1" dirty="0" err="1">
                <a:solidFill>
                  <a:schemeClr val="bg1"/>
                </a:solidFill>
                <a:latin typeface="Courier New" panose="02070309020205020404" pitchFamily="49" charset="0"/>
                <a:cs typeface="Courier New" panose="02070309020205020404" pitchFamily="49" charset="0"/>
              </a:rPr>
              <a:t>printList</a:t>
            </a:r>
            <a:r>
              <a:rPr lang="en-US" sz="2000" b="1" dirty="0">
                <a:solidFill>
                  <a:schemeClr val="bg1"/>
                </a:solidFill>
                <a:latin typeface="Courier New" panose="02070309020205020404" pitchFamily="49" charset="0"/>
                <a:cs typeface="Courier New" panose="02070309020205020404" pitchFamily="49" charset="0"/>
              </a:rPr>
              <a:t>(Node head)</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Node </a:t>
            </a:r>
            <a:r>
              <a:rPr lang="en-US" sz="2000" b="1" dirty="0" err="1">
                <a:solidFill>
                  <a:schemeClr val="bg1"/>
                </a:solidFill>
                <a:latin typeface="Courier New" panose="02070309020205020404" pitchFamily="49" charset="0"/>
                <a:cs typeface="Courier New" panose="02070309020205020404" pitchFamily="49" charset="0"/>
              </a:rPr>
              <a:t>ptr</a:t>
            </a:r>
            <a:r>
              <a:rPr lang="en-US" sz="2000" b="1" dirty="0">
                <a:solidFill>
                  <a:schemeClr val="bg1"/>
                </a:solidFill>
                <a:latin typeface="Courier New" panose="02070309020205020404" pitchFamily="49" charset="0"/>
                <a:cs typeface="Courier New" panose="02070309020205020404" pitchFamily="49" charset="0"/>
              </a:rPr>
              <a:t> = head;</a:t>
            </a:r>
          </a:p>
          <a:p>
            <a:r>
              <a:rPr lang="en-US" sz="2000" b="1" dirty="0">
                <a:solidFill>
                  <a:schemeClr val="bg1"/>
                </a:solidFill>
                <a:latin typeface="Courier New" panose="02070309020205020404" pitchFamily="49" charset="0"/>
                <a:cs typeface="Courier New" panose="02070309020205020404" pitchFamily="49" charset="0"/>
              </a:rPr>
              <a:t>		while (</a:t>
            </a:r>
            <a:r>
              <a:rPr lang="en-US" sz="2000" b="1" dirty="0" err="1">
                <a:solidFill>
                  <a:schemeClr val="bg1"/>
                </a:solidFill>
                <a:latin typeface="Courier New" panose="02070309020205020404" pitchFamily="49" charset="0"/>
                <a:cs typeface="Courier New" panose="02070309020205020404" pitchFamily="49" charset="0"/>
              </a:rPr>
              <a:t>ptr</a:t>
            </a:r>
            <a:r>
              <a:rPr lang="en-US" sz="2000" b="1" dirty="0">
                <a:solidFill>
                  <a:schemeClr val="bg1"/>
                </a:solidFill>
                <a:latin typeface="Courier New" panose="02070309020205020404" pitchFamily="49" charset="0"/>
                <a:cs typeface="Courier New" panose="02070309020205020404" pitchFamily="49" charset="0"/>
              </a:rPr>
              <a:t> != null)</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System.out.print(</a:t>
            </a:r>
            <a:r>
              <a:rPr lang="en-US" sz="2000" b="1" dirty="0" err="1">
                <a:solidFill>
                  <a:schemeClr val="bg1"/>
                </a:solidFill>
                <a:latin typeface="Courier New" panose="02070309020205020404" pitchFamily="49" charset="0"/>
                <a:cs typeface="Courier New" panose="02070309020205020404" pitchFamily="49" charset="0"/>
              </a:rPr>
              <a:t>ptr.data</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ptr</a:t>
            </a:r>
            <a:r>
              <a:rPr lang="en-US" sz="2000" b="1" dirty="0">
                <a:solidFill>
                  <a:schemeClr val="bg1"/>
                </a:solidFill>
                <a:latin typeface="Courier New" panose="02070309020205020404" pitchFamily="49" charset="0"/>
                <a:cs typeface="Courier New" panose="02070309020205020404" pitchFamily="49" charset="0"/>
              </a:rPr>
              <a:t> = </a:t>
            </a:r>
            <a:r>
              <a:rPr lang="en-US" sz="2000" b="1" dirty="0" err="1">
                <a:solidFill>
                  <a:schemeClr val="bg1"/>
                </a:solidFill>
                <a:latin typeface="Courier New" panose="02070309020205020404" pitchFamily="49" charset="0"/>
                <a:cs typeface="Courier New" panose="02070309020205020404" pitchFamily="49" charset="0"/>
              </a:rPr>
              <a:t>ptr.next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3570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	public static Node rearrange(Node head)</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if (head == null)</a:t>
            </a:r>
          </a:p>
          <a:p>
            <a:r>
              <a:rPr lang="en-US" sz="2000" b="1" dirty="0">
                <a:solidFill>
                  <a:schemeClr val="bg1"/>
                </a:solidFill>
                <a:latin typeface="Courier New" panose="02070309020205020404" pitchFamily="49" charset="0"/>
                <a:cs typeface="Courier New" panose="02070309020205020404" pitchFamily="49" charset="0"/>
              </a:rPr>
              <a:t>			return null;</a:t>
            </a:r>
          </a:p>
          <a:p>
            <a:r>
              <a:rPr lang="en-US" sz="2000" b="1" dirty="0">
                <a:solidFill>
                  <a:schemeClr val="bg1"/>
                </a:solidFill>
                <a:latin typeface="Courier New" panose="02070309020205020404" pitchFamily="49" charset="0"/>
                <a:cs typeface="Courier New" panose="02070309020205020404" pitchFamily="49" charset="0"/>
              </a:rPr>
              <a:t>		Node </a:t>
            </a:r>
            <a:r>
              <a:rPr lang="en-US" sz="2000" b="1" dirty="0" err="1">
                <a:solidFill>
                  <a:schemeClr val="bg1"/>
                </a:solidFill>
                <a:latin typeface="Courier New" panose="02070309020205020404" pitchFamily="49" charset="0"/>
                <a:cs typeface="Courier New" panose="02070309020205020404" pitchFamily="49" charset="0"/>
              </a:rPr>
              <a:t>prev</a:t>
            </a:r>
            <a:r>
              <a:rPr lang="en-US" sz="2000" b="1" dirty="0">
                <a:solidFill>
                  <a:schemeClr val="bg1"/>
                </a:solidFill>
                <a:latin typeface="Courier New" panose="02070309020205020404" pitchFamily="49" charset="0"/>
                <a:cs typeface="Courier New" panose="02070309020205020404" pitchFamily="49" charset="0"/>
              </a:rPr>
              <a:t> = head;</a:t>
            </a:r>
          </a:p>
          <a:p>
            <a:r>
              <a:rPr lang="en-US" sz="2000" b="1" dirty="0">
                <a:solidFill>
                  <a:schemeClr val="bg1"/>
                </a:solidFill>
                <a:latin typeface="Courier New" panose="02070309020205020404" pitchFamily="49" charset="0"/>
                <a:cs typeface="Courier New" panose="02070309020205020404" pitchFamily="49" charset="0"/>
              </a:rPr>
              <a:t>		Node </a:t>
            </a:r>
            <a:r>
              <a:rPr lang="en-US" sz="2000" b="1" dirty="0" err="1">
                <a:solidFill>
                  <a:schemeClr val="bg1"/>
                </a:solidFill>
                <a:latin typeface="Courier New" panose="02070309020205020404" pitchFamily="49" charset="0"/>
                <a:cs typeface="Courier New" panose="02070309020205020404" pitchFamily="49" charset="0"/>
              </a:rPr>
              <a:t>curr</a:t>
            </a:r>
            <a:r>
              <a:rPr lang="en-US" sz="2000" b="1" dirty="0">
                <a:solidFill>
                  <a:schemeClr val="bg1"/>
                </a:solidFill>
                <a:latin typeface="Courier New" panose="02070309020205020404" pitchFamily="49" charset="0"/>
                <a:cs typeface="Courier New" panose="02070309020205020404" pitchFamily="49" charset="0"/>
              </a:rPr>
              <a:t> = </a:t>
            </a:r>
            <a:r>
              <a:rPr lang="en-US" sz="2000" b="1" dirty="0" err="1">
                <a:solidFill>
                  <a:schemeClr val="bg1"/>
                </a:solidFill>
                <a:latin typeface="Courier New" panose="02070309020205020404" pitchFamily="49" charset="0"/>
                <a:cs typeface="Courier New" panose="02070309020205020404" pitchFamily="49" charset="0"/>
              </a:rPr>
              <a:t>head.next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while (</a:t>
            </a:r>
            <a:r>
              <a:rPr lang="en-US" sz="2000" b="1" dirty="0" err="1">
                <a:solidFill>
                  <a:schemeClr val="bg1"/>
                </a:solidFill>
                <a:latin typeface="Courier New" panose="02070309020205020404" pitchFamily="49" charset="0"/>
                <a:cs typeface="Courier New" panose="02070309020205020404" pitchFamily="49" charset="0"/>
              </a:rPr>
              <a:t>curr</a:t>
            </a:r>
            <a:r>
              <a:rPr lang="en-US" sz="2000" b="1" dirty="0">
                <a:solidFill>
                  <a:schemeClr val="bg1"/>
                </a:solidFill>
                <a:latin typeface="Courier New" panose="02070309020205020404" pitchFamily="49" charset="0"/>
                <a:cs typeface="Courier New" panose="02070309020205020404" pitchFamily="49" charset="0"/>
              </a:rPr>
              <a:t> != null)</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if (</a:t>
            </a:r>
            <a:r>
              <a:rPr lang="en-US" sz="2000" b="1" dirty="0" err="1">
                <a:solidFill>
                  <a:schemeClr val="bg1"/>
                </a:solidFill>
                <a:latin typeface="Courier New" panose="02070309020205020404" pitchFamily="49" charset="0"/>
                <a:cs typeface="Courier New" panose="02070309020205020404" pitchFamily="49" charset="0"/>
              </a:rPr>
              <a:t>prev.data</a:t>
            </a:r>
            <a:r>
              <a:rPr lang="en-US" sz="2000" b="1" dirty="0">
                <a:solidFill>
                  <a:schemeClr val="bg1"/>
                </a:solidFill>
                <a:latin typeface="Courier New" panose="02070309020205020404" pitchFamily="49" charset="0"/>
                <a:cs typeface="Courier New" panose="02070309020205020404" pitchFamily="49" charset="0"/>
              </a:rPr>
              <a:t> &gt; </a:t>
            </a:r>
            <a:r>
              <a:rPr lang="en-US" sz="2000" b="1" dirty="0" err="1">
                <a:solidFill>
                  <a:schemeClr val="bg1"/>
                </a:solidFill>
                <a:latin typeface="Courier New" panose="02070309020205020404" pitchFamily="49" charset="0"/>
                <a:cs typeface="Courier New" panose="02070309020205020404" pitchFamily="49" charset="0"/>
              </a:rPr>
              <a:t>curr.data</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int temp = </a:t>
            </a:r>
            <a:r>
              <a:rPr lang="en-US" sz="2000" b="1" dirty="0" err="1">
                <a:solidFill>
                  <a:schemeClr val="bg1"/>
                </a:solidFill>
                <a:latin typeface="Courier New" panose="02070309020205020404" pitchFamily="49" charset="0"/>
                <a:cs typeface="Courier New" panose="02070309020205020404" pitchFamily="49" charset="0"/>
              </a:rPr>
              <a:t>prev.data</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prev.data</a:t>
            </a:r>
            <a:r>
              <a:rPr lang="en-US" sz="2000" b="1" dirty="0">
                <a:solidFill>
                  <a:schemeClr val="bg1"/>
                </a:solidFill>
                <a:latin typeface="Courier New" panose="02070309020205020404" pitchFamily="49" charset="0"/>
                <a:cs typeface="Courier New" panose="02070309020205020404" pitchFamily="49" charset="0"/>
              </a:rPr>
              <a:t> = </a:t>
            </a:r>
            <a:r>
              <a:rPr lang="en-US" sz="2000" b="1" dirty="0" err="1">
                <a:solidFill>
                  <a:schemeClr val="bg1"/>
                </a:solidFill>
                <a:latin typeface="Courier New" panose="02070309020205020404" pitchFamily="49" charset="0"/>
                <a:cs typeface="Courier New" panose="02070309020205020404" pitchFamily="49" charset="0"/>
              </a:rPr>
              <a:t>curr.data</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curr.data</a:t>
            </a:r>
            <a:r>
              <a:rPr lang="en-US" sz="2000" b="1" dirty="0">
                <a:solidFill>
                  <a:schemeClr val="bg1"/>
                </a:solidFill>
                <a:latin typeface="Courier New" panose="02070309020205020404" pitchFamily="49" charset="0"/>
                <a:cs typeface="Courier New" panose="02070309020205020404" pitchFamily="49" charset="0"/>
              </a:rPr>
              <a:t> = temp;</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if (</a:t>
            </a:r>
            <a:r>
              <a:rPr lang="en-US" sz="2000" b="1" dirty="0" err="1">
                <a:solidFill>
                  <a:schemeClr val="bg1"/>
                </a:solidFill>
                <a:latin typeface="Courier New" panose="02070309020205020404" pitchFamily="49" charset="0"/>
                <a:cs typeface="Courier New" panose="02070309020205020404" pitchFamily="49" charset="0"/>
              </a:rPr>
              <a:t>curr.next</a:t>
            </a:r>
            <a:r>
              <a:rPr lang="en-US" sz="2000" b="1" dirty="0">
                <a:solidFill>
                  <a:schemeClr val="bg1"/>
                </a:solidFill>
                <a:latin typeface="Courier New" panose="02070309020205020404" pitchFamily="49" charset="0"/>
                <a:cs typeface="Courier New" panose="02070309020205020404" pitchFamily="49" charset="0"/>
              </a:rPr>
              <a:t> != null &amp;&amp; </a:t>
            </a:r>
            <a:r>
              <a:rPr lang="en-US" sz="2000" b="1" dirty="0" err="1">
                <a:solidFill>
                  <a:schemeClr val="bg1"/>
                </a:solidFill>
                <a:latin typeface="Courier New" panose="02070309020205020404" pitchFamily="49" charset="0"/>
                <a:cs typeface="Courier New" panose="02070309020205020404" pitchFamily="49" charset="0"/>
              </a:rPr>
              <a:t>curr.next.data</a:t>
            </a:r>
            <a:r>
              <a:rPr lang="en-US" sz="2000" b="1" dirty="0">
                <a:solidFill>
                  <a:schemeClr val="bg1"/>
                </a:solidFill>
                <a:latin typeface="Courier New" panose="02070309020205020404" pitchFamily="49" charset="0"/>
                <a:cs typeface="Courier New" panose="02070309020205020404" pitchFamily="49" charset="0"/>
              </a:rPr>
              <a:t> &gt; </a:t>
            </a:r>
            <a:r>
              <a:rPr lang="en-US" sz="2000" b="1" dirty="0" err="1">
                <a:solidFill>
                  <a:schemeClr val="bg1"/>
                </a:solidFill>
                <a:latin typeface="Courier New" panose="02070309020205020404" pitchFamily="49" charset="0"/>
                <a:cs typeface="Courier New" panose="02070309020205020404" pitchFamily="49" charset="0"/>
              </a:rPr>
              <a:t>curr.data</a:t>
            </a:r>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int temp = </a:t>
            </a:r>
            <a:r>
              <a:rPr lang="en-US" sz="2000" b="1" dirty="0" err="1">
                <a:solidFill>
                  <a:schemeClr val="bg1"/>
                </a:solidFill>
                <a:latin typeface="Courier New" panose="02070309020205020404" pitchFamily="49" charset="0"/>
                <a:cs typeface="Courier New" panose="02070309020205020404" pitchFamily="49" charset="0"/>
              </a:rPr>
              <a:t>curr.next.data</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curr.next.data</a:t>
            </a:r>
            <a:r>
              <a:rPr lang="en-US" sz="2000" b="1" dirty="0">
                <a:solidFill>
                  <a:schemeClr val="bg1"/>
                </a:solidFill>
                <a:latin typeface="Courier New" panose="02070309020205020404" pitchFamily="49" charset="0"/>
                <a:cs typeface="Courier New" panose="02070309020205020404" pitchFamily="49" charset="0"/>
              </a:rPr>
              <a:t> = </a:t>
            </a:r>
            <a:r>
              <a:rPr lang="en-US" sz="2000" b="1" dirty="0" err="1">
                <a:solidFill>
                  <a:schemeClr val="bg1"/>
                </a:solidFill>
                <a:latin typeface="Courier New" panose="02070309020205020404" pitchFamily="49" charset="0"/>
                <a:cs typeface="Courier New" panose="02070309020205020404" pitchFamily="49" charset="0"/>
              </a:rPr>
              <a:t>curr.data</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curr.data</a:t>
            </a:r>
            <a:r>
              <a:rPr lang="en-US" sz="2000" b="1" dirty="0">
                <a:solidFill>
                  <a:schemeClr val="bg1"/>
                </a:solidFill>
                <a:latin typeface="Courier New" panose="02070309020205020404" pitchFamily="49" charset="0"/>
                <a:cs typeface="Courier New" panose="02070309020205020404" pitchFamily="49" charset="0"/>
              </a:rPr>
              <a:t> = temp;</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prev</a:t>
            </a:r>
            <a:r>
              <a:rPr lang="en-US" sz="2000" b="1" dirty="0">
                <a:solidFill>
                  <a:schemeClr val="bg1"/>
                </a:solidFill>
                <a:latin typeface="Courier New" panose="02070309020205020404" pitchFamily="49" charset="0"/>
                <a:cs typeface="Courier New" panose="02070309020205020404" pitchFamily="49" charset="0"/>
              </a:rPr>
              <a:t> = </a:t>
            </a:r>
            <a:r>
              <a:rPr lang="en-US" sz="2000" b="1" dirty="0" err="1">
                <a:solidFill>
                  <a:schemeClr val="bg1"/>
                </a:solidFill>
                <a:latin typeface="Courier New" panose="02070309020205020404" pitchFamily="49" charset="0"/>
                <a:cs typeface="Courier New" panose="02070309020205020404" pitchFamily="49" charset="0"/>
              </a:rPr>
              <a:t>curr.next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3570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			if (</a:t>
            </a:r>
            <a:r>
              <a:rPr lang="en-US" sz="2000" b="1" dirty="0" err="1">
                <a:solidFill>
                  <a:schemeClr val="bg1"/>
                </a:solidFill>
                <a:latin typeface="Courier New" panose="02070309020205020404" pitchFamily="49" charset="0"/>
                <a:cs typeface="Courier New" panose="02070309020205020404" pitchFamily="49" charset="0"/>
              </a:rPr>
              <a:t>curr.next</a:t>
            </a:r>
            <a:r>
              <a:rPr lang="en-US" sz="2000" b="1" dirty="0">
                <a:solidFill>
                  <a:schemeClr val="bg1"/>
                </a:solidFill>
                <a:latin typeface="Courier New" panose="02070309020205020404" pitchFamily="49" charset="0"/>
                <a:cs typeface="Courier New" panose="02070309020205020404" pitchFamily="49" charset="0"/>
              </a:rPr>
              <a:t> == null){</a:t>
            </a:r>
          </a:p>
          <a:p>
            <a:r>
              <a:rPr lang="en-US" sz="2000" b="1" dirty="0">
                <a:solidFill>
                  <a:schemeClr val="bg1"/>
                </a:solidFill>
                <a:latin typeface="Courier New" panose="02070309020205020404" pitchFamily="49" charset="0"/>
                <a:cs typeface="Courier New" panose="02070309020205020404" pitchFamily="49" charset="0"/>
              </a:rPr>
              <a:t>				break;</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curr</a:t>
            </a:r>
            <a:r>
              <a:rPr lang="en-US" sz="2000" b="1" dirty="0">
                <a:solidFill>
                  <a:schemeClr val="bg1"/>
                </a:solidFill>
                <a:latin typeface="Courier New" panose="02070309020205020404" pitchFamily="49" charset="0"/>
                <a:cs typeface="Courier New" panose="02070309020205020404" pitchFamily="49" charset="0"/>
              </a:rPr>
              <a:t> = </a:t>
            </a:r>
            <a:r>
              <a:rPr lang="en-US" sz="2000" b="1" dirty="0" err="1">
                <a:solidFill>
                  <a:schemeClr val="bg1"/>
                </a:solidFill>
                <a:latin typeface="Courier New" panose="02070309020205020404" pitchFamily="49" charset="0"/>
                <a:cs typeface="Courier New" panose="02070309020205020404" pitchFamily="49" charset="0"/>
              </a:rPr>
              <a:t>curr.next.next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return head;</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a:solidFill>
                  <a:schemeClr val="bg1"/>
                </a:solidFill>
                <a:latin typeface="Courier New" panose="02070309020205020404" pitchFamily="49" charset="0"/>
                <a:cs typeface="Courier New" panose="02070309020205020404" pitchFamily="49" charset="0"/>
              </a:rPr>
              <a:t>	    	Scanner s=new Scanner(</a:t>
            </a:r>
            <a:r>
              <a:rPr lang="en-US" sz="2000" b="1" dirty="0" err="1">
                <a:solidFill>
                  <a:schemeClr val="bg1"/>
                </a:solidFill>
                <a:latin typeface="Courier New" panose="02070309020205020404" pitchFamily="49" charset="0"/>
                <a:cs typeface="Courier New" panose="02070309020205020404" pitchFamily="49" charset="0"/>
              </a:rPr>
              <a:t>System.in</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num=</a:t>
            </a:r>
            <a:r>
              <a:rPr lang="en-US" sz="2000" b="1" dirty="0" err="1">
                <a:solidFill>
                  <a:schemeClr val="bg1"/>
                </a:solidFill>
                <a:latin typeface="Courier New" panose="02070309020205020404" pitchFamily="49" charset="0"/>
                <a:cs typeface="Courier New" panose="02070309020205020404" pitchFamily="49" charset="0"/>
              </a:rPr>
              <a:t>s.nextInt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keys[]=new int[num];</a:t>
            </a:r>
          </a:p>
          <a:p>
            <a:r>
              <a:rPr lang="en-US" sz="2000" b="1" dirty="0">
                <a:solidFill>
                  <a:schemeClr val="bg1"/>
                </a:solidFill>
                <a:latin typeface="Courier New" panose="02070309020205020404" pitchFamily="49" charset="0"/>
                <a:cs typeface="Courier New" panose="02070309020205020404" pitchFamily="49" charset="0"/>
              </a:rPr>
              <a:t>		Node head = null;</a:t>
            </a:r>
          </a:p>
          <a:p>
            <a:r>
              <a:rPr lang="en-US" sz="2000" b="1" dirty="0">
                <a:solidFill>
                  <a:schemeClr val="bg1"/>
                </a:solidFill>
                <a:latin typeface="Courier New" panose="02070309020205020404" pitchFamily="49" charset="0"/>
                <a:cs typeface="Courier New" panose="02070309020205020404" pitchFamily="49" charset="0"/>
              </a:rPr>
              <a:t>		for(int i=0;i&lt;num;i++){</a:t>
            </a:r>
          </a:p>
          <a:p>
            <a:r>
              <a:rPr lang="en-US" sz="2000" b="1" dirty="0">
                <a:solidFill>
                  <a:schemeClr val="bg1"/>
                </a:solidFill>
                <a:latin typeface="Courier New" panose="02070309020205020404" pitchFamily="49" charset="0"/>
                <a:cs typeface="Courier New" panose="02070309020205020404" pitchFamily="49" charset="0"/>
              </a:rPr>
              <a:t>		    keys[i]=</a:t>
            </a:r>
            <a:r>
              <a:rPr lang="en-US" sz="2000" b="1" dirty="0" err="1">
                <a:solidFill>
                  <a:schemeClr val="bg1"/>
                </a:solidFill>
                <a:latin typeface="Courier New" panose="02070309020205020404" pitchFamily="49" charset="0"/>
                <a:cs typeface="Courier New" panose="02070309020205020404" pitchFamily="49" charset="0"/>
              </a:rPr>
              <a:t>s.nextInt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for (int i = </a:t>
            </a:r>
            <a:r>
              <a:rPr lang="en-US" sz="2000" b="1" dirty="0" err="1">
                <a:solidFill>
                  <a:schemeClr val="bg1"/>
                </a:solidFill>
                <a:latin typeface="Courier New" panose="02070309020205020404" pitchFamily="49" charset="0"/>
                <a:cs typeface="Courier New" panose="02070309020205020404" pitchFamily="49" charset="0"/>
              </a:rPr>
              <a:t>keys.length</a:t>
            </a:r>
            <a:r>
              <a:rPr lang="en-US" sz="2000" b="1" dirty="0">
                <a:solidFill>
                  <a:schemeClr val="bg1"/>
                </a:solidFill>
                <a:latin typeface="Courier New" panose="02070309020205020404" pitchFamily="49" charset="0"/>
                <a:cs typeface="Courier New" panose="02070309020205020404" pitchFamily="49" charset="0"/>
              </a:rPr>
              <a:t> - 1; i &gt;= 0; i--){</a:t>
            </a:r>
          </a:p>
          <a:p>
            <a:r>
              <a:rPr lang="en-US" sz="2000" b="1" dirty="0">
                <a:solidFill>
                  <a:schemeClr val="bg1"/>
                </a:solidFill>
                <a:latin typeface="Courier New" panose="02070309020205020404" pitchFamily="49" charset="0"/>
                <a:cs typeface="Courier New" panose="02070309020205020404" pitchFamily="49" charset="0"/>
              </a:rPr>
              <a:t>			head = new Node(keys[i], head);</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head = rearrange(head);</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printList</a:t>
            </a:r>
            <a:r>
              <a:rPr lang="en-US" sz="2000" b="1" dirty="0">
                <a:solidFill>
                  <a:schemeClr val="bg1"/>
                </a:solidFill>
                <a:latin typeface="Courier New" panose="02070309020205020404" pitchFamily="49" charset="0"/>
                <a:cs typeface="Courier New" panose="02070309020205020404" pitchFamily="49" charset="0"/>
              </a:rPr>
              <a:t>(head);</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3570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D3C6A22-10DC-4F3C-B084-234422ABF7AC}"/>
              </a:ext>
            </a:extLst>
          </p:cNvPr>
          <p:cNvSpPr txBox="1"/>
          <p:nvPr/>
        </p:nvSpPr>
        <p:spPr>
          <a:xfrm>
            <a:off x="598714" y="41148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a:extLst>
              <a:ext uri="{FF2B5EF4-FFF2-40B4-BE49-F238E27FC236}">
                <a16:creationId xmlns:a16="http://schemas.microsoft.com/office/drawing/2014/main" id="{46523B0F-AEEE-4ACA-B4C4-0A56864A83DD}"/>
              </a:ext>
            </a:extLst>
          </p:cNvPr>
          <p:cNvSpPr txBox="1"/>
          <p:nvPr/>
        </p:nvSpPr>
        <p:spPr>
          <a:xfrm>
            <a:off x="6553200" y="41148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a16="http://schemas.microsoft.com/office/drawing/2014/main" id="{7BA56857-6EED-4C75-B709-B35ECE345522}"/>
              </a:ext>
            </a:extLst>
          </p:cNvPr>
          <p:cNvSpPr txBox="1"/>
          <p:nvPr/>
        </p:nvSpPr>
        <p:spPr>
          <a:xfrm>
            <a:off x="6553200" y="4636008"/>
            <a:ext cx="5040086" cy="477054"/>
          </a:xfrm>
          <a:prstGeom prst="rect">
            <a:avLst/>
          </a:prstGeom>
          <a:noFill/>
        </p:spPr>
        <p:txBody>
          <a:bodyPr wrap="square" rtlCol="0">
            <a:spAutoFit/>
          </a:bodyPr>
          <a:lstStyle/>
          <a:p>
            <a:r>
              <a:rPr lang="en-US" sz="2500" dirty="0">
                <a:latin typeface="Nunito Sans" panose="00000500000000000000" pitchFamily="2" charset="0"/>
              </a:rPr>
              <a:t>3 2 1 6 5 4 8 7</a:t>
            </a:r>
          </a:p>
        </p:txBody>
      </p:sp>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2400657"/>
          </a:xfrm>
          <a:prstGeom prst="rect">
            <a:avLst/>
          </a:prstGeom>
          <a:noFill/>
        </p:spPr>
        <p:txBody>
          <a:bodyPr wrap="square" rtlCol="0">
            <a:spAutoFit/>
          </a:bodyPr>
          <a:lstStyle/>
          <a:p>
            <a:pPr algn="just"/>
            <a:r>
              <a:rPr lang="en-US" sz="2500" dirty="0">
                <a:latin typeface="Nunito Sans" panose="00000500000000000000" pitchFamily="2" charset="0"/>
              </a:rPr>
              <a:t>Write a Java program to find the reverse an every group of k nodes in given linked list.</a:t>
            </a:r>
          </a:p>
          <a:p>
            <a:pPr algn="just"/>
            <a:endParaRPr lang="en-US" sz="2500" dirty="0">
              <a:latin typeface="Nunito Sans" panose="00000500000000000000" pitchFamily="2" charset="0"/>
            </a:endParaRPr>
          </a:p>
          <a:p>
            <a:pPr algn="just"/>
            <a:r>
              <a:rPr lang="en-US" sz="2500" b="1" dirty="0">
                <a:latin typeface="Nunito Sans" panose="00000500000000000000" pitchFamily="2" charset="0"/>
              </a:rPr>
              <a:t>Description:</a:t>
            </a:r>
            <a:endParaRPr lang="en-US" sz="2500" dirty="0">
              <a:latin typeface="Nunito Sans" panose="00000500000000000000" pitchFamily="2" charset="0"/>
            </a:endParaRPr>
          </a:p>
          <a:p>
            <a:pPr algn="just"/>
            <a:r>
              <a:rPr lang="en-US" sz="2500" dirty="0">
                <a:latin typeface="Nunito Sans" panose="00000500000000000000" pitchFamily="2" charset="0"/>
              </a:rPr>
              <a:t>Given a linked list, reverse every adjacent group of k nodes in it, where k is given positive integer</a:t>
            </a:r>
          </a:p>
        </p:txBody>
      </p:sp>
      <p:sp>
        <p:nvSpPr>
          <p:cNvPr id="12" name="TextBox 11">
            <a:extLst>
              <a:ext uri="{FF2B5EF4-FFF2-40B4-BE49-F238E27FC236}">
                <a16:creationId xmlns:a16="http://schemas.microsoft.com/office/drawing/2014/main" id="{7BA56857-6EED-4C75-B709-B35ECE345522}"/>
              </a:ext>
            </a:extLst>
          </p:cNvPr>
          <p:cNvSpPr txBox="1"/>
          <p:nvPr/>
        </p:nvSpPr>
        <p:spPr>
          <a:xfrm>
            <a:off x="598714" y="4633613"/>
            <a:ext cx="5040086" cy="1246495"/>
          </a:xfrm>
          <a:prstGeom prst="rect">
            <a:avLst/>
          </a:prstGeom>
          <a:noFill/>
        </p:spPr>
        <p:txBody>
          <a:bodyPr wrap="square" rtlCol="0">
            <a:spAutoFit/>
          </a:bodyPr>
          <a:lstStyle/>
          <a:p>
            <a:r>
              <a:rPr lang="en-US" sz="2500" dirty="0">
                <a:latin typeface="Nunito Sans" panose="00000500000000000000" pitchFamily="2" charset="0"/>
              </a:rPr>
              <a:t>8</a:t>
            </a:r>
          </a:p>
          <a:p>
            <a:r>
              <a:rPr lang="en-US" sz="2500" dirty="0">
                <a:latin typeface="Nunito Sans" panose="00000500000000000000" pitchFamily="2" charset="0"/>
              </a:rPr>
              <a:t>1 2 3 4 5 6  7 8</a:t>
            </a:r>
          </a:p>
          <a:p>
            <a:r>
              <a:rPr lang="en-US" sz="2500" dirty="0">
                <a:latin typeface="Nunito Sans" panose="00000500000000000000" pitchFamily="2" charset="0"/>
              </a:rPr>
              <a:t>3</a:t>
            </a:r>
          </a:p>
        </p:txBody>
      </p:sp>
    </p:spTree>
    <p:extLst>
      <p:ext uri="{BB962C8B-B14F-4D97-AF65-F5344CB8AC3E}">
        <p14:creationId xmlns:p14="http://schemas.microsoft.com/office/powerpoint/2010/main" val="1079000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import java.util.Scanner;</a:t>
            </a:r>
          </a:p>
          <a:p>
            <a:r>
              <a:rPr lang="en-US" sz="2000" b="1" dirty="0">
                <a:solidFill>
                  <a:schemeClr val="bg1"/>
                </a:solidFill>
                <a:latin typeface="Courier New" panose="02070309020205020404" pitchFamily="49" charset="0"/>
                <a:cs typeface="Courier New" panose="02070309020205020404" pitchFamily="49" charset="0"/>
              </a:rPr>
              <a:t>class Node</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data;</a:t>
            </a:r>
          </a:p>
          <a:p>
            <a:r>
              <a:rPr lang="en-US" sz="2000" b="1" dirty="0">
                <a:solidFill>
                  <a:schemeClr val="bg1"/>
                </a:solidFill>
                <a:latin typeface="Courier New" panose="02070309020205020404" pitchFamily="49" charset="0"/>
                <a:cs typeface="Courier New" panose="02070309020205020404" pitchFamily="49" charset="0"/>
              </a:rPr>
              <a:t>	Node next;</a:t>
            </a:r>
          </a:p>
          <a:p>
            <a:r>
              <a:rPr lang="en-US" sz="2000" b="1" dirty="0">
                <a:solidFill>
                  <a:schemeClr val="bg1"/>
                </a:solidFill>
                <a:latin typeface="Courier New" panose="02070309020205020404" pitchFamily="49" charset="0"/>
                <a:cs typeface="Courier New" panose="02070309020205020404" pitchFamily="49" charset="0"/>
              </a:rPr>
              <a:t>	Node(int data, Node next)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this.data</a:t>
            </a:r>
            <a:r>
              <a:rPr lang="en-US" sz="2000" b="1" dirty="0">
                <a:solidFill>
                  <a:schemeClr val="bg1"/>
                </a:solidFill>
                <a:latin typeface="Courier New" panose="02070309020205020404" pitchFamily="49" charset="0"/>
                <a:cs typeface="Courier New" panose="02070309020205020404" pitchFamily="49" charset="0"/>
              </a:rPr>
              <a:t> = data;</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this.next</a:t>
            </a:r>
            <a:r>
              <a:rPr lang="en-US" sz="2000" b="1" dirty="0">
                <a:solidFill>
                  <a:schemeClr val="bg1"/>
                </a:solidFill>
                <a:latin typeface="Courier New" panose="02070309020205020404" pitchFamily="49" charset="0"/>
                <a:cs typeface="Courier New" panose="02070309020205020404" pitchFamily="49" charset="0"/>
              </a:rPr>
              <a:t> = next;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public void print()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Node </a:t>
            </a:r>
            <a:r>
              <a:rPr lang="en-US" sz="2000" b="1" dirty="0" err="1">
                <a:solidFill>
                  <a:schemeClr val="bg1"/>
                </a:solidFill>
                <a:latin typeface="Courier New" panose="02070309020205020404" pitchFamily="49" charset="0"/>
                <a:cs typeface="Courier New" panose="02070309020205020404" pitchFamily="49" charset="0"/>
              </a:rPr>
              <a:t>ptr</a:t>
            </a:r>
            <a:r>
              <a:rPr lang="en-US" sz="2000" b="1" dirty="0">
                <a:solidFill>
                  <a:schemeClr val="bg1"/>
                </a:solidFill>
                <a:latin typeface="Courier New" panose="02070309020205020404" pitchFamily="49" charset="0"/>
                <a:cs typeface="Courier New" panose="02070309020205020404" pitchFamily="49" charset="0"/>
              </a:rPr>
              <a:t> = this;</a:t>
            </a:r>
          </a:p>
          <a:p>
            <a:r>
              <a:rPr lang="en-US" sz="2000" b="1" dirty="0">
                <a:solidFill>
                  <a:schemeClr val="bg1"/>
                </a:solidFill>
                <a:latin typeface="Courier New" panose="02070309020205020404" pitchFamily="49" charset="0"/>
                <a:cs typeface="Courier New" panose="02070309020205020404" pitchFamily="49" charset="0"/>
              </a:rPr>
              <a:t>		while (</a:t>
            </a:r>
            <a:r>
              <a:rPr lang="en-US" sz="2000" b="1" dirty="0" err="1">
                <a:solidFill>
                  <a:schemeClr val="bg1"/>
                </a:solidFill>
                <a:latin typeface="Courier New" panose="02070309020205020404" pitchFamily="49" charset="0"/>
                <a:cs typeface="Courier New" panose="02070309020205020404" pitchFamily="49" charset="0"/>
              </a:rPr>
              <a:t>ptr.next</a:t>
            </a:r>
            <a:r>
              <a:rPr lang="en-US" sz="2000" b="1" dirty="0">
                <a:solidFill>
                  <a:schemeClr val="bg1"/>
                </a:solidFill>
                <a:latin typeface="Courier New" panose="02070309020205020404" pitchFamily="49" charset="0"/>
                <a:cs typeface="Courier New" panose="02070309020205020404" pitchFamily="49" charset="0"/>
              </a:rPr>
              <a:t> != null)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System.out.print(</a:t>
            </a:r>
            <a:r>
              <a:rPr lang="en-US" sz="2000" b="1" dirty="0" err="1">
                <a:solidFill>
                  <a:schemeClr val="bg1"/>
                </a:solidFill>
                <a:latin typeface="Courier New" panose="02070309020205020404" pitchFamily="49" charset="0"/>
                <a:cs typeface="Courier New" panose="02070309020205020404" pitchFamily="49" charset="0"/>
              </a:rPr>
              <a:t>ptr.data</a:t>
            </a:r>
            <a:r>
              <a:rPr lang="en-US" sz="2000" b="1" dirty="0">
                <a:solidFill>
                  <a:schemeClr val="bg1"/>
                </a:solidFill>
                <a:latin typeface="Courier New" panose="02070309020205020404" pitchFamily="49" charset="0"/>
                <a:cs typeface="Courier New" panose="02070309020205020404" pitchFamily="49" charset="0"/>
              </a:rPr>
              <a:t> + "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ptr</a:t>
            </a:r>
            <a:r>
              <a:rPr lang="en-US" sz="2000" b="1" dirty="0">
                <a:solidFill>
                  <a:schemeClr val="bg1"/>
                </a:solidFill>
                <a:latin typeface="Courier New" panose="02070309020205020404" pitchFamily="49" charset="0"/>
                <a:cs typeface="Courier New" panose="02070309020205020404" pitchFamily="49" charset="0"/>
              </a:rPr>
              <a:t> = </a:t>
            </a:r>
            <a:r>
              <a:rPr lang="en-US" sz="2000" b="1" dirty="0" err="1">
                <a:solidFill>
                  <a:schemeClr val="bg1"/>
                </a:solidFill>
                <a:latin typeface="Courier New" panose="02070309020205020404" pitchFamily="49" charset="0"/>
                <a:cs typeface="Courier New" panose="02070309020205020404" pitchFamily="49" charset="0"/>
              </a:rPr>
              <a:t>ptr.next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System.out.println(</a:t>
            </a:r>
            <a:r>
              <a:rPr lang="en-US" sz="2000" b="1" dirty="0" err="1">
                <a:solidFill>
                  <a:schemeClr val="bg1"/>
                </a:solidFill>
                <a:latin typeface="Courier New" panose="02070309020205020404" pitchFamily="49" charset="0"/>
                <a:cs typeface="Courier New" panose="02070309020205020404" pitchFamily="49" charset="0"/>
              </a:rPr>
              <a:t>ptr.data</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3570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public class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Node </a:t>
            </a:r>
            <a:r>
              <a:rPr lang="en-US" sz="2000" b="1" dirty="0" err="1">
                <a:solidFill>
                  <a:schemeClr val="bg1"/>
                </a:solidFill>
                <a:latin typeface="Courier New" panose="02070309020205020404" pitchFamily="49" charset="0"/>
                <a:cs typeface="Courier New" panose="02070309020205020404" pitchFamily="49" charset="0"/>
              </a:rPr>
              <a:t>reverseInGroups</a:t>
            </a:r>
            <a:r>
              <a:rPr lang="en-US" sz="2000" b="1" dirty="0">
                <a:solidFill>
                  <a:schemeClr val="bg1"/>
                </a:solidFill>
                <a:latin typeface="Courier New" panose="02070309020205020404" pitchFamily="49" charset="0"/>
                <a:cs typeface="Courier New" panose="02070309020205020404" pitchFamily="49" charset="0"/>
              </a:rPr>
              <a:t>(Node head, int k)</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if (head == null)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return null;</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Node current = head;</a:t>
            </a:r>
          </a:p>
          <a:p>
            <a:r>
              <a:rPr lang="en-US" sz="2000" b="1" dirty="0">
                <a:solidFill>
                  <a:schemeClr val="bg1"/>
                </a:solidFill>
                <a:latin typeface="Courier New" panose="02070309020205020404" pitchFamily="49" charset="0"/>
                <a:cs typeface="Courier New" panose="02070309020205020404" pitchFamily="49" charset="0"/>
              </a:rPr>
              <a:t>		Node </a:t>
            </a:r>
            <a:r>
              <a:rPr lang="en-US" sz="2000" b="1" dirty="0" err="1">
                <a:solidFill>
                  <a:schemeClr val="bg1"/>
                </a:solidFill>
                <a:latin typeface="Courier New" panose="02070309020205020404" pitchFamily="49" charset="0"/>
                <a:cs typeface="Courier New" panose="02070309020205020404" pitchFamily="49" charset="0"/>
              </a:rPr>
              <a:t>prev</a:t>
            </a:r>
            <a:r>
              <a:rPr lang="en-US" sz="2000" b="1" dirty="0">
                <a:solidFill>
                  <a:schemeClr val="bg1"/>
                </a:solidFill>
                <a:latin typeface="Courier New" panose="02070309020205020404" pitchFamily="49" charset="0"/>
                <a:cs typeface="Courier New" panose="02070309020205020404" pitchFamily="49" charset="0"/>
              </a:rPr>
              <a:t> = null;</a:t>
            </a:r>
          </a:p>
          <a:p>
            <a:r>
              <a:rPr lang="en-US" sz="2000" b="1" dirty="0">
                <a:solidFill>
                  <a:schemeClr val="bg1"/>
                </a:solidFill>
                <a:latin typeface="Courier New" panose="02070309020205020404" pitchFamily="49" charset="0"/>
                <a:cs typeface="Courier New" panose="02070309020205020404" pitchFamily="49" charset="0"/>
              </a:rPr>
              <a:t>		int count = 0;</a:t>
            </a:r>
          </a:p>
          <a:p>
            <a:r>
              <a:rPr lang="en-US" sz="2000" b="1" dirty="0">
                <a:solidFill>
                  <a:schemeClr val="bg1"/>
                </a:solidFill>
                <a:latin typeface="Courier New" panose="02070309020205020404" pitchFamily="49" charset="0"/>
                <a:cs typeface="Courier New" panose="02070309020205020404" pitchFamily="49" charset="0"/>
              </a:rPr>
              <a:t>		while (current != null &amp;&amp; count++ &lt; k)</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Node next = </a:t>
            </a:r>
            <a:r>
              <a:rPr lang="en-US" sz="2000" b="1" dirty="0" err="1">
                <a:solidFill>
                  <a:schemeClr val="bg1"/>
                </a:solidFill>
                <a:latin typeface="Courier New" panose="02070309020205020404" pitchFamily="49" charset="0"/>
                <a:cs typeface="Courier New" panose="02070309020205020404" pitchFamily="49" charset="0"/>
              </a:rPr>
              <a:t>current.next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current.next</a:t>
            </a:r>
            <a:r>
              <a:rPr lang="en-US" sz="2000" b="1" dirty="0">
                <a:solidFill>
                  <a:schemeClr val="bg1"/>
                </a:solidFill>
                <a:latin typeface="Courier New" panose="02070309020205020404" pitchFamily="49" charset="0"/>
                <a:cs typeface="Courier New" panose="02070309020205020404" pitchFamily="49" charset="0"/>
              </a:rPr>
              <a:t> = </a:t>
            </a:r>
            <a:r>
              <a:rPr lang="en-US" sz="2000" b="1" dirty="0" err="1">
                <a:solidFill>
                  <a:schemeClr val="bg1"/>
                </a:solidFill>
                <a:latin typeface="Courier New" panose="02070309020205020404" pitchFamily="49" charset="0"/>
                <a:cs typeface="Courier New" panose="02070309020205020404" pitchFamily="49" charset="0"/>
              </a:rPr>
              <a:t>prev</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prev</a:t>
            </a:r>
            <a:r>
              <a:rPr lang="en-US" sz="2000" b="1" dirty="0">
                <a:solidFill>
                  <a:schemeClr val="bg1"/>
                </a:solidFill>
                <a:latin typeface="Courier New" panose="02070309020205020404" pitchFamily="49" charset="0"/>
                <a:cs typeface="Courier New" panose="02070309020205020404" pitchFamily="49" charset="0"/>
              </a:rPr>
              <a:t> = current;</a:t>
            </a:r>
          </a:p>
          <a:p>
            <a:r>
              <a:rPr lang="en-US" sz="2000" b="1" dirty="0">
                <a:solidFill>
                  <a:schemeClr val="bg1"/>
                </a:solidFill>
                <a:latin typeface="Courier New" panose="02070309020205020404" pitchFamily="49" charset="0"/>
                <a:cs typeface="Courier New" panose="02070309020205020404" pitchFamily="49" charset="0"/>
              </a:rPr>
              <a:t>			current = next;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head.next</a:t>
            </a:r>
            <a:r>
              <a:rPr lang="en-US" sz="2000" b="1" dirty="0">
                <a:solidFill>
                  <a:schemeClr val="bg1"/>
                </a:solidFill>
                <a:latin typeface="Courier New" panose="02070309020205020404" pitchFamily="49" charset="0"/>
                <a:cs typeface="Courier New" panose="02070309020205020404" pitchFamily="49" charset="0"/>
              </a:rPr>
              <a:t> = </a:t>
            </a:r>
            <a:r>
              <a:rPr lang="en-US" sz="2000" b="1" dirty="0" err="1">
                <a:solidFill>
                  <a:schemeClr val="bg1"/>
                </a:solidFill>
                <a:latin typeface="Courier New" panose="02070309020205020404" pitchFamily="49" charset="0"/>
                <a:cs typeface="Courier New" panose="02070309020205020404" pitchFamily="49" charset="0"/>
              </a:rPr>
              <a:t>reverseInGroups</a:t>
            </a:r>
            <a:r>
              <a:rPr lang="en-US" sz="2000" b="1" dirty="0">
                <a:solidFill>
                  <a:schemeClr val="bg1"/>
                </a:solidFill>
                <a:latin typeface="Courier New" panose="02070309020205020404" pitchFamily="49" charset="0"/>
                <a:cs typeface="Courier New" panose="02070309020205020404" pitchFamily="49" charset="0"/>
              </a:rPr>
              <a:t>(current, k);</a:t>
            </a:r>
          </a:p>
          <a:p>
            <a:r>
              <a:rPr lang="en-US" sz="2000" b="1" dirty="0">
                <a:solidFill>
                  <a:schemeClr val="bg1"/>
                </a:solidFill>
                <a:latin typeface="Courier New" panose="02070309020205020404" pitchFamily="49" charset="0"/>
                <a:cs typeface="Courier New" panose="02070309020205020404" pitchFamily="49" charset="0"/>
              </a:rPr>
              <a:t>		return </a:t>
            </a:r>
            <a:r>
              <a:rPr lang="en-US" sz="2000" b="1" dirty="0" err="1">
                <a:solidFill>
                  <a:schemeClr val="bg1"/>
                </a:solidFill>
                <a:latin typeface="Courier New" panose="02070309020205020404" pitchFamily="49" charset="0"/>
                <a:cs typeface="Courier New" panose="02070309020205020404" pitchFamily="49" charset="0"/>
              </a:rPr>
              <a:t>prev</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3570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Scanner s=new Scanner(</a:t>
            </a:r>
            <a:r>
              <a:rPr lang="en-US" sz="2000" b="1" dirty="0" err="1">
                <a:solidFill>
                  <a:schemeClr val="bg1"/>
                </a:solidFill>
                <a:latin typeface="Courier New" panose="02070309020205020404" pitchFamily="49" charset="0"/>
                <a:cs typeface="Courier New" panose="02070309020205020404" pitchFamily="49" charset="0"/>
              </a:rPr>
              <a:t>System.in</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num=</a:t>
            </a:r>
            <a:r>
              <a:rPr lang="en-US" sz="2000" b="1" dirty="0" err="1">
                <a:solidFill>
                  <a:schemeClr val="bg1"/>
                </a:solidFill>
                <a:latin typeface="Courier New" panose="02070309020205020404" pitchFamily="49" charset="0"/>
                <a:cs typeface="Courier New" panose="02070309020205020404" pitchFamily="49" charset="0"/>
              </a:rPr>
              <a:t>s.nextInt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keys[]=new int[num];</a:t>
            </a:r>
          </a:p>
          <a:p>
            <a:r>
              <a:rPr lang="en-US" sz="2000" b="1" dirty="0">
                <a:solidFill>
                  <a:schemeClr val="bg1"/>
                </a:solidFill>
                <a:latin typeface="Courier New" panose="02070309020205020404" pitchFamily="49" charset="0"/>
                <a:cs typeface="Courier New" panose="02070309020205020404" pitchFamily="49" charset="0"/>
              </a:rPr>
              <a:t>		for(int i=0;i&lt;num;i++)</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keys[i]=</a:t>
            </a:r>
            <a:r>
              <a:rPr lang="en-US" sz="2000" b="1" dirty="0" err="1">
                <a:solidFill>
                  <a:schemeClr val="bg1"/>
                </a:solidFill>
                <a:latin typeface="Courier New" panose="02070309020205020404" pitchFamily="49" charset="0"/>
                <a:cs typeface="Courier New" panose="02070309020205020404" pitchFamily="49" charset="0"/>
              </a:rPr>
              <a:t>s.nextInt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Node head = null;</a:t>
            </a:r>
          </a:p>
          <a:p>
            <a:r>
              <a:rPr lang="en-US" sz="2000" b="1" dirty="0">
                <a:solidFill>
                  <a:schemeClr val="bg1"/>
                </a:solidFill>
                <a:latin typeface="Courier New" panose="02070309020205020404" pitchFamily="49" charset="0"/>
                <a:cs typeface="Courier New" panose="02070309020205020404" pitchFamily="49" charset="0"/>
              </a:rPr>
              <a:t>		int value=</a:t>
            </a:r>
            <a:r>
              <a:rPr lang="en-US" sz="2000" b="1" dirty="0" err="1">
                <a:solidFill>
                  <a:schemeClr val="bg1"/>
                </a:solidFill>
                <a:latin typeface="Courier New" panose="02070309020205020404" pitchFamily="49" charset="0"/>
                <a:cs typeface="Courier New" panose="02070309020205020404" pitchFamily="49" charset="0"/>
              </a:rPr>
              <a:t>s.nextInt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for (int i = </a:t>
            </a:r>
            <a:r>
              <a:rPr lang="en-US" sz="2000" b="1" dirty="0" err="1">
                <a:solidFill>
                  <a:schemeClr val="bg1"/>
                </a:solidFill>
                <a:latin typeface="Courier New" panose="02070309020205020404" pitchFamily="49" charset="0"/>
                <a:cs typeface="Courier New" panose="02070309020205020404" pitchFamily="49" charset="0"/>
              </a:rPr>
              <a:t>keys.length</a:t>
            </a:r>
            <a:r>
              <a:rPr lang="en-US" sz="2000" b="1" dirty="0">
                <a:solidFill>
                  <a:schemeClr val="bg1"/>
                </a:solidFill>
                <a:latin typeface="Courier New" panose="02070309020205020404" pitchFamily="49" charset="0"/>
                <a:cs typeface="Courier New" panose="02070309020205020404" pitchFamily="49" charset="0"/>
              </a:rPr>
              <a:t> - 1; i &gt;= 0; i--)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head = new Node(keys[i], head);</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head = </a:t>
            </a:r>
            <a:r>
              <a:rPr lang="en-US" sz="2000" b="1" dirty="0" err="1">
                <a:solidFill>
                  <a:schemeClr val="bg1"/>
                </a:solidFill>
                <a:latin typeface="Courier New" panose="02070309020205020404" pitchFamily="49" charset="0"/>
                <a:cs typeface="Courier New" panose="02070309020205020404" pitchFamily="49" charset="0"/>
              </a:rPr>
              <a:t>reverseInGroups</a:t>
            </a:r>
            <a:r>
              <a:rPr lang="en-US" sz="2000" b="1" dirty="0">
                <a:solidFill>
                  <a:schemeClr val="bg1"/>
                </a:solidFill>
                <a:latin typeface="Courier New" panose="02070309020205020404" pitchFamily="49" charset="0"/>
                <a:cs typeface="Courier New" panose="02070309020205020404" pitchFamily="49" charset="0"/>
              </a:rPr>
              <a:t>(head, value);</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head.print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3570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import java.util.*;</a:t>
            </a:r>
          </a:p>
          <a:p>
            <a:r>
              <a:rPr lang="en-US" sz="2000" b="1" dirty="0">
                <a:solidFill>
                  <a:schemeClr val="bg1"/>
                </a:solidFill>
                <a:latin typeface="Courier New" panose="02070309020205020404" pitchFamily="49" charset="0"/>
                <a:cs typeface="Courier New" panose="02070309020205020404" pitchFamily="49" charset="0"/>
              </a:rPr>
              <a:t>public class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LinkedList</a:t>
            </a:r>
            <a:r>
              <a:rPr lang="en-US" sz="2000" b="1" dirty="0">
                <a:solidFill>
                  <a:schemeClr val="bg1"/>
                </a:solidFill>
                <a:latin typeface="Courier New" panose="02070309020205020404" pitchFamily="49" charset="0"/>
                <a:cs typeface="Courier New" panose="02070309020205020404" pitchFamily="49" charset="0"/>
              </a:rPr>
              <a:t>&lt;Integer&gt; list=new </a:t>
            </a:r>
            <a:r>
              <a:rPr lang="en-US" sz="2000" b="1" dirty="0" err="1">
                <a:solidFill>
                  <a:schemeClr val="bg1"/>
                </a:solidFill>
                <a:latin typeface="Courier New" panose="02070309020205020404" pitchFamily="49" charset="0"/>
                <a:cs typeface="Courier New" panose="02070309020205020404" pitchFamily="49" charset="0"/>
              </a:rPr>
              <a:t>LinkedList</a:t>
            </a:r>
            <a:r>
              <a:rPr lang="en-US" sz="2000" b="1" dirty="0">
                <a:solidFill>
                  <a:schemeClr val="bg1"/>
                </a:solidFill>
                <a:latin typeface="Courier New" panose="02070309020205020404" pitchFamily="49" charset="0"/>
                <a:cs typeface="Courier New" panose="02070309020205020404" pitchFamily="49" charset="0"/>
              </a:rPr>
              <a:t>&lt;Integer&gt;();</a:t>
            </a:r>
          </a:p>
          <a:p>
            <a:r>
              <a:rPr lang="en-US" sz="2000" b="1" dirty="0">
                <a:solidFill>
                  <a:schemeClr val="bg1"/>
                </a:solidFill>
                <a:latin typeface="Courier New" panose="02070309020205020404" pitchFamily="49" charset="0"/>
                <a:cs typeface="Courier New" panose="02070309020205020404" pitchFamily="49" charset="0"/>
              </a:rPr>
              <a:t>        Scanner s=new Scanner(</a:t>
            </a:r>
            <a:r>
              <a:rPr lang="en-US" sz="2000" b="1" dirty="0" err="1">
                <a:solidFill>
                  <a:schemeClr val="bg1"/>
                </a:solidFill>
                <a:latin typeface="Courier New" panose="02070309020205020404" pitchFamily="49" charset="0"/>
                <a:cs typeface="Courier New" panose="02070309020205020404" pitchFamily="49" charset="0"/>
              </a:rPr>
              <a:t>System.in</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num=</a:t>
            </a:r>
            <a:r>
              <a:rPr lang="en-US" sz="2000" b="1" dirty="0" err="1">
                <a:solidFill>
                  <a:schemeClr val="bg1"/>
                </a:solidFill>
                <a:latin typeface="Courier New" panose="02070309020205020404" pitchFamily="49" charset="0"/>
                <a:cs typeface="Courier New" panose="02070309020205020404" pitchFamily="49" charset="0"/>
              </a:rPr>
              <a:t>s.nextInt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while(num!=0)</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list.add</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s.nextInt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num--;</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Collections.shuffle</a:t>
            </a:r>
            <a:r>
              <a:rPr lang="en-US" sz="2000" b="1" dirty="0">
                <a:solidFill>
                  <a:schemeClr val="bg1"/>
                </a:solidFill>
                <a:latin typeface="Courier New" panose="02070309020205020404" pitchFamily="49" charset="0"/>
                <a:cs typeface="Courier New" panose="02070309020205020404" pitchFamily="49" charset="0"/>
              </a:rPr>
              <a:t>(list);</a:t>
            </a:r>
          </a:p>
          <a:p>
            <a:r>
              <a:rPr lang="en-US" sz="2000" b="1" dirty="0">
                <a:solidFill>
                  <a:schemeClr val="bg1"/>
                </a:solidFill>
                <a:latin typeface="Courier New" panose="02070309020205020404" pitchFamily="49" charset="0"/>
                <a:cs typeface="Courier New" panose="02070309020205020404" pitchFamily="49" charset="0"/>
              </a:rPr>
              <a:t>        System.out.println(list);</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357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4708981"/>
          </a:xfrm>
          <a:prstGeom prst="rect">
            <a:avLst/>
          </a:prstGeom>
          <a:noFill/>
        </p:spPr>
        <p:txBody>
          <a:bodyPr wrap="square" rtlCol="0">
            <a:spAutoFit/>
          </a:bodyPr>
          <a:lstStyle/>
          <a:p>
            <a:pPr algn="just"/>
            <a:r>
              <a:rPr lang="en-US" sz="2500" dirty="0">
                <a:latin typeface="Nunito Sans" panose="00000500000000000000" pitchFamily="2" charset="0"/>
              </a:rPr>
              <a:t>Imagine that you have opened a new saving account in Central Bank  of India and you have applied for an ATM card. The card in given to you and you are instructed to generate the PIN number of your choice  for doing, so ,</a:t>
            </a:r>
          </a:p>
          <a:p>
            <a:pPr algn="just"/>
            <a:r>
              <a:rPr lang="en-US" sz="2500" dirty="0">
                <a:latin typeface="Nunito Sans" panose="00000500000000000000" pitchFamily="2" charset="0"/>
              </a:rPr>
              <a:t>You have to follow the instructions given by police department. If you are ready to take amount from an ATM centre using your ATM card and a robber came inside and asks you to withdraw the cash for him. The instruction from the police to handle the situation in to enter the PIN in reverse  direction (eg : 1234 – ATM PIN number reversed PIN number to alert police 4321). To   make the job of police easy , the generate PIN number should not be a palindrome, number which could the robber’s job easy, so , Write a program in Java helping the user to generate valid PIN number.</a:t>
            </a:r>
          </a:p>
        </p:txBody>
      </p:sp>
    </p:spTree>
    <p:extLst>
      <p:ext uri="{BB962C8B-B14F-4D97-AF65-F5344CB8AC3E}">
        <p14:creationId xmlns:p14="http://schemas.microsoft.com/office/powerpoint/2010/main" val="171760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D3C6A22-10DC-4F3C-B084-234422ABF7AC}"/>
              </a:ext>
            </a:extLst>
          </p:cNvPr>
          <p:cNvSpPr txBox="1"/>
          <p:nvPr/>
        </p:nvSpPr>
        <p:spPr>
          <a:xfrm>
            <a:off x="598714" y="1161288"/>
            <a:ext cx="2601686" cy="477054"/>
          </a:xfrm>
          <a:prstGeom prst="rect">
            <a:avLst/>
          </a:prstGeom>
          <a:noFill/>
        </p:spPr>
        <p:txBody>
          <a:bodyPr wrap="square" rtlCol="0">
            <a:spAutoFit/>
          </a:bodyPr>
          <a:lstStyle/>
          <a:p>
            <a:r>
              <a:rPr lang="en-US" sz="2500" b="1" dirty="0">
                <a:latin typeface="Nunito Sans" panose="00000500000000000000" pitchFamily="2" charset="0"/>
              </a:rPr>
              <a:t>Sample Input 1:</a:t>
            </a:r>
          </a:p>
        </p:txBody>
      </p:sp>
      <p:sp>
        <p:nvSpPr>
          <p:cNvPr id="14" name="TextBox 13">
            <a:extLst>
              <a:ext uri="{FF2B5EF4-FFF2-40B4-BE49-F238E27FC236}">
                <a16:creationId xmlns:a16="http://schemas.microsoft.com/office/drawing/2014/main" id="{46523B0F-AEEE-4ACA-B4C4-0A56864A83DD}"/>
              </a:ext>
            </a:extLst>
          </p:cNvPr>
          <p:cNvSpPr txBox="1"/>
          <p:nvPr/>
        </p:nvSpPr>
        <p:spPr>
          <a:xfrm>
            <a:off x="6553200" y="1161288"/>
            <a:ext cx="3048000" cy="477054"/>
          </a:xfrm>
          <a:prstGeom prst="rect">
            <a:avLst/>
          </a:prstGeom>
          <a:noFill/>
        </p:spPr>
        <p:txBody>
          <a:bodyPr wrap="square" rtlCol="0">
            <a:spAutoFit/>
          </a:bodyPr>
          <a:lstStyle/>
          <a:p>
            <a:r>
              <a:rPr lang="en-US" sz="2500" b="1" dirty="0">
                <a:latin typeface="Nunito Sans" panose="00000500000000000000" pitchFamily="2" charset="0"/>
              </a:rPr>
              <a:t>Sample Output 1:</a:t>
            </a:r>
          </a:p>
        </p:txBody>
      </p:sp>
      <p:sp>
        <p:nvSpPr>
          <p:cNvPr id="15" name="TextBox 14">
            <a:extLst>
              <a:ext uri="{FF2B5EF4-FFF2-40B4-BE49-F238E27FC236}">
                <a16:creationId xmlns:a16="http://schemas.microsoft.com/office/drawing/2014/main" id="{7BA56857-6EED-4C75-B709-B35ECE345522}"/>
              </a:ext>
            </a:extLst>
          </p:cNvPr>
          <p:cNvSpPr txBox="1"/>
          <p:nvPr/>
        </p:nvSpPr>
        <p:spPr>
          <a:xfrm>
            <a:off x="6553200" y="1655064"/>
            <a:ext cx="5040086" cy="477054"/>
          </a:xfrm>
          <a:prstGeom prst="rect">
            <a:avLst/>
          </a:prstGeom>
          <a:noFill/>
        </p:spPr>
        <p:txBody>
          <a:bodyPr wrap="square" rtlCol="0">
            <a:spAutoFit/>
          </a:bodyPr>
          <a:lstStyle/>
          <a:p>
            <a:r>
              <a:rPr lang="en-US" sz="2500" dirty="0">
                <a:latin typeface="Nunito Sans" panose="00000500000000000000" pitchFamily="2" charset="0"/>
              </a:rPr>
              <a:t>Not a Palindrome</a:t>
            </a:r>
          </a:p>
        </p:txBody>
      </p:sp>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sp>
        <p:nvSpPr>
          <p:cNvPr id="12" name="TextBox 11">
            <a:extLst>
              <a:ext uri="{FF2B5EF4-FFF2-40B4-BE49-F238E27FC236}">
                <a16:creationId xmlns:a16="http://schemas.microsoft.com/office/drawing/2014/main" id="{7BA56857-6EED-4C75-B709-B35ECE345522}"/>
              </a:ext>
            </a:extLst>
          </p:cNvPr>
          <p:cNvSpPr txBox="1"/>
          <p:nvPr/>
        </p:nvSpPr>
        <p:spPr>
          <a:xfrm>
            <a:off x="598714" y="1656546"/>
            <a:ext cx="5040086" cy="861774"/>
          </a:xfrm>
          <a:prstGeom prst="rect">
            <a:avLst/>
          </a:prstGeom>
          <a:noFill/>
        </p:spPr>
        <p:txBody>
          <a:bodyPr wrap="square" rtlCol="0">
            <a:spAutoFit/>
          </a:bodyPr>
          <a:lstStyle/>
          <a:p>
            <a:r>
              <a:rPr lang="en-US" sz="2500" dirty="0">
                <a:latin typeface="Nunito Sans" panose="00000500000000000000" pitchFamily="2" charset="0"/>
              </a:rPr>
              <a:t>4</a:t>
            </a:r>
          </a:p>
          <a:p>
            <a:r>
              <a:rPr lang="en-US" sz="2500" dirty="0">
                <a:latin typeface="Nunito Sans" panose="00000500000000000000" pitchFamily="2" charset="0"/>
              </a:rPr>
              <a:t>1 2 3 4</a:t>
            </a:r>
          </a:p>
        </p:txBody>
      </p:sp>
      <p:sp>
        <p:nvSpPr>
          <p:cNvPr id="9" name="TextBox 8">
            <a:extLst>
              <a:ext uri="{FF2B5EF4-FFF2-40B4-BE49-F238E27FC236}">
                <a16:creationId xmlns:a16="http://schemas.microsoft.com/office/drawing/2014/main" id="{4D3C6A22-10DC-4F3C-B084-234422ABF7AC}"/>
              </a:ext>
            </a:extLst>
          </p:cNvPr>
          <p:cNvSpPr txBox="1"/>
          <p:nvPr/>
        </p:nvSpPr>
        <p:spPr>
          <a:xfrm>
            <a:off x="609600" y="3595968"/>
            <a:ext cx="2590800" cy="477054"/>
          </a:xfrm>
          <a:prstGeom prst="rect">
            <a:avLst/>
          </a:prstGeom>
          <a:noFill/>
        </p:spPr>
        <p:txBody>
          <a:bodyPr wrap="square" rtlCol="0">
            <a:spAutoFit/>
          </a:bodyPr>
          <a:lstStyle/>
          <a:p>
            <a:r>
              <a:rPr lang="en-US" sz="2500" b="1" dirty="0">
                <a:latin typeface="Nunito Sans" panose="00000500000000000000" pitchFamily="2" charset="0"/>
              </a:rPr>
              <a:t>Sample Input 2:</a:t>
            </a:r>
          </a:p>
        </p:txBody>
      </p:sp>
      <p:sp>
        <p:nvSpPr>
          <p:cNvPr id="10" name="TextBox 9">
            <a:extLst>
              <a:ext uri="{FF2B5EF4-FFF2-40B4-BE49-F238E27FC236}">
                <a16:creationId xmlns:a16="http://schemas.microsoft.com/office/drawing/2014/main" id="{46523B0F-AEEE-4ACA-B4C4-0A56864A83DD}"/>
              </a:ext>
            </a:extLst>
          </p:cNvPr>
          <p:cNvSpPr txBox="1"/>
          <p:nvPr/>
        </p:nvSpPr>
        <p:spPr>
          <a:xfrm>
            <a:off x="6564086" y="3595968"/>
            <a:ext cx="2808514" cy="477054"/>
          </a:xfrm>
          <a:prstGeom prst="rect">
            <a:avLst/>
          </a:prstGeom>
          <a:noFill/>
        </p:spPr>
        <p:txBody>
          <a:bodyPr wrap="square" rtlCol="0">
            <a:spAutoFit/>
          </a:bodyPr>
          <a:lstStyle/>
          <a:p>
            <a:r>
              <a:rPr lang="en-US" sz="2500" b="1" dirty="0">
                <a:latin typeface="Nunito Sans" panose="00000500000000000000" pitchFamily="2" charset="0"/>
              </a:rPr>
              <a:t>Sample Output 2:</a:t>
            </a:r>
          </a:p>
        </p:txBody>
      </p:sp>
      <p:sp>
        <p:nvSpPr>
          <p:cNvPr id="13" name="TextBox 12">
            <a:extLst>
              <a:ext uri="{FF2B5EF4-FFF2-40B4-BE49-F238E27FC236}">
                <a16:creationId xmlns:a16="http://schemas.microsoft.com/office/drawing/2014/main" id="{7BA56857-6EED-4C75-B709-B35ECE345522}"/>
              </a:ext>
            </a:extLst>
          </p:cNvPr>
          <p:cNvSpPr txBox="1"/>
          <p:nvPr/>
        </p:nvSpPr>
        <p:spPr>
          <a:xfrm>
            <a:off x="6564086" y="4089744"/>
            <a:ext cx="5040086" cy="477054"/>
          </a:xfrm>
          <a:prstGeom prst="rect">
            <a:avLst/>
          </a:prstGeom>
          <a:noFill/>
        </p:spPr>
        <p:txBody>
          <a:bodyPr wrap="square" rtlCol="0">
            <a:spAutoFit/>
          </a:bodyPr>
          <a:lstStyle/>
          <a:p>
            <a:r>
              <a:rPr lang="en-US" sz="2500" dirty="0">
                <a:latin typeface="Nunito Sans" panose="00000500000000000000" pitchFamily="2" charset="0"/>
              </a:rPr>
              <a:t>Palindrome</a:t>
            </a:r>
          </a:p>
        </p:txBody>
      </p:sp>
      <p:sp>
        <p:nvSpPr>
          <p:cNvPr id="18" name="TextBox 17">
            <a:extLst>
              <a:ext uri="{FF2B5EF4-FFF2-40B4-BE49-F238E27FC236}">
                <a16:creationId xmlns:a16="http://schemas.microsoft.com/office/drawing/2014/main" id="{7BA56857-6EED-4C75-B709-B35ECE345522}"/>
              </a:ext>
            </a:extLst>
          </p:cNvPr>
          <p:cNvSpPr txBox="1"/>
          <p:nvPr/>
        </p:nvSpPr>
        <p:spPr>
          <a:xfrm>
            <a:off x="609600" y="4091226"/>
            <a:ext cx="5040086" cy="861774"/>
          </a:xfrm>
          <a:prstGeom prst="rect">
            <a:avLst/>
          </a:prstGeom>
          <a:noFill/>
        </p:spPr>
        <p:txBody>
          <a:bodyPr wrap="square" rtlCol="0">
            <a:spAutoFit/>
          </a:bodyPr>
          <a:lstStyle/>
          <a:p>
            <a:r>
              <a:rPr lang="en-US" sz="2500" dirty="0">
                <a:latin typeface="Nunito Sans" panose="00000500000000000000" pitchFamily="2" charset="0"/>
              </a:rPr>
              <a:t>4</a:t>
            </a:r>
          </a:p>
          <a:p>
            <a:r>
              <a:rPr lang="en-US" sz="2500" dirty="0">
                <a:latin typeface="Nunito Sans" panose="00000500000000000000" pitchFamily="2" charset="0"/>
              </a:rPr>
              <a:t>1 2 2 1</a:t>
            </a:r>
          </a:p>
        </p:txBody>
      </p:sp>
    </p:spTree>
    <p:extLst>
      <p:ext uri="{BB962C8B-B14F-4D97-AF65-F5344CB8AC3E}">
        <p14:creationId xmlns:p14="http://schemas.microsoft.com/office/powerpoint/2010/main" val="3518734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import java.util.Scanner;</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java.util.LinkedList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import java.util.Collections;</a:t>
            </a:r>
          </a:p>
          <a:p>
            <a:r>
              <a:rPr lang="en-US" sz="2000" b="1" dirty="0">
                <a:solidFill>
                  <a:schemeClr val="bg1"/>
                </a:solidFill>
                <a:latin typeface="Courier New" panose="02070309020205020404" pitchFamily="49" charset="0"/>
                <a:cs typeface="Courier New" panose="02070309020205020404" pitchFamily="49" charset="0"/>
              </a:rPr>
              <a:t>public class Main{</a:t>
            </a:r>
          </a:p>
          <a:p>
            <a:r>
              <a:rPr lang="en-US" sz="2000" b="1" dirty="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LinkedList</a:t>
            </a:r>
            <a:r>
              <a:rPr lang="en-US" sz="2000" b="1" dirty="0">
                <a:solidFill>
                  <a:schemeClr val="bg1"/>
                </a:solidFill>
                <a:latin typeface="Courier New" panose="02070309020205020404" pitchFamily="49" charset="0"/>
                <a:cs typeface="Courier New" panose="02070309020205020404" pitchFamily="49" charset="0"/>
              </a:rPr>
              <a:t>&lt;Integer&gt; list=new </a:t>
            </a:r>
            <a:r>
              <a:rPr lang="en-US" sz="2000" b="1" dirty="0" err="1">
                <a:solidFill>
                  <a:schemeClr val="bg1"/>
                </a:solidFill>
                <a:latin typeface="Courier New" panose="02070309020205020404" pitchFamily="49" charset="0"/>
                <a:cs typeface="Courier New" panose="02070309020205020404" pitchFamily="49" charset="0"/>
              </a:rPr>
              <a:t>LinkedList</a:t>
            </a:r>
            <a:r>
              <a:rPr lang="en-US" sz="2000" b="1" dirty="0">
                <a:solidFill>
                  <a:schemeClr val="bg1"/>
                </a:solidFill>
                <a:latin typeface="Courier New" panose="02070309020205020404" pitchFamily="49" charset="0"/>
                <a:cs typeface="Courier New" panose="02070309020205020404" pitchFamily="49" charset="0"/>
              </a:rPr>
              <a:t>&lt;Integer&gt;();</a:t>
            </a:r>
          </a:p>
          <a:p>
            <a:r>
              <a:rPr lang="en-US" sz="2000" b="1" dirty="0">
                <a:solidFill>
                  <a:schemeClr val="bg1"/>
                </a:solidFill>
                <a:latin typeface="Courier New" panose="02070309020205020404" pitchFamily="49" charset="0"/>
                <a:cs typeface="Courier New" panose="02070309020205020404" pitchFamily="49" charset="0"/>
              </a:rPr>
              <a:t>        Scanner s=new Scanner(</a:t>
            </a:r>
            <a:r>
              <a:rPr lang="en-US" sz="2000" b="1" dirty="0" err="1">
                <a:solidFill>
                  <a:schemeClr val="bg1"/>
                </a:solidFill>
                <a:latin typeface="Courier New" panose="02070309020205020404" pitchFamily="49" charset="0"/>
                <a:cs typeface="Courier New" panose="02070309020205020404" pitchFamily="49" charset="0"/>
              </a:rPr>
              <a:t>System.in</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num=</a:t>
            </a:r>
            <a:r>
              <a:rPr lang="en-US" sz="2000" b="1" dirty="0" err="1">
                <a:solidFill>
                  <a:schemeClr val="bg1"/>
                </a:solidFill>
                <a:latin typeface="Courier New" panose="02070309020205020404" pitchFamily="49" charset="0"/>
                <a:cs typeface="Courier New" panose="02070309020205020404" pitchFamily="49" charset="0"/>
              </a:rPr>
              <a:t>s.nextInt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while(num!=0){</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list.add</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s.nextInt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num--;</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LinkedList</a:t>
            </a:r>
            <a:r>
              <a:rPr lang="en-US" sz="2000" b="1" dirty="0">
                <a:solidFill>
                  <a:schemeClr val="bg1"/>
                </a:solidFill>
                <a:latin typeface="Courier New" panose="02070309020205020404" pitchFamily="49" charset="0"/>
                <a:cs typeface="Courier New" panose="02070309020205020404" pitchFamily="49" charset="0"/>
              </a:rPr>
              <a:t>&lt;Integer&gt; </a:t>
            </a:r>
            <a:r>
              <a:rPr lang="en-US" sz="2000" b="1" dirty="0" err="1">
                <a:solidFill>
                  <a:schemeClr val="bg1"/>
                </a:solidFill>
                <a:latin typeface="Courier New" panose="02070309020205020404" pitchFamily="49" charset="0"/>
                <a:cs typeface="Courier New" panose="02070309020205020404" pitchFamily="49" charset="0"/>
              </a:rPr>
              <a:t>newlist</a:t>
            </a:r>
            <a:r>
              <a:rPr lang="en-US" sz="2000" b="1" dirty="0">
                <a:solidFill>
                  <a:schemeClr val="bg1"/>
                </a:solidFill>
                <a:latin typeface="Courier New" panose="02070309020205020404" pitchFamily="49" charset="0"/>
                <a:cs typeface="Courier New" panose="02070309020205020404" pitchFamily="49" charset="0"/>
              </a:rPr>
              <a:t> = new </a:t>
            </a:r>
            <a:r>
              <a:rPr lang="en-US" sz="2000" b="1" dirty="0" err="1">
                <a:solidFill>
                  <a:schemeClr val="bg1"/>
                </a:solidFill>
                <a:latin typeface="Courier New" panose="02070309020205020404" pitchFamily="49" charset="0"/>
                <a:cs typeface="Courier New" panose="02070309020205020404" pitchFamily="49" charset="0"/>
              </a:rPr>
              <a:t>LinkedList</a:t>
            </a:r>
            <a:r>
              <a:rPr lang="en-US" sz="2000" b="1" dirty="0">
                <a:solidFill>
                  <a:schemeClr val="bg1"/>
                </a:solidFill>
                <a:latin typeface="Courier New" panose="02070309020205020404" pitchFamily="49" charset="0"/>
                <a:cs typeface="Courier New" panose="02070309020205020404" pitchFamily="49" charset="0"/>
              </a:rPr>
              <a:t>&lt;Integer&gt;(list);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Collections.reverse</a:t>
            </a:r>
            <a:r>
              <a:rPr lang="en-US" sz="2000" b="1" dirty="0">
                <a:solidFill>
                  <a:schemeClr val="bg1"/>
                </a:solidFill>
                <a:latin typeface="Courier New" panose="02070309020205020404" pitchFamily="49" charset="0"/>
                <a:cs typeface="Courier New" panose="02070309020205020404" pitchFamily="49" charset="0"/>
              </a:rPr>
              <a:t>(list);</a:t>
            </a:r>
          </a:p>
          <a:p>
            <a:r>
              <a:rPr lang="en-US" sz="2000" b="1" dirty="0">
                <a:solidFill>
                  <a:schemeClr val="bg1"/>
                </a:solidFill>
                <a:latin typeface="Courier New" panose="02070309020205020404" pitchFamily="49" charset="0"/>
                <a:cs typeface="Courier New" panose="02070309020205020404" pitchFamily="49" charset="0"/>
              </a:rPr>
              <a:t>        if(</a:t>
            </a:r>
            <a:r>
              <a:rPr lang="en-US" sz="2000" b="1" dirty="0" err="1">
                <a:solidFill>
                  <a:schemeClr val="bg1"/>
                </a:solidFill>
                <a:latin typeface="Courier New" panose="02070309020205020404" pitchFamily="49" charset="0"/>
                <a:cs typeface="Courier New" panose="02070309020205020404" pitchFamily="49" charset="0"/>
              </a:rPr>
              <a:t>list.equals</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newlist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System.out.println("Palindrome");</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else{</a:t>
            </a:r>
          </a:p>
          <a:p>
            <a:r>
              <a:rPr lang="en-US" sz="2000" b="1" dirty="0">
                <a:solidFill>
                  <a:schemeClr val="bg1"/>
                </a:solidFill>
                <a:latin typeface="Courier New" panose="02070309020205020404" pitchFamily="49" charset="0"/>
                <a:cs typeface="Courier New" panose="02070309020205020404" pitchFamily="49" charset="0"/>
              </a:rPr>
              <a:t>            System.out.println("Not a Palindrome");</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3570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3554819"/>
          </a:xfrm>
          <a:prstGeom prst="rect">
            <a:avLst/>
          </a:prstGeom>
          <a:noFill/>
        </p:spPr>
        <p:txBody>
          <a:bodyPr wrap="square" rtlCol="0">
            <a:spAutoFit/>
          </a:bodyPr>
          <a:lstStyle/>
          <a:p>
            <a:pPr algn="just"/>
            <a:r>
              <a:rPr lang="en-US" sz="2500" dirty="0">
                <a:latin typeface="Nunito Sans" panose="00000500000000000000" pitchFamily="2" charset="0"/>
              </a:rPr>
              <a:t>Let us consider your college has planned a game to make the students happy. Each student is given with a profession. The game is to find the thief. There are “n” students in your college each having a no starting from 1 to till n and a unique profession.  All the students are not mandatorily arranged in the order. They are standing with their own friends. Your principal picked “n” number of students from the group and asked them to stand in a line with “n” numbers . The person who is standing in the “y</a:t>
            </a:r>
            <a:r>
              <a:rPr lang="en-US" sz="2500" baseline="30000" dirty="0">
                <a:latin typeface="Nunito Sans" panose="00000500000000000000" pitchFamily="2" charset="0"/>
              </a:rPr>
              <a:t>th”</a:t>
            </a:r>
            <a:r>
              <a:rPr lang="en-US" sz="2500" dirty="0">
                <a:latin typeface="Nunito Sans" panose="00000500000000000000" pitchFamily="2" charset="0"/>
              </a:rPr>
              <a:t> position after being involved for “x” clockwise pivot, is considered to be the thief . Write a program in Java to help your principal in finding the thief .</a:t>
            </a:r>
          </a:p>
        </p:txBody>
      </p:sp>
    </p:spTree>
    <p:extLst>
      <p:ext uri="{BB962C8B-B14F-4D97-AF65-F5344CB8AC3E}">
        <p14:creationId xmlns:p14="http://schemas.microsoft.com/office/powerpoint/2010/main" val="1717607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D3C6A22-10DC-4F3C-B084-234422ABF7AC}"/>
              </a:ext>
            </a:extLst>
          </p:cNvPr>
          <p:cNvSpPr txBox="1"/>
          <p:nvPr/>
        </p:nvSpPr>
        <p:spPr>
          <a:xfrm>
            <a:off x="598714" y="1161288"/>
            <a:ext cx="2601686" cy="477054"/>
          </a:xfrm>
          <a:prstGeom prst="rect">
            <a:avLst/>
          </a:prstGeom>
          <a:noFill/>
        </p:spPr>
        <p:txBody>
          <a:bodyPr wrap="square" rtlCol="0">
            <a:spAutoFit/>
          </a:bodyPr>
          <a:lstStyle/>
          <a:p>
            <a:r>
              <a:rPr lang="en-US" sz="2500" b="1" dirty="0">
                <a:latin typeface="Nunito Sans" panose="00000500000000000000" pitchFamily="2" charset="0"/>
              </a:rPr>
              <a:t>Sample Input 1:</a:t>
            </a:r>
          </a:p>
        </p:txBody>
      </p:sp>
      <p:sp>
        <p:nvSpPr>
          <p:cNvPr id="14" name="TextBox 13">
            <a:extLst>
              <a:ext uri="{FF2B5EF4-FFF2-40B4-BE49-F238E27FC236}">
                <a16:creationId xmlns:a16="http://schemas.microsoft.com/office/drawing/2014/main" id="{46523B0F-AEEE-4ACA-B4C4-0A56864A83DD}"/>
              </a:ext>
            </a:extLst>
          </p:cNvPr>
          <p:cNvSpPr txBox="1"/>
          <p:nvPr/>
        </p:nvSpPr>
        <p:spPr>
          <a:xfrm>
            <a:off x="6553200" y="1161288"/>
            <a:ext cx="3048000" cy="477054"/>
          </a:xfrm>
          <a:prstGeom prst="rect">
            <a:avLst/>
          </a:prstGeom>
          <a:noFill/>
        </p:spPr>
        <p:txBody>
          <a:bodyPr wrap="square" rtlCol="0">
            <a:spAutoFit/>
          </a:bodyPr>
          <a:lstStyle/>
          <a:p>
            <a:r>
              <a:rPr lang="en-US" sz="2500" b="1" dirty="0">
                <a:latin typeface="Nunito Sans" panose="00000500000000000000" pitchFamily="2" charset="0"/>
              </a:rPr>
              <a:t>Sample Output 1:</a:t>
            </a:r>
          </a:p>
        </p:txBody>
      </p:sp>
      <p:sp>
        <p:nvSpPr>
          <p:cNvPr id="15" name="TextBox 14">
            <a:extLst>
              <a:ext uri="{FF2B5EF4-FFF2-40B4-BE49-F238E27FC236}">
                <a16:creationId xmlns:a16="http://schemas.microsoft.com/office/drawing/2014/main" id="{7BA56857-6EED-4C75-B709-B35ECE345522}"/>
              </a:ext>
            </a:extLst>
          </p:cNvPr>
          <p:cNvSpPr txBox="1"/>
          <p:nvPr/>
        </p:nvSpPr>
        <p:spPr>
          <a:xfrm>
            <a:off x="6553200" y="1655064"/>
            <a:ext cx="5040086" cy="1246495"/>
          </a:xfrm>
          <a:prstGeom prst="rect">
            <a:avLst/>
          </a:prstGeom>
          <a:noFill/>
        </p:spPr>
        <p:txBody>
          <a:bodyPr wrap="square" rtlCol="0">
            <a:spAutoFit/>
          </a:bodyPr>
          <a:lstStyle/>
          <a:p>
            <a:r>
              <a:rPr lang="en-US" sz="2500" dirty="0">
                <a:latin typeface="Nunito Sans" panose="00000500000000000000" pitchFamily="2" charset="0"/>
              </a:rPr>
              <a:t>[1, 32, 3, 4, 5]</a:t>
            </a:r>
          </a:p>
          <a:p>
            <a:r>
              <a:rPr lang="en-US" sz="2500" dirty="0">
                <a:latin typeface="Nunito Sans" panose="00000500000000000000" pitchFamily="2" charset="0"/>
              </a:rPr>
              <a:t>[4, 5, 1, 32, 3]</a:t>
            </a:r>
          </a:p>
          <a:p>
            <a:r>
              <a:rPr lang="en-US" sz="2500" dirty="0">
                <a:latin typeface="Nunito Sans" panose="00000500000000000000" pitchFamily="2" charset="0"/>
              </a:rPr>
              <a:t>4</a:t>
            </a:r>
          </a:p>
        </p:txBody>
      </p:sp>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sp>
        <p:nvSpPr>
          <p:cNvPr id="12" name="TextBox 11">
            <a:extLst>
              <a:ext uri="{FF2B5EF4-FFF2-40B4-BE49-F238E27FC236}">
                <a16:creationId xmlns:a16="http://schemas.microsoft.com/office/drawing/2014/main" id="{7BA56857-6EED-4C75-B709-B35ECE345522}"/>
              </a:ext>
            </a:extLst>
          </p:cNvPr>
          <p:cNvSpPr txBox="1"/>
          <p:nvPr/>
        </p:nvSpPr>
        <p:spPr>
          <a:xfrm>
            <a:off x="598714" y="1656546"/>
            <a:ext cx="5040086" cy="1631216"/>
          </a:xfrm>
          <a:prstGeom prst="rect">
            <a:avLst/>
          </a:prstGeom>
          <a:noFill/>
        </p:spPr>
        <p:txBody>
          <a:bodyPr wrap="square" rtlCol="0">
            <a:spAutoFit/>
          </a:bodyPr>
          <a:lstStyle/>
          <a:p>
            <a:r>
              <a:rPr lang="en-US" sz="2500" dirty="0">
                <a:latin typeface="Nunito Sans" panose="00000500000000000000" pitchFamily="2" charset="0"/>
              </a:rPr>
              <a:t>5</a:t>
            </a:r>
          </a:p>
          <a:p>
            <a:r>
              <a:rPr lang="en-US" sz="2500" dirty="0">
                <a:latin typeface="Nunito Sans" panose="00000500000000000000" pitchFamily="2" charset="0"/>
              </a:rPr>
              <a:t>1 32 3 4 5</a:t>
            </a:r>
          </a:p>
          <a:p>
            <a:r>
              <a:rPr lang="en-US" sz="2500" dirty="0">
                <a:latin typeface="Nunito Sans" panose="00000500000000000000" pitchFamily="2" charset="0"/>
              </a:rPr>
              <a:t>2</a:t>
            </a:r>
          </a:p>
          <a:p>
            <a:r>
              <a:rPr lang="en-US" sz="2500" dirty="0">
                <a:latin typeface="Nunito Sans" panose="00000500000000000000" pitchFamily="2" charset="0"/>
              </a:rPr>
              <a:t>0</a:t>
            </a:r>
          </a:p>
        </p:txBody>
      </p:sp>
      <p:sp>
        <p:nvSpPr>
          <p:cNvPr id="9" name="TextBox 8">
            <a:extLst>
              <a:ext uri="{FF2B5EF4-FFF2-40B4-BE49-F238E27FC236}">
                <a16:creationId xmlns:a16="http://schemas.microsoft.com/office/drawing/2014/main" id="{4D3C6A22-10DC-4F3C-B084-234422ABF7AC}"/>
              </a:ext>
            </a:extLst>
          </p:cNvPr>
          <p:cNvSpPr txBox="1"/>
          <p:nvPr/>
        </p:nvSpPr>
        <p:spPr>
          <a:xfrm>
            <a:off x="609600" y="3595968"/>
            <a:ext cx="2590800" cy="477054"/>
          </a:xfrm>
          <a:prstGeom prst="rect">
            <a:avLst/>
          </a:prstGeom>
          <a:noFill/>
        </p:spPr>
        <p:txBody>
          <a:bodyPr wrap="square" rtlCol="0">
            <a:spAutoFit/>
          </a:bodyPr>
          <a:lstStyle/>
          <a:p>
            <a:r>
              <a:rPr lang="en-US" sz="2500" b="1" dirty="0">
                <a:latin typeface="Nunito Sans" panose="00000500000000000000" pitchFamily="2" charset="0"/>
              </a:rPr>
              <a:t>Sample Input 2:</a:t>
            </a:r>
          </a:p>
        </p:txBody>
      </p:sp>
      <p:sp>
        <p:nvSpPr>
          <p:cNvPr id="10" name="TextBox 9">
            <a:extLst>
              <a:ext uri="{FF2B5EF4-FFF2-40B4-BE49-F238E27FC236}">
                <a16:creationId xmlns:a16="http://schemas.microsoft.com/office/drawing/2014/main" id="{46523B0F-AEEE-4ACA-B4C4-0A56864A83DD}"/>
              </a:ext>
            </a:extLst>
          </p:cNvPr>
          <p:cNvSpPr txBox="1"/>
          <p:nvPr/>
        </p:nvSpPr>
        <p:spPr>
          <a:xfrm>
            <a:off x="6564086" y="3595968"/>
            <a:ext cx="2808514" cy="477054"/>
          </a:xfrm>
          <a:prstGeom prst="rect">
            <a:avLst/>
          </a:prstGeom>
          <a:noFill/>
        </p:spPr>
        <p:txBody>
          <a:bodyPr wrap="square" rtlCol="0">
            <a:spAutoFit/>
          </a:bodyPr>
          <a:lstStyle/>
          <a:p>
            <a:r>
              <a:rPr lang="en-US" sz="2500" b="1" dirty="0">
                <a:latin typeface="Nunito Sans" panose="00000500000000000000" pitchFamily="2" charset="0"/>
              </a:rPr>
              <a:t>Sample Output 2:</a:t>
            </a:r>
          </a:p>
        </p:txBody>
      </p:sp>
      <p:sp>
        <p:nvSpPr>
          <p:cNvPr id="13" name="TextBox 12">
            <a:extLst>
              <a:ext uri="{FF2B5EF4-FFF2-40B4-BE49-F238E27FC236}">
                <a16:creationId xmlns:a16="http://schemas.microsoft.com/office/drawing/2014/main" id="{7BA56857-6EED-4C75-B709-B35ECE345522}"/>
              </a:ext>
            </a:extLst>
          </p:cNvPr>
          <p:cNvSpPr txBox="1"/>
          <p:nvPr/>
        </p:nvSpPr>
        <p:spPr>
          <a:xfrm>
            <a:off x="6564086" y="4089744"/>
            <a:ext cx="5040086" cy="1246495"/>
          </a:xfrm>
          <a:prstGeom prst="rect">
            <a:avLst/>
          </a:prstGeom>
          <a:noFill/>
        </p:spPr>
        <p:txBody>
          <a:bodyPr wrap="square" rtlCol="0">
            <a:spAutoFit/>
          </a:bodyPr>
          <a:lstStyle/>
          <a:p>
            <a:r>
              <a:rPr lang="en-US" sz="2500" dirty="0">
                <a:latin typeface="Nunito Sans" panose="00000500000000000000" pitchFamily="2" charset="0"/>
              </a:rPr>
              <a:t>[2, 356, 7, 8, 90, 1]</a:t>
            </a:r>
          </a:p>
          <a:p>
            <a:r>
              <a:rPr lang="en-US" sz="2500" dirty="0">
                <a:latin typeface="Nunito Sans" panose="00000500000000000000" pitchFamily="2" charset="0"/>
              </a:rPr>
              <a:t>[8, 90, 1, 2, 356, 7]</a:t>
            </a:r>
          </a:p>
          <a:p>
            <a:r>
              <a:rPr lang="en-US" sz="2500" dirty="0">
                <a:latin typeface="Nunito Sans" panose="00000500000000000000" pitchFamily="2" charset="0"/>
              </a:rPr>
              <a:t>356</a:t>
            </a:r>
          </a:p>
        </p:txBody>
      </p:sp>
      <p:sp>
        <p:nvSpPr>
          <p:cNvPr id="18" name="TextBox 17">
            <a:extLst>
              <a:ext uri="{FF2B5EF4-FFF2-40B4-BE49-F238E27FC236}">
                <a16:creationId xmlns:a16="http://schemas.microsoft.com/office/drawing/2014/main" id="{7BA56857-6EED-4C75-B709-B35ECE345522}"/>
              </a:ext>
            </a:extLst>
          </p:cNvPr>
          <p:cNvSpPr txBox="1"/>
          <p:nvPr/>
        </p:nvSpPr>
        <p:spPr>
          <a:xfrm>
            <a:off x="609600" y="4091226"/>
            <a:ext cx="5040086" cy="1631216"/>
          </a:xfrm>
          <a:prstGeom prst="rect">
            <a:avLst/>
          </a:prstGeom>
          <a:noFill/>
        </p:spPr>
        <p:txBody>
          <a:bodyPr wrap="square" rtlCol="0">
            <a:spAutoFit/>
          </a:bodyPr>
          <a:lstStyle/>
          <a:p>
            <a:r>
              <a:rPr lang="en-US" sz="2500" dirty="0">
                <a:latin typeface="Nunito Sans" panose="00000500000000000000" pitchFamily="2" charset="0"/>
              </a:rPr>
              <a:t>6</a:t>
            </a:r>
          </a:p>
          <a:p>
            <a:r>
              <a:rPr lang="en-US" sz="2500" dirty="0">
                <a:latin typeface="Nunito Sans" panose="00000500000000000000" pitchFamily="2" charset="0"/>
              </a:rPr>
              <a:t>2 356 7 8 90 1</a:t>
            </a:r>
          </a:p>
          <a:p>
            <a:r>
              <a:rPr lang="en-US" sz="2500" dirty="0">
                <a:latin typeface="Nunito Sans" panose="00000500000000000000" pitchFamily="2" charset="0"/>
              </a:rPr>
              <a:t>3</a:t>
            </a:r>
          </a:p>
          <a:p>
            <a:r>
              <a:rPr lang="en-US" sz="2500" dirty="0">
                <a:latin typeface="Nunito Sans" panose="00000500000000000000" pitchFamily="2" charset="0"/>
              </a:rPr>
              <a:t>4</a:t>
            </a:r>
          </a:p>
        </p:txBody>
      </p:sp>
    </p:spTree>
    <p:extLst>
      <p:ext uri="{BB962C8B-B14F-4D97-AF65-F5344CB8AC3E}">
        <p14:creationId xmlns:p14="http://schemas.microsoft.com/office/powerpoint/2010/main" val="3518734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import java.util.Scanner;</a:t>
            </a:r>
          </a:p>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java.util.LinkedList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import java.util.Collections;</a:t>
            </a:r>
          </a:p>
          <a:p>
            <a:r>
              <a:rPr lang="en-US" sz="2000" b="1" dirty="0">
                <a:solidFill>
                  <a:schemeClr val="bg1"/>
                </a:solidFill>
                <a:latin typeface="Courier New" panose="02070309020205020404" pitchFamily="49" charset="0"/>
                <a:cs typeface="Courier New" panose="02070309020205020404" pitchFamily="49" charset="0"/>
              </a:rPr>
              <a:t>public class Main{</a:t>
            </a:r>
          </a:p>
          <a:p>
            <a:r>
              <a:rPr lang="en-US" sz="2000" b="1" dirty="0">
                <a:solidFill>
                  <a:schemeClr val="bg1"/>
                </a:solidFill>
                <a:latin typeface="Courier New" panose="02070309020205020404" pitchFamily="49" charset="0"/>
                <a:cs typeface="Courier New" panose="02070309020205020404" pitchFamily="49" charset="0"/>
              </a:rPr>
              <a:t>    public static void main(String args[])</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LinkedList</a:t>
            </a:r>
            <a:r>
              <a:rPr lang="en-US" sz="2000" b="1" dirty="0">
                <a:solidFill>
                  <a:schemeClr val="bg1"/>
                </a:solidFill>
                <a:latin typeface="Courier New" panose="02070309020205020404" pitchFamily="49" charset="0"/>
                <a:cs typeface="Courier New" panose="02070309020205020404" pitchFamily="49" charset="0"/>
              </a:rPr>
              <a:t>&lt;Integer&gt; list=new </a:t>
            </a:r>
            <a:r>
              <a:rPr lang="en-US" sz="2000" b="1" dirty="0" err="1">
                <a:solidFill>
                  <a:schemeClr val="bg1"/>
                </a:solidFill>
                <a:latin typeface="Courier New" panose="02070309020205020404" pitchFamily="49" charset="0"/>
                <a:cs typeface="Courier New" panose="02070309020205020404" pitchFamily="49" charset="0"/>
              </a:rPr>
              <a:t>LinkedList</a:t>
            </a:r>
            <a:r>
              <a:rPr lang="en-US" sz="2000" b="1" dirty="0">
                <a:solidFill>
                  <a:schemeClr val="bg1"/>
                </a:solidFill>
                <a:latin typeface="Courier New" panose="02070309020205020404" pitchFamily="49" charset="0"/>
                <a:cs typeface="Courier New" panose="02070309020205020404" pitchFamily="49" charset="0"/>
              </a:rPr>
              <a:t>&lt;Integer&gt;();</a:t>
            </a:r>
          </a:p>
          <a:p>
            <a:r>
              <a:rPr lang="en-US" sz="2000" b="1" dirty="0">
                <a:solidFill>
                  <a:schemeClr val="bg1"/>
                </a:solidFill>
                <a:latin typeface="Courier New" panose="02070309020205020404" pitchFamily="49" charset="0"/>
                <a:cs typeface="Courier New" panose="02070309020205020404" pitchFamily="49" charset="0"/>
              </a:rPr>
              <a:t>        Scanner s=new Scanner(</a:t>
            </a:r>
            <a:r>
              <a:rPr lang="en-US" sz="2000" b="1" dirty="0" err="1">
                <a:solidFill>
                  <a:schemeClr val="bg1"/>
                </a:solidFill>
                <a:latin typeface="Courier New" panose="02070309020205020404" pitchFamily="49" charset="0"/>
                <a:cs typeface="Courier New" panose="02070309020205020404" pitchFamily="49" charset="0"/>
              </a:rPr>
              <a:t>System.in</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num=</a:t>
            </a:r>
            <a:r>
              <a:rPr lang="en-US" sz="2000" b="1" dirty="0" err="1">
                <a:solidFill>
                  <a:schemeClr val="bg1"/>
                </a:solidFill>
                <a:latin typeface="Courier New" panose="02070309020205020404" pitchFamily="49" charset="0"/>
                <a:cs typeface="Courier New" panose="02070309020205020404" pitchFamily="49" charset="0"/>
              </a:rPr>
              <a:t>s.nextInt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while(num!=0)</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list.add</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s.nextInt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num--;</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int num1=</a:t>
            </a:r>
            <a:r>
              <a:rPr lang="en-US" sz="2000" b="1" dirty="0" err="1">
                <a:solidFill>
                  <a:schemeClr val="bg1"/>
                </a:solidFill>
                <a:latin typeface="Courier New" panose="02070309020205020404" pitchFamily="49" charset="0"/>
                <a:cs typeface="Courier New" panose="02070309020205020404" pitchFamily="49" charset="0"/>
              </a:rPr>
              <a:t>s.nextInt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System.out.println(list);</a:t>
            </a: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Collections.rotate</a:t>
            </a:r>
            <a:r>
              <a:rPr lang="en-US" sz="2000" b="1" dirty="0">
                <a:solidFill>
                  <a:schemeClr val="bg1"/>
                </a:solidFill>
                <a:latin typeface="Courier New" panose="02070309020205020404" pitchFamily="49" charset="0"/>
                <a:cs typeface="Courier New" panose="02070309020205020404" pitchFamily="49" charset="0"/>
              </a:rPr>
              <a:t>(list, num1);                         </a:t>
            </a:r>
          </a:p>
          <a:p>
            <a:r>
              <a:rPr lang="en-US" sz="2000" b="1" dirty="0">
                <a:solidFill>
                  <a:schemeClr val="bg1"/>
                </a:solidFill>
                <a:latin typeface="Courier New" panose="02070309020205020404" pitchFamily="49" charset="0"/>
                <a:cs typeface="Courier New" panose="02070309020205020404" pitchFamily="49" charset="0"/>
              </a:rPr>
              <a:t>        System.out.println(list);</a:t>
            </a:r>
          </a:p>
          <a:p>
            <a:r>
              <a:rPr lang="en-US" sz="2000" b="1" dirty="0">
                <a:solidFill>
                  <a:schemeClr val="bg1"/>
                </a:solidFill>
                <a:latin typeface="Courier New" panose="02070309020205020404" pitchFamily="49" charset="0"/>
                <a:cs typeface="Courier New" panose="02070309020205020404" pitchFamily="49" charset="0"/>
              </a:rPr>
              <a:t>        int value=</a:t>
            </a:r>
            <a:r>
              <a:rPr lang="en-US" sz="2000" b="1" dirty="0" err="1">
                <a:solidFill>
                  <a:schemeClr val="bg1"/>
                </a:solidFill>
                <a:latin typeface="Courier New" panose="02070309020205020404" pitchFamily="49" charset="0"/>
                <a:cs typeface="Courier New" panose="02070309020205020404" pitchFamily="49" charset="0"/>
              </a:rPr>
              <a:t>s.nextInt</a:t>
            </a:r>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System.out.println(</a:t>
            </a:r>
            <a:r>
              <a:rPr lang="en-US" sz="2000" b="1" dirty="0" err="1">
                <a:solidFill>
                  <a:schemeClr val="bg1"/>
                </a:solidFill>
                <a:latin typeface="Courier New" panose="02070309020205020404" pitchFamily="49" charset="0"/>
                <a:cs typeface="Courier New" panose="02070309020205020404" pitchFamily="49" charset="0"/>
              </a:rPr>
              <a:t>list.get</a:t>
            </a:r>
            <a:r>
              <a:rPr lang="en-US" sz="2000" b="1" dirty="0">
                <a:solidFill>
                  <a:schemeClr val="bg1"/>
                </a:solidFill>
                <a:latin typeface="Courier New" panose="02070309020205020404" pitchFamily="49" charset="0"/>
                <a:cs typeface="Courier New" panose="02070309020205020404" pitchFamily="49" charset="0"/>
              </a:rPr>
              <a:t>(value));</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a:t>
            </a:r>
          </a:p>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357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D3C6A22-10DC-4F3C-B084-234422ABF7AC}"/>
              </a:ext>
            </a:extLst>
          </p:cNvPr>
          <p:cNvSpPr txBox="1"/>
          <p:nvPr/>
        </p:nvSpPr>
        <p:spPr>
          <a:xfrm>
            <a:off x="598714" y="4410613"/>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a:extLst>
              <a:ext uri="{FF2B5EF4-FFF2-40B4-BE49-F238E27FC236}">
                <a16:creationId xmlns:a16="http://schemas.microsoft.com/office/drawing/2014/main" id="{46523B0F-AEEE-4ACA-B4C4-0A56864A83DD}"/>
              </a:ext>
            </a:extLst>
          </p:cNvPr>
          <p:cNvSpPr txBox="1"/>
          <p:nvPr/>
        </p:nvSpPr>
        <p:spPr>
          <a:xfrm>
            <a:off x="6553200" y="4410613"/>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a:extLst>
              <a:ext uri="{FF2B5EF4-FFF2-40B4-BE49-F238E27FC236}">
                <a16:creationId xmlns:a16="http://schemas.microsoft.com/office/drawing/2014/main" id="{7BA56857-6EED-4C75-B709-B35ECE345522}"/>
              </a:ext>
            </a:extLst>
          </p:cNvPr>
          <p:cNvSpPr txBox="1"/>
          <p:nvPr/>
        </p:nvSpPr>
        <p:spPr>
          <a:xfrm>
            <a:off x="6553200" y="4931821"/>
            <a:ext cx="5040086" cy="477054"/>
          </a:xfrm>
          <a:prstGeom prst="rect">
            <a:avLst/>
          </a:prstGeom>
          <a:noFill/>
        </p:spPr>
        <p:txBody>
          <a:bodyPr wrap="square" rtlCol="0">
            <a:spAutoFit/>
          </a:bodyPr>
          <a:lstStyle/>
          <a:p>
            <a:r>
              <a:rPr lang="en-US" sz="2500" dirty="0">
                <a:latin typeface="Nunito Sans" panose="00000500000000000000" pitchFamily="2" charset="0"/>
              </a:rPr>
              <a:t>1 3 2 5 4 7 6</a:t>
            </a:r>
          </a:p>
        </p:txBody>
      </p:sp>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3170099"/>
          </a:xfrm>
          <a:prstGeom prst="rect">
            <a:avLst/>
          </a:prstGeom>
          <a:noFill/>
        </p:spPr>
        <p:txBody>
          <a:bodyPr wrap="square" rtlCol="0">
            <a:spAutoFit/>
          </a:bodyPr>
          <a:lstStyle/>
          <a:p>
            <a:pPr algn="just"/>
            <a:r>
              <a:rPr lang="en-US" sz="2500" dirty="0">
                <a:latin typeface="Nunito Sans" panose="00000500000000000000" pitchFamily="2" charset="0"/>
              </a:rPr>
              <a:t>Write a Java program to rearrange the linked list, so that it has alternating high, low values . </a:t>
            </a:r>
          </a:p>
          <a:p>
            <a:pPr algn="just"/>
            <a:endParaRPr lang="en-US" sz="2500" dirty="0">
              <a:latin typeface="Nunito Sans" panose="00000500000000000000" pitchFamily="2" charset="0"/>
            </a:endParaRPr>
          </a:p>
          <a:p>
            <a:pPr algn="just"/>
            <a:r>
              <a:rPr lang="en-US" sz="2500" b="1" dirty="0">
                <a:latin typeface="Nunito Sans" panose="00000500000000000000" pitchFamily="2" charset="0"/>
              </a:rPr>
              <a:t>Description:</a:t>
            </a:r>
            <a:endParaRPr lang="en-US" sz="2500" dirty="0">
              <a:latin typeface="Nunito Sans" panose="00000500000000000000" pitchFamily="2" charset="0"/>
            </a:endParaRPr>
          </a:p>
          <a:p>
            <a:pPr algn="just"/>
            <a:r>
              <a:rPr lang="en-US" sz="2500" dirty="0">
                <a:latin typeface="Nunito Sans" panose="00000500000000000000" pitchFamily="2" charset="0"/>
              </a:rPr>
              <a:t>Given an linked list of integers rearrange it such the every second node of the linked list is greater than its left and right nodes. In other words rearrange linked list node in alternating high to low. Assume no duplicate nodes are present in the linked list. </a:t>
            </a:r>
          </a:p>
        </p:txBody>
      </p:sp>
      <p:sp>
        <p:nvSpPr>
          <p:cNvPr id="12" name="TextBox 11">
            <a:extLst>
              <a:ext uri="{FF2B5EF4-FFF2-40B4-BE49-F238E27FC236}">
                <a16:creationId xmlns:a16="http://schemas.microsoft.com/office/drawing/2014/main" id="{7BA56857-6EED-4C75-B709-B35ECE345522}"/>
              </a:ext>
            </a:extLst>
          </p:cNvPr>
          <p:cNvSpPr txBox="1"/>
          <p:nvPr/>
        </p:nvSpPr>
        <p:spPr>
          <a:xfrm>
            <a:off x="598714" y="4929426"/>
            <a:ext cx="5040086" cy="861774"/>
          </a:xfrm>
          <a:prstGeom prst="rect">
            <a:avLst/>
          </a:prstGeom>
          <a:noFill/>
        </p:spPr>
        <p:txBody>
          <a:bodyPr wrap="square" rtlCol="0">
            <a:spAutoFit/>
          </a:bodyPr>
          <a:lstStyle/>
          <a:p>
            <a:r>
              <a:rPr lang="en-US" sz="2500" dirty="0">
                <a:latin typeface="Nunito Sans" panose="00000500000000000000" pitchFamily="2" charset="0"/>
              </a:rPr>
              <a:t>7</a:t>
            </a:r>
          </a:p>
          <a:p>
            <a:r>
              <a:rPr lang="en-US" sz="2500" dirty="0">
                <a:latin typeface="Nunito Sans" panose="00000500000000000000" pitchFamily="2" charset="0"/>
              </a:rPr>
              <a:t>1 2 3 4 5 6 7</a:t>
            </a:r>
          </a:p>
        </p:txBody>
      </p:sp>
    </p:spTree>
    <p:extLst>
      <p:ext uri="{BB962C8B-B14F-4D97-AF65-F5344CB8AC3E}">
        <p14:creationId xmlns:p14="http://schemas.microsoft.com/office/powerpoint/2010/main" val="1079000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3822</TotalTime>
  <Words>1189</Words>
  <Application>Microsoft Office PowerPoint</Application>
  <PresentationFormat>Widescreen</PresentationFormat>
  <Paragraphs>482</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Anand S</cp:lastModifiedBy>
  <cp:revision>222</cp:revision>
  <dcterms:created xsi:type="dcterms:W3CDTF">2006-08-16T00:00:00Z</dcterms:created>
  <dcterms:modified xsi:type="dcterms:W3CDTF">2023-09-24T04:03:55Z</dcterms:modified>
</cp:coreProperties>
</file>