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44" r:id="rId2"/>
    <p:sldId id="768" r:id="rId3"/>
    <p:sldId id="769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8" r:id="rId12"/>
    <p:sldId id="779" r:id="rId13"/>
    <p:sldId id="7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2C50F-3FCE-4BCC-A8A5-2AE17C45FC89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F8263-D914-48C0-8995-0B62C154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7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baseline="0" dirty="0"/>
              <a:t> = </a:t>
            </a:r>
          </a:p>
          <a:p>
            <a:r>
              <a:rPr lang="en-US" b="1" baseline="0" dirty="0"/>
              <a:t>Root</a:t>
            </a:r>
          </a:p>
          <a:p>
            <a:r>
              <a:rPr lang="en-US" b="1" baseline="0" dirty="0"/>
              <a:t>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0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13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43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5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20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46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96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65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3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37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72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53460-362E-40F3-AB63-A002EAEB8F98}"/>
              </a:ext>
            </a:extLst>
          </p:cNvPr>
          <p:cNvSpPr/>
          <p:nvPr/>
        </p:nvSpPr>
        <p:spPr>
          <a:xfrm>
            <a:off x="4068970" y="1709580"/>
            <a:ext cx="2379813" cy="5386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Input: 6 3 1 4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0C9D1-483E-4A44-AFF1-3C60D0151E9B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rot="5400000">
            <a:off x="8495278" y="2042299"/>
            <a:ext cx="529064" cy="83331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2790F6-FE2B-48F1-883E-72686B3BF1E9}"/>
              </a:ext>
            </a:extLst>
          </p:cNvPr>
          <p:cNvSpPr/>
          <p:nvPr/>
        </p:nvSpPr>
        <p:spPr>
          <a:xfrm>
            <a:off x="9098880" y="1709580"/>
            <a:ext cx="529785" cy="5680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E15F3F-F89D-416E-8EE3-462411B66BF9}"/>
              </a:ext>
            </a:extLst>
          </p:cNvPr>
          <p:cNvCxnSpPr>
            <a:stCxn id="22" idx="3"/>
            <a:endCxn id="19" idx="0"/>
          </p:cNvCxnSpPr>
          <p:nvPr/>
        </p:nvCxnSpPr>
        <p:spPr>
          <a:xfrm rot="5400000">
            <a:off x="7673387" y="3217695"/>
            <a:ext cx="491827" cy="4730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695BAA-2817-4FEF-92B6-72F3772B5478}"/>
              </a:ext>
            </a:extLst>
          </p:cNvPr>
          <p:cNvSpPr/>
          <p:nvPr/>
        </p:nvSpPr>
        <p:spPr>
          <a:xfrm>
            <a:off x="7417863" y="3700155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120AA-0B99-4E1F-8C00-8A9291CC51A7}"/>
              </a:ext>
            </a:extLst>
          </p:cNvPr>
          <p:cNvCxnSpPr>
            <a:stCxn id="22" idx="5"/>
            <a:endCxn id="21" idx="0"/>
          </p:cNvCxnSpPr>
          <p:nvPr/>
        </p:nvCxnSpPr>
        <p:spPr>
          <a:xfrm rot="16200000" flipH="1">
            <a:off x="8442439" y="3296351"/>
            <a:ext cx="529064" cy="35302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2DABDD-D9B8-4E8E-A78C-123379F3402A}"/>
              </a:ext>
            </a:extLst>
          </p:cNvPr>
          <p:cNvSpPr/>
          <p:nvPr/>
        </p:nvSpPr>
        <p:spPr>
          <a:xfrm>
            <a:off x="8618590" y="3737392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450E7B-7948-4363-9082-21251D9C9355}"/>
              </a:ext>
            </a:extLst>
          </p:cNvPr>
          <p:cNvSpPr/>
          <p:nvPr/>
        </p:nvSpPr>
        <p:spPr>
          <a:xfrm>
            <a:off x="8078263" y="2723487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817BC1-BA8D-4949-993C-4BE10A0473EC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7753941" y="4303068"/>
            <a:ext cx="574723" cy="4130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714D32-F8C1-4516-8F87-26963D689187}"/>
              </a:ext>
            </a:extLst>
          </p:cNvPr>
          <p:cNvSpPr/>
          <p:nvPr/>
        </p:nvSpPr>
        <p:spPr>
          <a:xfrm>
            <a:off x="7982938" y="4796958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7D9490-F43B-4FD8-BCF3-6DEABFF92FF2}"/>
              </a:ext>
            </a:extLst>
          </p:cNvPr>
          <p:cNvSpPr/>
          <p:nvPr/>
        </p:nvSpPr>
        <p:spPr>
          <a:xfrm>
            <a:off x="4397119" y="2468895"/>
            <a:ext cx="1628004" cy="5386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Output: 6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D82D3A-007D-4E59-B284-662812DD5D90}"/>
              </a:ext>
            </a:extLst>
          </p:cNvPr>
          <p:cNvSpPr/>
          <p:nvPr/>
        </p:nvSpPr>
        <p:spPr>
          <a:xfrm>
            <a:off x="3334570" y="1709580"/>
            <a:ext cx="3848612" cy="5539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lvl="0"/>
            <a:r>
              <a:rPr lang="en-US" sz="2800" b="1" dirty="0"/>
              <a:t>Common Ancestor (3, 6)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6" grpId="2" animBg="1"/>
      <p:bldP spid="19" grpId="0" animBg="1"/>
      <p:bldP spid="21" grpId="0" animBg="1"/>
      <p:bldP spid="22" grpId="0" animBg="1"/>
      <p:bldP spid="22" grpId="1" animBg="1"/>
      <p:bldP spid="26" grpId="0" animBg="1"/>
      <p:bldP spid="34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Topic/Course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Sub-Topic (Example: name of college)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958788" y="1657023"/>
            <a:ext cx="11060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i="0" dirty="0">
                <a:effectLst/>
                <a:latin typeface="Arial" panose="020B0604020202020204" pitchFamily="34" charset="0"/>
              </a:rPr>
              <a:t>BST - Kth Smallest Element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24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9967C-C415-45E6-BE33-35760E22A6B2}"/>
              </a:ext>
            </a:extLst>
          </p:cNvPr>
          <p:cNvSpPr txBox="1"/>
          <p:nvPr/>
        </p:nvSpPr>
        <p:spPr>
          <a:xfrm>
            <a:off x="456960" y="1496220"/>
            <a:ext cx="11104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Initialize the first element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root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Next check the element -&gt;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Insertion up to ‘-1’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Data &lt; root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-&gt; store it as left child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Data &gt; root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-&gt; store it as right child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Scan the element ‘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Nunito Sans" panose="00000500000000000000" pitchFamily="2" charset="0"/>
              </a:rPr>
              <a:t>kth value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Nunito Sans" panose="00000500000000000000" pitchFamily="2" charset="0"/>
              </a:rPr>
              <a:t>Inorder Traversal of a BST 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traverses the nodes in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Nunito Sans" panose="00000500000000000000" pitchFamily="2" charset="0"/>
              </a:rPr>
              <a:t>increasing order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While </a:t>
            </a:r>
            <a:r>
              <a:rPr lang="en-US" sz="2000" dirty="0">
                <a:solidFill>
                  <a:srgbClr val="7030A0"/>
                </a:solidFill>
                <a:latin typeface="Nunito Sans" panose="00000500000000000000" pitchFamily="2" charset="0"/>
              </a:rPr>
              <a:t>traversing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, keep track of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Nunito Sans" panose="00000500000000000000" pitchFamily="2" charset="0"/>
              </a:rPr>
              <a:t>count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 of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Nunito Sans" panose="00000500000000000000" pitchFamily="2" charset="0"/>
              </a:rPr>
              <a:t>nodes visited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If the count becomes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, print the </a:t>
            </a: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node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53460-362E-40F3-AB63-A002EAEB8F98}"/>
              </a:ext>
            </a:extLst>
          </p:cNvPr>
          <p:cNvSpPr/>
          <p:nvPr/>
        </p:nvSpPr>
        <p:spPr>
          <a:xfrm>
            <a:off x="4155990" y="1496220"/>
            <a:ext cx="1095807" cy="34470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</a:rPr>
              <a:t>Input </a:t>
            </a:r>
            <a:endParaRPr lang="en-US" sz="2700" b="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b="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b="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b="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60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0C9D1-483E-4A44-AFF1-3C60D0151E9B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7434840" y="2558529"/>
            <a:ext cx="792058" cy="4730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2790F6-FE2B-48F1-883E-72686B3BF1E9}"/>
              </a:ext>
            </a:extLst>
          </p:cNvPr>
          <p:cNvSpPr/>
          <p:nvPr/>
        </p:nvSpPr>
        <p:spPr>
          <a:xfrm>
            <a:off x="8104581" y="1888635"/>
            <a:ext cx="835233" cy="784830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E15F3F-F89D-416E-8EE3-462411B66BF9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6774441" y="3591341"/>
            <a:ext cx="412291" cy="41695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695BAA-2817-4FEF-92B6-72F3772B5478}"/>
              </a:ext>
            </a:extLst>
          </p:cNvPr>
          <p:cNvSpPr/>
          <p:nvPr/>
        </p:nvSpPr>
        <p:spPr>
          <a:xfrm>
            <a:off x="6423564" y="4008291"/>
            <a:ext cx="701753" cy="65574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120AA-0B99-4E1F-8C00-8A9291CC51A7}"/>
              </a:ext>
            </a:extLst>
          </p:cNvPr>
          <p:cNvCxnSpPr>
            <a:cxnSpLocks/>
            <a:stCxn id="22" idx="5"/>
            <a:endCxn id="21" idx="0"/>
          </p:cNvCxnSpPr>
          <p:nvPr/>
        </p:nvCxnSpPr>
        <p:spPr>
          <a:xfrm>
            <a:off x="7682947" y="3591341"/>
            <a:ext cx="421634" cy="41695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2DABDD-D9B8-4E8E-A78C-123379F3402A}"/>
              </a:ext>
            </a:extLst>
          </p:cNvPr>
          <p:cNvSpPr/>
          <p:nvPr/>
        </p:nvSpPr>
        <p:spPr>
          <a:xfrm>
            <a:off x="7753704" y="4008292"/>
            <a:ext cx="701753" cy="6557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450E7B-7948-4363-9082-21251D9C9355}"/>
              </a:ext>
            </a:extLst>
          </p:cNvPr>
          <p:cNvSpPr/>
          <p:nvPr/>
        </p:nvSpPr>
        <p:spPr>
          <a:xfrm>
            <a:off x="7083963" y="3031624"/>
            <a:ext cx="701753" cy="65574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817BC1-BA8D-4949-993C-4BE10A0473EC}"/>
              </a:ext>
            </a:extLst>
          </p:cNvPr>
          <p:cNvCxnSpPr>
            <a:cxnSpLocks/>
            <a:stCxn id="16" idx="5"/>
            <a:endCxn id="26" idx="0"/>
          </p:cNvCxnSpPr>
          <p:nvPr/>
        </p:nvCxnSpPr>
        <p:spPr>
          <a:xfrm>
            <a:off x="8817497" y="2558529"/>
            <a:ext cx="862931" cy="4730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714D32-F8C1-4516-8F87-26963D689187}"/>
              </a:ext>
            </a:extLst>
          </p:cNvPr>
          <p:cNvSpPr/>
          <p:nvPr/>
        </p:nvSpPr>
        <p:spPr>
          <a:xfrm>
            <a:off x="9329551" y="3031624"/>
            <a:ext cx="701753" cy="65574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70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7D9490-F43B-4FD8-BCF3-6DEABFF92FF2}"/>
              </a:ext>
            </a:extLst>
          </p:cNvPr>
          <p:cNvSpPr/>
          <p:nvPr/>
        </p:nvSpPr>
        <p:spPr>
          <a:xfrm>
            <a:off x="4474274" y="1963826"/>
            <a:ext cx="1802732" cy="5386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 50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D82D3A-007D-4E59-B284-662812DD5D90}"/>
              </a:ext>
            </a:extLst>
          </p:cNvPr>
          <p:cNvSpPr/>
          <p:nvPr/>
        </p:nvSpPr>
        <p:spPr>
          <a:xfrm>
            <a:off x="3703014" y="3059938"/>
            <a:ext cx="2001760" cy="5539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Kth value: 4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5DF0AC-3FCD-4278-B24C-6C662DE65A29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 flipH="1">
            <a:off x="9023405" y="3591341"/>
            <a:ext cx="408915" cy="41695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5731C1A-A7C3-45A8-87E2-7F36F932FC74}"/>
              </a:ext>
            </a:extLst>
          </p:cNvPr>
          <p:cNvSpPr/>
          <p:nvPr/>
        </p:nvSpPr>
        <p:spPr>
          <a:xfrm>
            <a:off x="8672528" y="4008291"/>
            <a:ext cx="701753" cy="655749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7F477A-12C0-400E-81C3-F8F8AD7603C4}"/>
              </a:ext>
            </a:extLst>
          </p:cNvPr>
          <p:cNvCxnSpPr>
            <a:cxnSpLocks/>
            <a:stCxn id="26" idx="5"/>
            <a:endCxn id="38" idx="0"/>
          </p:cNvCxnSpPr>
          <p:nvPr/>
        </p:nvCxnSpPr>
        <p:spPr>
          <a:xfrm>
            <a:off x="9928535" y="3591341"/>
            <a:ext cx="425010" cy="41695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9CFB12B-D0DF-4BC3-87AD-CB65292157F1}"/>
              </a:ext>
            </a:extLst>
          </p:cNvPr>
          <p:cNvSpPr/>
          <p:nvPr/>
        </p:nvSpPr>
        <p:spPr>
          <a:xfrm>
            <a:off x="10002668" y="4008292"/>
            <a:ext cx="701753" cy="65574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/>
              </a:rPr>
              <a:t>8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6C172-DDD9-4543-B75F-38233067F9F4}"/>
              </a:ext>
            </a:extLst>
          </p:cNvPr>
          <p:cNvSpPr/>
          <p:nvPr/>
        </p:nvSpPr>
        <p:spPr>
          <a:xfrm>
            <a:off x="3102529" y="1948437"/>
            <a:ext cx="3202730" cy="5539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Left -&gt; Root -&gt; Right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6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1.11111E-6 L 1.66667E-6 -0.05718 " pathEditMode="relative" rAng="0" ptsTypes="AA">
                                      <p:cBhvr>
                                        <p:cTn id="8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  <p:animRot by="1500000">
                                      <p:cBhvr>
                                        <p:cTn id="8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34" grpId="0" animBg="1"/>
      <p:bldP spid="34" grpId="1" animBg="1"/>
      <p:bldP spid="23" grpId="0" animBg="1"/>
      <p:bldP spid="23" grpId="1" animBg="1"/>
      <p:bldP spid="36" grpId="0" animBg="1"/>
      <p:bldP spid="38" grpId="0" animBg="1"/>
      <p:bldP spid="45" grpId="0" animBg="1"/>
      <p:bldP spid="4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Topic/Course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Sub-Topic (Example: name of college)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958788" y="1657023"/>
            <a:ext cx="11233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BST - Sum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9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9967C-C415-45E6-BE33-35760E22A6B2}"/>
              </a:ext>
            </a:extLst>
          </p:cNvPr>
          <p:cNvSpPr txBox="1"/>
          <p:nvPr/>
        </p:nvSpPr>
        <p:spPr>
          <a:xfrm>
            <a:off x="456960" y="1648907"/>
            <a:ext cx="11104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first element as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Nunito Sans" panose="00000500000000000000" pitchFamily="2" charset="0"/>
              </a:rPr>
              <a:t>root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Next check the element -&gt;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Nunito Sans" panose="00000500000000000000" pitchFamily="2" charset="0"/>
              </a:rPr>
              <a:t>Insertion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Data &lt; root </a:t>
            </a:r>
            <a:r>
              <a:rPr lang="en-US" sz="2000" dirty="0">
                <a:latin typeface="Nunito Sans" panose="00000500000000000000" pitchFamily="2" charset="0"/>
              </a:rPr>
              <a:t>-&gt; store it as left child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Nunito Sans" panose="00000500000000000000" pitchFamily="2" charset="0"/>
              </a:rPr>
              <a:t>Data &gt; root </a:t>
            </a:r>
            <a:r>
              <a:rPr lang="en-US" sz="2000" dirty="0">
                <a:latin typeface="Nunito Sans" panose="00000500000000000000" pitchFamily="2" charset="0"/>
              </a:rPr>
              <a:t>-&gt; store it as right child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Traverse the element -&gt;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unito Sans" panose="00000500000000000000" pitchFamily="2" charset="0"/>
              </a:rPr>
              <a:t>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92D050"/>
              </a:solidFill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Nunito Sans" panose="00000500000000000000" pitchFamily="2" charset="0"/>
              </a:rPr>
              <a:t>root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root -&gt; left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Nunito Sans" panose="00000500000000000000" pitchFamily="2" charset="0"/>
              </a:rPr>
              <a:t>Root -&gt; right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Print the </a:t>
            </a:r>
            <a:r>
              <a:rPr lang="en-US" sz="2000" dirty="0">
                <a:solidFill>
                  <a:srgbClr val="7030A0"/>
                </a:solidFill>
                <a:latin typeface="Nunito Sans" panose="00000500000000000000" pitchFamily="2" charset="0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1585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53460-362E-40F3-AB63-A002EAEB8F98}"/>
              </a:ext>
            </a:extLst>
          </p:cNvPr>
          <p:cNvSpPr/>
          <p:nvPr/>
        </p:nvSpPr>
        <p:spPr>
          <a:xfrm>
            <a:off x="4068970" y="1709580"/>
            <a:ext cx="2379813" cy="5386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Input: 6 3 1 4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0C9D1-483E-4A44-AFF1-3C60D0151E9B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rot="5400000">
            <a:off x="8495278" y="2042299"/>
            <a:ext cx="529064" cy="83331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2790F6-FE2B-48F1-883E-72686B3BF1E9}"/>
              </a:ext>
            </a:extLst>
          </p:cNvPr>
          <p:cNvSpPr/>
          <p:nvPr/>
        </p:nvSpPr>
        <p:spPr>
          <a:xfrm>
            <a:off x="9098880" y="1709580"/>
            <a:ext cx="529785" cy="5680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E15F3F-F89D-416E-8EE3-462411B66BF9}"/>
              </a:ext>
            </a:extLst>
          </p:cNvPr>
          <p:cNvCxnSpPr>
            <a:stCxn id="22" idx="3"/>
            <a:endCxn id="19" idx="0"/>
          </p:cNvCxnSpPr>
          <p:nvPr/>
        </p:nvCxnSpPr>
        <p:spPr>
          <a:xfrm rot="5400000">
            <a:off x="7673387" y="3217695"/>
            <a:ext cx="491827" cy="47309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695BAA-2817-4FEF-92B6-72F3772B5478}"/>
              </a:ext>
            </a:extLst>
          </p:cNvPr>
          <p:cNvSpPr/>
          <p:nvPr/>
        </p:nvSpPr>
        <p:spPr>
          <a:xfrm>
            <a:off x="7417863" y="3700155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120AA-0B99-4E1F-8C00-8A9291CC51A7}"/>
              </a:ext>
            </a:extLst>
          </p:cNvPr>
          <p:cNvCxnSpPr>
            <a:stCxn id="22" idx="5"/>
            <a:endCxn id="21" idx="0"/>
          </p:cNvCxnSpPr>
          <p:nvPr/>
        </p:nvCxnSpPr>
        <p:spPr>
          <a:xfrm rot="16200000" flipH="1">
            <a:off x="8442439" y="3296351"/>
            <a:ext cx="529064" cy="35302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2DABDD-D9B8-4E8E-A78C-123379F3402A}"/>
              </a:ext>
            </a:extLst>
          </p:cNvPr>
          <p:cNvSpPr/>
          <p:nvPr/>
        </p:nvSpPr>
        <p:spPr>
          <a:xfrm>
            <a:off x="8618590" y="3737392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450E7B-7948-4363-9082-21251D9C9355}"/>
              </a:ext>
            </a:extLst>
          </p:cNvPr>
          <p:cNvSpPr/>
          <p:nvPr/>
        </p:nvSpPr>
        <p:spPr>
          <a:xfrm>
            <a:off x="8078263" y="2723487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817BC1-BA8D-4949-993C-4BE10A0473EC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7753941" y="4303068"/>
            <a:ext cx="574723" cy="41305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714D32-F8C1-4516-8F87-26963D689187}"/>
              </a:ext>
            </a:extLst>
          </p:cNvPr>
          <p:cNvSpPr/>
          <p:nvPr/>
        </p:nvSpPr>
        <p:spPr>
          <a:xfrm>
            <a:off x="7982938" y="4796958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11B864-ACE8-4696-A728-7ECC4DC7EC98}"/>
              </a:ext>
            </a:extLst>
          </p:cNvPr>
          <p:cNvSpPr/>
          <p:nvPr/>
        </p:nvSpPr>
        <p:spPr>
          <a:xfrm>
            <a:off x="4176052" y="3342462"/>
            <a:ext cx="877798" cy="5386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Sum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8BD732-195E-427D-9A78-6BF37150CACF}"/>
              </a:ext>
            </a:extLst>
          </p:cNvPr>
          <p:cNvSpPr/>
          <p:nvPr/>
        </p:nvSpPr>
        <p:spPr>
          <a:xfrm>
            <a:off x="5627165" y="3313040"/>
            <a:ext cx="529785" cy="56802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F400F5-498C-41B4-A2CB-91B1DCE790C6}"/>
              </a:ext>
            </a:extLst>
          </p:cNvPr>
          <p:cNvSpPr/>
          <p:nvPr/>
        </p:nvSpPr>
        <p:spPr>
          <a:xfrm>
            <a:off x="5627165" y="3310538"/>
            <a:ext cx="529785" cy="56802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A8BEF2-3BB9-47A6-858D-DCD60EAF49E4}"/>
              </a:ext>
            </a:extLst>
          </p:cNvPr>
          <p:cNvSpPr/>
          <p:nvPr/>
        </p:nvSpPr>
        <p:spPr>
          <a:xfrm>
            <a:off x="5627164" y="3305300"/>
            <a:ext cx="529785" cy="56802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77EBCD-3726-4F7A-9FFE-FB71CC1F8A41}"/>
              </a:ext>
            </a:extLst>
          </p:cNvPr>
          <p:cNvSpPr/>
          <p:nvPr/>
        </p:nvSpPr>
        <p:spPr>
          <a:xfrm>
            <a:off x="5500834" y="3238843"/>
            <a:ext cx="794677" cy="745841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7430D2-57B1-4623-9A55-A3B07D138B74}"/>
              </a:ext>
            </a:extLst>
          </p:cNvPr>
          <p:cNvSpPr/>
          <p:nvPr/>
        </p:nvSpPr>
        <p:spPr>
          <a:xfrm>
            <a:off x="5488607" y="3238843"/>
            <a:ext cx="794677" cy="745841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7D9490-F43B-4FD8-BCF3-6DEABFF92FF2}"/>
              </a:ext>
            </a:extLst>
          </p:cNvPr>
          <p:cNvSpPr/>
          <p:nvPr/>
        </p:nvSpPr>
        <p:spPr>
          <a:xfrm>
            <a:off x="3463977" y="2461545"/>
            <a:ext cx="3592580" cy="5386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Sum of all nodes are 16</a:t>
            </a:r>
          </a:p>
        </p:txBody>
      </p:sp>
    </p:spTree>
    <p:extLst>
      <p:ext uri="{BB962C8B-B14F-4D97-AF65-F5344CB8AC3E}">
        <p14:creationId xmlns:p14="http://schemas.microsoft.com/office/powerpoint/2010/main" val="28201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Topic/Course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Sub-Topic (Example: name of college)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958788" y="1657023"/>
            <a:ext cx="11233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BST - Diameter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9967C-C415-45E6-BE33-35760E22A6B2}"/>
              </a:ext>
            </a:extLst>
          </p:cNvPr>
          <p:cNvSpPr txBox="1"/>
          <p:nvPr/>
        </p:nvSpPr>
        <p:spPr>
          <a:xfrm>
            <a:off x="456960" y="1496220"/>
            <a:ext cx="11104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Initialize the first element as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Nunito Sans" panose="00000500000000000000" pitchFamily="2" charset="0"/>
              </a:rPr>
              <a:t>root</a:t>
            </a:r>
          </a:p>
          <a:p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Next check the element -&gt;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Nunito Sans" panose="00000500000000000000" pitchFamily="2" charset="0"/>
              </a:rPr>
              <a:t>Insertion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Data &lt; root </a:t>
            </a:r>
            <a:r>
              <a:rPr lang="en-US" sz="2000" dirty="0">
                <a:latin typeface="Nunito Sans" panose="00000500000000000000" pitchFamily="2" charset="0"/>
              </a:rPr>
              <a:t>-&gt; store it as left child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Nunito Sans" panose="00000500000000000000" pitchFamily="2" charset="0"/>
              </a:rPr>
              <a:t>Data &gt; root </a:t>
            </a:r>
            <a:r>
              <a:rPr lang="en-US" sz="2000" dirty="0">
                <a:latin typeface="Nunito Sans" panose="00000500000000000000" pitchFamily="2" charset="0"/>
              </a:rPr>
              <a:t>-&gt; store it as right child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The diameter of a tree T is the largest of the following quantities: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The diameter of T’s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The diameter of T’s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Nunito Sans" panose="00000500000000000000" pitchFamily="2" charset="0"/>
              </a:rPr>
              <a:t>The longest path between leaves that goes through the root of T (this can be computed from the heights of the subtrees of T)</a:t>
            </a:r>
            <a:endParaRPr lang="en-US" sz="2000" dirty="0">
              <a:solidFill>
                <a:srgbClr val="7030A0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53460-362E-40F3-AB63-A002EAEB8F98}"/>
              </a:ext>
            </a:extLst>
          </p:cNvPr>
          <p:cNvSpPr/>
          <p:nvPr/>
        </p:nvSpPr>
        <p:spPr>
          <a:xfrm>
            <a:off x="3246615" y="1788778"/>
            <a:ext cx="2379813" cy="5386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Input: 1 2 3 4 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0C9D1-483E-4A44-AFF1-3C60D0151E9B}"/>
              </a:ext>
            </a:extLst>
          </p:cNvPr>
          <p:cNvCxnSpPr>
            <a:cxnSpLocks/>
            <a:stCxn id="16" idx="5"/>
            <a:endCxn id="22" idx="0"/>
          </p:cNvCxnSpPr>
          <p:nvPr/>
        </p:nvCxnSpPr>
        <p:spPr>
          <a:xfrm>
            <a:off x="7682753" y="1626394"/>
            <a:ext cx="498956" cy="38414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2790F6-FE2B-48F1-883E-72686B3BF1E9}"/>
              </a:ext>
            </a:extLst>
          </p:cNvPr>
          <p:cNvSpPr/>
          <p:nvPr/>
        </p:nvSpPr>
        <p:spPr>
          <a:xfrm>
            <a:off x="7230553" y="1141553"/>
            <a:ext cx="529785" cy="5680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E15F3F-F89D-416E-8EE3-462411B66BF9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8369016" y="2495375"/>
            <a:ext cx="466589" cy="46822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695BAA-2817-4FEF-92B6-72F3772B5478}"/>
              </a:ext>
            </a:extLst>
          </p:cNvPr>
          <p:cNvSpPr/>
          <p:nvPr/>
        </p:nvSpPr>
        <p:spPr>
          <a:xfrm>
            <a:off x="8570712" y="2963596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120AA-0B99-4E1F-8C00-8A9291CC51A7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9022912" y="3448437"/>
            <a:ext cx="502688" cy="4877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92DABDD-D9B8-4E8E-A78C-123379F3402A}"/>
              </a:ext>
            </a:extLst>
          </p:cNvPr>
          <p:cNvSpPr/>
          <p:nvPr/>
        </p:nvSpPr>
        <p:spPr>
          <a:xfrm>
            <a:off x="9260707" y="3936140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450E7B-7948-4363-9082-21251D9C9355}"/>
              </a:ext>
            </a:extLst>
          </p:cNvPr>
          <p:cNvSpPr/>
          <p:nvPr/>
        </p:nvSpPr>
        <p:spPr>
          <a:xfrm>
            <a:off x="7916816" y="2010534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817BC1-BA8D-4949-993C-4BE10A0473EC}"/>
              </a:ext>
            </a:extLst>
          </p:cNvPr>
          <p:cNvCxnSpPr>
            <a:cxnSpLocks/>
            <a:stCxn id="21" idx="5"/>
            <a:endCxn id="26" idx="0"/>
          </p:cNvCxnSpPr>
          <p:nvPr/>
        </p:nvCxnSpPr>
        <p:spPr>
          <a:xfrm>
            <a:off x="9712907" y="4420981"/>
            <a:ext cx="511299" cy="53355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714D32-F8C1-4516-8F87-26963D689187}"/>
              </a:ext>
            </a:extLst>
          </p:cNvPr>
          <p:cNvSpPr/>
          <p:nvPr/>
        </p:nvSpPr>
        <p:spPr>
          <a:xfrm>
            <a:off x="9959313" y="4954540"/>
            <a:ext cx="529785" cy="568027"/>
          </a:xfrm>
          <a:prstGeom prst="ellipse">
            <a:avLst/>
          </a:prstGeom>
          <a:solidFill>
            <a:srgbClr val="00B050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7D9490-F43B-4FD8-BCF3-6DEABFF92FF2}"/>
              </a:ext>
            </a:extLst>
          </p:cNvPr>
          <p:cNvSpPr/>
          <p:nvPr/>
        </p:nvSpPr>
        <p:spPr>
          <a:xfrm>
            <a:off x="1642491" y="2752908"/>
            <a:ext cx="5588062" cy="5386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121917" tIns="60958" rIns="121917" bIns="60958">
            <a:spAutoFit/>
          </a:bodyPr>
          <a:lstStyle/>
          <a:p>
            <a:r>
              <a:rPr lang="en-US" sz="2700" b="1" dirty="0">
                <a:solidFill>
                  <a:schemeClr val="bg1">
                    <a:lumMod val="95000"/>
                  </a:schemeClr>
                </a:solidFill>
              </a:rPr>
              <a:t>Diameter of the given binary tree is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F84C40-3A02-41FB-8876-496397B8C64E}"/>
              </a:ext>
            </a:extLst>
          </p:cNvPr>
          <p:cNvCxnSpPr>
            <a:cxnSpLocks/>
          </p:cNvCxnSpPr>
          <p:nvPr/>
        </p:nvCxnSpPr>
        <p:spPr>
          <a:xfrm>
            <a:off x="8282820" y="954837"/>
            <a:ext cx="3015344" cy="4134748"/>
          </a:xfrm>
          <a:prstGeom prst="line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9" grpId="0" animBg="1"/>
      <p:bldP spid="21" grpId="0" animBg="1"/>
      <p:bldP spid="22" grpId="0" animBg="1"/>
      <p:bldP spid="26" grpId="0" animBg="1"/>
      <p:bldP spid="26" grpId="1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Topic/Course</a:t>
            </a:r>
            <a:endParaRPr kumimoji="0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Sub-Topic (Example: name of college)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958788" y="1657023"/>
            <a:ext cx="11060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i="0" dirty="0">
                <a:effectLst/>
                <a:latin typeface="Arial" panose="020B0604020202020204" pitchFamily="34" charset="0"/>
              </a:rPr>
              <a:t>BST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i="0" dirty="0">
                <a:effectLst/>
                <a:latin typeface="Arial" panose="020B0604020202020204" pitchFamily="34" charset="0"/>
              </a:rPr>
              <a:t>Lowest Common Ancestor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 SemiBold" panose="000007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73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6960" y="71139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9967C-C415-45E6-BE33-35760E22A6B2}"/>
              </a:ext>
            </a:extLst>
          </p:cNvPr>
          <p:cNvSpPr txBox="1"/>
          <p:nvPr/>
        </p:nvSpPr>
        <p:spPr>
          <a:xfrm>
            <a:off x="456960" y="1496220"/>
            <a:ext cx="11104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Initialize the first element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Next check the element -&gt;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Insertion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Data &lt; root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-&gt; store it as left child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Data &gt; root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-&gt; store it as right child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Create a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recursive function 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that takes a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node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 and the two values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n1 &amp; n2</a:t>
            </a: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If (current node &lt;= n1 &amp; n2), LCA lies in the </a:t>
            </a:r>
            <a:r>
              <a:rPr lang="en-US" sz="2000" dirty="0">
                <a:solidFill>
                  <a:srgbClr val="00B0F0"/>
                </a:solidFill>
                <a:latin typeface="Nunito Sans" panose="00000500000000000000" pitchFamily="2" charset="0"/>
              </a:rPr>
              <a:t>right subtree</a:t>
            </a: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Call the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recursive function 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-&gt; </a:t>
            </a:r>
            <a:r>
              <a:rPr lang="en-US" sz="2000" dirty="0">
                <a:solidFill>
                  <a:srgbClr val="00B0F0"/>
                </a:solidFill>
                <a:latin typeface="Nunito Sans" panose="00000500000000000000" pitchFamily="2" charset="0"/>
              </a:rPr>
              <a:t>right subtree</a:t>
            </a: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If (current node &gt;= n1 and n2), LCA lies in the </a:t>
            </a: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left subtree</a:t>
            </a: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Call the 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recursive function </a:t>
            </a:r>
            <a:r>
              <a:rPr lang="en-US" sz="2000" dirty="0">
                <a:latin typeface="Nunito Sans" panose="00000500000000000000" pitchFamily="2" charset="0"/>
              </a:rPr>
              <a:t>-&gt;</a:t>
            </a:r>
            <a:r>
              <a:rPr lang="en-US" sz="2000" dirty="0">
                <a:solidFill>
                  <a:srgbClr val="FFC000"/>
                </a:solidFill>
                <a:latin typeface="Nunito Sans" panose="00000500000000000000" pitchFamily="2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Nunito Sans" panose="00000500000000000000" pitchFamily="2" charset="0"/>
              </a:rPr>
              <a:t>left subtree</a:t>
            </a:r>
            <a:endParaRPr lang="en-US" sz="2000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If both the above cases are </a:t>
            </a:r>
            <a:r>
              <a:rPr lang="en-US" sz="2000" dirty="0">
                <a:solidFill>
                  <a:srgbClr val="FF0000"/>
                </a:solidFill>
                <a:latin typeface="Nunito Sans" panose="00000500000000000000" pitchFamily="2" charset="0"/>
              </a:rPr>
              <a:t>false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, then return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Nunito Sans" panose="00000500000000000000" pitchFamily="2" charset="0"/>
              </a:rPr>
              <a:t>current node </a:t>
            </a:r>
            <a:r>
              <a:rPr lang="en-US" sz="2000" dirty="0">
                <a:solidFill>
                  <a:prstClr val="black"/>
                </a:solidFill>
                <a:latin typeface="Nunito Sans" panose="00000500000000000000" pitchFamily="2" charset="0"/>
              </a:rPr>
              <a:t>as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Nunito Sans" panose="00000500000000000000" pitchFamily="2" charset="0"/>
              </a:rPr>
              <a:t>LCA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1065</Words>
  <Application>Microsoft Office PowerPoint</Application>
  <PresentationFormat>Widescreen</PresentationFormat>
  <Paragraphs>190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Purushotham M</dc:creator>
  <cp:lastModifiedBy>Anand S</cp:lastModifiedBy>
  <cp:revision>37</cp:revision>
  <dcterms:created xsi:type="dcterms:W3CDTF">2021-05-22T07:02:14Z</dcterms:created>
  <dcterms:modified xsi:type="dcterms:W3CDTF">2023-09-24T03:59:56Z</dcterms:modified>
</cp:coreProperties>
</file>