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4"/>
  </p:notesMasterIdLst>
  <p:handoutMasterIdLst>
    <p:handoutMasterId r:id="rId25"/>
  </p:handoutMasterIdLst>
  <p:sldIdLst>
    <p:sldId id="397" r:id="rId2"/>
    <p:sldId id="398" r:id="rId3"/>
    <p:sldId id="401" r:id="rId4"/>
    <p:sldId id="402" r:id="rId5"/>
    <p:sldId id="308" r:id="rId6"/>
    <p:sldId id="399" r:id="rId7"/>
    <p:sldId id="400" r:id="rId8"/>
    <p:sldId id="470" r:id="rId9"/>
    <p:sldId id="403" r:id="rId10"/>
    <p:sldId id="404" r:id="rId11"/>
    <p:sldId id="471" r:id="rId12"/>
    <p:sldId id="468" r:id="rId13"/>
    <p:sldId id="469" r:id="rId14"/>
    <p:sldId id="472" r:id="rId15"/>
    <p:sldId id="635" r:id="rId16"/>
    <p:sldId id="634" r:id="rId17"/>
    <p:sldId id="636" r:id="rId18"/>
    <p:sldId id="637" r:id="rId19"/>
    <p:sldId id="638" r:id="rId20"/>
    <p:sldId id="639" r:id="rId21"/>
    <p:sldId id="640" r:id="rId22"/>
    <p:sldId id="641" r:id="rId23"/>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Nunito Sans" pitchFamily="2"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9">
          <p15:clr>
            <a:srgbClr val="A4A3A4"/>
          </p15:clr>
        </p15:guide>
        <p15:guide id="2" pos="6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05136"/>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89599" autoAdjust="0"/>
  </p:normalViewPr>
  <p:slideViewPr>
    <p:cSldViewPr>
      <p:cViewPr varScale="1">
        <p:scale>
          <a:sx n="77" d="100"/>
          <a:sy n="77" d="100"/>
        </p:scale>
        <p:origin x="638" y="43"/>
      </p:cViewPr>
      <p:guideLst>
        <p:guide orient="horz" pos="729"/>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1.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handoutMaster" Target="handoutMasters/handoutMaster1.xml" /><Relationship Id="rId33"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32" Type="http://schemas.openxmlformats.org/officeDocument/2006/relationships/font" Target="fonts/font7.fntdata"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3.fntdata"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6.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2.fntdata" /><Relationship Id="rId30" Type="http://schemas.openxmlformats.org/officeDocument/2006/relationships/font" Target="fonts/font5.fntdata" /><Relationship Id="rId35"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9/24/2023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929849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418108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099164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300125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4052176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185807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Picking Tickets:</a:t>
            </a:r>
            <a:br>
              <a:rPr lang="en-US" b="1" dirty="0"/>
            </a:br>
            <a:r>
              <a:rPr lang="en-US" b="1" dirty="0"/>
              <a:t>Program can be implemented even more easy way. But consider the corner cases here.</a:t>
            </a:r>
            <a:br>
              <a:rPr lang="en-US" b="1" dirty="0"/>
            </a:br>
            <a:r>
              <a:rPr lang="en-US" b="1" dirty="0"/>
              <a:t>Case1 : </a:t>
            </a:r>
            <a:br>
              <a:rPr lang="en-US" b="1" dirty="0"/>
            </a:br>
            <a:r>
              <a:rPr lang="en-US" b="1" dirty="0"/>
              <a:t>10</a:t>
            </a:r>
            <a:br>
              <a:rPr lang="en-US" b="1" dirty="0"/>
            </a:br>
            <a:r>
              <a:rPr lang="en-US" b="1" dirty="0"/>
              <a:t>1 2 3 4 5 6 7 8 9 10</a:t>
            </a:r>
            <a:br>
              <a:rPr lang="en-US" b="1" dirty="0"/>
            </a:br>
            <a:r>
              <a:rPr lang="en-US" b="1" dirty="0"/>
              <a:t>Op: 10</a:t>
            </a:r>
          </a:p>
          <a:p>
            <a:endParaRPr lang="en-US" b="1" dirty="0"/>
          </a:p>
          <a:p>
            <a:r>
              <a:rPr lang="en-US" b="1" dirty="0"/>
              <a:t>Case 2:</a:t>
            </a:r>
            <a:br>
              <a:rPr lang="en-US" b="1" dirty="0"/>
            </a:br>
            <a:r>
              <a:rPr lang="en-US" b="1" dirty="0"/>
              <a:t>1</a:t>
            </a:r>
          </a:p>
          <a:p>
            <a:r>
              <a:rPr lang="en-US" b="1" dirty="0"/>
              <a:t>10</a:t>
            </a:r>
          </a:p>
          <a:p>
            <a:r>
              <a:rPr lang="en-US" b="1" dirty="0"/>
              <a:t>Op: 0</a:t>
            </a:r>
          </a:p>
          <a:p>
            <a:endParaRPr lang="en-US" b="1" dirty="0"/>
          </a:p>
          <a:p>
            <a:r>
              <a:rPr lang="en-US" b="1" dirty="0"/>
              <a:t>Case 3:</a:t>
            </a:r>
          </a:p>
          <a:p>
            <a:r>
              <a:rPr lang="en-US" b="1" dirty="0"/>
              <a:t>2</a:t>
            </a:r>
          </a:p>
          <a:p>
            <a:r>
              <a:rPr lang="en-US" b="1" dirty="0"/>
              <a:t>1 10</a:t>
            </a:r>
          </a:p>
          <a:p>
            <a:r>
              <a:rPr lang="en-US" b="1" dirty="0"/>
              <a:t>Op: 0</a:t>
            </a:r>
          </a:p>
          <a:p>
            <a:endParaRPr lang="en-US" b="1" dirty="0"/>
          </a:p>
          <a:p>
            <a:r>
              <a:rPr lang="en-US" b="1" dirty="0"/>
              <a:t>Case 4:</a:t>
            </a:r>
          </a:p>
          <a:p>
            <a:r>
              <a:rPr lang="en-US" b="1" dirty="0"/>
              <a:t>2</a:t>
            </a:r>
          </a:p>
          <a:p>
            <a:r>
              <a:rPr lang="en-US" b="1" dirty="0"/>
              <a:t>2 3</a:t>
            </a:r>
          </a:p>
          <a:p>
            <a:r>
              <a:rPr lang="en-US" b="1" dirty="0"/>
              <a:t>Op: 2</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685198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Picking Tickets:</a:t>
            </a:r>
            <a:br>
              <a:rPr lang="en-US" b="1" dirty="0"/>
            </a:br>
            <a:r>
              <a:rPr lang="en-US" b="1" dirty="0"/>
              <a:t>Program can be implemented even more easy way. But consider the corner cases here.</a:t>
            </a:r>
            <a:br>
              <a:rPr lang="en-US" b="1" dirty="0"/>
            </a:br>
            <a:r>
              <a:rPr lang="en-US" b="1" dirty="0"/>
              <a:t>Case1 : </a:t>
            </a:r>
            <a:br>
              <a:rPr lang="en-US" b="1" dirty="0"/>
            </a:br>
            <a:r>
              <a:rPr lang="en-US" b="1" dirty="0"/>
              <a:t>10</a:t>
            </a:r>
            <a:br>
              <a:rPr lang="en-US" b="1" dirty="0"/>
            </a:br>
            <a:r>
              <a:rPr lang="en-US" b="1" dirty="0"/>
              <a:t>1 2 3 4 5 6 7 8 9 10</a:t>
            </a:r>
            <a:br>
              <a:rPr lang="en-US" b="1" dirty="0"/>
            </a:br>
            <a:r>
              <a:rPr lang="en-US" b="1" dirty="0"/>
              <a:t>Op: 10</a:t>
            </a:r>
          </a:p>
          <a:p>
            <a:endParaRPr lang="en-US" b="1" dirty="0"/>
          </a:p>
          <a:p>
            <a:r>
              <a:rPr lang="en-US" b="1" dirty="0"/>
              <a:t>Case 2:</a:t>
            </a:r>
            <a:br>
              <a:rPr lang="en-US" b="1" dirty="0"/>
            </a:br>
            <a:r>
              <a:rPr lang="en-US" b="1" dirty="0"/>
              <a:t>1</a:t>
            </a:r>
          </a:p>
          <a:p>
            <a:r>
              <a:rPr lang="en-US" b="1" dirty="0"/>
              <a:t>10</a:t>
            </a:r>
          </a:p>
          <a:p>
            <a:r>
              <a:rPr lang="en-US" b="1" dirty="0"/>
              <a:t>Op: 0</a:t>
            </a:r>
          </a:p>
          <a:p>
            <a:endParaRPr lang="en-US" b="1" dirty="0"/>
          </a:p>
          <a:p>
            <a:r>
              <a:rPr lang="en-US" b="1" dirty="0"/>
              <a:t>Case 3:</a:t>
            </a:r>
          </a:p>
          <a:p>
            <a:r>
              <a:rPr lang="en-US" b="1" dirty="0"/>
              <a:t>2</a:t>
            </a:r>
          </a:p>
          <a:p>
            <a:r>
              <a:rPr lang="en-US" b="1" dirty="0"/>
              <a:t>1 10</a:t>
            </a:r>
          </a:p>
          <a:p>
            <a:r>
              <a:rPr lang="en-US" b="1" dirty="0"/>
              <a:t>Op: 0</a:t>
            </a:r>
          </a:p>
          <a:p>
            <a:endParaRPr lang="en-US" b="1" dirty="0"/>
          </a:p>
          <a:p>
            <a:r>
              <a:rPr lang="en-US" b="1" dirty="0"/>
              <a:t>Case 4:</a:t>
            </a:r>
          </a:p>
          <a:p>
            <a:r>
              <a:rPr lang="en-US" b="1" dirty="0"/>
              <a:t>2</a:t>
            </a:r>
          </a:p>
          <a:p>
            <a:r>
              <a:rPr lang="en-US" b="1" dirty="0"/>
              <a:t>2 3</a:t>
            </a:r>
          </a:p>
          <a:p>
            <a:r>
              <a:rPr lang="en-US" b="1" dirty="0"/>
              <a:t>Op: 2</a:t>
            </a:r>
          </a:p>
          <a:p>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750600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Picking Tickets:</a:t>
            </a:r>
            <a:br>
              <a:rPr lang="en-US" b="1" dirty="0"/>
            </a:br>
            <a:r>
              <a:rPr lang="en-US" b="1" dirty="0"/>
              <a:t>Program can be implemented even more easy way. But consider the corner cases here.</a:t>
            </a:r>
            <a:br>
              <a:rPr lang="en-US" b="1" dirty="0"/>
            </a:br>
            <a:r>
              <a:rPr lang="en-US" b="1" dirty="0"/>
              <a:t>Case1 : </a:t>
            </a:r>
            <a:br>
              <a:rPr lang="en-US" b="1" dirty="0"/>
            </a:br>
            <a:r>
              <a:rPr lang="en-US" b="1" dirty="0"/>
              <a:t>10</a:t>
            </a:r>
            <a:br>
              <a:rPr lang="en-US" b="1" dirty="0"/>
            </a:br>
            <a:r>
              <a:rPr lang="en-US" b="1" dirty="0"/>
              <a:t>1 2 3 4 5 6 7 8 9 10</a:t>
            </a:r>
            <a:br>
              <a:rPr lang="en-US" b="1" dirty="0"/>
            </a:br>
            <a:r>
              <a:rPr lang="en-US" b="1" dirty="0"/>
              <a:t>Op: 10</a:t>
            </a:r>
          </a:p>
          <a:p>
            <a:endParaRPr lang="en-US" b="1" dirty="0"/>
          </a:p>
          <a:p>
            <a:r>
              <a:rPr lang="en-US" b="1" dirty="0"/>
              <a:t>Case 2:</a:t>
            </a:r>
            <a:br>
              <a:rPr lang="en-US" b="1" dirty="0"/>
            </a:br>
            <a:r>
              <a:rPr lang="en-US" b="1" dirty="0"/>
              <a:t>1</a:t>
            </a:r>
          </a:p>
          <a:p>
            <a:r>
              <a:rPr lang="en-US" b="1" dirty="0"/>
              <a:t>10</a:t>
            </a:r>
          </a:p>
          <a:p>
            <a:r>
              <a:rPr lang="en-US" b="1" dirty="0"/>
              <a:t>Op: 0</a:t>
            </a:r>
          </a:p>
          <a:p>
            <a:endParaRPr lang="en-US" b="1" dirty="0"/>
          </a:p>
          <a:p>
            <a:r>
              <a:rPr lang="en-US" b="1" dirty="0"/>
              <a:t>Case 3:</a:t>
            </a:r>
          </a:p>
          <a:p>
            <a:r>
              <a:rPr lang="en-US" b="1" dirty="0"/>
              <a:t>2</a:t>
            </a:r>
          </a:p>
          <a:p>
            <a:r>
              <a:rPr lang="en-US" b="1" dirty="0"/>
              <a:t>1 10</a:t>
            </a:r>
          </a:p>
          <a:p>
            <a:r>
              <a:rPr lang="en-US" b="1" dirty="0"/>
              <a:t>Op: 0</a:t>
            </a:r>
          </a:p>
          <a:p>
            <a:endParaRPr lang="en-US" b="1" dirty="0"/>
          </a:p>
          <a:p>
            <a:r>
              <a:rPr lang="en-US" b="1" dirty="0"/>
              <a:t>Case 4:</a:t>
            </a:r>
          </a:p>
          <a:p>
            <a:r>
              <a:rPr lang="en-US" b="1" dirty="0"/>
              <a:t>2</a:t>
            </a:r>
          </a:p>
          <a:p>
            <a:r>
              <a:rPr lang="en-US" b="1" dirty="0"/>
              <a:t>2 3</a:t>
            </a:r>
          </a:p>
          <a:p>
            <a:r>
              <a:rPr lang="en-US" b="1" dirty="0"/>
              <a:t>Op: 2</a:t>
            </a:r>
          </a:p>
          <a:p>
            <a:endParaRPr lang="en-US" b="1" dirty="0"/>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87487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Picking Tickets:</a:t>
            </a:r>
            <a:br>
              <a:rPr lang="en-US" b="1" dirty="0"/>
            </a:br>
            <a:r>
              <a:rPr lang="en-US" b="1" dirty="0"/>
              <a:t>Program can be implemented even more easy way. But consider the corner cases mentioned here.</a:t>
            </a:r>
            <a:br>
              <a:rPr lang="en-US" b="1" dirty="0"/>
            </a:br>
            <a:r>
              <a:rPr lang="en-US" b="1" dirty="0"/>
              <a:t>Case1 : </a:t>
            </a:r>
            <a:br>
              <a:rPr lang="en-US" b="1" dirty="0"/>
            </a:br>
            <a:r>
              <a:rPr lang="en-US" b="1" dirty="0"/>
              <a:t>10</a:t>
            </a:r>
            <a:br>
              <a:rPr lang="en-US" b="1" dirty="0"/>
            </a:br>
            <a:r>
              <a:rPr lang="en-US" b="1" dirty="0"/>
              <a:t>1 2 3 4 5 6 7 8 9 10</a:t>
            </a:r>
            <a:br>
              <a:rPr lang="en-US" b="1" dirty="0"/>
            </a:br>
            <a:r>
              <a:rPr lang="en-US" b="1" dirty="0"/>
              <a:t>Op: 10</a:t>
            </a:r>
          </a:p>
          <a:p>
            <a:endParaRPr lang="en-US" b="1" dirty="0"/>
          </a:p>
          <a:p>
            <a:r>
              <a:rPr lang="en-US" b="1" dirty="0"/>
              <a:t>Case 2:</a:t>
            </a:r>
            <a:br>
              <a:rPr lang="en-US" b="1" dirty="0"/>
            </a:br>
            <a:r>
              <a:rPr lang="en-US" b="1" dirty="0"/>
              <a:t>1</a:t>
            </a:r>
          </a:p>
          <a:p>
            <a:r>
              <a:rPr lang="en-US" b="1" dirty="0"/>
              <a:t>10</a:t>
            </a:r>
          </a:p>
          <a:p>
            <a:r>
              <a:rPr lang="en-US" b="1" dirty="0"/>
              <a:t>Op: 0</a:t>
            </a:r>
          </a:p>
          <a:p>
            <a:endParaRPr lang="en-US" b="1" dirty="0"/>
          </a:p>
          <a:p>
            <a:r>
              <a:rPr lang="en-US" b="1" dirty="0"/>
              <a:t>Case 3:</a:t>
            </a:r>
          </a:p>
          <a:p>
            <a:r>
              <a:rPr lang="en-US" b="1" dirty="0"/>
              <a:t>2</a:t>
            </a:r>
          </a:p>
          <a:p>
            <a:r>
              <a:rPr lang="en-US" b="1" dirty="0"/>
              <a:t>1 10</a:t>
            </a:r>
          </a:p>
          <a:p>
            <a:r>
              <a:rPr lang="en-US" b="1" dirty="0"/>
              <a:t>Op: 0</a:t>
            </a:r>
          </a:p>
          <a:p>
            <a:endParaRPr lang="en-US" b="1" dirty="0"/>
          </a:p>
          <a:p>
            <a:r>
              <a:rPr lang="en-US" b="1" dirty="0"/>
              <a:t>Case 4:</a:t>
            </a:r>
          </a:p>
          <a:p>
            <a:r>
              <a:rPr lang="en-US" b="1" dirty="0"/>
              <a:t>2</a:t>
            </a:r>
          </a:p>
          <a:p>
            <a:r>
              <a:rPr lang="en-US" b="1" dirty="0"/>
              <a:t>2 3</a:t>
            </a:r>
          </a:p>
          <a:p>
            <a:r>
              <a:rPr lang="en-US" b="1" dirty="0"/>
              <a:t>Op: 2</a:t>
            </a:r>
          </a:p>
          <a:p>
            <a:endParaRPr lang="en-US" b="1" dirty="0"/>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96528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56696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832327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9/24/2023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Tallest Tree</a:t>
            </a:r>
          </a:p>
        </p:txBody>
      </p:sp>
      <p:sp>
        <p:nvSpPr>
          <p:cNvPr id="18"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rPr>
              <a:t>Problem statement</a:t>
            </a:r>
          </a:p>
          <a:p>
            <a:r>
              <a:rPr lang="en-US" sz="2500" dirty="0">
                <a:latin typeface="Nunito Sans" panose="00000500000000000000" pitchFamily="2" charset="0"/>
              </a:rPr>
              <a:t>A TreeHeight is represented by the following structure:</a:t>
            </a:r>
          </a:p>
          <a:p>
            <a:r>
              <a:rPr lang="en-US" sz="2500" dirty="0">
                <a:latin typeface="Nunito Sans" panose="00000500000000000000" pitchFamily="2" charset="0"/>
              </a:rPr>
              <a:t>struct TreeHeight</a:t>
            </a:r>
          </a:p>
          <a:p>
            <a:r>
              <a:rPr lang="en-US" sz="2500" dirty="0">
                <a:latin typeface="Nunito Sans" panose="00000500000000000000" pitchFamily="2" charset="0"/>
              </a:rPr>
              <a:t>{</a:t>
            </a:r>
          </a:p>
          <a:p>
            <a:r>
              <a:rPr lang="en-US" sz="2500" dirty="0">
                <a:latin typeface="Nunito Sans" panose="00000500000000000000" pitchFamily="2" charset="0"/>
              </a:rPr>
              <a:t>	int feets;</a:t>
            </a:r>
          </a:p>
          <a:p>
            <a:r>
              <a:rPr lang="en-US" sz="2500" dirty="0">
                <a:latin typeface="Nunito Sans" panose="00000500000000000000" pitchFamily="2" charset="0"/>
              </a:rPr>
              <a:t>	int inches;</a:t>
            </a:r>
          </a:p>
          <a:p>
            <a:r>
              <a:rPr lang="en-US" sz="2500" dirty="0">
                <a:latin typeface="Nunito Sans" panose="00000500000000000000" pitchFamily="2" charset="0"/>
              </a:rPr>
              <a:t>};</a:t>
            </a:r>
          </a:p>
          <a:p>
            <a:r>
              <a:rPr lang="en-US" sz="2500" dirty="0">
                <a:latin typeface="Nunito Sans" panose="00000500000000000000" pitchFamily="2" charset="0"/>
              </a:rPr>
              <a:t>You are given a function,</a:t>
            </a:r>
          </a:p>
          <a:p>
            <a:r>
              <a:rPr lang="en-US" sz="2500" dirty="0">
                <a:latin typeface="Nunito Sans" panose="00000500000000000000" pitchFamily="2" charset="0"/>
              </a:rPr>
              <a:t>int TallestTree(struct TreeHeight trees[], int n);</a:t>
            </a:r>
          </a:p>
          <a:p>
            <a:endParaRPr lang="en-US" sz="2500" dirty="0">
              <a:latin typeface="Nunito Sans" panose="00000500000000000000" pitchFamily="2" charset="0"/>
            </a:endParaRPr>
          </a:p>
          <a:p>
            <a:r>
              <a:rPr lang="en-US" sz="2500" dirty="0">
                <a:latin typeface="Nunito Sans" panose="00000500000000000000" pitchFamily="2" charset="0"/>
              </a:rPr>
              <a:t>The function accepts an array 'trees' of type 'TreeHeight' consisting of 'n' elements as its argument. 'TreeHeight' consists of two integers 'feets' and 'inches' which represents height of a tree. Implement the function to find the tallest tree among the 'trees' and return its height (in inches).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28495" y="228600"/>
            <a:ext cx="973391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Balance Fruits</a:t>
            </a:r>
          </a:p>
        </p:txBody>
      </p:sp>
      <p:sp>
        <p:nvSpPr>
          <p:cNvPr id="18"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rPr>
              <a:t>Assumption:</a:t>
            </a:r>
          </a:p>
          <a:p>
            <a:pPr marL="342900" indent="-342900">
              <a:buFont typeface="Arial" panose="020B0604020202020204" pitchFamily="34" charset="0"/>
              <a:buChar char="•"/>
            </a:pPr>
            <a:r>
              <a:rPr lang="en-US" sz="2500" dirty="0">
                <a:latin typeface="Nunito Sans" panose="00000500000000000000" pitchFamily="2" charset="0"/>
              </a:rPr>
              <a:t>a &gt; = 0, m &gt; = 0 and rs &gt; = 0</a:t>
            </a:r>
          </a:p>
          <a:p>
            <a:pPr marL="342900" indent="-342900">
              <a:buFont typeface="Arial" panose="020B0604020202020204" pitchFamily="34" charset="0"/>
              <a:buChar char="•"/>
            </a:pPr>
            <a:r>
              <a:rPr lang="en-US" sz="2500" dirty="0">
                <a:latin typeface="Nunito Sans" panose="00000500000000000000" pitchFamily="2" charset="0"/>
              </a:rPr>
              <a:t>rs &gt; = (a - m)</a:t>
            </a:r>
          </a:p>
          <a:p>
            <a:pPr indent="0">
              <a:buFont typeface="Arial" panose="020B0604020202020204" pitchFamily="34" charset="0"/>
              <a:buNone/>
            </a:pPr>
            <a:r>
              <a:rPr lang="en-US" sz="2500" b="1" dirty="0">
                <a:latin typeface="Nunito Sans" panose="00000500000000000000" pitchFamily="2" charset="0"/>
              </a:rPr>
              <a:t>Note: </a:t>
            </a:r>
            <a:r>
              <a:rPr lang="en-US" sz="2500" dirty="0">
                <a:latin typeface="Nunito Sans" panose="00000500000000000000" pitchFamily="2" charset="0"/>
              </a:rPr>
              <a:t>If a = m, return rs unchanged</a:t>
            </a: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r>
              <a:rPr lang="en-US" sz="2500" b="1" dirty="0">
                <a:latin typeface="Nunito Sans" panose="00000500000000000000" pitchFamily="2" charset="0"/>
              </a:rPr>
              <a:t>Example:</a:t>
            </a: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r>
              <a:rPr lang="en-US" sz="2500" b="1" dirty="0">
                <a:latin typeface="Nunito Sans" panose="00000500000000000000" pitchFamily="2" charset="0"/>
                <a:sym typeface="+mn-ea"/>
              </a:rPr>
              <a:t>Explanation:</a:t>
            </a:r>
            <a:endParaRPr lang="en-US" sz="2500" b="1" dirty="0">
              <a:latin typeface="Nunito Sans" panose="00000500000000000000" pitchFamily="2" charset="0"/>
            </a:endParaRPr>
          </a:p>
          <a:p>
            <a:pPr indent="0">
              <a:buFont typeface="Arial" panose="020B0604020202020204" pitchFamily="34" charset="0"/>
              <a:buNone/>
            </a:pPr>
            <a:r>
              <a:rPr lang="en-US" sz="2500" dirty="0">
                <a:latin typeface="Nunito Sans" panose="00000500000000000000" pitchFamily="2" charset="0"/>
                <a:sym typeface="+mn-ea"/>
              </a:rPr>
              <a:t>Since a &gt; m, (a - m) mangoes are bought at Rs 1 per mango, so rs = 6 - 4 = 2. Thus, output is 2.</a:t>
            </a:r>
            <a:endParaRPr lang="en-US" sz="2500" dirty="0">
              <a:latin typeface="Nunito Sans" panose="00000500000000000000" pitchFamily="2" charset="0"/>
            </a:endParaRPr>
          </a:p>
        </p:txBody>
      </p:sp>
      <p:sp>
        <p:nvSpPr>
          <p:cNvPr id="8" name="TextBox 7"/>
          <p:cNvSpPr txBox="1"/>
          <p:nvPr/>
        </p:nvSpPr>
        <p:spPr>
          <a:xfrm>
            <a:off x="598714" y="35996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35996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4093464"/>
            <a:ext cx="5040086" cy="475615"/>
          </a:xfrm>
          <a:prstGeom prst="rect">
            <a:avLst/>
          </a:prstGeom>
          <a:noFill/>
        </p:spPr>
        <p:txBody>
          <a:bodyPr wrap="square" rtlCol="0">
            <a:spAutoFit/>
          </a:bodyPr>
          <a:lstStyle/>
          <a:p>
            <a:r>
              <a:rPr lang="en-US" sz="2500" dirty="0">
                <a:latin typeface="Nunito Sans" panose="00000500000000000000" pitchFamily="2" charset="0"/>
              </a:rPr>
              <a:t>2</a:t>
            </a:r>
          </a:p>
        </p:txBody>
      </p:sp>
      <p:sp>
        <p:nvSpPr>
          <p:cNvPr id="12" name="TextBox 11"/>
          <p:cNvSpPr txBox="1"/>
          <p:nvPr/>
        </p:nvSpPr>
        <p:spPr>
          <a:xfrm>
            <a:off x="598714" y="4094946"/>
            <a:ext cx="5040086" cy="1245235"/>
          </a:xfrm>
          <a:prstGeom prst="rect">
            <a:avLst/>
          </a:prstGeom>
          <a:noFill/>
        </p:spPr>
        <p:txBody>
          <a:bodyPr wrap="square" rtlCol="0">
            <a:spAutoFit/>
          </a:bodyPr>
          <a:lstStyle/>
          <a:p>
            <a:pPr indent="0">
              <a:buFont typeface="Arial" panose="020B0604020202020204" pitchFamily="34" charset="0"/>
              <a:buNone/>
            </a:pPr>
            <a:r>
              <a:rPr lang="en-US" sz="2500" dirty="0">
                <a:latin typeface="Nunito Sans" panose="00000500000000000000" pitchFamily="2" charset="0"/>
                <a:sym typeface="+mn-ea"/>
              </a:rPr>
              <a:t>a:8</a:t>
            </a:r>
            <a:endParaRPr lang="en-US" sz="2500" dirty="0">
              <a:latin typeface="Nunito Sans" panose="00000500000000000000" pitchFamily="2" charset="0"/>
            </a:endParaRPr>
          </a:p>
          <a:p>
            <a:pPr indent="0">
              <a:buFont typeface="Arial" panose="020B0604020202020204" pitchFamily="34" charset="0"/>
              <a:buNone/>
            </a:pPr>
            <a:r>
              <a:rPr lang="en-US" sz="2500" dirty="0">
                <a:latin typeface="Nunito Sans" panose="00000500000000000000" pitchFamily="2" charset="0"/>
                <a:sym typeface="+mn-ea"/>
              </a:rPr>
              <a:t>m:4</a:t>
            </a:r>
            <a:endParaRPr lang="en-US" sz="2500" dirty="0">
              <a:latin typeface="Nunito Sans" panose="00000500000000000000" pitchFamily="2" charset="0"/>
            </a:endParaRPr>
          </a:p>
          <a:p>
            <a:pPr indent="0">
              <a:buFont typeface="Arial" panose="020B0604020202020204" pitchFamily="34" charset="0"/>
              <a:buNone/>
            </a:pPr>
            <a:r>
              <a:rPr lang="en-US" sz="2500" dirty="0">
                <a:latin typeface="Nunito Sans" panose="00000500000000000000" pitchFamily="2" charset="0"/>
                <a:sym typeface="+mn-ea"/>
              </a:rPr>
              <a:t>rs:6</a:t>
            </a:r>
            <a:endParaRPr lang="en-US" sz="2500" dirty="0">
              <a:latin typeface="Nunito Sans" panose="000005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a, m, </a:t>
            </a:r>
            <a:r>
              <a:rPr lang="en-US" sz="2000" b="1" dirty="0" err="1">
                <a:solidFill>
                  <a:schemeClr val="bg1"/>
                </a:solidFill>
                <a:latin typeface="Courier New" panose="02070309020205020404" pitchFamily="49" charset="0"/>
                <a:cs typeface="Courier New" panose="02070309020205020404" pitchFamily="49" charset="0"/>
              </a:rPr>
              <a:t>rs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cin</a:t>
            </a:r>
            <a:r>
              <a:rPr lang="en-US" sz="2000" b="1" dirty="0">
                <a:solidFill>
                  <a:schemeClr val="bg1"/>
                </a:solidFill>
                <a:latin typeface="Courier New" panose="02070309020205020404" pitchFamily="49" charset="0"/>
                <a:cs typeface="Courier New" panose="02070309020205020404" pitchFamily="49" charset="0"/>
              </a:rPr>
              <a:t> &gt;&gt; a &gt;&gt; m &gt;&gt; </a:t>
            </a:r>
            <a:r>
              <a:rPr lang="en-US" sz="2000" b="1" dirty="0" err="1">
                <a:solidFill>
                  <a:schemeClr val="bg1"/>
                </a:solidFill>
                <a:latin typeface="Courier New" panose="02070309020205020404" pitchFamily="49" charset="0"/>
                <a:cs typeface="Courier New" panose="02070309020205020404" pitchFamily="49" charset="0"/>
              </a:rPr>
              <a:t>rs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if(a &gt; m)</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cout</a:t>
            </a:r>
            <a:r>
              <a:rPr lang="en-US" sz="2000" b="1" dirty="0">
                <a:solidFill>
                  <a:schemeClr val="bg1"/>
                </a:solidFill>
                <a:latin typeface="Courier New" panose="02070309020205020404" pitchFamily="49" charset="0"/>
                <a:cs typeface="Courier New" panose="02070309020205020404" pitchFamily="49" charset="0"/>
              </a:rPr>
              <a:t> &lt;&lt; </a:t>
            </a:r>
            <a:r>
              <a:rPr lang="en-US" sz="2000" b="1" dirty="0" err="1">
                <a:solidFill>
                  <a:schemeClr val="bg1"/>
                </a:solidFill>
                <a:latin typeface="Courier New" panose="02070309020205020404" pitchFamily="49" charset="0"/>
                <a:cs typeface="Courier New" panose="02070309020205020404" pitchFamily="49" charset="0"/>
              </a:rPr>
              <a:t>rs</a:t>
            </a:r>
            <a:r>
              <a:rPr lang="en-US" sz="2000" b="1" dirty="0">
                <a:solidFill>
                  <a:schemeClr val="bg1"/>
                </a:solidFill>
                <a:latin typeface="Courier New" panose="02070309020205020404" pitchFamily="49" charset="0"/>
                <a:cs typeface="Courier New" panose="02070309020205020404" pitchFamily="49" charset="0"/>
              </a:rPr>
              <a:t> - (a - m);</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 if( a == m)</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cout</a:t>
            </a:r>
            <a:r>
              <a:rPr lang="en-US" sz="2000" b="1" dirty="0">
                <a:solidFill>
                  <a:schemeClr val="bg1"/>
                </a:solidFill>
                <a:latin typeface="Courier New" panose="02070309020205020404" pitchFamily="49" charset="0"/>
                <a:cs typeface="Courier New" panose="02070309020205020404" pitchFamily="49" charset="0"/>
              </a:rPr>
              <a:t> &lt;&lt; </a:t>
            </a:r>
            <a:r>
              <a:rPr lang="en-US" sz="2000" b="1" dirty="0" err="1">
                <a:solidFill>
                  <a:schemeClr val="bg1"/>
                </a:solidFill>
                <a:latin typeface="Courier New" panose="02070309020205020404" pitchFamily="49" charset="0"/>
                <a:cs typeface="Courier New" panose="02070309020205020404" pitchFamily="49" charset="0"/>
              </a:rPr>
              <a:t>rs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 if( a &lt; m)</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cout</a:t>
            </a:r>
            <a:r>
              <a:rPr lang="en-US" sz="2000" b="1" dirty="0">
                <a:solidFill>
                  <a:schemeClr val="bg1"/>
                </a:solidFill>
                <a:latin typeface="Courier New" panose="02070309020205020404" pitchFamily="49" charset="0"/>
                <a:cs typeface="Courier New" panose="02070309020205020404" pitchFamily="49" charset="0"/>
              </a:rPr>
              <a:t> &lt;&lt; </a:t>
            </a:r>
            <a:r>
              <a:rPr lang="en-US" sz="2000" b="1" dirty="0" err="1">
                <a:solidFill>
                  <a:schemeClr val="bg1"/>
                </a:solidFill>
                <a:latin typeface="Courier New" panose="02070309020205020404" pitchFamily="49" charset="0"/>
                <a:cs typeface="Courier New" panose="02070309020205020404" pitchFamily="49" charset="0"/>
              </a:rPr>
              <a:t>rs</a:t>
            </a:r>
            <a:r>
              <a:rPr lang="en-US" sz="2000" b="1" dirty="0">
                <a:solidFill>
                  <a:schemeClr val="bg1"/>
                </a:solidFill>
                <a:latin typeface="Courier New" panose="02070309020205020404" pitchFamily="49" charset="0"/>
                <a:cs typeface="Courier New" panose="02070309020205020404" pitchFamily="49" charset="0"/>
              </a:rPr>
              <a:t> + (m - a);</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307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28495" y="228600"/>
            <a:ext cx="973391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Convert to Palindrome</a:t>
            </a:r>
          </a:p>
        </p:txBody>
      </p:sp>
      <p:sp>
        <p:nvSpPr>
          <p:cNvPr id="18" name="TextBox 17"/>
          <p:cNvSpPr txBox="1"/>
          <p:nvPr/>
        </p:nvSpPr>
        <p:spPr>
          <a:xfrm>
            <a:off x="598715" y="1156906"/>
            <a:ext cx="10950806" cy="4708981"/>
          </a:xfrm>
          <a:prstGeom prst="rect">
            <a:avLst/>
          </a:prstGeom>
          <a:noFill/>
        </p:spPr>
        <p:txBody>
          <a:bodyPr wrap="square" rtlCol="0">
            <a:spAutoFit/>
          </a:bodyPr>
          <a:lstStyle/>
          <a:p>
            <a:r>
              <a:rPr lang="en-US" sz="2500" b="1" dirty="0">
                <a:latin typeface="Nunito Sans" panose="00000500000000000000" pitchFamily="2" charset="0"/>
              </a:rPr>
              <a:t>Problem statement</a:t>
            </a:r>
          </a:p>
          <a:p>
            <a:r>
              <a:rPr lang="en-US" sz="2500" dirty="0">
                <a:latin typeface="Nunito Sans" panose="00000500000000000000" pitchFamily="2" charset="0"/>
              </a:rPr>
              <a:t>A palindrome is a sequence of character that has the property of reading the same way either in direction. You are given a function,</a:t>
            </a:r>
          </a:p>
          <a:p>
            <a:r>
              <a:rPr lang="en-US" sz="2500" dirty="0">
                <a:latin typeface="Nunito Sans" panose="00000500000000000000" pitchFamily="2" charset="0"/>
              </a:rPr>
              <a:t>char *</a:t>
            </a:r>
            <a:r>
              <a:rPr lang="en-US" sz="2500" dirty="0" err="1">
                <a:latin typeface="Nunito Sans" panose="00000500000000000000" pitchFamily="2" charset="0"/>
              </a:rPr>
              <a:t>ConvertPalindrome</a:t>
            </a:r>
            <a:r>
              <a:rPr lang="en-US" sz="2500" dirty="0">
                <a:latin typeface="Nunito Sans" panose="00000500000000000000" pitchFamily="2" charset="0"/>
              </a:rPr>
              <a:t>(char* str)</a:t>
            </a:r>
          </a:p>
          <a:p>
            <a:endParaRPr lang="en-US" sz="2500" dirty="0">
              <a:latin typeface="Nunito Sans" panose="00000500000000000000" pitchFamily="2" charset="0"/>
            </a:endParaRPr>
          </a:p>
          <a:p>
            <a:r>
              <a:rPr lang="en-US" sz="2500" dirty="0">
                <a:latin typeface="Nunito Sans" panose="00000500000000000000" pitchFamily="2" charset="0"/>
              </a:rPr>
              <a:t>The function accepts the string str. Implement the function to find and return the minimum characters required to append at the end of string str to make it palindrome</a:t>
            </a:r>
          </a:p>
          <a:p>
            <a:endParaRPr lang="en-US" sz="2500" dirty="0">
              <a:latin typeface="Nunito Sans" panose="00000500000000000000" pitchFamily="2" charset="0"/>
            </a:endParaRPr>
          </a:p>
          <a:p>
            <a:r>
              <a:rPr lang="en-US" sz="2500" b="1" dirty="0">
                <a:latin typeface="Nunito Sans" panose="00000500000000000000" pitchFamily="2" charset="0"/>
              </a:rPr>
              <a:t>Assumption</a:t>
            </a:r>
          </a:p>
          <a:p>
            <a:pPr marL="457200" indent="-457200">
              <a:buAutoNum type="arabicPeriod"/>
            </a:pPr>
            <a:r>
              <a:rPr lang="en-US" sz="2500" dirty="0">
                <a:latin typeface="Nunito Sans" panose="00000500000000000000" pitchFamily="2" charset="0"/>
              </a:rPr>
              <a:t>String will contain only lower case English alphabets.</a:t>
            </a:r>
          </a:p>
          <a:p>
            <a:pPr marL="457200" indent="-457200">
              <a:buAutoNum type="arabicPeriod"/>
            </a:pPr>
            <a:r>
              <a:rPr lang="en-US" sz="2500" dirty="0">
                <a:latin typeface="Nunito Sans" panose="00000500000000000000" pitchFamily="2" charset="0"/>
              </a:rPr>
              <a:t>Length of string is greater than or equal to 1</a:t>
            </a:r>
          </a:p>
        </p:txBody>
      </p:sp>
    </p:spTree>
    <p:extLst>
      <p:ext uri="{BB962C8B-B14F-4D97-AF65-F5344CB8AC3E}">
        <p14:creationId xmlns:p14="http://schemas.microsoft.com/office/powerpoint/2010/main" val="300229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28495" y="228600"/>
            <a:ext cx="973391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Convert to Palindrome</a:t>
            </a:r>
          </a:p>
        </p:txBody>
      </p:sp>
      <p:sp>
        <p:nvSpPr>
          <p:cNvPr id="18" name="TextBox 17"/>
          <p:cNvSpPr txBox="1"/>
          <p:nvPr/>
        </p:nvSpPr>
        <p:spPr>
          <a:xfrm>
            <a:off x="598715" y="1156906"/>
            <a:ext cx="10950806" cy="5093702"/>
          </a:xfrm>
          <a:prstGeom prst="rect">
            <a:avLst/>
          </a:prstGeom>
          <a:noFill/>
        </p:spPr>
        <p:txBody>
          <a:bodyPr wrap="square" rtlCol="0">
            <a:spAutoFit/>
          </a:bodyPr>
          <a:lstStyle/>
          <a:p>
            <a:r>
              <a:rPr lang="en-US" sz="2500" b="1" dirty="0">
                <a:latin typeface="Nunito Sans" panose="00000500000000000000" pitchFamily="2" charset="0"/>
              </a:rPr>
              <a:t>Note:</a:t>
            </a:r>
            <a:br>
              <a:rPr lang="en-US" sz="2500" b="1" dirty="0">
                <a:latin typeface="Nunito Sans" panose="00000500000000000000" pitchFamily="2" charset="0"/>
              </a:rPr>
            </a:br>
            <a:r>
              <a:rPr lang="en-US" sz="2500" dirty="0">
                <a:latin typeface="Nunito Sans" panose="00000500000000000000" pitchFamily="2" charset="0"/>
              </a:rPr>
              <a:t>1. If string is already palindrome return </a:t>
            </a:r>
            <a:r>
              <a:rPr lang="en-US" sz="2500" b="1" dirty="0">
                <a:latin typeface="Nunito Sans" panose="00000500000000000000" pitchFamily="2" charset="0"/>
              </a:rPr>
              <a:t>“NULL”.</a:t>
            </a:r>
          </a:p>
          <a:p>
            <a:r>
              <a:rPr lang="en-US" sz="2500" dirty="0">
                <a:latin typeface="Nunito Sans" panose="00000500000000000000" pitchFamily="2" charset="0"/>
              </a:rPr>
              <a:t>2. You have to find the minimum characters required to append at the end of string to make it palindrome.</a:t>
            </a:r>
          </a:p>
          <a:p>
            <a:pPr indent="0">
              <a:buFont typeface="Arial" panose="020B0604020202020204" pitchFamily="34" charset="0"/>
              <a:buNone/>
            </a:pPr>
            <a:r>
              <a:rPr lang="en-US" sz="2500" b="1" dirty="0">
                <a:latin typeface="Nunito Sans" panose="00000500000000000000" pitchFamily="2" charset="0"/>
              </a:rPr>
              <a:t>Example:</a:t>
            </a: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r>
              <a:rPr lang="en-US" sz="2500" b="1" dirty="0">
                <a:latin typeface="Nunito Sans" panose="00000500000000000000" pitchFamily="2" charset="0"/>
                <a:sym typeface="+mn-ea"/>
              </a:rPr>
              <a:t>Explanation:</a:t>
            </a:r>
            <a:endParaRPr lang="en-US" sz="2500" b="1" dirty="0">
              <a:latin typeface="Nunito Sans" panose="00000500000000000000" pitchFamily="2" charset="0"/>
            </a:endParaRPr>
          </a:p>
          <a:p>
            <a:pPr indent="0">
              <a:buFont typeface="Arial" panose="020B0604020202020204" pitchFamily="34" charset="0"/>
              <a:buNone/>
            </a:pPr>
            <a:r>
              <a:rPr lang="en-US" sz="2500" dirty="0">
                <a:latin typeface="Nunito Sans" panose="00000500000000000000" pitchFamily="2" charset="0"/>
                <a:sym typeface="+mn-ea"/>
              </a:rPr>
              <a:t>If we append ‘</a:t>
            </a:r>
            <a:r>
              <a:rPr lang="en-US" sz="2500" dirty="0" err="1">
                <a:latin typeface="Nunito Sans" panose="00000500000000000000" pitchFamily="2" charset="0"/>
                <a:sym typeface="+mn-ea"/>
              </a:rPr>
              <a:t>ba</a:t>
            </a:r>
            <a:r>
              <a:rPr lang="en-US" sz="2500" dirty="0">
                <a:latin typeface="Nunito Sans" panose="00000500000000000000" pitchFamily="2" charset="0"/>
                <a:sym typeface="+mn-ea"/>
              </a:rPr>
              <a:t>’ at the end of the string ‘</a:t>
            </a:r>
            <a:r>
              <a:rPr lang="en-US" sz="2500" dirty="0" err="1">
                <a:latin typeface="Nunito Sans" panose="00000500000000000000" pitchFamily="2" charset="0"/>
                <a:sym typeface="+mn-ea"/>
              </a:rPr>
              <a:t>abcdc</a:t>
            </a:r>
            <a:r>
              <a:rPr lang="en-US" sz="2500" dirty="0">
                <a:latin typeface="Nunito Sans" panose="00000500000000000000" pitchFamily="2" charset="0"/>
                <a:sym typeface="+mn-ea"/>
              </a:rPr>
              <a:t>’ it becomes </a:t>
            </a:r>
            <a:r>
              <a:rPr lang="en-US" sz="2500" dirty="0" err="1">
                <a:latin typeface="Nunito Sans" panose="00000500000000000000" pitchFamily="2" charset="0"/>
                <a:sym typeface="+mn-ea"/>
              </a:rPr>
              <a:t>abcdcba</a:t>
            </a:r>
            <a:r>
              <a:rPr lang="en-US" sz="2500" dirty="0">
                <a:latin typeface="Nunito Sans" panose="00000500000000000000" pitchFamily="2" charset="0"/>
                <a:sym typeface="+mn-ea"/>
              </a:rPr>
              <a:t> i.e. a palindrome.</a:t>
            </a:r>
            <a:endParaRPr lang="en-US" sz="2500" dirty="0">
              <a:latin typeface="Nunito Sans" panose="00000500000000000000" pitchFamily="2" charset="0"/>
            </a:endParaRPr>
          </a:p>
        </p:txBody>
      </p:sp>
      <p:sp>
        <p:nvSpPr>
          <p:cNvPr id="8" name="TextBox 7"/>
          <p:cNvSpPr txBox="1"/>
          <p:nvPr/>
        </p:nvSpPr>
        <p:spPr>
          <a:xfrm>
            <a:off x="598714" y="3306723"/>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3304682"/>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66736" y="3748713"/>
            <a:ext cx="5040086" cy="475615"/>
          </a:xfrm>
          <a:prstGeom prst="rect">
            <a:avLst/>
          </a:prstGeom>
          <a:noFill/>
        </p:spPr>
        <p:txBody>
          <a:bodyPr wrap="square" rtlCol="0">
            <a:spAutoFit/>
          </a:bodyPr>
          <a:lstStyle/>
          <a:p>
            <a:r>
              <a:rPr lang="en-US" sz="2500" dirty="0" err="1">
                <a:latin typeface="Nunito Sans" panose="00000500000000000000" pitchFamily="2" charset="0"/>
              </a:rPr>
              <a:t>ba</a:t>
            </a:r>
            <a:endParaRPr lang="en-US" sz="2500" dirty="0">
              <a:latin typeface="Nunito Sans" panose="00000500000000000000" pitchFamily="2" charset="0"/>
            </a:endParaRPr>
          </a:p>
        </p:txBody>
      </p:sp>
      <p:sp>
        <p:nvSpPr>
          <p:cNvPr id="12" name="TextBox 11"/>
          <p:cNvSpPr txBox="1"/>
          <p:nvPr/>
        </p:nvSpPr>
        <p:spPr>
          <a:xfrm>
            <a:off x="598714" y="3748713"/>
            <a:ext cx="5040086" cy="477054"/>
          </a:xfrm>
          <a:prstGeom prst="rect">
            <a:avLst/>
          </a:prstGeom>
          <a:noFill/>
        </p:spPr>
        <p:txBody>
          <a:bodyPr wrap="square" rtlCol="0">
            <a:spAutoFit/>
          </a:bodyPr>
          <a:lstStyle/>
          <a:p>
            <a:pPr indent="0">
              <a:buFont typeface="Arial" panose="020B0604020202020204" pitchFamily="34" charset="0"/>
              <a:buNone/>
            </a:pPr>
            <a:r>
              <a:rPr lang="en-US" sz="2500" dirty="0" err="1">
                <a:latin typeface="Nunito Sans" panose="00000500000000000000" pitchFamily="2" charset="0"/>
              </a:rPr>
              <a:t>abcdc</a:t>
            </a:r>
            <a:endParaRPr lang="en-US" sz="2500" dirty="0">
              <a:latin typeface="Nunito Sans" panose="00000500000000000000" pitchFamily="2" charset="0"/>
            </a:endParaRPr>
          </a:p>
        </p:txBody>
      </p:sp>
    </p:spTree>
    <p:extLst>
      <p:ext uri="{BB962C8B-B14F-4D97-AF65-F5344CB8AC3E}">
        <p14:creationId xmlns:p14="http://schemas.microsoft.com/office/powerpoint/2010/main" val="12993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#include&lt;bits/stdc++.h&gt;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bool </a:t>
            </a:r>
            <a:r>
              <a:rPr lang="en-US" sz="2000" b="1" dirty="0" err="1">
                <a:solidFill>
                  <a:schemeClr val="bg1"/>
                </a:solidFill>
                <a:latin typeface="Courier New" panose="02070309020205020404" pitchFamily="49" charset="0"/>
                <a:cs typeface="Courier New" panose="02070309020205020404" pitchFamily="49" charset="0"/>
              </a:rPr>
              <a:t>checkPalindrome</a:t>
            </a:r>
            <a:r>
              <a:rPr lang="en-US" sz="2000" b="1" dirty="0">
                <a:solidFill>
                  <a:schemeClr val="bg1"/>
                </a:solidFill>
                <a:latin typeface="Courier New" panose="02070309020205020404" pitchFamily="49" charset="0"/>
                <a:cs typeface="Courier New" panose="02070309020205020404" pitchFamily="49" charset="0"/>
              </a:rPr>
              <a:t>(string </a:t>
            </a:r>
            <a:r>
              <a:rPr lang="en-US" sz="2000" b="1" dirty="0" err="1">
                <a:solidFill>
                  <a:schemeClr val="bg1"/>
                </a:solidFill>
                <a:latin typeface="Courier New" panose="02070309020205020404" pitchFamily="49" charset="0"/>
                <a:cs typeface="Courier New" panose="02070309020205020404" pitchFamily="49" charset="0"/>
              </a:rPr>
              <a:t>s,int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i,int</a:t>
            </a:r>
            <a:r>
              <a:rPr lang="en-US" sz="2000" b="1" dirty="0">
                <a:solidFill>
                  <a:schemeClr val="bg1"/>
                </a:solidFill>
                <a:latin typeface="Courier New" panose="02070309020205020404" pitchFamily="49" charset="0"/>
                <a:cs typeface="Courier New" panose="02070309020205020404" pitchFamily="49" charset="0"/>
              </a:rPr>
              <a:t> j)</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while(</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&lt;j)</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if(s[</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 s[j])</a:t>
            </a:r>
          </a:p>
          <a:p>
            <a:r>
              <a:rPr lang="en-US" sz="2000" b="1" dirty="0">
                <a:solidFill>
                  <a:schemeClr val="bg1"/>
                </a:solidFill>
                <a:latin typeface="Courier New" panose="02070309020205020404" pitchFamily="49" charset="0"/>
                <a:cs typeface="Courier New" panose="02070309020205020404" pitchFamily="49" charset="0"/>
              </a:rPr>
              <a:t>            return false;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j--;</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true;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string </a:t>
            </a:r>
            <a:r>
              <a:rPr lang="en-US" sz="2000" b="1" dirty="0" err="1">
                <a:solidFill>
                  <a:schemeClr val="bg1"/>
                </a:solidFill>
                <a:latin typeface="Courier New" panose="02070309020205020404" pitchFamily="49" charset="0"/>
                <a:cs typeface="Courier New" panose="02070309020205020404" pitchFamily="49" charset="0"/>
              </a:rPr>
              <a:t>inp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cin</a:t>
            </a:r>
            <a:r>
              <a:rPr lang="en-US" sz="2000" b="1" dirty="0">
                <a:solidFill>
                  <a:schemeClr val="bg1"/>
                </a:solidFill>
                <a:latin typeface="Courier New" panose="02070309020205020404" pitchFamily="49" charset="0"/>
                <a:cs typeface="Courier New" panose="02070309020205020404" pitchFamily="49" charset="0"/>
              </a:rPr>
              <a:t>&gt;&gt;</a:t>
            </a:r>
            <a:r>
              <a:rPr lang="en-US" sz="2000" b="1" dirty="0" err="1">
                <a:solidFill>
                  <a:schemeClr val="bg1"/>
                </a:solidFill>
                <a:latin typeface="Courier New" panose="02070309020205020404" pitchFamily="49" charset="0"/>
                <a:cs typeface="Courier New" panose="02070309020205020404" pitchFamily="49" charset="0"/>
              </a:rPr>
              <a:t>inp</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a:t>
            </a:r>
            <a:r>
              <a:rPr lang="en-US" sz="2000" b="1" dirty="0" err="1">
                <a:solidFill>
                  <a:schemeClr val="bg1"/>
                </a:solidFill>
                <a:latin typeface="Courier New" panose="02070309020205020404" pitchFamily="49" charset="0"/>
                <a:cs typeface="Courier New" panose="02070309020205020404" pitchFamily="49" charset="0"/>
              </a:rPr>
              <a:t>inp.length</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for(</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=0;i&lt;</a:t>
            </a:r>
            <a:r>
              <a:rPr lang="en-US" sz="2000" b="1" dirty="0" err="1">
                <a:solidFill>
                  <a:schemeClr val="bg1"/>
                </a:solidFill>
                <a:latin typeface="Courier New" panose="02070309020205020404" pitchFamily="49" charset="0"/>
                <a:cs typeface="Courier New" panose="02070309020205020404" pitchFamily="49" charset="0"/>
              </a:rPr>
              <a:t>n;i</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if(</a:t>
            </a:r>
            <a:r>
              <a:rPr lang="en-US" sz="2000" b="1" dirty="0" err="1">
                <a:solidFill>
                  <a:schemeClr val="bg1"/>
                </a:solidFill>
                <a:latin typeface="Courier New" panose="02070309020205020404" pitchFamily="49" charset="0"/>
                <a:cs typeface="Courier New" panose="02070309020205020404" pitchFamily="49" charset="0"/>
              </a:rPr>
              <a:t>checkPalindrome</a:t>
            </a:r>
            <a:r>
              <a:rPr lang="en-US" sz="2000" b="1" dirty="0">
                <a:solidFill>
                  <a:schemeClr val="bg1"/>
                </a:solidFill>
                <a:latin typeface="Courier New" panose="02070309020205020404" pitchFamily="49" charset="0"/>
                <a:cs typeface="Courier New" panose="02070309020205020404" pitchFamily="49" charset="0"/>
              </a:rPr>
              <a:t>(inp,i,n-1))</a:t>
            </a:r>
          </a:p>
          <a:p>
            <a:r>
              <a:rPr lang="en-US" sz="2000" b="1" dirty="0">
                <a:solidFill>
                  <a:schemeClr val="bg1"/>
                </a:solidFill>
                <a:latin typeface="Courier New" panose="02070309020205020404" pitchFamily="49" charset="0"/>
                <a:cs typeface="Courier New" panose="02070309020205020404" pitchFamily="49" charset="0"/>
              </a:rPr>
              <a:t>            break;</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for(int j = i-1; j &gt;= 0; j--)</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cout</a:t>
            </a:r>
            <a:r>
              <a:rPr lang="en-US" sz="2000" b="1" dirty="0">
                <a:solidFill>
                  <a:schemeClr val="bg1"/>
                </a:solidFill>
                <a:latin typeface="Courier New" panose="02070309020205020404" pitchFamily="49" charset="0"/>
                <a:cs typeface="Courier New" panose="02070309020205020404" pitchFamily="49" charset="0"/>
              </a:rPr>
              <a:t> &lt;&lt; </a:t>
            </a:r>
            <a:r>
              <a:rPr lang="en-US" sz="2000" b="1" dirty="0" err="1">
                <a:solidFill>
                  <a:schemeClr val="bg1"/>
                </a:solidFill>
                <a:latin typeface="Courier New" panose="02070309020205020404" pitchFamily="49" charset="0"/>
                <a:cs typeface="Courier New" panose="02070309020205020404" pitchFamily="49" charset="0"/>
              </a:rPr>
              <a:t>inp</a:t>
            </a:r>
            <a:r>
              <a:rPr lang="en-US" sz="2000" b="1" dirty="0">
                <a:solidFill>
                  <a:schemeClr val="bg1"/>
                </a:solidFill>
                <a:latin typeface="Courier New" panose="02070309020205020404" pitchFamily="49" charset="0"/>
                <a:cs typeface="Courier New" panose="02070309020205020404" pitchFamily="49" charset="0"/>
              </a:rPr>
              <a:t>[j];</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p:txBody>
      </p:sp>
    </p:spTree>
    <p:extLst>
      <p:ext uri="{BB962C8B-B14F-4D97-AF65-F5344CB8AC3E}">
        <p14:creationId xmlns:p14="http://schemas.microsoft.com/office/powerpoint/2010/main" val="313562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28495" y="228600"/>
            <a:ext cx="973391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Count Specific Numbers</a:t>
            </a:r>
          </a:p>
        </p:txBody>
      </p:sp>
      <p:sp>
        <p:nvSpPr>
          <p:cNvPr id="18" name="TextBox 17"/>
          <p:cNvSpPr txBox="1"/>
          <p:nvPr/>
        </p:nvSpPr>
        <p:spPr>
          <a:xfrm>
            <a:off x="598715" y="1156906"/>
            <a:ext cx="10950806" cy="5093702"/>
          </a:xfrm>
          <a:prstGeom prst="rect">
            <a:avLst/>
          </a:prstGeom>
          <a:noFill/>
        </p:spPr>
        <p:txBody>
          <a:bodyPr wrap="square" rtlCol="0">
            <a:spAutoFit/>
          </a:bodyPr>
          <a:lstStyle/>
          <a:p>
            <a:r>
              <a:rPr lang="en-US" sz="2500" b="1" dirty="0">
                <a:latin typeface="Nunito Sans" panose="00000500000000000000" pitchFamily="2" charset="0"/>
              </a:rPr>
              <a:t>Problem Statement:</a:t>
            </a:r>
          </a:p>
          <a:p>
            <a:endParaRPr lang="en-US" sz="2500" dirty="0">
              <a:latin typeface="Nunito Sans" panose="00000500000000000000" pitchFamily="2" charset="0"/>
            </a:endParaRPr>
          </a:p>
          <a:p>
            <a:r>
              <a:rPr lang="en-US" sz="2500" dirty="0">
                <a:latin typeface="Nunito Sans" panose="00000500000000000000" pitchFamily="2" charset="0"/>
              </a:rPr>
              <a:t>You are required to implement the following function:</a:t>
            </a:r>
          </a:p>
          <a:p>
            <a:endParaRPr lang="en-US" sz="2500" dirty="0">
              <a:latin typeface="Nunito Sans" panose="00000500000000000000" pitchFamily="2" charset="0"/>
            </a:endParaRPr>
          </a:p>
          <a:p>
            <a:r>
              <a:rPr lang="en-US" sz="2500" dirty="0">
                <a:latin typeface="Nunito Sans" panose="00000500000000000000" pitchFamily="2" charset="0"/>
              </a:rPr>
              <a:t>int </a:t>
            </a:r>
            <a:r>
              <a:rPr lang="en-US" sz="2500" dirty="0" err="1">
                <a:latin typeface="Nunito Sans" panose="00000500000000000000" pitchFamily="2" charset="0"/>
              </a:rPr>
              <a:t>CountSpecificNumbers</a:t>
            </a:r>
            <a:r>
              <a:rPr lang="en-US" sz="2500" dirty="0">
                <a:latin typeface="Nunito Sans" panose="00000500000000000000" pitchFamily="2" charset="0"/>
              </a:rPr>
              <a:t>(int m, int n);</a:t>
            </a:r>
          </a:p>
          <a:p>
            <a:endParaRPr lang="en-US" sz="2500" dirty="0">
              <a:latin typeface="Nunito Sans" panose="00000500000000000000" pitchFamily="2" charset="0"/>
            </a:endParaRPr>
          </a:p>
          <a:p>
            <a:r>
              <a:rPr lang="en-US" sz="2500" dirty="0">
                <a:latin typeface="Nunito Sans" panose="00000500000000000000" pitchFamily="2" charset="0"/>
              </a:rPr>
              <a:t>The function accept two arguments m and n which are integers. You are required to calculate the count of numbers having only 1, 4 and 9 as their digits between the numbers lying in the range m and n both inclusive, and return the same. Return -1 if m&gt;n.</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p:txBody>
      </p:sp>
    </p:spTree>
    <p:extLst>
      <p:ext uri="{BB962C8B-B14F-4D97-AF65-F5344CB8AC3E}">
        <p14:creationId xmlns:p14="http://schemas.microsoft.com/office/powerpoint/2010/main" val="384424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28495" y="228600"/>
            <a:ext cx="973391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Count Specific Numbers</a:t>
            </a:r>
          </a:p>
        </p:txBody>
      </p:sp>
      <p:sp>
        <p:nvSpPr>
          <p:cNvPr id="18" name="TextBox 17"/>
          <p:cNvSpPr txBox="1"/>
          <p:nvPr/>
        </p:nvSpPr>
        <p:spPr>
          <a:xfrm>
            <a:off x="598715" y="1156906"/>
            <a:ext cx="10950806" cy="4708981"/>
          </a:xfrm>
          <a:prstGeom prst="rect">
            <a:avLst/>
          </a:prstGeom>
          <a:noFill/>
        </p:spPr>
        <p:txBody>
          <a:bodyPr wrap="square" rtlCol="0">
            <a:spAutoFit/>
          </a:bodyPr>
          <a:lstStyle/>
          <a:p>
            <a:r>
              <a:rPr lang="en-US" sz="2500" b="1" dirty="0">
                <a:latin typeface="Nunito Sans" panose="00000500000000000000" pitchFamily="2" charset="0"/>
              </a:rPr>
              <a:t>Sample Input:</a:t>
            </a:r>
          </a:p>
          <a:p>
            <a:r>
              <a:rPr lang="en-US" sz="2500" dirty="0">
                <a:latin typeface="Nunito Sans" panose="00000500000000000000" pitchFamily="2" charset="0"/>
              </a:rPr>
              <a:t>100</a:t>
            </a:r>
          </a:p>
          <a:p>
            <a:r>
              <a:rPr lang="en-US" sz="2500" dirty="0">
                <a:latin typeface="Nunito Sans" panose="00000500000000000000" pitchFamily="2" charset="0"/>
              </a:rPr>
              <a:t>200</a:t>
            </a:r>
          </a:p>
          <a:p>
            <a:endParaRPr lang="en-US" sz="2500" dirty="0">
              <a:latin typeface="Nunito Sans" panose="00000500000000000000" pitchFamily="2" charset="0"/>
            </a:endParaRPr>
          </a:p>
          <a:p>
            <a:r>
              <a:rPr lang="en-US" sz="2500" b="1" dirty="0">
                <a:latin typeface="Nunito Sans" panose="00000500000000000000" pitchFamily="2" charset="0"/>
              </a:rPr>
              <a:t>Sample Output:</a:t>
            </a:r>
          </a:p>
          <a:p>
            <a:r>
              <a:rPr lang="en-US" sz="2500" dirty="0">
                <a:latin typeface="Nunito Sans" panose="00000500000000000000" pitchFamily="2" charset="0"/>
              </a:rPr>
              <a:t>9</a:t>
            </a:r>
          </a:p>
          <a:p>
            <a:endParaRPr lang="en-US" sz="2500" dirty="0">
              <a:latin typeface="Nunito Sans" panose="00000500000000000000" pitchFamily="2" charset="0"/>
            </a:endParaRPr>
          </a:p>
          <a:p>
            <a:r>
              <a:rPr lang="en-US" sz="2500" b="1" dirty="0">
                <a:latin typeface="Nunito Sans" panose="00000500000000000000" pitchFamily="2" charset="0"/>
              </a:rPr>
              <a:t>Explanation:</a:t>
            </a:r>
          </a:p>
          <a:p>
            <a:r>
              <a:rPr lang="en-US" sz="2500" dirty="0">
                <a:latin typeface="Nunito Sans" panose="00000500000000000000" pitchFamily="2" charset="0"/>
              </a:rPr>
              <a:t>The numbers between 100 and 200, both inclusive having only 1,4 and 9 as their digits are 111, 114, 119, 141, 144, 149, 191, 194, 199. The count is 9 hence 9 is returned.</a:t>
            </a:r>
          </a:p>
          <a:p>
            <a:endParaRPr lang="en-US" sz="2500" dirty="0">
              <a:latin typeface="Nunito Sans" panose="00000500000000000000" pitchFamily="2" charset="0"/>
            </a:endParaRPr>
          </a:p>
        </p:txBody>
      </p:sp>
    </p:spTree>
    <p:extLst>
      <p:ext uri="{BB962C8B-B14F-4D97-AF65-F5344CB8AC3E}">
        <p14:creationId xmlns:p14="http://schemas.microsoft.com/office/powerpoint/2010/main" val="1172415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a:solidFill>
                  <a:schemeClr val="bg1"/>
                </a:solidFill>
                <a:latin typeface="Courier New" panose="02070309020205020404" pitchFamily="49" charset="0"/>
                <a:cs typeface="Courier New" panose="02070309020205020404" pitchFamily="49" charset="0"/>
              </a:rPr>
              <a:t>#include&lt;bits/stdc++.h&gt;</a:t>
            </a:r>
          </a:p>
          <a:p>
            <a:r>
              <a:rPr lang="en-IN" sz="2000" b="1" dirty="0">
                <a:solidFill>
                  <a:schemeClr val="bg1"/>
                </a:solidFill>
                <a:latin typeface="Courier New" panose="02070309020205020404" pitchFamily="49" charset="0"/>
                <a:cs typeface="Courier New" panose="02070309020205020404" pitchFamily="49" charset="0"/>
              </a:rPr>
              <a:t>using namespace std;</a:t>
            </a:r>
          </a:p>
          <a:p>
            <a:r>
              <a:rPr lang="en-IN" sz="2000" b="1" dirty="0">
                <a:solidFill>
                  <a:schemeClr val="bg1"/>
                </a:solidFill>
                <a:latin typeface="Courier New" panose="02070309020205020404" pitchFamily="49" charset="0"/>
                <a:cs typeface="Courier New" panose="02070309020205020404" pitchFamily="49" charset="0"/>
              </a:rPr>
              <a:t>int </a:t>
            </a:r>
            <a:r>
              <a:rPr lang="en-IN" sz="2000" b="1" dirty="0" err="1">
                <a:solidFill>
                  <a:schemeClr val="bg1"/>
                </a:solidFill>
                <a:latin typeface="Courier New" panose="02070309020205020404" pitchFamily="49" charset="0"/>
                <a:cs typeface="Courier New" panose="02070309020205020404" pitchFamily="49" charset="0"/>
              </a:rPr>
              <a:t>CountSpecificNumber</a:t>
            </a:r>
            <a:r>
              <a:rPr lang="en-IN" sz="2000" b="1" dirty="0">
                <a:solidFill>
                  <a:schemeClr val="bg1"/>
                </a:solidFill>
                <a:latin typeface="Courier New" panose="02070309020205020404" pitchFamily="49" charset="0"/>
                <a:cs typeface="Courier New" panose="02070309020205020404" pitchFamily="49" charset="0"/>
              </a:rPr>
              <a:t>(int </a:t>
            </a:r>
            <a:r>
              <a:rPr lang="en-IN" sz="2000" b="1" dirty="0" err="1">
                <a:solidFill>
                  <a:schemeClr val="bg1"/>
                </a:solidFill>
                <a:latin typeface="Courier New" panose="02070309020205020404" pitchFamily="49" charset="0"/>
                <a:cs typeface="Courier New" panose="02070309020205020404" pitchFamily="49" charset="0"/>
              </a:rPr>
              <a:t>m,int</a:t>
            </a:r>
            <a:r>
              <a:rPr lang="en-IN" sz="2000" b="1" dirty="0">
                <a:solidFill>
                  <a:schemeClr val="bg1"/>
                </a:solidFill>
                <a:latin typeface="Courier New" panose="02070309020205020404" pitchFamily="49" charset="0"/>
                <a:cs typeface="Courier New" panose="02070309020205020404" pitchFamily="49" charset="0"/>
              </a:rPr>
              <a:t> n);</a:t>
            </a:r>
          </a:p>
          <a:p>
            <a:r>
              <a:rPr lang="en-IN" sz="2000" b="1" dirty="0">
                <a:solidFill>
                  <a:schemeClr val="bg1"/>
                </a:solidFill>
                <a:latin typeface="Courier New" panose="02070309020205020404" pitchFamily="49" charset="0"/>
                <a:cs typeface="Courier New" panose="02070309020205020404" pitchFamily="49" charset="0"/>
              </a:rPr>
              <a:t>int main()</a:t>
            </a:r>
          </a:p>
          <a:p>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int </a:t>
            </a:r>
            <a:r>
              <a:rPr lang="en-IN" sz="2000" b="1" dirty="0" err="1">
                <a:solidFill>
                  <a:schemeClr val="bg1"/>
                </a:solidFill>
                <a:latin typeface="Courier New" panose="02070309020205020404" pitchFamily="49" charset="0"/>
                <a:cs typeface="Courier New" panose="02070309020205020404" pitchFamily="49" charset="0"/>
              </a:rPr>
              <a:t>m,n</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cin</a:t>
            </a:r>
            <a:r>
              <a:rPr lang="en-IN" sz="2000" b="1" dirty="0">
                <a:solidFill>
                  <a:schemeClr val="bg1"/>
                </a:solidFill>
                <a:latin typeface="Courier New" panose="02070309020205020404" pitchFamily="49" charset="0"/>
                <a:cs typeface="Courier New" panose="02070309020205020404" pitchFamily="49" charset="0"/>
              </a:rPr>
              <a:t>&gt;&gt;m&gt;&gt;n;</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cout</a:t>
            </a:r>
            <a:r>
              <a:rPr lang="en-IN" sz="2000" b="1" dirty="0">
                <a:solidFill>
                  <a:schemeClr val="bg1"/>
                </a:solidFill>
                <a:latin typeface="Courier New" panose="02070309020205020404" pitchFamily="49" charset="0"/>
                <a:cs typeface="Courier New" panose="02070309020205020404" pitchFamily="49" charset="0"/>
              </a:rPr>
              <a:t>&lt;&lt;</a:t>
            </a:r>
            <a:r>
              <a:rPr lang="en-IN" sz="2000" b="1" dirty="0" err="1">
                <a:solidFill>
                  <a:schemeClr val="bg1"/>
                </a:solidFill>
                <a:latin typeface="Courier New" panose="02070309020205020404" pitchFamily="49" charset="0"/>
                <a:cs typeface="Courier New" panose="02070309020205020404" pitchFamily="49" charset="0"/>
              </a:rPr>
              <a:t>CountSpecificNumber</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m,n</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return 0;</a:t>
            </a:r>
          </a:p>
          <a:p>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int </a:t>
            </a:r>
            <a:r>
              <a:rPr lang="en-IN" sz="2000" b="1" dirty="0" err="1">
                <a:solidFill>
                  <a:schemeClr val="bg1"/>
                </a:solidFill>
                <a:latin typeface="Courier New" panose="02070309020205020404" pitchFamily="49" charset="0"/>
                <a:cs typeface="Courier New" panose="02070309020205020404" pitchFamily="49" charset="0"/>
              </a:rPr>
              <a:t>CountSpecificNumber</a:t>
            </a:r>
            <a:r>
              <a:rPr lang="en-IN" sz="2000" b="1" dirty="0">
                <a:solidFill>
                  <a:schemeClr val="bg1"/>
                </a:solidFill>
                <a:latin typeface="Courier New" panose="02070309020205020404" pitchFamily="49" charset="0"/>
                <a:cs typeface="Courier New" panose="02070309020205020404" pitchFamily="49" charset="0"/>
              </a:rPr>
              <a:t>(int </a:t>
            </a:r>
            <a:r>
              <a:rPr lang="en-IN" sz="2000" b="1" dirty="0" err="1">
                <a:solidFill>
                  <a:schemeClr val="bg1"/>
                </a:solidFill>
                <a:latin typeface="Courier New" panose="02070309020205020404" pitchFamily="49" charset="0"/>
                <a:cs typeface="Courier New" panose="02070309020205020404" pitchFamily="49" charset="0"/>
              </a:rPr>
              <a:t>m,int</a:t>
            </a:r>
            <a:r>
              <a:rPr lang="en-IN" sz="2000" b="1" dirty="0">
                <a:solidFill>
                  <a:schemeClr val="bg1"/>
                </a:solidFill>
                <a:latin typeface="Courier New" panose="02070309020205020404" pitchFamily="49" charset="0"/>
                <a:cs typeface="Courier New" panose="02070309020205020404" pitchFamily="49" charset="0"/>
              </a:rPr>
              <a:t> n)</a:t>
            </a:r>
          </a:p>
          <a:p>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if(m&lt;=n)</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a:solidFill>
                  <a:schemeClr val="bg1"/>
                </a:solidFill>
                <a:latin typeface="Courier New" panose="02070309020205020404" pitchFamily="49" charset="0"/>
                <a:cs typeface="Courier New" panose="02070309020205020404" pitchFamily="49" charset="0"/>
              </a:rPr>
              <a:t>		int </a:t>
            </a:r>
            <a:r>
              <a:rPr lang="en-IN" sz="2000" b="1" dirty="0" err="1">
                <a:solidFill>
                  <a:schemeClr val="bg1"/>
                </a:solidFill>
                <a:latin typeface="Courier New" panose="02070309020205020404" pitchFamily="49" charset="0"/>
                <a:cs typeface="Courier New" panose="02070309020205020404" pitchFamily="49" charset="0"/>
              </a:rPr>
              <a:t>i,count</a:t>
            </a:r>
            <a:r>
              <a:rPr lang="en-IN" sz="2000" b="1" dirty="0">
                <a:solidFill>
                  <a:schemeClr val="bg1"/>
                </a:solidFill>
                <a:latin typeface="Courier New" panose="02070309020205020404" pitchFamily="49" charset="0"/>
                <a:cs typeface="Courier New" panose="02070309020205020404" pitchFamily="49" charset="0"/>
              </a:rPr>
              <a:t>=0;</a:t>
            </a:r>
          </a:p>
          <a:p>
            <a:r>
              <a:rPr lang="en-IN" sz="2000" b="1" dirty="0">
                <a:solidFill>
                  <a:schemeClr val="bg1"/>
                </a:solidFill>
                <a:latin typeface="Courier New" panose="02070309020205020404" pitchFamily="49" charset="0"/>
                <a:cs typeface="Courier New" panose="02070309020205020404" pitchFamily="49" charset="0"/>
              </a:rPr>
              <a:t>		for(</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m;i</a:t>
            </a:r>
            <a:r>
              <a:rPr lang="en-IN" sz="2000" b="1" dirty="0">
                <a:solidFill>
                  <a:schemeClr val="bg1"/>
                </a:solidFill>
                <a:latin typeface="Courier New" panose="02070309020205020404" pitchFamily="49" charset="0"/>
                <a:cs typeface="Courier New" panose="02070309020205020404" pitchFamily="49" charset="0"/>
              </a:rPr>
              <a:t>&lt;=</a:t>
            </a:r>
            <a:r>
              <a:rPr lang="en-IN" sz="2000" b="1" dirty="0" err="1">
                <a:solidFill>
                  <a:schemeClr val="bg1"/>
                </a:solidFill>
                <a:latin typeface="Courier New" panose="02070309020205020404" pitchFamily="49" charset="0"/>
                <a:cs typeface="Courier New" panose="02070309020205020404" pitchFamily="49" charset="0"/>
              </a:rPr>
              <a:t>n;i</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a:solidFill>
                  <a:schemeClr val="bg1"/>
                </a:solidFill>
                <a:latin typeface="Courier New" panose="02070309020205020404" pitchFamily="49" charset="0"/>
                <a:cs typeface="Courier New" panose="02070309020205020404" pitchFamily="49" charset="0"/>
              </a:rPr>
              <a:t>			int </a:t>
            </a:r>
            <a:r>
              <a:rPr lang="en-IN" sz="2000" b="1" dirty="0" err="1">
                <a:solidFill>
                  <a:schemeClr val="bg1"/>
                </a:solidFill>
                <a:latin typeface="Courier New" panose="02070309020205020404" pitchFamily="49" charset="0"/>
                <a:cs typeface="Courier New" panose="02070309020205020404" pitchFamily="49" charset="0"/>
              </a:rPr>
              <a:t>num</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i,flag</a:t>
            </a:r>
            <a:r>
              <a:rPr lang="en-IN" sz="2000" b="1" dirty="0">
                <a:solidFill>
                  <a:schemeClr val="bg1"/>
                </a:solidFill>
                <a:latin typeface="Courier New" panose="02070309020205020404" pitchFamily="49" charset="0"/>
                <a:cs typeface="Courier New" panose="02070309020205020404" pitchFamily="49" charset="0"/>
              </a:rPr>
              <a:t>=1;</a:t>
            </a:r>
          </a:p>
          <a:p>
            <a:endParaRPr lang="en-IN"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378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a:solidFill>
                  <a:schemeClr val="bg1"/>
                </a:solidFill>
                <a:latin typeface="Courier New" panose="02070309020205020404" pitchFamily="49" charset="0"/>
                <a:cs typeface="Courier New" panose="02070309020205020404" pitchFamily="49" charset="0"/>
              </a:rPr>
              <a:t>			while(</a:t>
            </a:r>
            <a:r>
              <a:rPr lang="en-IN" sz="2000" b="1" dirty="0" err="1">
                <a:solidFill>
                  <a:schemeClr val="bg1"/>
                </a:solidFill>
                <a:latin typeface="Courier New" panose="02070309020205020404" pitchFamily="49" charset="0"/>
                <a:cs typeface="Courier New" panose="02070309020205020404" pitchFamily="49" charset="0"/>
              </a:rPr>
              <a:t>num</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a:solidFill>
                  <a:schemeClr val="bg1"/>
                </a:solidFill>
                <a:latin typeface="Courier New" panose="02070309020205020404" pitchFamily="49" charset="0"/>
                <a:cs typeface="Courier New" panose="02070309020205020404" pitchFamily="49" charset="0"/>
              </a:rPr>
              <a:t>				int n = num%10;</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num</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num</a:t>
            </a:r>
            <a:r>
              <a:rPr lang="en-IN" sz="2000" b="1" dirty="0">
                <a:solidFill>
                  <a:schemeClr val="bg1"/>
                </a:solidFill>
                <a:latin typeface="Courier New" panose="02070309020205020404" pitchFamily="49" charset="0"/>
                <a:cs typeface="Courier New" panose="02070309020205020404" pitchFamily="49" charset="0"/>
              </a:rPr>
              <a:t>/10;</a:t>
            </a:r>
          </a:p>
          <a:p>
            <a:r>
              <a:rPr lang="en-IN" sz="2000" b="1" dirty="0">
                <a:solidFill>
                  <a:schemeClr val="bg1"/>
                </a:solidFill>
                <a:latin typeface="Courier New" panose="02070309020205020404" pitchFamily="49" charset="0"/>
                <a:cs typeface="Courier New" panose="02070309020205020404" pitchFamily="49" charset="0"/>
              </a:rPr>
              <a:t>				if(n == 1 || n == 4 || n == 9)</a:t>
            </a:r>
          </a:p>
          <a:p>
            <a:r>
              <a:rPr lang="en-IN" sz="2000" b="1" dirty="0">
                <a:solidFill>
                  <a:schemeClr val="bg1"/>
                </a:solidFill>
                <a:latin typeface="Courier New" panose="02070309020205020404" pitchFamily="49" charset="0"/>
                <a:cs typeface="Courier New" panose="02070309020205020404" pitchFamily="49" charset="0"/>
              </a:rPr>
              <a:t>					continue;</a:t>
            </a:r>
          </a:p>
          <a:p>
            <a:r>
              <a:rPr lang="en-IN" sz="2000" b="1" dirty="0">
                <a:solidFill>
                  <a:schemeClr val="bg1"/>
                </a:solidFill>
                <a:latin typeface="Courier New" panose="02070309020205020404" pitchFamily="49" charset="0"/>
                <a:cs typeface="Courier New" panose="02070309020205020404" pitchFamily="49" charset="0"/>
              </a:rPr>
              <a:t>				else</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a:solidFill>
                  <a:schemeClr val="bg1"/>
                </a:solidFill>
                <a:latin typeface="Courier New" panose="02070309020205020404" pitchFamily="49" charset="0"/>
                <a:cs typeface="Courier New" panose="02070309020205020404" pitchFamily="49" charset="0"/>
              </a:rPr>
              <a:t>					flag=0;</a:t>
            </a:r>
          </a:p>
          <a:p>
            <a:r>
              <a:rPr lang="en-IN" sz="2000" b="1" dirty="0">
                <a:solidFill>
                  <a:schemeClr val="bg1"/>
                </a:solidFill>
                <a:latin typeface="Courier New" panose="02070309020205020404" pitchFamily="49" charset="0"/>
                <a:cs typeface="Courier New" panose="02070309020205020404" pitchFamily="49" charset="0"/>
              </a:rPr>
              <a:t>					break;</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a:solidFill>
                  <a:schemeClr val="bg1"/>
                </a:solidFill>
                <a:latin typeface="Courier New" panose="02070309020205020404" pitchFamily="49" charset="0"/>
                <a:cs typeface="Courier New" panose="02070309020205020404" pitchFamily="49" charset="0"/>
              </a:rPr>
              <a:t>			if(flag==1)</a:t>
            </a:r>
          </a:p>
          <a:p>
            <a:r>
              <a:rPr lang="en-IN" sz="2000" b="1" dirty="0">
                <a:solidFill>
                  <a:schemeClr val="bg1"/>
                </a:solidFill>
                <a:latin typeface="Courier New" panose="02070309020205020404" pitchFamily="49" charset="0"/>
                <a:cs typeface="Courier New" panose="02070309020205020404" pitchFamily="49" charset="0"/>
              </a:rPr>
              <a:t>				count++;</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a:solidFill>
                  <a:schemeClr val="bg1"/>
                </a:solidFill>
                <a:latin typeface="Courier New" panose="02070309020205020404" pitchFamily="49" charset="0"/>
                <a:cs typeface="Courier New" panose="02070309020205020404" pitchFamily="49" charset="0"/>
              </a:rPr>
              <a:t>	return count;</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a:solidFill>
                  <a:schemeClr val="bg1"/>
                </a:solidFill>
                <a:latin typeface="Courier New" panose="02070309020205020404" pitchFamily="49" charset="0"/>
                <a:cs typeface="Courier New" panose="02070309020205020404" pitchFamily="49" charset="0"/>
              </a:rPr>
              <a:t>	return -1;</a:t>
            </a:r>
          </a:p>
          <a:p>
            <a:r>
              <a:rPr lang="en-IN" sz="2000" b="1" dirty="0">
                <a:solidFill>
                  <a:schemeClr val="bg1"/>
                </a:solidFill>
                <a:latin typeface="Courier New" panose="02070309020205020404" pitchFamily="49" charset="0"/>
                <a:cs typeface="Courier New" panose="02070309020205020404" pitchFamily="49" charset="0"/>
              </a:rPr>
              <a:t>}</a:t>
            </a:r>
            <a:endParaRPr kumimoji="0" lang="en-US" sz="20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477749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28495" y="228600"/>
            <a:ext cx="973391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Picking Tickets</a:t>
            </a:r>
          </a:p>
        </p:txBody>
      </p:sp>
      <p:sp>
        <p:nvSpPr>
          <p:cNvPr id="18" name="TextBox 17"/>
          <p:cNvSpPr txBox="1"/>
          <p:nvPr/>
        </p:nvSpPr>
        <p:spPr>
          <a:xfrm>
            <a:off x="598715" y="1156906"/>
            <a:ext cx="10950806" cy="5093702"/>
          </a:xfrm>
          <a:prstGeom prst="rect">
            <a:avLst/>
          </a:prstGeom>
          <a:noFill/>
        </p:spPr>
        <p:txBody>
          <a:bodyPr wrap="square" rtlCol="0">
            <a:spAutoFit/>
          </a:bodyPr>
          <a:lstStyle/>
          <a:p>
            <a:pPr algn="l"/>
            <a:r>
              <a:rPr lang="en-US" sz="2500" b="1" i="0" dirty="0">
                <a:solidFill>
                  <a:srgbClr val="000000"/>
                </a:solidFill>
                <a:effectLst/>
                <a:latin typeface="Nunito Sans" panose="00000500000000000000" pitchFamily="2" charset="0"/>
              </a:rPr>
              <a:t>Problem Statement:</a:t>
            </a:r>
          </a:p>
          <a:p>
            <a:pPr algn="l"/>
            <a:r>
              <a:rPr lang="en-US" sz="2500" b="0" i="0" dirty="0">
                <a:solidFill>
                  <a:srgbClr val="000000"/>
                </a:solidFill>
                <a:effectLst/>
                <a:latin typeface="Nunito Sans" panose="00000500000000000000" pitchFamily="2" charset="0"/>
              </a:rPr>
              <a:t>Consider an array of n tickets prices, tickets. A number, m, is defined as the size of some subsequence, s, of tickets where each element covers an unbroken range of integers. That is to say if you were to sort the elements in s, the absolute difference between any elements </a:t>
            </a:r>
            <a:r>
              <a:rPr lang="en-US" sz="2500" b="0" i="1" dirty="0">
                <a:solidFill>
                  <a:srgbClr val="000000"/>
                </a:solidFill>
                <a:effectLst/>
                <a:latin typeface="Nunito Sans" panose="00000500000000000000" pitchFamily="2" charset="0"/>
              </a:rPr>
              <a:t>j </a:t>
            </a:r>
            <a:r>
              <a:rPr lang="en-US" sz="2500" b="0" i="0" dirty="0">
                <a:solidFill>
                  <a:srgbClr val="000000"/>
                </a:solidFill>
                <a:effectLst/>
                <a:latin typeface="Nunito Sans" panose="00000500000000000000" pitchFamily="2" charset="0"/>
              </a:rPr>
              <a:t>and </a:t>
            </a:r>
            <a:r>
              <a:rPr lang="en-US" sz="2500" b="0" i="1" dirty="0">
                <a:solidFill>
                  <a:srgbClr val="000000"/>
                </a:solidFill>
                <a:effectLst/>
                <a:latin typeface="Nunito Sans" panose="00000500000000000000" pitchFamily="2" charset="0"/>
              </a:rPr>
              <a:t>j+1</a:t>
            </a:r>
            <a:r>
              <a:rPr lang="en-US" sz="2500" b="0" i="0" dirty="0">
                <a:solidFill>
                  <a:srgbClr val="000000"/>
                </a:solidFill>
                <a:effectLst/>
                <a:latin typeface="Nunito Sans" panose="00000500000000000000" pitchFamily="2" charset="0"/>
              </a:rPr>
              <a:t> would be either 0 or 1. Determine the maximum length of a subsequence chosen from the ticket array.</a:t>
            </a:r>
          </a:p>
          <a:p>
            <a:pPr algn="l"/>
            <a:r>
              <a:rPr lang="en-US" sz="2500" b="1" i="0" dirty="0">
                <a:solidFill>
                  <a:srgbClr val="000000"/>
                </a:solidFill>
                <a:effectLst/>
                <a:latin typeface="Nunito Sans" panose="00000500000000000000" pitchFamily="2" charset="0"/>
              </a:rPr>
              <a:t>Example:</a:t>
            </a:r>
          </a:p>
          <a:p>
            <a:pPr algn="l"/>
            <a:r>
              <a:rPr lang="en-US" sz="2500" b="0" i="0" dirty="0">
                <a:solidFill>
                  <a:srgbClr val="000000"/>
                </a:solidFill>
                <a:effectLst/>
                <a:latin typeface="Nunito Sans" panose="00000500000000000000" pitchFamily="2" charset="0"/>
              </a:rPr>
              <a:t>Tickets =[8,5,4,8,4]</a:t>
            </a:r>
          </a:p>
          <a:p>
            <a:pPr algn="l"/>
            <a:r>
              <a:rPr lang="en-US" sz="2500" b="0" i="0" dirty="0">
                <a:solidFill>
                  <a:srgbClr val="000000"/>
                </a:solidFill>
                <a:effectLst/>
                <a:latin typeface="Nunito Sans" panose="00000500000000000000" pitchFamily="2" charset="0"/>
              </a:rPr>
              <a:t>Valid subsequences, sorted, are{4,4,5} and {8,8}.These subsequences have m, values of 3 and 2, respectively. Return 3.</a:t>
            </a:r>
          </a:p>
          <a:p>
            <a:pPr algn="l"/>
            <a:r>
              <a:rPr lang="en-US" sz="2500" b="1" i="0" dirty="0">
                <a:solidFill>
                  <a:srgbClr val="000000"/>
                </a:solidFill>
                <a:effectLst/>
                <a:latin typeface="Nunito Sans" panose="00000500000000000000" pitchFamily="2" charset="0"/>
              </a:rPr>
              <a:t>Return:</a:t>
            </a:r>
            <a:endParaRPr lang="en-US" sz="2500" b="0" i="0" dirty="0">
              <a:solidFill>
                <a:srgbClr val="000000"/>
              </a:solidFill>
              <a:effectLst/>
              <a:latin typeface="Nunito Sans" panose="00000500000000000000" pitchFamily="2" charset="0"/>
            </a:endParaRPr>
          </a:p>
          <a:p>
            <a:pPr algn="l"/>
            <a:r>
              <a:rPr lang="en-US" sz="2500" b="0" i="0" dirty="0">
                <a:solidFill>
                  <a:srgbClr val="000000"/>
                </a:solidFill>
                <a:effectLst/>
                <a:latin typeface="Nunito Sans" panose="00000500000000000000" pitchFamily="2" charset="0"/>
              </a:rPr>
              <a:t>Int: an integer that denotes the maximum possible value of m.</a:t>
            </a:r>
          </a:p>
        </p:txBody>
      </p:sp>
    </p:spTree>
    <p:extLst>
      <p:ext uri="{BB962C8B-B14F-4D97-AF65-F5344CB8AC3E}">
        <p14:creationId xmlns:p14="http://schemas.microsoft.com/office/powerpoint/2010/main" val="214503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Tallest Tree</a:t>
            </a:r>
          </a:p>
        </p:txBody>
      </p:sp>
      <p:sp>
        <p:nvSpPr>
          <p:cNvPr id="18" name="TextBox 17"/>
          <p:cNvSpPr txBox="1"/>
          <p:nvPr/>
        </p:nvSpPr>
        <p:spPr>
          <a:xfrm>
            <a:off x="598715" y="1156906"/>
            <a:ext cx="10950806" cy="3938270"/>
          </a:xfrm>
          <a:prstGeom prst="rect">
            <a:avLst/>
          </a:prstGeom>
          <a:noFill/>
        </p:spPr>
        <p:txBody>
          <a:bodyPr wrap="square" rtlCol="0">
            <a:spAutoFit/>
          </a:bodyPr>
          <a:lstStyle/>
          <a:p>
            <a:r>
              <a:rPr lang="en-US" sz="2500" dirty="0">
                <a:latin typeface="Nunito Sans" panose="00000500000000000000" pitchFamily="2" charset="0"/>
              </a:rPr>
              <a:t>Height of  a tree = (12 * feets) + inches</a:t>
            </a:r>
          </a:p>
          <a:p>
            <a:endParaRPr lang="en-US" sz="2500" dirty="0">
              <a:latin typeface="Nunito Sans" panose="00000500000000000000" pitchFamily="2" charset="0"/>
            </a:endParaRPr>
          </a:p>
          <a:p>
            <a:r>
              <a:rPr lang="en-US" sz="2500" b="1" dirty="0">
                <a:latin typeface="Nunito Sans" panose="00000500000000000000" pitchFamily="2" charset="0"/>
              </a:rPr>
              <a:t>Assumption:</a:t>
            </a:r>
            <a:endParaRPr lang="en-US" sz="2500" dirty="0">
              <a:latin typeface="Nunito Sans" panose="00000500000000000000" pitchFamily="2" charset="0"/>
            </a:endParaRPr>
          </a:p>
          <a:p>
            <a:pPr marL="342900" indent="-342900">
              <a:buFont typeface="Arial" panose="020B0604020202020204" pitchFamily="34" charset="0"/>
              <a:buChar char="•"/>
            </a:pPr>
            <a:r>
              <a:rPr lang="en-US" sz="2500" dirty="0">
                <a:latin typeface="Nunito Sans" panose="00000500000000000000" pitchFamily="2" charset="0"/>
              </a:rPr>
              <a:t>feets &gt; 0</a:t>
            </a:r>
          </a:p>
          <a:p>
            <a:pPr marL="342900" indent="-342900">
              <a:buFont typeface="Arial" panose="020B0604020202020204" pitchFamily="34" charset="0"/>
              <a:buChar char="•"/>
            </a:pPr>
            <a:r>
              <a:rPr lang="en-US" sz="2500" dirty="0">
                <a:latin typeface="Nunito Sans" panose="00000500000000000000" pitchFamily="2" charset="0"/>
              </a:rPr>
              <a:t>0 &gt; = inches &gt; = 11</a:t>
            </a:r>
          </a:p>
          <a:p>
            <a:pPr indent="0">
              <a:buFont typeface="Arial" panose="020B0604020202020204" pitchFamily="34" charset="0"/>
              <a:buNone/>
            </a:pPr>
            <a:endParaRPr lang="en-US" sz="2500" dirty="0">
              <a:latin typeface="Nunito Sans" panose="00000500000000000000" pitchFamily="2" charset="0"/>
            </a:endParaRPr>
          </a:p>
          <a:p>
            <a:pPr indent="0">
              <a:buFont typeface="Arial" panose="020B0604020202020204" pitchFamily="34" charset="0"/>
              <a:buNone/>
            </a:pPr>
            <a:r>
              <a:rPr lang="en-US" sz="2500" b="1" dirty="0">
                <a:latin typeface="Nunito Sans" panose="00000500000000000000" pitchFamily="2" charset="0"/>
              </a:rPr>
              <a:t>Note:</a:t>
            </a:r>
            <a:endParaRPr lang="en-US" sz="2500" dirty="0">
              <a:latin typeface="Nunito Sans" panose="00000500000000000000" pitchFamily="2" charset="0"/>
            </a:endParaRPr>
          </a:p>
          <a:p>
            <a:pPr marL="342900" indent="-342900">
              <a:buFont typeface="Arial" panose="020B0604020202020204" pitchFamily="34" charset="0"/>
              <a:buChar char="•"/>
            </a:pPr>
            <a:r>
              <a:rPr lang="en-US" sz="2500" dirty="0">
                <a:latin typeface="Nunito Sans" panose="00000500000000000000" pitchFamily="2" charset="0"/>
              </a:rPr>
              <a:t>Computed value lies within integer range.</a:t>
            </a:r>
          </a:p>
          <a:p>
            <a:pPr marL="342900" indent="-342900">
              <a:buFont typeface="Arial" panose="020B0604020202020204" pitchFamily="34" charset="0"/>
              <a:buChar char="•"/>
            </a:pPr>
            <a:r>
              <a:rPr lang="en-US" sz="2500" dirty="0">
                <a:latin typeface="Nunito Sans" panose="00000500000000000000" pitchFamily="2" charset="0"/>
              </a:rPr>
              <a:t>Return -1 if trees is null (None, in case of Python).</a:t>
            </a:r>
          </a:p>
          <a:p>
            <a:pPr marL="342900" indent="-342900">
              <a:buFont typeface="Arial" panose="020B0604020202020204" pitchFamily="34" charset="0"/>
              <a:buChar char="•"/>
            </a:pPr>
            <a:r>
              <a:rPr lang="en-US" sz="2500" dirty="0">
                <a:latin typeface="Nunito Sans" panose="00000500000000000000" pitchFamily="2" charset="0"/>
              </a:rPr>
              <a:t>trees(0) is the first element.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28495" y="228600"/>
            <a:ext cx="973391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Picking Tickets</a:t>
            </a:r>
          </a:p>
        </p:txBody>
      </p:sp>
      <p:sp>
        <p:nvSpPr>
          <p:cNvPr id="18" name="TextBox 17"/>
          <p:cNvSpPr txBox="1"/>
          <p:nvPr/>
        </p:nvSpPr>
        <p:spPr>
          <a:xfrm>
            <a:off x="598715" y="1156906"/>
            <a:ext cx="10950806" cy="5478423"/>
          </a:xfrm>
          <a:prstGeom prst="rect">
            <a:avLst/>
          </a:prstGeom>
          <a:noFill/>
        </p:spPr>
        <p:txBody>
          <a:bodyPr wrap="square" rtlCol="0">
            <a:spAutoFit/>
          </a:bodyPr>
          <a:lstStyle/>
          <a:p>
            <a:pPr algn="l"/>
            <a:r>
              <a:rPr lang="en-US" sz="2500" b="1" i="0" dirty="0">
                <a:solidFill>
                  <a:srgbClr val="000000"/>
                </a:solidFill>
                <a:effectLst/>
                <a:latin typeface="Nunito Sans" panose="00000500000000000000" pitchFamily="2" charset="0"/>
              </a:rPr>
              <a:t>Constraints:</a:t>
            </a:r>
            <a:endParaRPr lang="en-US" sz="2500" b="0" i="0" dirty="0">
              <a:solidFill>
                <a:srgbClr val="000000"/>
              </a:solidFill>
              <a:effectLst/>
              <a:latin typeface="Nunito Sans" panose="00000500000000000000" pitchFamily="2" charset="0"/>
            </a:endParaRPr>
          </a:p>
          <a:p>
            <a:pPr algn="l"/>
            <a:r>
              <a:rPr lang="en-US" sz="2500" b="0" i="0" dirty="0">
                <a:solidFill>
                  <a:srgbClr val="000000"/>
                </a:solidFill>
                <a:effectLst/>
                <a:latin typeface="Nunito Sans" panose="00000500000000000000" pitchFamily="2" charset="0"/>
              </a:rPr>
              <a:t>1&lt;= n &lt;=10</a:t>
            </a:r>
            <a:r>
              <a:rPr lang="en-US" sz="2500" b="0" i="0" baseline="30000" dirty="0">
                <a:solidFill>
                  <a:srgbClr val="000000"/>
                </a:solidFill>
                <a:effectLst/>
                <a:latin typeface="Nunito Sans" panose="00000500000000000000" pitchFamily="2" charset="0"/>
              </a:rPr>
              <a:t>5 </a:t>
            </a:r>
            <a:endParaRPr lang="en-US" sz="2500" b="0" i="0" dirty="0">
              <a:solidFill>
                <a:srgbClr val="000000"/>
              </a:solidFill>
              <a:effectLst/>
              <a:latin typeface="Nunito Sans" panose="00000500000000000000" pitchFamily="2" charset="0"/>
            </a:endParaRPr>
          </a:p>
          <a:p>
            <a:pPr algn="l"/>
            <a:r>
              <a:rPr lang="en-US" sz="2500" b="0" i="0" dirty="0">
                <a:solidFill>
                  <a:srgbClr val="000000"/>
                </a:solidFill>
                <a:effectLst/>
                <a:latin typeface="Nunito Sans" panose="00000500000000000000" pitchFamily="2" charset="0"/>
              </a:rPr>
              <a:t>1&lt;= tickets[</a:t>
            </a:r>
            <a:r>
              <a:rPr lang="en-US" sz="2500" b="0" i="0" dirty="0" err="1">
                <a:solidFill>
                  <a:srgbClr val="000000"/>
                </a:solidFill>
                <a:effectLst/>
                <a:latin typeface="Nunito Sans" panose="00000500000000000000" pitchFamily="2" charset="0"/>
              </a:rPr>
              <a:t>i</a:t>
            </a:r>
            <a:r>
              <a:rPr lang="en-US" sz="2500" b="0" i="0" dirty="0">
                <a:solidFill>
                  <a:srgbClr val="000000"/>
                </a:solidFill>
                <a:effectLst/>
                <a:latin typeface="Nunito Sans" panose="00000500000000000000" pitchFamily="2" charset="0"/>
              </a:rPr>
              <a:t>] &lt;= 10</a:t>
            </a:r>
            <a:r>
              <a:rPr lang="en-US" sz="2500" b="0" i="0" baseline="30000" dirty="0">
                <a:solidFill>
                  <a:srgbClr val="000000"/>
                </a:solidFill>
                <a:effectLst/>
                <a:latin typeface="Nunito Sans" panose="00000500000000000000" pitchFamily="2" charset="0"/>
              </a:rPr>
              <a:t>9 </a:t>
            </a:r>
            <a:endParaRPr lang="en-US" sz="2500" b="0" i="0" dirty="0">
              <a:solidFill>
                <a:srgbClr val="000000"/>
              </a:solidFill>
              <a:effectLst/>
              <a:latin typeface="Nunito Sans" panose="00000500000000000000" pitchFamily="2" charset="0"/>
            </a:endParaRPr>
          </a:p>
          <a:p>
            <a:pPr algn="l"/>
            <a:r>
              <a:rPr lang="en-US" sz="2500" b="0" i="0" dirty="0">
                <a:solidFill>
                  <a:srgbClr val="000000"/>
                </a:solidFill>
                <a:effectLst/>
                <a:latin typeface="Nunito Sans" panose="00000500000000000000" pitchFamily="2" charset="0"/>
              </a:rPr>
              <a:t> </a:t>
            </a:r>
          </a:p>
          <a:p>
            <a:pPr algn="l"/>
            <a:r>
              <a:rPr lang="en-US" sz="2500" b="1" i="0" dirty="0">
                <a:solidFill>
                  <a:srgbClr val="000000"/>
                </a:solidFill>
                <a:effectLst/>
                <a:latin typeface="Nunito Sans" panose="00000500000000000000" pitchFamily="2" charset="0"/>
              </a:rPr>
              <a:t>Sample Input:</a:t>
            </a:r>
            <a:endParaRPr lang="en-US" sz="2500" b="0" i="0" dirty="0">
              <a:solidFill>
                <a:srgbClr val="000000"/>
              </a:solidFill>
              <a:effectLst/>
              <a:latin typeface="Nunito Sans" panose="00000500000000000000" pitchFamily="2" charset="0"/>
            </a:endParaRPr>
          </a:p>
          <a:p>
            <a:pPr algn="l"/>
            <a:r>
              <a:rPr lang="en-US" sz="2500" dirty="0">
                <a:solidFill>
                  <a:srgbClr val="000000"/>
                </a:solidFill>
                <a:latin typeface="Nunito Sans" panose="00000500000000000000" pitchFamily="2" charset="0"/>
              </a:rPr>
              <a:t>4</a:t>
            </a:r>
          </a:p>
          <a:p>
            <a:pPr algn="l"/>
            <a:r>
              <a:rPr lang="en-US" sz="2500" b="0" i="0" dirty="0">
                <a:solidFill>
                  <a:srgbClr val="000000"/>
                </a:solidFill>
                <a:effectLst/>
                <a:latin typeface="Nunito Sans" panose="00000500000000000000" pitchFamily="2" charset="0"/>
              </a:rPr>
              <a:t>4 13 2 3</a:t>
            </a:r>
          </a:p>
          <a:p>
            <a:pPr algn="l"/>
            <a:r>
              <a:rPr lang="en-US" sz="2500" b="1" i="0" dirty="0">
                <a:solidFill>
                  <a:srgbClr val="000000"/>
                </a:solidFill>
                <a:effectLst/>
                <a:latin typeface="Nunito Sans" panose="00000500000000000000" pitchFamily="2" charset="0"/>
              </a:rPr>
              <a:t>Sample Output:</a:t>
            </a:r>
            <a:endParaRPr lang="en-US" sz="2500" b="0" i="0" dirty="0">
              <a:solidFill>
                <a:srgbClr val="000000"/>
              </a:solidFill>
              <a:effectLst/>
              <a:latin typeface="Nunito Sans" panose="00000500000000000000" pitchFamily="2" charset="0"/>
            </a:endParaRPr>
          </a:p>
          <a:p>
            <a:pPr algn="l"/>
            <a:r>
              <a:rPr lang="en-US" sz="2500" b="0" i="0" dirty="0">
                <a:solidFill>
                  <a:srgbClr val="000000"/>
                </a:solidFill>
                <a:effectLst/>
                <a:latin typeface="Nunito Sans" panose="00000500000000000000" pitchFamily="2" charset="0"/>
              </a:rPr>
              <a:t>3</a:t>
            </a:r>
          </a:p>
          <a:p>
            <a:pPr algn="l"/>
            <a:r>
              <a:rPr lang="en-US" sz="2500" b="0" i="0" dirty="0">
                <a:solidFill>
                  <a:srgbClr val="000000"/>
                </a:solidFill>
                <a:effectLst/>
                <a:latin typeface="Nunito Sans" panose="00000500000000000000" pitchFamily="2" charset="0"/>
              </a:rPr>
              <a:t> </a:t>
            </a:r>
          </a:p>
          <a:p>
            <a:pPr algn="l"/>
            <a:r>
              <a:rPr lang="en-US" sz="2500" b="1" i="0" dirty="0">
                <a:solidFill>
                  <a:srgbClr val="000000"/>
                </a:solidFill>
                <a:effectLst/>
                <a:latin typeface="Nunito Sans" panose="00000500000000000000" pitchFamily="2" charset="0"/>
              </a:rPr>
              <a:t>Explanation:</a:t>
            </a:r>
            <a:endParaRPr lang="en-US" sz="2500" b="0" i="0" dirty="0">
              <a:solidFill>
                <a:srgbClr val="000000"/>
              </a:solidFill>
              <a:effectLst/>
              <a:latin typeface="Nunito Sans" panose="00000500000000000000" pitchFamily="2" charset="0"/>
            </a:endParaRPr>
          </a:p>
          <a:p>
            <a:pPr algn="l"/>
            <a:r>
              <a:rPr lang="en-US" sz="2500" b="0" i="0" dirty="0">
                <a:solidFill>
                  <a:srgbClr val="000000"/>
                </a:solidFill>
                <a:effectLst/>
                <a:latin typeface="Nunito Sans" panose="00000500000000000000" pitchFamily="2" charset="0"/>
              </a:rPr>
              <a:t>There are two subsequences of tickets that contain consecutive integers when sorted: {2,3,4} and {13}. These subsequences have m values of 3 and 1, respectively. Return the maximum values of m, which is 3.</a:t>
            </a:r>
          </a:p>
        </p:txBody>
      </p:sp>
    </p:spTree>
    <p:extLst>
      <p:ext uri="{BB962C8B-B14F-4D97-AF65-F5344CB8AC3E}">
        <p14:creationId xmlns:p14="http://schemas.microsoft.com/office/powerpoint/2010/main" val="303186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a:solidFill>
                  <a:schemeClr val="bg1"/>
                </a:solidFill>
                <a:latin typeface="Courier New" panose="02070309020205020404" pitchFamily="49" charset="0"/>
                <a:cs typeface="Courier New" panose="02070309020205020404" pitchFamily="49" charset="0"/>
              </a:rPr>
              <a:t>#include&lt;bits/stdc++.h&gt;</a:t>
            </a:r>
          </a:p>
          <a:p>
            <a:r>
              <a:rPr lang="en-IN" sz="2000" b="1" dirty="0">
                <a:solidFill>
                  <a:schemeClr val="bg1"/>
                </a:solidFill>
                <a:latin typeface="Courier New" panose="02070309020205020404" pitchFamily="49" charset="0"/>
                <a:cs typeface="Courier New" panose="02070309020205020404" pitchFamily="49" charset="0"/>
              </a:rPr>
              <a:t>using namespace std;</a:t>
            </a:r>
          </a:p>
          <a:p>
            <a:r>
              <a:rPr lang="en-IN" sz="2000" b="1" dirty="0">
                <a:solidFill>
                  <a:schemeClr val="bg1"/>
                </a:solidFill>
                <a:latin typeface="Courier New" panose="02070309020205020404" pitchFamily="49" charset="0"/>
                <a:cs typeface="Courier New" panose="02070309020205020404" pitchFamily="49" charset="0"/>
              </a:rPr>
              <a:t>int </a:t>
            </a:r>
            <a:r>
              <a:rPr lang="en-IN" sz="2000" b="1" dirty="0" err="1">
                <a:solidFill>
                  <a:schemeClr val="bg1"/>
                </a:solidFill>
                <a:latin typeface="Courier New" panose="02070309020205020404" pitchFamily="49" charset="0"/>
                <a:cs typeface="Courier New" panose="02070309020205020404" pitchFamily="49" charset="0"/>
              </a:rPr>
              <a:t>maxSubsequence</a:t>
            </a:r>
            <a:r>
              <a:rPr lang="en-IN" sz="2000" b="1" dirty="0">
                <a:solidFill>
                  <a:schemeClr val="bg1"/>
                </a:solidFill>
                <a:latin typeface="Courier New" panose="02070309020205020404" pitchFamily="49" charset="0"/>
                <a:cs typeface="Courier New" panose="02070309020205020404" pitchFamily="49" charset="0"/>
              </a:rPr>
              <a:t>(int a[],int n)</a:t>
            </a:r>
          </a:p>
          <a:p>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int max=0,i,count=0,flag=0;</a:t>
            </a:r>
          </a:p>
          <a:p>
            <a:r>
              <a:rPr lang="en-IN" sz="2000" b="1" dirty="0">
                <a:solidFill>
                  <a:schemeClr val="bg1"/>
                </a:solidFill>
                <a:latin typeface="Courier New" panose="02070309020205020404" pitchFamily="49" charset="0"/>
                <a:cs typeface="Courier New" panose="02070309020205020404" pitchFamily="49" charset="0"/>
              </a:rPr>
              <a:t>	for(</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=0;i&lt;n-1;i++){</a:t>
            </a:r>
          </a:p>
          <a:p>
            <a:r>
              <a:rPr lang="en-IN" sz="2000" b="1" dirty="0">
                <a:solidFill>
                  <a:schemeClr val="bg1"/>
                </a:solidFill>
                <a:latin typeface="Courier New" panose="02070309020205020404" pitchFamily="49" charset="0"/>
                <a:cs typeface="Courier New" panose="02070309020205020404" pitchFamily="49" charset="0"/>
              </a:rPr>
              <a:t>		int </a:t>
            </a:r>
            <a:r>
              <a:rPr lang="en-IN" sz="2000" b="1" dirty="0" err="1">
                <a:solidFill>
                  <a:schemeClr val="bg1"/>
                </a:solidFill>
                <a:latin typeface="Courier New" panose="02070309020205020404" pitchFamily="49" charset="0"/>
                <a:cs typeface="Courier New" panose="02070309020205020404" pitchFamily="49" charset="0"/>
              </a:rPr>
              <a:t>dif</a:t>
            </a:r>
            <a:r>
              <a:rPr lang="en-IN" sz="2000" b="1" dirty="0">
                <a:solidFill>
                  <a:schemeClr val="bg1"/>
                </a:solidFill>
                <a:latin typeface="Courier New" panose="02070309020205020404" pitchFamily="49" charset="0"/>
                <a:cs typeface="Courier New" panose="02070309020205020404" pitchFamily="49" charset="0"/>
              </a:rPr>
              <a:t> = a[i+1]-a[</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if(</a:t>
            </a:r>
            <a:r>
              <a:rPr lang="en-IN" sz="2000" b="1" dirty="0" err="1">
                <a:solidFill>
                  <a:schemeClr val="bg1"/>
                </a:solidFill>
                <a:latin typeface="Courier New" panose="02070309020205020404" pitchFamily="49" charset="0"/>
                <a:cs typeface="Courier New" panose="02070309020205020404" pitchFamily="49" charset="0"/>
              </a:rPr>
              <a:t>dif</a:t>
            </a:r>
            <a:r>
              <a:rPr lang="en-IN" sz="2000" b="1" dirty="0">
                <a:solidFill>
                  <a:schemeClr val="bg1"/>
                </a:solidFill>
                <a:latin typeface="Courier New" panose="02070309020205020404" pitchFamily="49" charset="0"/>
                <a:cs typeface="Courier New" panose="02070309020205020404" pitchFamily="49" charset="0"/>
              </a:rPr>
              <a:t>==1||</a:t>
            </a:r>
            <a:r>
              <a:rPr lang="en-IN" sz="2000" b="1" dirty="0" err="1">
                <a:solidFill>
                  <a:schemeClr val="bg1"/>
                </a:solidFill>
                <a:latin typeface="Courier New" panose="02070309020205020404" pitchFamily="49" charset="0"/>
                <a:cs typeface="Courier New" panose="02070309020205020404" pitchFamily="49" charset="0"/>
              </a:rPr>
              <a:t>dif</a:t>
            </a:r>
            <a:r>
              <a:rPr lang="en-IN" sz="2000" b="1" dirty="0">
                <a:solidFill>
                  <a:schemeClr val="bg1"/>
                </a:solidFill>
                <a:latin typeface="Courier New" panose="02070309020205020404" pitchFamily="49" charset="0"/>
                <a:cs typeface="Courier New" panose="02070309020205020404" pitchFamily="49" charset="0"/>
              </a:rPr>
              <a:t>==0){</a:t>
            </a:r>
          </a:p>
          <a:p>
            <a:r>
              <a:rPr lang="en-IN" sz="2000" b="1" dirty="0">
                <a:solidFill>
                  <a:schemeClr val="bg1"/>
                </a:solidFill>
                <a:latin typeface="Courier New" panose="02070309020205020404" pitchFamily="49" charset="0"/>
                <a:cs typeface="Courier New" panose="02070309020205020404" pitchFamily="49" charset="0"/>
              </a:rPr>
              <a:t>			count++;</a:t>
            </a:r>
          </a:p>
          <a:p>
            <a:r>
              <a:rPr lang="en-IN" sz="2000" b="1" dirty="0">
                <a:solidFill>
                  <a:schemeClr val="bg1"/>
                </a:solidFill>
                <a:latin typeface="Courier New" panose="02070309020205020404" pitchFamily="49" charset="0"/>
                <a:cs typeface="Courier New" panose="02070309020205020404" pitchFamily="49" charset="0"/>
              </a:rPr>
              <a:t>			flag=1;</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a:solidFill>
                  <a:schemeClr val="bg1"/>
                </a:solidFill>
                <a:latin typeface="Courier New" panose="02070309020205020404" pitchFamily="49" charset="0"/>
                <a:cs typeface="Courier New" panose="02070309020205020404" pitchFamily="49" charset="0"/>
              </a:rPr>
              <a:t>		else{ </a:t>
            </a:r>
          </a:p>
          <a:p>
            <a:r>
              <a:rPr lang="en-IN" sz="2000" b="1" dirty="0">
                <a:solidFill>
                  <a:schemeClr val="bg1"/>
                </a:solidFill>
                <a:latin typeface="Courier New" panose="02070309020205020404" pitchFamily="49" charset="0"/>
                <a:cs typeface="Courier New" panose="02070309020205020404" pitchFamily="49" charset="0"/>
              </a:rPr>
              <a:t>			if(count&gt;max)</a:t>
            </a:r>
          </a:p>
          <a:p>
            <a:r>
              <a:rPr lang="en-IN" sz="2000" b="1" dirty="0">
                <a:solidFill>
                  <a:schemeClr val="bg1"/>
                </a:solidFill>
                <a:latin typeface="Courier New" panose="02070309020205020404" pitchFamily="49" charset="0"/>
                <a:cs typeface="Courier New" panose="02070309020205020404" pitchFamily="49" charset="0"/>
              </a:rPr>
              <a:t>				max=count;</a:t>
            </a:r>
          </a:p>
          <a:p>
            <a:r>
              <a:rPr lang="en-IN" sz="2000" b="1" dirty="0">
                <a:solidFill>
                  <a:schemeClr val="bg1"/>
                </a:solidFill>
                <a:latin typeface="Courier New" panose="02070309020205020404" pitchFamily="49" charset="0"/>
                <a:cs typeface="Courier New" panose="02070309020205020404" pitchFamily="49" charset="0"/>
              </a:rPr>
              <a:t>			count=0;</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a:solidFill>
                  <a:schemeClr val="bg1"/>
                </a:solidFill>
                <a:latin typeface="Courier New" panose="02070309020205020404" pitchFamily="49" charset="0"/>
                <a:cs typeface="Courier New" panose="02070309020205020404" pitchFamily="49" charset="0"/>
              </a:rPr>
              <a:t>	if(flag)</a:t>
            </a:r>
          </a:p>
          <a:p>
            <a:r>
              <a:rPr lang="en-IN" sz="2000" b="1" dirty="0">
                <a:solidFill>
                  <a:schemeClr val="bg1"/>
                </a:solidFill>
                <a:latin typeface="Courier New" panose="02070309020205020404" pitchFamily="49" charset="0"/>
                <a:cs typeface="Courier New" panose="02070309020205020404" pitchFamily="49" charset="0"/>
              </a:rPr>
              <a:t>		return count&gt;max?count+1:max+1;	</a:t>
            </a:r>
          </a:p>
          <a:p>
            <a:r>
              <a:rPr lang="en-IN" sz="2000" b="1" dirty="0">
                <a:solidFill>
                  <a:schemeClr val="bg1"/>
                </a:solidFill>
                <a:latin typeface="Courier New" panose="02070309020205020404" pitchFamily="49" charset="0"/>
                <a:cs typeface="Courier New" panose="02070309020205020404" pitchFamily="49" charset="0"/>
              </a:rPr>
              <a:t>	else</a:t>
            </a:r>
          </a:p>
          <a:p>
            <a:r>
              <a:rPr lang="en-IN" sz="2000" b="1" dirty="0">
                <a:solidFill>
                  <a:schemeClr val="bg1"/>
                </a:solidFill>
                <a:latin typeface="Courier New" panose="02070309020205020404" pitchFamily="49" charset="0"/>
                <a:cs typeface="Courier New" panose="02070309020205020404" pitchFamily="49" charset="0"/>
              </a:rPr>
              <a:t>		return count;</a:t>
            </a:r>
          </a:p>
          <a:p>
            <a:r>
              <a:rPr lang="en-IN" sz="2000" b="1" dirty="0">
                <a:solidFill>
                  <a:schemeClr val="bg1"/>
                </a:solidFill>
                <a:latin typeface="Courier New" panose="02070309020205020404" pitchFamily="49" charset="0"/>
                <a:cs typeface="Courier New" panose="02070309020205020404" pitchFamily="49" charset="0"/>
              </a:rPr>
              <a:t>}</a:t>
            </a:r>
          </a:p>
          <a:p>
            <a:endParaRPr lang="en-IN"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4696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pt-BR" sz="2000" b="1" dirty="0">
                <a:solidFill>
                  <a:schemeClr val="bg1"/>
                </a:solidFill>
                <a:latin typeface="Courier New" panose="02070309020205020404" pitchFamily="49" charset="0"/>
                <a:cs typeface="Courier New" panose="02070309020205020404" pitchFamily="49" charset="0"/>
              </a:rPr>
              <a:t>int main()</a:t>
            </a:r>
          </a:p>
          <a:p>
            <a:r>
              <a:rPr lang="pt-BR" sz="2000" b="1" dirty="0">
                <a:solidFill>
                  <a:schemeClr val="bg1"/>
                </a:solidFill>
                <a:latin typeface="Courier New" panose="02070309020205020404" pitchFamily="49" charset="0"/>
                <a:cs typeface="Courier New" panose="02070309020205020404" pitchFamily="49" charset="0"/>
              </a:rPr>
              <a:t>{</a:t>
            </a:r>
          </a:p>
          <a:p>
            <a:r>
              <a:rPr lang="pt-BR" sz="2000" b="1" dirty="0">
                <a:solidFill>
                  <a:schemeClr val="bg1"/>
                </a:solidFill>
                <a:latin typeface="Courier New" panose="02070309020205020404" pitchFamily="49" charset="0"/>
                <a:cs typeface="Courier New" panose="02070309020205020404" pitchFamily="49" charset="0"/>
              </a:rPr>
              <a:t>	int n;</a:t>
            </a:r>
          </a:p>
          <a:p>
            <a:r>
              <a:rPr lang="pt-BR" sz="2000" b="1" dirty="0">
                <a:solidFill>
                  <a:schemeClr val="bg1"/>
                </a:solidFill>
                <a:latin typeface="Courier New" panose="02070309020205020404" pitchFamily="49" charset="0"/>
                <a:cs typeface="Courier New" panose="02070309020205020404" pitchFamily="49" charset="0"/>
              </a:rPr>
              <a:t>	cin&gt;&gt;n;</a:t>
            </a:r>
          </a:p>
          <a:p>
            <a:r>
              <a:rPr lang="pt-BR" sz="2000" b="1" dirty="0">
                <a:solidFill>
                  <a:schemeClr val="bg1"/>
                </a:solidFill>
                <a:latin typeface="Courier New" panose="02070309020205020404" pitchFamily="49" charset="0"/>
                <a:cs typeface="Courier New" panose="02070309020205020404" pitchFamily="49" charset="0"/>
              </a:rPr>
              <a:t>	int a[n];</a:t>
            </a:r>
          </a:p>
          <a:p>
            <a:r>
              <a:rPr lang="pt-BR" sz="2000" b="1" dirty="0">
                <a:solidFill>
                  <a:schemeClr val="bg1"/>
                </a:solidFill>
                <a:latin typeface="Courier New" panose="02070309020205020404" pitchFamily="49" charset="0"/>
                <a:cs typeface="Courier New" panose="02070309020205020404" pitchFamily="49" charset="0"/>
              </a:rPr>
              <a:t>	for(int i=0;i&lt;n;i++)</a:t>
            </a:r>
          </a:p>
          <a:p>
            <a:r>
              <a:rPr lang="pt-BR" sz="2000" b="1" dirty="0">
                <a:solidFill>
                  <a:schemeClr val="bg1"/>
                </a:solidFill>
                <a:latin typeface="Courier New" panose="02070309020205020404" pitchFamily="49" charset="0"/>
                <a:cs typeface="Courier New" panose="02070309020205020404" pitchFamily="49" charset="0"/>
              </a:rPr>
              <a:t>		cin&gt;&gt;a[i];</a:t>
            </a:r>
          </a:p>
          <a:p>
            <a:r>
              <a:rPr lang="pt-BR" sz="2000" b="1" dirty="0">
                <a:solidFill>
                  <a:schemeClr val="bg1"/>
                </a:solidFill>
                <a:latin typeface="Courier New" panose="02070309020205020404" pitchFamily="49" charset="0"/>
                <a:cs typeface="Courier New" panose="02070309020205020404" pitchFamily="49" charset="0"/>
              </a:rPr>
              <a:t>	sort(a,a+n);</a:t>
            </a:r>
          </a:p>
          <a:p>
            <a:r>
              <a:rPr lang="pt-BR" sz="2000" b="1" dirty="0">
                <a:solidFill>
                  <a:schemeClr val="bg1"/>
                </a:solidFill>
                <a:latin typeface="Courier New" panose="02070309020205020404" pitchFamily="49" charset="0"/>
                <a:cs typeface="Courier New" panose="02070309020205020404" pitchFamily="49" charset="0"/>
              </a:rPr>
              <a:t>	cout&lt;&lt;maxSubsequence(a,n);</a:t>
            </a:r>
          </a:p>
          <a:p>
            <a:r>
              <a:rPr lang="pt-BR"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Courier New" panose="02070309020205020404" pitchFamily="49" charset="0"/>
              <a:ea typeface="+mn-ea"/>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29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39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rPr>
              <a:t>44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636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Tallest Tree</a:t>
            </a:r>
          </a:p>
        </p:txBody>
      </p:sp>
      <p:sp>
        <p:nvSpPr>
          <p:cNvPr id="18"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rPr>
              <a:t>Input:</a:t>
            </a:r>
          </a:p>
          <a:p>
            <a:r>
              <a:rPr lang="en-US" sz="2500" dirty="0">
                <a:latin typeface="Nunito Sans" panose="00000500000000000000" pitchFamily="2" charset="0"/>
              </a:rPr>
              <a:t>Feets         Inches</a:t>
            </a:r>
          </a:p>
          <a:p>
            <a:r>
              <a:rPr lang="en-US" sz="2500" dirty="0">
                <a:latin typeface="Nunito Sans" panose="00000500000000000000" pitchFamily="2" charset="0"/>
              </a:rPr>
              <a:t>10		4</a:t>
            </a:r>
          </a:p>
          <a:p>
            <a:r>
              <a:rPr lang="en-US" sz="2500" dirty="0">
                <a:latin typeface="Nunito Sans" panose="00000500000000000000" pitchFamily="2" charset="0"/>
              </a:rPr>
              <a:t>23		5</a:t>
            </a:r>
          </a:p>
          <a:p>
            <a:r>
              <a:rPr lang="en-US" sz="2500" dirty="0">
                <a:latin typeface="Nunito Sans" panose="00000500000000000000" pitchFamily="2" charset="0"/>
              </a:rPr>
              <a:t>21		2</a:t>
            </a:r>
          </a:p>
          <a:p>
            <a:r>
              <a:rPr lang="en-US" sz="2500" dirty="0">
                <a:latin typeface="Nunito Sans" panose="00000500000000000000" pitchFamily="2" charset="0"/>
              </a:rPr>
              <a:t>27		7</a:t>
            </a:r>
          </a:p>
          <a:p>
            <a:r>
              <a:rPr lang="en-US" sz="2500" b="1" dirty="0">
                <a:latin typeface="Nunito Sans" panose="00000500000000000000" pitchFamily="2" charset="0"/>
              </a:rPr>
              <a:t>Output:</a:t>
            </a:r>
          </a:p>
          <a:p>
            <a:r>
              <a:rPr lang="en-US" sz="2500" dirty="0">
                <a:latin typeface="Nunito Sans" panose="00000500000000000000" pitchFamily="2" charset="0"/>
              </a:rPr>
              <a:t>331</a:t>
            </a:r>
          </a:p>
          <a:p>
            <a:r>
              <a:rPr lang="en-US" sz="2500" b="1" dirty="0">
                <a:latin typeface="Nunito Sans" panose="00000500000000000000" pitchFamily="2" charset="0"/>
              </a:rPr>
              <a:t>Explanation:</a:t>
            </a:r>
          </a:p>
          <a:p>
            <a:r>
              <a:rPr lang="en-US" sz="2500" dirty="0">
                <a:latin typeface="Nunito Sans" panose="00000500000000000000" pitchFamily="2" charset="0"/>
              </a:rPr>
              <a:t>Height of trees (in inches):</a:t>
            </a:r>
          </a:p>
          <a:p>
            <a:pPr marL="342900" indent="-342900">
              <a:buFont typeface="Arial" panose="020B0604020202020204" pitchFamily="34" charset="0"/>
              <a:buChar char="•"/>
            </a:pPr>
            <a:r>
              <a:rPr lang="en-US" sz="2500" dirty="0">
                <a:latin typeface="Nunito Sans" panose="00000500000000000000" pitchFamily="2" charset="0"/>
              </a:rPr>
              <a:t>trees[0] = (10 * 12) + 4 = 124</a:t>
            </a:r>
          </a:p>
          <a:p>
            <a:pPr marL="342900" indent="-342900">
              <a:buFont typeface="Arial" panose="020B0604020202020204" pitchFamily="34" charset="0"/>
              <a:buChar char="•"/>
            </a:pPr>
            <a:r>
              <a:rPr lang="en-US" sz="2500" dirty="0">
                <a:latin typeface="Nunito Sans" panose="00000500000000000000" pitchFamily="2" charset="0"/>
              </a:rPr>
              <a:t>trees[1] = (23 * 12) + 5 = 281</a:t>
            </a:r>
          </a:p>
          <a:p>
            <a:pPr marL="342900" indent="-342900">
              <a:buFont typeface="Arial" panose="020B0604020202020204" pitchFamily="34" charset="0"/>
              <a:buChar char="•"/>
            </a:pPr>
            <a:r>
              <a:rPr lang="en-US" sz="2500" dirty="0">
                <a:latin typeface="Nunito Sans" panose="00000500000000000000" pitchFamily="2" charset="0"/>
              </a:rPr>
              <a:t>trees[2] = (21 * 12) + 2 = 254</a:t>
            </a:r>
          </a:p>
          <a:p>
            <a:pPr marL="342900" indent="-342900">
              <a:buFont typeface="Arial" panose="020B0604020202020204" pitchFamily="34" charset="0"/>
              <a:buChar char="•"/>
            </a:pPr>
            <a:r>
              <a:rPr lang="en-US" sz="2500" dirty="0">
                <a:latin typeface="Nunito Sans" panose="00000500000000000000" pitchFamily="2" charset="0"/>
              </a:rPr>
              <a:t>trees[3] = (27 * 12) + 7 = 331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Tallest Tree</a:t>
            </a:r>
          </a:p>
        </p:txBody>
      </p:sp>
      <p:sp>
        <p:nvSpPr>
          <p:cNvPr id="18" name="TextBox 17"/>
          <p:cNvSpPr txBox="1"/>
          <p:nvPr/>
        </p:nvSpPr>
        <p:spPr>
          <a:xfrm>
            <a:off x="598715" y="1156906"/>
            <a:ext cx="10950806" cy="475615"/>
          </a:xfrm>
          <a:prstGeom prst="rect">
            <a:avLst/>
          </a:prstGeom>
          <a:noFill/>
        </p:spPr>
        <p:txBody>
          <a:bodyPr wrap="square" rtlCol="0">
            <a:spAutoFit/>
          </a:bodyPr>
          <a:lstStyle/>
          <a:p>
            <a:r>
              <a:rPr lang="en-US" sz="2500" dirty="0">
                <a:latin typeface="Nunito Sans" panose="00000500000000000000" pitchFamily="2" charset="0"/>
              </a:rPr>
              <a:t>Maximum of {124, 281, 254, 331} = 331, thus output is 331.</a:t>
            </a:r>
          </a:p>
        </p:txBody>
      </p:sp>
      <p:sp>
        <p:nvSpPr>
          <p:cNvPr id="8" name="TextBox 7"/>
          <p:cNvSpPr txBox="1"/>
          <p:nvPr/>
        </p:nvSpPr>
        <p:spPr>
          <a:xfrm>
            <a:off x="598714" y="22280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22280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2721864"/>
            <a:ext cx="5040086" cy="475615"/>
          </a:xfrm>
          <a:prstGeom prst="rect">
            <a:avLst/>
          </a:prstGeom>
          <a:noFill/>
        </p:spPr>
        <p:txBody>
          <a:bodyPr wrap="square" rtlCol="0">
            <a:spAutoFit/>
          </a:bodyPr>
          <a:lstStyle/>
          <a:p>
            <a:r>
              <a:rPr lang="en-US" sz="2500" dirty="0">
                <a:latin typeface="Nunito Sans" panose="00000500000000000000" pitchFamily="2" charset="0"/>
              </a:rPr>
              <a:t>666</a:t>
            </a:r>
          </a:p>
        </p:txBody>
      </p:sp>
      <p:sp>
        <p:nvSpPr>
          <p:cNvPr id="12" name="TextBox 11"/>
          <p:cNvSpPr txBox="1"/>
          <p:nvPr/>
        </p:nvSpPr>
        <p:spPr>
          <a:xfrm>
            <a:off x="598714" y="2723346"/>
            <a:ext cx="5040086" cy="1245235"/>
          </a:xfrm>
          <a:prstGeom prst="rect">
            <a:avLst/>
          </a:prstGeom>
          <a:noFill/>
        </p:spPr>
        <p:txBody>
          <a:bodyPr wrap="square" rtlCol="0">
            <a:spAutoFit/>
          </a:bodyPr>
          <a:lstStyle/>
          <a:p>
            <a:r>
              <a:rPr lang="en-US" sz="2500" dirty="0">
                <a:latin typeface="Nunito Sans" panose="00000500000000000000" pitchFamily="2" charset="0"/>
              </a:rPr>
              <a:t>feets	       inches</a:t>
            </a:r>
          </a:p>
          <a:p>
            <a:r>
              <a:rPr lang="en-US" sz="2500" dirty="0">
                <a:latin typeface="Nunito Sans" panose="00000500000000000000" pitchFamily="2" charset="0"/>
              </a:rPr>
              <a:t>46		10</a:t>
            </a:r>
          </a:p>
          <a:p>
            <a:r>
              <a:rPr lang="en-US" sz="2500" dirty="0">
                <a:latin typeface="Nunito Sans" panose="00000500000000000000" pitchFamily="2" charset="0"/>
              </a:rPr>
              <a:t>55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struct </a:t>
            </a:r>
            <a:r>
              <a:rPr lang="en-US" sz="2000" b="1" dirty="0" err="1">
                <a:solidFill>
                  <a:schemeClr val="bg1"/>
                </a:solidFill>
                <a:latin typeface="Courier New" panose="02070309020205020404" pitchFamily="49" charset="0"/>
                <a:cs typeface="Courier New" panose="02070309020205020404" pitchFamily="49" charset="0"/>
              </a:rPr>
              <a:t>TreeHeight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a:t>
            </a:r>
            <a:r>
              <a:rPr lang="en-US" sz="2000" b="1" dirty="0" err="1">
                <a:solidFill>
                  <a:schemeClr val="bg1"/>
                </a:solidFill>
                <a:latin typeface="Courier New" panose="02070309020205020404" pitchFamily="49" charset="0"/>
                <a:cs typeface="Courier New" panose="02070309020205020404" pitchFamily="49" charset="0"/>
              </a:rPr>
              <a:t>feets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inches;</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cin</a:t>
            </a:r>
            <a:r>
              <a:rPr lang="en-US" sz="2000" b="1" dirty="0">
                <a:solidFill>
                  <a:schemeClr val="bg1"/>
                </a:solidFill>
                <a:latin typeface="Courier New" panose="02070309020205020404" pitchFamily="49" charset="0"/>
                <a:cs typeface="Courier New" panose="02070309020205020404" pitchFamily="49" charset="0"/>
              </a:rPr>
              <a:t> &gt;&gt; n;</a:t>
            </a:r>
          </a:p>
          <a:p>
            <a:r>
              <a:rPr lang="en-US" sz="2000" b="1" dirty="0">
                <a:solidFill>
                  <a:schemeClr val="bg1"/>
                </a:solidFill>
                <a:latin typeface="Courier New" panose="02070309020205020404" pitchFamily="49" charset="0"/>
                <a:cs typeface="Courier New" panose="02070309020205020404" pitchFamily="49" charset="0"/>
              </a:rPr>
              <a:t>    struct </a:t>
            </a:r>
            <a:r>
              <a:rPr lang="en-US" sz="2000" b="1" dirty="0" err="1">
                <a:solidFill>
                  <a:schemeClr val="bg1"/>
                </a:solidFill>
                <a:latin typeface="Courier New" panose="02070309020205020404" pitchFamily="49" charset="0"/>
                <a:cs typeface="Courier New" panose="02070309020205020404" pitchFamily="49" charset="0"/>
              </a:rPr>
              <a:t>TreeHeight</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[n];</a:t>
            </a:r>
          </a:p>
          <a:p>
            <a:r>
              <a:rPr lang="en-US" sz="2000" b="1" dirty="0">
                <a:solidFill>
                  <a:schemeClr val="bg1"/>
                </a:solidFill>
                <a:latin typeface="Courier New" panose="02070309020205020404" pitchFamily="49" charset="0"/>
                <a:cs typeface="Courier New" panose="02070309020205020404" pitchFamily="49" charset="0"/>
              </a:rPr>
              <a:t>    for(int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 0;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&lt; n;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cin</a:t>
            </a:r>
            <a:r>
              <a:rPr lang="en-US" sz="2000" b="1" dirty="0">
                <a:solidFill>
                  <a:schemeClr val="bg1"/>
                </a:solidFill>
                <a:latin typeface="Courier New" panose="02070309020205020404" pitchFamily="49" charset="0"/>
                <a:cs typeface="Courier New" panose="02070309020205020404" pitchFamily="49" charset="0"/>
              </a:rPr>
              <a:t> &gt;&gt; </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feets</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cin</a:t>
            </a:r>
            <a:r>
              <a:rPr lang="en-US" sz="2000" b="1" dirty="0">
                <a:solidFill>
                  <a:schemeClr val="bg1"/>
                </a:solidFill>
                <a:latin typeface="Courier New" panose="02070309020205020404" pitchFamily="49" charset="0"/>
                <a:cs typeface="Courier New" panose="02070309020205020404" pitchFamily="49" charset="0"/>
              </a:rPr>
              <a:t> &gt;&gt; </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].inches;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max = 0;</a:t>
            </a:r>
          </a:p>
          <a:p>
            <a:r>
              <a:rPr lang="en-US" sz="2000" b="1" dirty="0">
                <a:solidFill>
                  <a:schemeClr val="bg1"/>
                </a:solidFill>
                <a:latin typeface="Courier New" panose="02070309020205020404" pitchFamily="49" charset="0"/>
                <a:cs typeface="Courier New" panose="02070309020205020404" pitchFamily="49" charset="0"/>
              </a:rPr>
              <a:t>    for(int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 0;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&lt; n;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temp = </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feets</a:t>
            </a:r>
            <a:r>
              <a:rPr lang="en-US" sz="2000" b="1" dirty="0">
                <a:solidFill>
                  <a:schemeClr val="bg1"/>
                </a:solidFill>
                <a:latin typeface="Courier New" panose="02070309020205020404" pitchFamily="49" charset="0"/>
                <a:cs typeface="Courier New" panose="02070309020205020404" pitchFamily="49" charset="0"/>
              </a:rPr>
              <a:t> * 12 + </a:t>
            </a:r>
            <a:r>
              <a:rPr lang="en-US" sz="2000" b="1" dirty="0" err="1">
                <a:solidFill>
                  <a:schemeClr val="bg1"/>
                </a:solidFill>
                <a:latin typeface="Courier New" panose="02070309020205020404" pitchFamily="49" charset="0"/>
                <a:cs typeface="Courier New" panose="02070309020205020404" pitchFamily="49" charset="0"/>
              </a:rPr>
              <a:t>arr</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].inches;</a:t>
            </a:r>
          </a:p>
          <a:p>
            <a:r>
              <a:rPr lang="en-US" sz="2000" b="1" dirty="0">
                <a:solidFill>
                  <a:schemeClr val="bg1"/>
                </a:solidFill>
                <a:latin typeface="Courier New" panose="02070309020205020404" pitchFamily="49" charset="0"/>
                <a:cs typeface="Courier New" panose="02070309020205020404" pitchFamily="49" charset="0"/>
              </a:rPr>
              <a:t>        if(max &lt; temp)</a:t>
            </a:r>
          </a:p>
          <a:p>
            <a:r>
              <a:rPr lang="en-US" sz="2000" b="1" dirty="0">
                <a:solidFill>
                  <a:schemeClr val="bg1"/>
                </a:solidFill>
                <a:latin typeface="Courier New" panose="02070309020205020404" pitchFamily="49" charset="0"/>
                <a:cs typeface="Courier New" panose="02070309020205020404" pitchFamily="49" charset="0"/>
              </a:rPr>
              <a:t>            max = temp;</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cout</a:t>
            </a:r>
            <a:r>
              <a:rPr lang="en-US" sz="2000" b="1" dirty="0">
                <a:solidFill>
                  <a:schemeClr val="bg1"/>
                </a:solidFill>
                <a:latin typeface="Courier New" panose="02070309020205020404" pitchFamily="49" charset="0"/>
                <a:cs typeface="Courier New" panose="02070309020205020404" pitchFamily="49" charset="0"/>
              </a:rPr>
              <a:t> &lt;&lt; max;</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p:txBody>
      </p:sp>
    </p:spTree>
    <p:extLst>
      <p:ext uri="{BB962C8B-B14F-4D97-AF65-F5344CB8AC3E}">
        <p14:creationId xmlns:p14="http://schemas.microsoft.com/office/powerpoint/2010/main" val="176862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28495" y="228600"/>
            <a:ext cx="973391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Fragments divisible by eleven</a:t>
            </a:r>
          </a:p>
        </p:txBody>
      </p:sp>
      <p:sp>
        <p:nvSpPr>
          <p:cNvPr id="18" name="TextBox 17"/>
          <p:cNvSpPr txBox="1"/>
          <p:nvPr/>
        </p:nvSpPr>
        <p:spPr>
          <a:xfrm>
            <a:off x="598715" y="1156906"/>
            <a:ext cx="10950806" cy="5092700"/>
          </a:xfrm>
          <a:prstGeom prst="rect">
            <a:avLst/>
          </a:prstGeom>
          <a:noFill/>
        </p:spPr>
        <p:txBody>
          <a:bodyPr wrap="square" rtlCol="0">
            <a:spAutoFit/>
          </a:bodyPr>
          <a:lstStyle/>
          <a:p>
            <a:r>
              <a:rPr lang="en-US" sz="2500" b="1" dirty="0">
                <a:latin typeface="Nunito Sans" panose="00000500000000000000" pitchFamily="2" charset="0"/>
              </a:rPr>
              <a:t>Problem statement</a:t>
            </a:r>
            <a:endParaRPr lang="en-US" sz="2500" dirty="0">
              <a:latin typeface="Nunito Sans" panose="00000500000000000000" pitchFamily="2" charset="0"/>
            </a:endParaRPr>
          </a:p>
          <a:p>
            <a:r>
              <a:rPr lang="en-US" sz="2500" dirty="0">
                <a:latin typeface="Nunito Sans" panose="00000500000000000000" pitchFamily="2" charset="0"/>
              </a:rPr>
              <a:t>You are given a function, </a:t>
            </a:r>
          </a:p>
          <a:p>
            <a:r>
              <a:rPr lang="en-US" sz="2500" dirty="0">
                <a:latin typeface="Nunito Sans" panose="00000500000000000000" pitchFamily="2" charset="0"/>
              </a:rPr>
              <a:t>def DivisibilityByEleven(num):</a:t>
            </a:r>
          </a:p>
          <a:p>
            <a:endParaRPr lang="en-US" sz="2500" dirty="0">
              <a:latin typeface="Nunito Sans" panose="00000500000000000000" pitchFamily="2" charset="0"/>
            </a:endParaRPr>
          </a:p>
          <a:p>
            <a:r>
              <a:rPr lang="en-US" sz="2500" dirty="0">
                <a:latin typeface="Nunito Sans" panose="00000500000000000000" pitchFamily="2" charset="0"/>
              </a:rPr>
              <a:t>The function accepts an integer 'num' as input. You have to implement the function such that it returns the number of contiguous integer fragments of 'num' that are divisible by 11. Contiguous integer fragments of a number, say 1273, are:</a:t>
            </a:r>
          </a:p>
          <a:p>
            <a:r>
              <a:rPr lang="en-US" sz="2500" b="1" dirty="0">
                <a:latin typeface="Nunito Sans" panose="00000500000000000000" pitchFamily="2" charset="0"/>
              </a:rPr>
              <a:t>Example:</a:t>
            </a:r>
          </a:p>
          <a:p>
            <a:r>
              <a:rPr lang="en-US" sz="2500" b="1" dirty="0">
                <a:latin typeface="Nunito Sans" panose="00000500000000000000" pitchFamily="2" charset="0"/>
              </a:rPr>
              <a:t>Input:</a:t>
            </a:r>
            <a:endParaRPr lang="en-US" sz="2500" dirty="0">
              <a:latin typeface="Nunito Sans" panose="00000500000000000000" pitchFamily="2" charset="0"/>
            </a:endParaRPr>
          </a:p>
          <a:p>
            <a:r>
              <a:rPr lang="en-US" sz="2500" dirty="0">
                <a:latin typeface="Nunito Sans" panose="00000500000000000000" pitchFamily="2" charset="0"/>
              </a:rPr>
              <a:t>1215598</a:t>
            </a:r>
          </a:p>
          <a:p>
            <a:r>
              <a:rPr lang="en-US" sz="2500" b="1" dirty="0">
                <a:latin typeface="Nunito Sans" panose="00000500000000000000" pitchFamily="2" charset="0"/>
              </a:rPr>
              <a:t>Output:</a:t>
            </a:r>
          </a:p>
          <a:p>
            <a:r>
              <a:rPr lang="en-US" sz="2500" dirty="0">
                <a:latin typeface="Nunito Sans" panose="00000500000000000000" pitchFamily="2" charset="0"/>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764665" y="228600"/>
            <a:ext cx="989774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Fragments divisible by eleven</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b="1" dirty="0">
                <a:latin typeface="Nunito Sans" panose="00000500000000000000" pitchFamily="2" charset="0"/>
              </a:rPr>
              <a:t>Explanation: </a:t>
            </a:r>
            <a:r>
              <a:rPr lang="en-US" sz="2500" dirty="0">
                <a:latin typeface="Nunito Sans" panose="00000500000000000000" pitchFamily="2" charset="0"/>
              </a:rPr>
              <a:t>55, 121, 12155 and 15598 are contiguous fragments of the number 1215598 that are divisible by 11.</a:t>
            </a:r>
          </a:p>
        </p:txBody>
      </p:sp>
      <p:sp>
        <p:nvSpPr>
          <p:cNvPr id="8" name="TextBox 7"/>
          <p:cNvSpPr txBox="1"/>
          <p:nvPr/>
        </p:nvSpPr>
        <p:spPr>
          <a:xfrm>
            <a:off x="598714" y="22280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22280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2721864"/>
            <a:ext cx="5040086" cy="475615"/>
          </a:xfrm>
          <a:prstGeom prst="rect">
            <a:avLst/>
          </a:prstGeom>
          <a:noFill/>
        </p:spPr>
        <p:txBody>
          <a:bodyPr wrap="square" rtlCol="0">
            <a:spAutoFit/>
          </a:bodyPr>
          <a:lstStyle/>
          <a:p>
            <a:r>
              <a:rPr lang="en-US" sz="2500" dirty="0">
                <a:latin typeface="Nunito Sans" panose="00000500000000000000" pitchFamily="2" charset="0"/>
              </a:rPr>
              <a:t>1</a:t>
            </a:r>
          </a:p>
        </p:txBody>
      </p:sp>
      <p:sp>
        <p:nvSpPr>
          <p:cNvPr id="12" name="TextBox 11"/>
          <p:cNvSpPr txBox="1"/>
          <p:nvPr/>
        </p:nvSpPr>
        <p:spPr>
          <a:xfrm>
            <a:off x="598714" y="2723346"/>
            <a:ext cx="5040086" cy="475615"/>
          </a:xfrm>
          <a:prstGeom prst="rect">
            <a:avLst/>
          </a:prstGeom>
          <a:noFill/>
        </p:spPr>
        <p:txBody>
          <a:bodyPr wrap="square" rtlCol="0">
            <a:spAutoFit/>
          </a:bodyPr>
          <a:lstStyle/>
          <a:p>
            <a:r>
              <a:rPr lang="en-US" sz="2500" dirty="0">
                <a:latin typeface="Nunito Sans" panose="00000500000000000000" pitchFamily="2" charset="0"/>
              </a:rPr>
              <a:t>55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#include&lt;bits/stdc++.h&gt;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cin</a:t>
            </a:r>
            <a:r>
              <a:rPr lang="en-US" sz="2000" b="1" dirty="0">
                <a:solidFill>
                  <a:schemeClr val="bg1"/>
                </a:solidFill>
                <a:latin typeface="Courier New" panose="02070309020205020404" pitchFamily="49" charset="0"/>
                <a:cs typeface="Courier New" panose="02070309020205020404" pitchFamily="49" charset="0"/>
              </a:rPr>
              <a:t> &gt;&gt; 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temp = n;</a:t>
            </a:r>
          </a:p>
          <a:p>
            <a:r>
              <a:rPr lang="en-US" sz="2000" b="1" dirty="0">
                <a:solidFill>
                  <a:schemeClr val="bg1"/>
                </a:solidFill>
                <a:latin typeface="Courier New" panose="02070309020205020404" pitchFamily="49" charset="0"/>
                <a:cs typeface="Courier New" panose="02070309020205020404" pitchFamily="49" charset="0"/>
              </a:rPr>
              <a:t>    int sum, count = 0;</a:t>
            </a:r>
          </a:p>
          <a:p>
            <a:r>
              <a:rPr lang="en-US" sz="2000" b="1" dirty="0">
                <a:solidFill>
                  <a:schemeClr val="bg1"/>
                </a:solidFill>
                <a:latin typeface="Courier New" panose="02070309020205020404" pitchFamily="49" charset="0"/>
                <a:cs typeface="Courier New" panose="02070309020205020404" pitchFamily="49" charset="0"/>
              </a:rPr>
              <a:t>    vector &lt;int&gt; v;</a:t>
            </a:r>
          </a:p>
          <a:p>
            <a:r>
              <a:rPr lang="en-US" sz="2000" b="1" dirty="0">
                <a:solidFill>
                  <a:schemeClr val="bg1"/>
                </a:solidFill>
                <a:latin typeface="Courier New" panose="02070309020205020404" pitchFamily="49" charset="0"/>
                <a:cs typeface="Courier New" panose="02070309020205020404" pitchFamily="49" charset="0"/>
              </a:rPr>
              <a:t>    int </a:t>
            </a:r>
            <a:r>
              <a:rPr lang="en-US" sz="2000" b="1" dirty="0" err="1">
                <a:solidFill>
                  <a:schemeClr val="bg1"/>
                </a:solidFill>
                <a:latin typeface="Courier New" panose="02070309020205020404" pitchFamily="49" charset="0"/>
                <a:cs typeface="Courier New" panose="02070309020205020404" pitchFamily="49" charset="0"/>
              </a:rPr>
              <a:t>len</a:t>
            </a:r>
            <a:r>
              <a:rPr lang="en-US" sz="2000" b="1" dirty="0">
                <a:solidFill>
                  <a:schemeClr val="bg1"/>
                </a:solidFill>
                <a:latin typeface="Courier New" panose="02070309020205020404" pitchFamily="49" charset="0"/>
                <a:cs typeface="Courier New" panose="02070309020205020404" pitchFamily="49" charset="0"/>
              </a:rPr>
              <a:t> = 0;</a:t>
            </a:r>
          </a:p>
          <a:p>
            <a:r>
              <a:rPr lang="en-US" sz="2000" b="1" dirty="0">
                <a:solidFill>
                  <a:schemeClr val="bg1"/>
                </a:solidFill>
                <a:latin typeface="Courier New" panose="02070309020205020404" pitchFamily="49" charset="0"/>
                <a:cs typeface="Courier New" panose="02070309020205020404" pitchFamily="49" charset="0"/>
              </a:rPr>
              <a:t>    while(n !=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v.push_back</a:t>
            </a:r>
            <a:r>
              <a:rPr lang="en-US" sz="2000" b="1" dirty="0">
                <a:solidFill>
                  <a:schemeClr val="bg1"/>
                </a:solidFill>
                <a:latin typeface="Courier New" panose="02070309020205020404" pitchFamily="49" charset="0"/>
                <a:cs typeface="Courier New" panose="02070309020205020404" pitchFamily="49" charset="0"/>
              </a:rPr>
              <a:t>(n % 10);</a:t>
            </a:r>
          </a:p>
          <a:p>
            <a:r>
              <a:rPr lang="en-US" sz="2000" b="1" dirty="0">
                <a:solidFill>
                  <a:schemeClr val="bg1"/>
                </a:solidFill>
                <a:latin typeface="Courier New" panose="02070309020205020404" pitchFamily="49" charset="0"/>
                <a:cs typeface="Courier New" panose="02070309020205020404" pitchFamily="49" charset="0"/>
              </a:rPr>
              <a:t>        n = n / 10;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reverse(</a:t>
            </a:r>
            <a:r>
              <a:rPr lang="en-US" sz="2000" b="1" dirty="0" err="1">
                <a:solidFill>
                  <a:schemeClr val="bg1"/>
                </a:solidFill>
                <a:latin typeface="Courier New" panose="02070309020205020404" pitchFamily="49" charset="0"/>
                <a:cs typeface="Courier New" panose="02070309020205020404" pitchFamily="49" charset="0"/>
              </a:rPr>
              <a:t>v.begin</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v.end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for(int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 0;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&lt; </a:t>
            </a:r>
            <a:r>
              <a:rPr lang="en-US" sz="2000" b="1" dirty="0" err="1">
                <a:solidFill>
                  <a:schemeClr val="bg1"/>
                </a:solidFill>
                <a:latin typeface="Courier New" panose="02070309020205020404" pitchFamily="49" charset="0"/>
                <a:cs typeface="Courier New" panose="02070309020205020404" pitchFamily="49" charset="0"/>
              </a:rPr>
              <a:t>v.size</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sum = v[</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for(int j = i+1; j &lt; </a:t>
            </a:r>
            <a:r>
              <a:rPr lang="en-US" sz="2000" b="1" dirty="0" err="1">
                <a:solidFill>
                  <a:schemeClr val="bg1"/>
                </a:solidFill>
                <a:latin typeface="Courier New" panose="02070309020205020404" pitchFamily="49" charset="0"/>
                <a:cs typeface="Courier New" panose="02070309020205020404" pitchFamily="49" charset="0"/>
              </a:rPr>
              <a:t>v.size</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j++</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sum = sum * 10 + v[j];</a:t>
            </a:r>
          </a:p>
          <a:p>
            <a:r>
              <a:rPr lang="en-US" sz="2000" b="1" dirty="0">
                <a:solidFill>
                  <a:schemeClr val="bg1"/>
                </a:solidFill>
                <a:latin typeface="Courier New" panose="02070309020205020404" pitchFamily="49" charset="0"/>
                <a:cs typeface="Courier New" panose="02070309020205020404" pitchFamily="49" charset="0"/>
              </a:rPr>
              <a:t>            if(sum % 11 == 0)</a:t>
            </a:r>
          </a:p>
          <a:p>
            <a:r>
              <a:rPr lang="en-US" sz="2000" b="1" dirty="0">
                <a:solidFill>
                  <a:schemeClr val="bg1"/>
                </a:solidFill>
                <a:latin typeface="Courier New" panose="02070309020205020404" pitchFamily="49" charset="0"/>
                <a:cs typeface="Courier New" panose="02070309020205020404" pitchFamily="49" charset="0"/>
              </a:rPr>
              <a:t>                count++;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cout</a:t>
            </a:r>
            <a:r>
              <a:rPr lang="en-US" sz="2000" b="1" dirty="0">
                <a:solidFill>
                  <a:schemeClr val="bg1"/>
                </a:solidFill>
                <a:latin typeface="Courier New" panose="02070309020205020404" pitchFamily="49" charset="0"/>
                <a:cs typeface="Courier New" panose="02070309020205020404" pitchFamily="49" charset="0"/>
              </a:rPr>
              <a:t> &lt;&lt; count;</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a:t>
            </a:r>
          </a:p>
        </p:txBody>
      </p:sp>
    </p:spTree>
    <p:extLst>
      <p:ext uri="{BB962C8B-B14F-4D97-AF65-F5344CB8AC3E}">
        <p14:creationId xmlns:p14="http://schemas.microsoft.com/office/powerpoint/2010/main" val="300595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28495" y="228600"/>
            <a:ext cx="973391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Balance Fruits</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b="1" dirty="0">
                <a:latin typeface="Nunito Sans" panose="00000500000000000000" pitchFamily="2" charset="0"/>
              </a:rPr>
              <a:t>Problem statement</a:t>
            </a:r>
            <a:endParaRPr lang="en-US" sz="2500" dirty="0">
              <a:latin typeface="Nunito Sans" panose="00000500000000000000" pitchFamily="2" charset="0"/>
            </a:endParaRPr>
          </a:p>
          <a:p>
            <a:r>
              <a:rPr lang="en-US" sz="2500" dirty="0">
                <a:latin typeface="Nunito Sans" panose="00000500000000000000" pitchFamily="2" charset="0"/>
              </a:rPr>
              <a:t>Implement the following function:</a:t>
            </a:r>
          </a:p>
          <a:p>
            <a:r>
              <a:rPr lang="en-US" sz="2500" dirty="0">
                <a:latin typeface="Nunito Sans" panose="00000500000000000000" pitchFamily="2" charset="0"/>
              </a:rPr>
              <a:t>int BalanceFruits(int a, int m, int rs);</a:t>
            </a:r>
          </a:p>
          <a:p>
            <a:endParaRPr lang="en-US" sz="2500" dirty="0">
              <a:latin typeface="Nunito Sans" panose="00000500000000000000" pitchFamily="2" charset="0"/>
            </a:endParaRPr>
          </a:p>
          <a:p>
            <a:r>
              <a:rPr lang="en-US" sz="2500" dirty="0">
                <a:latin typeface="Nunito Sans" panose="00000500000000000000" pitchFamily="2" charset="0"/>
              </a:rPr>
              <a:t>You have a basket full of apples and mangoes, your job is to make the numer of apples and given a function that accepts three integers 'a', 'm' and 'rs' as its argument where 'a' and a basket respectively and 'rs' is the rupees that you have. Implement the function to balance the basket.</a:t>
            </a:r>
          </a:p>
          <a:p>
            <a:pPr marL="342900" indent="-342900">
              <a:buFont typeface="Arial" panose="020B0604020202020204" pitchFamily="34" charset="0"/>
              <a:buChar char="•"/>
            </a:pPr>
            <a:r>
              <a:rPr lang="en-US" sz="2500" dirty="0">
                <a:latin typeface="Nunito Sans" panose="00000500000000000000" pitchFamily="2" charset="0"/>
              </a:rPr>
              <a:t>If 'a' &gt; 'm', then buy (a - m) mangoes at the rate of Rs 1 per mango.</a:t>
            </a:r>
          </a:p>
          <a:p>
            <a:pPr marL="342900" indent="-342900">
              <a:buFont typeface="Arial" panose="020B0604020202020204" pitchFamily="34" charset="0"/>
              <a:buChar char="•"/>
            </a:pPr>
            <a:r>
              <a:rPr lang="en-US" sz="2500" dirty="0">
                <a:latin typeface="Nunito Sans" panose="00000500000000000000" pitchFamily="2" charset="0"/>
              </a:rPr>
              <a:t>If 'a' &lt; 'm', then sell (m - a) mangoes at the rate of Rs 1 per mango.</a:t>
            </a:r>
          </a:p>
          <a:p>
            <a:pPr indent="0">
              <a:buFont typeface="Arial" panose="020B0604020202020204" pitchFamily="34" charset="0"/>
              <a:buNone/>
            </a:pPr>
            <a:r>
              <a:rPr lang="en-US" sz="2500" dirty="0">
                <a:latin typeface="Nunito Sans" panose="00000500000000000000" pitchFamily="2" charset="0"/>
              </a:rPr>
              <a:t>Return the total rupees left with you after balancing the fruits.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2668</Words>
  <Application>Microsoft Office PowerPoint</Application>
  <PresentationFormat>Widescreen</PresentationFormat>
  <Paragraphs>663</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Anand S</cp:lastModifiedBy>
  <cp:revision>241</cp:revision>
  <dcterms:created xsi:type="dcterms:W3CDTF">2006-08-16T00:00:00Z</dcterms:created>
  <dcterms:modified xsi:type="dcterms:W3CDTF">2023-09-24T04:39:35Z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