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4"/>
  </p:notesMasterIdLst>
  <p:sldIdLst>
    <p:sldId id="387" r:id="rId2"/>
    <p:sldId id="385" r:id="rId3"/>
    <p:sldId id="280" r:id="rId4"/>
    <p:sldId id="386" r:id="rId5"/>
    <p:sldId id="389" r:id="rId6"/>
    <p:sldId id="346" r:id="rId7"/>
    <p:sldId id="390" r:id="rId8"/>
    <p:sldId id="391" r:id="rId9"/>
    <p:sldId id="347" r:id="rId10"/>
    <p:sldId id="297" r:id="rId11"/>
    <p:sldId id="348" r:id="rId12"/>
    <p:sldId id="349" r:id="rId13"/>
    <p:sldId id="300" r:id="rId14"/>
    <p:sldId id="380" r:id="rId15"/>
    <p:sldId id="381" r:id="rId16"/>
    <p:sldId id="382" r:id="rId17"/>
    <p:sldId id="383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275" r:id="rId31"/>
    <p:sldId id="295" r:id="rId32"/>
    <p:sldId id="296" r:id="rId33"/>
    <p:sldId id="378" r:id="rId34"/>
    <p:sldId id="298" r:id="rId35"/>
    <p:sldId id="299" r:id="rId36"/>
    <p:sldId id="379" r:id="rId37"/>
    <p:sldId id="301" r:id="rId38"/>
    <p:sldId id="302" r:id="rId39"/>
    <p:sldId id="305" r:id="rId40"/>
    <p:sldId id="303" r:id="rId41"/>
    <p:sldId id="304" r:id="rId42"/>
    <p:sldId id="306" r:id="rId43"/>
    <p:sldId id="307" r:id="rId44"/>
    <p:sldId id="290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Nunito Sans" pitchFamily="2" charset="0"/>
      <p:regular r:id="rId79"/>
      <p:bold r:id="rId80"/>
      <p:italic r:id="rId81"/>
      <p:boldItalic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9599" autoAdjust="0"/>
  </p:normalViewPr>
  <p:slideViewPr>
    <p:cSldViewPr>
      <p:cViewPr varScale="1">
        <p:scale>
          <a:sx n="73" d="100"/>
          <a:sy n="73" d="100"/>
        </p:scale>
        <p:origin x="91" y="139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font" Target="fonts/font2.fntdata" /><Relationship Id="rId84" Type="http://schemas.openxmlformats.org/officeDocument/2006/relationships/viewProps" Target="view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notesMaster" Target="notesMasters/notesMaster1.xml" /><Relationship Id="rId79" Type="http://schemas.openxmlformats.org/officeDocument/2006/relationships/font" Target="fonts/font5.fntdata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font" Target="fonts/font8.fntdata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font" Target="fonts/font3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font" Target="fonts/font6.fntdata" /><Relationship Id="rId85" Type="http://schemas.openxmlformats.org/officeDocument/2006/relationships/theme" Target="theme/theme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font" Target="fonts/font1.fntdata" /><Relationship Id="rId8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font" Target="fonts/font4.fntdata" /><Relationship Id="rId81" Type="http://schemas.openxmlformats.org/officeDocument/2006/relationships/font" Target="fonts/font7.fntdata" /><Relationship Id="rId8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2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4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0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9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4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4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5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0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6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2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1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1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4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7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04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8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3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4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7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Logical relationship existing between individual elements of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Way of organizing all data items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It doesn’t consider not only the elements stored but also their relationship to each other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Mathematical or logical model of a particular organization of data items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Data Structures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 flipV="1">
            <a:off x="6310314" y="4251334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810116" y="4038608"/>
            <a:ext cx="1371600" cy="533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Nunito Sans" charset="0"/>
            </a:endParaRPr>
          </a:p>
          <a:p>
            <a:pPr algn="ctr"/>
            <a:r>
              <a:rPr lang="en-US" sz="2000" b="1" dirty="0">
                <a:latin typeface="Nunito Sans" charset="0"/>
              </a:rPr>
              <a:t>Node2</a:t>
            </a:r>
          </a:p>
          <a:p>
            <a:pPr algn="ctr"/>
            <a:endParaRPr lang="en-US" sz="2000" b="1" dirty="0">
              <a:latin typeface="Nunito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53708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 flipV="1">
            <a:off x="6310314" y="5537218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810116" y="5324492"/>
            <a:ext cx="1371600" cy="533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Nunito Sans" charset="0"/>
            </a:endParaRPr>
          </a:p>
          <a:p>
            <a:pPr algn="ctr"/>
            <a:r>
              <a:rPr lang="en-US" sz="2000" b="1" dirty="0">
                <a:latin typeface="Nunito Sans" charset="0"/>
              </a:rPr>
              <a:t>Node3</a:t>
            </a:r>
          </a:p>
          <a:p>
            <a:pPr algn="ctr"/>
            <a:endParaRPr lang="en-US" sz="2000" b="1" dirty="0">
              <a:latin typeface="Nunito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23422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6712" y="2428868"/>
            <a:ext cx="4286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charset="0"/>
              </a:rPr>
              <a:t>How can we allocate memory for Node?</a:t>
            </a:r>
          </a:p>
          <a:p>
            <a:endParaRPr lang="en-US" sz="2500" dirty="0">
              <a:latin typeface="Nunito Sans" charset="0"/>
            </a:endParaRPr>
          </a:p>
          <a:p>
            <a:r>
              <a:rPr lang="en-US" sz="2500" dirty="0">
                <a:latin typeface="Nunito Sans" charset="0"/>
              </a:rPr>
              <a:t>Using </a:t>
            </a:r>
            <a:r>
              <a:rPr lang="en-US" sz="2500" dirty="0" err="1">
                <a:latin typeface="Nunito Sans" charset="0"/>
              </a:rPr>
              <a:t>malloc</a:t>
            </a:r>
            <a:r>
              <a:rPr lang="en-US" sz="2500" dirty="0">
                <a:latin typeface="Nunito Sans" charset="0"/>
              </a:rPr>
              <a:t>()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67372" y="2643182"/>
            <a:ext cx="1371600" cy="533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Nunito Sans" charset="0"/>
            </a:endParaRPr>
          </a:p>
          <a:p>
            <a:pPr algn="ctr"/>
            <a:r>
              <a:rPr lang="en-US" sz="2000" b="1" dirty="0">
                <a:latin typeface="Nunito Sans" charset="0"/>
              </a:rPr>
              <a:t>Node</a:t>
            </a:r>
          </a:p>
          <a:p>
            <a:pPr algn="ctr"/>
            <a:endParaRPr lang="en-US" sz="20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64330" y="2643182"/>
            <a:ext cx="214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Node’s  </a:t>
            </a:r>
            <a:r>
              <a:rPr lang="en-US" sz="2000" b="1" dirty="0" err="1">
                <a:latin typeface="Nunito Sans" charset="0"/>
              </a:rPr>
              <a:t>datatype</a:t>
            </a:r>
            <a:r>
              <a:rPr lang="en-US" sz="2000" b="1" dirty="0">
                <a:latin typeface="Nunito Sans" charset="0"/>
              </a:rPr>
              <a:t>?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223304" y="2285992"/>
            <a:ext cx="3300928" cy="1928826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Nunito Sans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         -  </a:t>
            </a:r>
            <a:r>
              <a:rPr lang="en-US" sz="2400" b="1" dirty="0" err="1">
                <a:solidFill>
                  <a:schemeClr val="tx1"/>
                </a:solidFill>
                <a:latin typeface="Nunito Sans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         -  pointer;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}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166646" y="4572008"/>
            <a:ext cx="3929090" cy="2071702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Nunito Sans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 ______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Nunito Sans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data;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   ____________* next;</a:t>
            </a:r>
          </a:p>
          <a:p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};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3667108" y="1493279"/>
            <a:ext cx="1789542" cy="540327"/>
          </a:xfrm>
          <a:prstGeom prst="wedgeRoundRectCallou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Nunito Sans" charset="0"/>
              </a:rPr>
              <a:t>head’s </a:t>
            </a:r>
            <a:r>
              <a:rPr lang="en-US" sz="2000" b="1" dirty="0" err="1">
                <a:solidFill>
                  <a:schemeClr val="tx1"/>
                </a:solidFill>
                <a:latin typeface="Nunito Sans" charset="0"/>
              </a:rPr>
              <a:t>datatype</a:t>
            </a:r>
            <a:r>
              <a:rPr lang="en-US" sz="2000" b="1" dirty="0">
                <a:solidFill>
                  <a:schemeClr val="tx1"/>
                </a:solidFill>
                <a:latin typeface="Nunito Sans" charset="0"/>
              </a:rPr>
              <a:t>?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166646" y="1500206"/>
            <a:ext cx="2857520" cy="533400"/>
          </a:xfrm>
          <a:prstGeom prst="wedgeRoundRectCallout">
            <a:avLst>
              <a:gd name="adj1" fmla="val -20281"/>
              <a:gd name="adj2" fmla="val 658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Nunito Sans" charset="0"/>
              </a:rPr>
              <a:t>struct</a:t>
            </a:r>
            <a:r>
              <a:rPr lang="en-US" sz="2400" b="1" dirty="0">
                <a:solidFill>
                  <a:schemeClr val="tx1"/>
                </a:solidFill>
                <a:latin typeface="Nunito Sans" charset="0"/>
              </a:rPr>
              <a:t> Node *head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09654" y="4572008"/>
            <a:ext cx="149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charset="0"/>
              </a:rPr>
              <a:t>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274" y="5681979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Nunito Sans" charset="0"/>
              </a:rPr>
              <a:t>struct</a:t>
            </a:r>
            <a:r>
              <a:rPr lang="en-US" sz="2400" b="1" dirty="0">
                <a:latin typeface="Nunito Sans" charset="0"/>
              </a:rPr>
              <a:t>  Node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56075" y="5681979"/>
            <a:ext cx="41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charset="0"/>
              </a:rPr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13265" y="4548854"/>
            <a:ext cx="41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charset="0"/>
              </a:rPr>
              <a:t>?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NULL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solidFill>
            <a:schemeClr val="bg1"/>
          </a:solidFill>
          <a:ln>
            <a:solidFill>
              <a:srgbClr val="30303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67372" y="2643182"/>
            <a:ext cx="1371600" cy="533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Nunito Sans" charset="0"/>
            </a:endParaRPr>
          </a:p>
          <a:p>
            <a:pPr algn="ctr"/>
            <a:r>
              <a:rPr lang="en-US" sz="2000" b="1" dirty="0">
                <a:latin typeface="Nunito Sans" charset="0"/>
              </a:rPr>
              <a:t>Node</a:t>
            </a:r>
          </a:p>
          <a:p>
            <a:pPr algn="ctr"/>
            <a:endParaRPr lang="en-US" sz="20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allAtOnce" animBg="1"/>
      <p:bldP spid="44" grpId="0" animBg="1"/>
      <p:bldP spid="45" grpId="0"/>
      <p:bldP spid="46" grpId="0" build="allAtOnce" animBg="1"/>
      <p:bldP spid="47" grpId="0"/>
      <p:bldP spid="48" grpId="0"/>
      <p:bldP spid="49" grpId="0"/>
      <p:bldP spid="49" grpId="1"/>
      <p:bldP spid="50" grpId="0"/>
      <p:bldP spid="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push(struct Node **head, int value)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(struct Node*)malloc(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Node));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 = 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*head;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*head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print(struct Node *head)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*temp = head;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while(temp 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temp-&gt;data;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Node *head = NULL;	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if(n != 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push(&amp;head, 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print(head);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4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push(struct Node **head, int value)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 = 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*head;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*head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5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print(Node *head)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*temp = head;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while(temp 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temp-&gt;data;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 = temp-&gt;next;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*head = NULL;	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if(n != 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push(&amp;head, 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print(head);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8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Classification of Data Structures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582DD5-817C-44D4-AB9F-627EB361B41C}"/>
              </a:ext>
            </a:extLst>
          </p:cNvPr>
          <p:cNvSpPr/>
          <p:nvPr/>
        </p:nvSpPr>
        <p:spPr>
          <a:xfrm>
            <a:off x="4114800" y="1752600"/>
            <a:ext cx="2743200" cy="762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2E6F6B-7366-4AD6-9C7A-7BC303E43698}"/>
              </a:ext>
            </a:extLst>
          </p:cNvPr>
          <p:cNvSpPr/>
          <p:nvPr/>
        </p:nvSpPr>
        <p:spPr>
          <a:xfrm>
            <a:off x="2209800" y="3048000"/>
            <a:ext cx="1981200" cy="6096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D76DB7-AD95-415B-941E-41227B54F1F3}"/>
              </a:ext>
            </a:extLst>
          </p:cNvPr>
          <p:cNvSpPr/>
          <p:nvPr/>
        </p:nvSpPr>
        <p:spPr>
          <a:xfrm>
            <a:off x="6705600" y="3048000"/>
            <a:ext cx="2209800" cy="6096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42A0A6-AD3E-4D40-9C5B-FC0D4A139DEF}"/>
              </a:ext>
            </a:extLst>
          </p:cNvPr>
          <p:cNvCxnSpPr/>
          <p:nvPr/>
        </p:nvCxnSpPr>
        <p:spPr>
          <a:xfrm rot="5400000">
            <a:off x="2210594" y="3886200"/>
            <a:ext cx="4564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B90D2-A28B-40F8-99D2-5C471C74FF6C}"/>
              </a:ext>
            </a:extLst>
          </p:cNvPr>
          <p:cNvCxnSpPr/>
          <p:nvPr/>
        </p:nvCxnSpPr>
        <p:spPr>
          <a:xfrm>
            <a:off x="2438400" y="4114800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A3CC0709-7CC9-4382-9E40-E5DECE1BFE4F}"/>
              </a:ext>
            </a:extLst>
          </p:cNvPr>
          <p:cNvSpPr/>
          <p:nvPr/>
        </p:nvSpPr>
        <p:spPr>
          <a:xfrm>
            <a:off x="2819400" y="38862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73653-B263-4C85-B433-01339F76D163}"/>
              </a:ext>
            </a:extLst>
          </p:cNvPr>
          <p:cNvCxnSpPr/>
          <p:nvPr/>
        </p:nvCxnSpPr>
        <p:spPr>
          <a:xfrm>
            <a:off x="2438400" y="4572000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47E6B8-D424-48D5-A889-948043638330}"/>
              </a:ext>
            </a:extLst>
          </p:cNvPr>
          <p:cNvCxnSpPr/>
          <p:nvPr/>
        </p:nvCxnSpPr>
        <p:spPr>
          <a:xfrm>
            <a:off x="2438400" y="5029200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25FE1E-1C10-4512-A5BD-F300C201206B}"/>
              </a:ext>
            </a:extLst>
          </p:cNvPr>
          <p:cNvCxnSpPr/>
          <p:nvPr/>
        </p:nvCxnSpPr>
        <p:spPr>
          <a:xfrm>
            <a:off x="2438400" y="5486400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86467B0A-D3B6-4B15-B9C0-959C6E601B4B}"/>
              </a:ext>
            </a:extLst>
          </p:cNvPr>
          <p:cNvSpPr/>
          <p:nvPr/>
        </p:nvSpPr>
        <p:spPr>
          <a:xfrm>
            <a:off x="2819400" y="43434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9FC1EAEA-C557-4820-9E0B-1E04757ECA00}"/>
              </a:ext>
            </a:extLst>
          </p:cNvPr>
          <p:cNvSpPr/>
          <p:nvPr/>
        </p:nvSpPr>
        <p:spPr>
          <a:xfrm>
            <a:off x="2819400" y="48006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id="{A4F2C6A0-79AB-49EF-8C1D-1028B5A902A4}"/>
              </a:ext>
            </a:extLst>
          </p:cNvPr>
          <p:cNvSpPr/>
          <p:nvPr/>
        </p:nvSpPr>
        <p:spPr>
          <a:xfrm>
            <a:off x="2819400" y="52578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0FC80-2825-48B9-A0E0-FD91F0E801D4}"/>
              </a:ext>
            </a:extLst>
          </p:cNvPr>
          <p:cNvCxnSpPr/>
          <p:nvPr/>
        </p:nvCxnSpPr>
        <p:spPr>
          <a:xfrm rot="5400000">
            <a:off x="6896894" y="3848100"/>
            <a:ext cx="3802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7E92F-051F-400D-9C9C-F2BD318AF06A}"/>
              </a:ext>
            </a:extLst>
          </p:cNvPr>
          <p:cNvCxnSpPr/>
          <p:nvPr/>
        </p:nvCxnSpPr>
        <p:spPr>
          <a:xfrm>
            <a:off x="7086600" y="4038600"/>
            <a:ext cx="4572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FE5FBB-BC32-4600-960B-B7719F90599A}"/>
              </a:ext>
            </a:extLst>
          </p:cNvPr>
          <p:cNvCxnSpPr/>
          <p:nvPr/>
        </p:nvCxnSpPr>
        <p:spPr>
          <a:xfrm>
            <a:off x="7086600" y="4495800"/>
            <a:ext cx="4572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5">
            <a:extLst>
              <a:ext uri="{FF2B5EF4-FFF2-40B4-BE49-F238E27FC236}">
                <a16:creationId xmlns:a16="http://schemas.microsoft.com/office/drawing/2014/main" id="{635FC381-8B35-4F93-8F89-5D7EDAB399D8}"/>
              </a:ext>
            </a:extLst>
          </p:cNvPr>
          <p:cNvSpPr/>
          <p:nvPr/>
        </p:nvSpPr>
        <p:spPr>
          <a:xfrm>
            <a:off x="7543800" y="38100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ounded Rectangle 46">
            <a:extLst>
              <a:ext uri="{FF2B5EF4-FFF2-40B4-BE49-F238E27FC236}">
                <a16:creationId xmlns:a16="http://schemas.microsoft.com/office/drawing/2014/main" id="{01EEE4AF-56AD-404A-B994-20D1DA228AFD}"/>
              </a:ext>
            </a:extLst>
          </p:cNvPr>
          <p:cNvSpPr/>
          <p:nvPr/>
        </p:nvSpPr>
        <p:spPr>
          <a:xfrm>
            <a:off x="7543800" y="4267200"/>
            <a:ext cx="1371600" cy="381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73FA5-8609-44E9-87E3-CD75DFA0193B}"/>
              </a:ext>
            </a:extLst>
          </p:cNvPr>
          <p:cNvCxnSpPr/>
          <p:nvPr/>
        </p:nvCxnSpPr>
        <p:spPr>
          <a:xfrm>
            <a:off x="3124200" y="2743200"/>
            <a:ext cx="23622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A06A82-EC72-428F-A7B3-D855A6B8F5CE}"/>
              </a:ext>
            </a:extLst>
          </p:cNvPr>
          <p:cNvCxnSpPr/>
          <p:nvPr/>
        </p:nvCxnSpPr>
        <p:spPr>
          <a:xfrm rot="5400000">
            <a:off x="2971006" y="2895600"/>
            <a:ext cx="305594" cy="7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7E5E7F-A0BB-448D-9DDE-6BFB5EF6B657}"/>
              </a:ext>
            </a:extLst>
          </p:cNvPr>
          <p:cNvCxnSpPr/>
          <p:nvPr/>
        </p:nvCxnSpPr>
        <p:spPr>
          <a:xfrm rot="5400000">
            <a:off x="7696200" y="2895600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F304A-EA8D-47A3-A1C1-0CD96996A6AB}"/>
              </a:ext>
            </a:extLst>
          </p:cNvPr>
          <p:cNvCxnSpPr/>
          <p:nvPr/>
        </p:nvCxnSpPr>
        <p:spPr>
          <a:xfrm rot="5400000">
            <a:off x="5372100" y="2628106"/>
            <a:ext cx="2286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08060-A8AF-460D-A00C-20D7C1E54434}"/>
              </a:ext>
            </a:extLst>
          </p:cNvPr>
          <p:cNvSpPr/>
          <p:nvPr/>
        </p:nvSpPr>
        <p:spPr>
          <a:xfrm>
            <a:off x="4191000" y="182880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prstClr val="black"/>
                </a:solidFill>
              </a:rPr>
              <a:t>DATA STRUCTURE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5AA31-F5B6-4F89-8E88-C571F9FBEF3F}"/>
              </a:ext>
            </a:extLst>
          </p:cNvPr>
          <p:cNvSpPr/>
          <p:nvPr/>
        </p:nvSpPr>
        <p:spPr>
          <a:xfrm>
            <a:off x="2286000" y="31242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LINEAR 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87364-58D2-41E6-B411-74E731ECB614}"/>
              </a:ext>
            </a:extLst>
          </p:cNvPr>
          <p:cNvSpPr/>
          <p:nvPr/>
        </p:nvSpPr>
        <p:spPr>
          <a:xfrm>
            <a:off x="6858000" y="31242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NON–LINEAR DS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E03885-19C7-426A-8859-0ED749628F85}"/>
              </a:ext>
            </a:extLst>
          </p:cNvPr>
          <p:cNvSpPr/>
          <p:nvPr/>
        </p:nvSpPr>
        <p:spPr>
          <a:xfrm>
            <a:off x="2971800" y="39624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ARRAY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53DB5C-D0A3-45BB-8F4E-91BD548545CA}"/>
              </a:ext>
            </a:extLst>
          </p:cNvPr>
          <p:cNvSpPr/>
          <p:nvPr/>
        </p:nvSpPr>
        <p:spPr>
          <a:xfrm>
            <a:off x="2971800" y="44196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99892-790E-4C50-9493-443EC0A50AB2}"/>
              </a:ext>
            </a:extLst>
          </p:cNvPr>
          <p:cNvSpPr/>
          <p:nvPr/>
        </p:nvSpPr>
        <p:spPr>
          <a:xfrm>
            <a:off x="2971800" y="48768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5ADE38-D707-4B14-BDFC-FD4CE952E360}"/>
              </a:ext>
            </a:extLst>
          </p:cNvPr>
          <p:cNvSpPr/>
          <p:nvPr/>
        </p:nvSpPr>
        <p:spPr>
          <a:xfrm>
            <a:off x="2971800" y="53340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5ECC7C-05A6-4B02-99F0-800DF250BDC6}"/>
              </a:ext>
            </a:extLst>
          </p:cNvPr>
          <p:cNvSpPr/>
          <p:nvPr/>
        </p:nvSpPr>
        <p:spPr>
          <a:xfrm>
            <a:off x="7620000" y="38862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TREES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EF8DF-17BC-4A38-A214-D58A3E0B26D9}"/>
              </a:ext>
            </a:extLst>
          </p:cNvPr>
          <p:cNvSpPr/>
          <p:nvPr/>
        </p:nvSpPr>
        <p:spPr>
          <a:xfrm>
            <a:off x="7696200" y="43434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GRAPHS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E286E1-EB4B-4C84-94FE-02E45EF07651}"/>
              </a:ext>
            </a:extLst>
          </p:cNvPr>
          <p:cNvCxnSpPr/>
          <p:nvPr/>
        </p:nvCxnSpPr>
        <p:spPr>
          <a:xfrm>
            <a:off x="5486400" y="2743200"/>
            <a:ext cx="23622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E800B-F32D-4CE5-A7C7-0498E0C0DB59}"/>
              </a:ext>
            </a:extLst>
          </p:cNvPr>
          <p:cNvCxnSpPr/>
          <p:nvPr/>
        </p:nvCxnSpPr>
        <p:spPr>
          <a:xfrm rot="5400000">
            <a:off x="6858794" y="4267200"/>
            <a:ext cx="4564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DDCE43-4A7F-4D24-AC61-FC3DDE0DD025}"/>
              </a:ext>
            </a:extLst>
          </p:cNvPr>
          <p:cNvCxnSpPr/>
          <p:nvPr/>
        </p:nvCxnSpPr>
        <p:spPr>
          <a:xfrm rot="5400000">
            <a:off x="2210594" y="4343400"/>
            <a:ext cx="4564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962D6-83DC-4A02-99AD-B985CC765D75}"/>
              </a:ext>
            </a:extLst>
          </p:cNvPr>
          <p:cNvCxnSpPr/>
          <p:nvPr/>
        </p:nvCxnSpPr>
        <p:spPr>
          <a:xfrm rot="5400000">
            <a:off x="2210594" y="4799806"/>
            <a:ext cx="4564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BA1175-4412-4B01-A9E6-07940F53CDC9}"/>
              </a:ext>
            </a:extLst>
          </p:cNvPr>
          <p:cNvCxnSpPr/>
          <p:nvPr/>
        </p:nvCxnSpPr>
        <p:spPr>
          <a:xfrm rot="5400000">
            <a:off x="2210594" y="5257800"/>
            <a:ext cx="456406" cy="794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9" grpId="0" animBg="1"/>
      <p:bldP spid="21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address of new node should be- </a:t>
            </a:r>
          </a:p>
          <a:p>
            <a:r>
              <a:rPr lang="en-US" sz="2400" dirty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pic>
        <p:nvPicPr>
          <p:cNvPr id="7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address of new node should be- </a:t>
            </a:r>
          </a:p>
          <a:p>
            <a:r>
              <a:rPr lang="en-US" sz="2400" dirty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/>
              <a:t>Done!</a:t>
            </a:r>
            <a:endParaRPr lang="en-US" sz="3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Insert at the given position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556000" y="29210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978401" y="1397000"/>
            <a:ext cx="6289408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1969766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/>
              <a:t>Done!</a:t>
            </a:r>
            <a:endParaRPr lang="en-US" sz="3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If a data structure is organizing the data in </a:t>
            </a:r>
            <a:r>
              <a:rPr lang="en-US" sz="2500" b="1" i="1" dirty="0">
                <a:latin typeface="Nunito Sans" panose="020B0604020202020204" charset="0"/>
              </a:rPr>
              <a:t>sequential order</a:t>
            </a:r>
            <a:r>
              <a:rPr lang="en-US" sz="2500" dirty="0">
                <a:latin typeface="Nunito Sans" panose="020B0604020202020204" charset="0"/>
              </a:rPr>
              <a:t>, then that data structure is called as Linear Data Structure</a:t>
            </a:r>
            <a:r>
              <a:rPr lang="en-US" sz="2500" b="1" dirty="0">
                <a:latin typeface="Nunito Sans" panose="020B0604020202020204" charset="0"/>
              </a:rPr>
              <a:t>.</a:t>
            </a:r>
          </a:p>
          <a:p>
            <a:pPr>
              <a:buNone/>
            </a:pPr>
            <a:endParaRPr lang="en-US" sz="2500" b="1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EXAMPLES:</a:t>
            </a:r>
          </a:p>
          <a:p>
            <a:pPr>
              <a:buNone/>
            </a:pPr>
            <a:endParaRPr lang="en-US" sz="2500" b="1" dirty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Arrays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List (Linked 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Queue</a:t>
            </a:r>
          </a:p>
          <a:p>
            <a:pPr>
              <a:buNone/>
            </a:pPr>
            <a:endParaRPr lang="en-US" sz="2500" b="1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Linear Data Structure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1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2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341386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2774205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52078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If a data structure is organizing the data in </a:t>
            </a:r>
            <a:r>
              <a:rPr lang="en-US" sz="2500" b="1" i="1" dirty="0">
                <a:latin typeface="Nunito Sans" panose="020B0604020202020204" charset="0"/>
              </a:rPr>
              <a:t>random order</a:t>
            </a:r>
            <a:r>
              <a:rPr lang="en-US" sz="2500" dirty="0">
                <a:latin typeface="Nunito Sans" panose="020B0604020202020204" charset="0"/>
              </a:rPr>
              <a:t>, then that data structure is called as Non-Linear Data Structure</a:t>
            </a:r>
            <a:r>
              <a:rPr lang="en-US" sz="2500" b="1" dirty="0">
                <a:latin typeface="Nunito Sans" panose="020B0604020202020204" charset="0"/>
              </a:rPr>
              <a:t>.</a:t>
            </a:r>
          </a:p>
          <a:p>
            <a:pPr>
              <a:buNone/>
            </a:pPr>
            <a:endParaRPr lang="en-US" sz="2500" b="1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EXAMPLES:</a:t>
            </a:r>
          </a:p>
          <a:p>
            <a:pPr>
              <a:buNone/>
            </a:pPr>
            <a:endParaRPr lang="en-US" sz="2500" b="1" dirty="0">
              <a:latin typeface="Nunito Sans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Graph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Dictionaries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Heaps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20B0604020202020204" charset="0"/>
              </a:rPr>
              <a:t>Tries, Etc.,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Non Linear Data Structure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3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1452309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249017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581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3276600" y="1524000"/>
            <a:ext cx="2546555" cy="893885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  <a:r>
              <a:rPr lang="en-US" sz="2400" dirty="0"/>
              <a:t> is still pointing to 1500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962400" y="2819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Most dangerous aspect of this is not even deleting 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800600" y="4419600"/>
            <a:ext cx="2364658" cy="715108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Guess What???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86400" y="5486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  <a:r>
              <a:rPr lang="en-US" sz="2400" dirty="0"/>
              <a:t> is pointing to freed element !!!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2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1679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3744219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14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466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Sequence of items(objects) where every item is linked to the next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Each element is dynamically allocated and in which elements points to each other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Elements are called nodes where each node has data and pointer to the next node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Requires more memory than array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3432888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83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87838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270177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1298920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638770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579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895504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Delete at the end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81092" y="2031707"/>
          <a:ext cx="121444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8155" y="274798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8216" y="1643050"/>
            <a:ext cx="1500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313" y="3140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313" y="3521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313" y="3902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103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155" y="42719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55" y="4664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1040" y="4195786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Nunito Sans" charset="0"/>
              </a:rPr>
              <a:t>Accessing any element?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7174" y="1757386"/>
            <a:ext cx="1719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charset="0"/>
              </a:rPr>
              <a:t>       8, 3, 5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End of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8155" y="5045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8155" y="5350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155" y="5731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81092" y="3500438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81092" y="4271986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1092" y="5033986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48405" y="4809334"/>
            <a:ext cx="604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Nunito Sans" charset="0"/>
                <a:cs typeface="Consolas" pitchFamily="49" charset="0"/>
              </a:rPr>
              <a:t>arr</a:t>
            </a:r>
            <a:endParaRPr lang="en-US" sz="2500" b="1" dirty="0">
              <a:latin typeface="Nunito Sans" charset="0"/>
              <a:cs typeface="Consolas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3738546" y="2214586"/>
            <a:ext cx="1309726" cy="785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05472" y="2214586"/>
            <a:ext cx="1376346" cy="714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Delete at the given position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556000" y="36322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Types of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582DD5-817C-44D4-AB9F-627EB361B41C}"/>
              </a:ext>
            </a:extLst>
          </p:cNvPr>
          <p:cNvSpPr/>
          <p:nvPr/>
        </p:nvSpPr>
        <p:spPr>
          <a:xfrm>
            <a:off x="4495800" y="2493020"/>
            <a:ext cx="2743200" cy="7620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B2E6F6B-7366-4AD6-9C7A-7BC303E43698}"/>
              </a:ext>
            </a:extLst>
          </p:cNvPr>
          <p:cNvSpPr/>
          <p:nvPr/>
        </p:nvSpPr>
        <p:spPr>
          <a:xfrm>
            <a:off x="2590800" y="3788420"/>
            <a:ext cx="1981200" cy="6096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D76DB7-AD95-415B-941E-41227B54F1F3}"/>
              </a:ext>
            </a:extLst>
          </p:cNvPr>
          <p:cNvSpPr/>
          <p:nvPr/>
        </p:nvSpPr>
        <p:spPr>
          <a:xfrm>
            <a:off x="7283670" y="3788420"/>
            <a:ext cx="2209800" cy="6096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73FA5-8609-44E9-87E3-CD75DFA0193B}"/>
              </a:ext>
            </a:extLst>
          </p:cNvPr>
          <p:cNvCxnSpPr/>
          <p:nvPr/>
        </p:nvCxnSpPr>
        <p:spPr>
          <a:xfrm>
            <a:off x="3505200" y="3483620"/>
            <a:ext cx="23622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A06A82-EC72-428F-A7B3-D855A6B8F5CE}"/>
              </a:ext>
            </a:extLst>
          </p:cNvPr>
          <p:cNvCxnSpPr/>
          <p:nvPr/>
        </p:nvCxnSpPr>
        <p:spPr>
          <a:xfrm rot="5400000">
            <a:off x="3352006" y="3636020"/>
            <a:ext cx="305594" cy="7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7E5E7F-A0BB-448D-9DDE-6BFB5EF6B657}"/>
              </a:ext>
            </a:extLst>
          </p:cNvPr>
          <p:cNvCxnSpPr/>
          <p:nvPr/>
        </p:nvCxnSpPr>
        <p:spPr>
          <a:xfrm rot="5400000">
            <a:off x="8077200" y="3636020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F304A-EA8D-47A3-A1C1-0CD96996A6AB}"/>
              </a:ext>
            </a:extLst>
          </p:cNvPr>
          <p:cNvCxnSpPr/>
          <p:nvPr/>
        </p:nvCxnSpPr>
        <p:spPr>
          <a:xfrm rot="5400000">
            <a:off x="5753100" y="3368526"/>
            <a:ext cx="22860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08060-A8AF-460D-A00C-20D7C1E54434}"/>
              </a:ext>
            </a:extLst>
          </p:cNvPr>
          <p:cNvSpPr/>
          <p:nvPr/>
        </p:nvSpPr>
        <p:spPr>
          <a:xfrm>
            <a:off x="4572000" y="2569220"/>
            <a:ext cx="2590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b="1" dirty="0">
                <a:solidFill>
                  <a:prstClr val="black"/>
                </a:solidFill>
              </a:rPr>
              <a:t>LINKED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5AA31-F5B6-4F89-8E88-C571F9FBEF3F}"/>
              </a:ext>
            </a:extLst>
          </p:cNvPr>
          <p:cNvSpPr/>
          <p:nvPr/>
        </p:nvSpPr>
        <p:spPr>
          <a:xfrm>
            <a:off x="2667000" y="386462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Singly Linked 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87364-58D2-41E6-B411-74E731ECB614}"/>
              </a:ext>
            </a:extLst>
          </p:cNvPr>
          <p:cNvSpPr/>
          <p:nvPr/>
        </p:nvSpPr>
        <p:spPr>
          <a:xfrm>
            <a:off x="7429500" y="388114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Circular Linked List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E286E1-EB4B-4C84-94FE-02E45EF07651}"/>
              </a:ext>
            </a:extLst>
          </p:cNvPr>
          <p:cNvCxnSpPr/>
          <p:nvPr/>
        </p:nvCxnSpPr>
        <p:spPr>
          <a:xfrm>
            <a:off x="5873571" y="3480444"/>
            <a:ext cx="23622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1">
            <a:extLst>
              <a:ext uri="{FF2B5EF4-FFF2-40B4-BE49-F238E27FC236}">
                <a16:creationId xmlns:a16="http://schemas.microsoft.com/office/drawing/2014/main" id="{80A85C57-C986-40CA-B9AD-F3F799233D0E}"/>
              </a:ext>
            </a:extLst>
          </p:cNvPr>
          <p:cNvSpPr/>
          <p:nvPr/>
        </p:nvSpPr>
        <p:spPr>
          <a:xfrm>
            <a:off x="4813341" y="3788420"/>
            <a:ext cx="2209800" cy="609600"/>
          </a:xfrm>
          <a:prstGeom prst="round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B0718C-EF6C-4C54-B649-93BC250935BE}"/>
              </a:ext>
            </a:extLst>
          </p:cNvPr>
          <p:cNvSpPr/>
          <p:nvPr/>
        </p:nvSpPr>
        <p:spPr>
          <a:xfrm>
            <a:off x="4927641" y="386462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Doubly Linked List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6EC2C2-DBB2-4EB2-A7FD-BB2EEAF025F0}"/>
              </a:ext>
            </a:extLst>
          </p:cNvPr>
          <p:cNvCxnSpPr/>
          <p:nvPr/>
        </p:nvCxnSpPr>
        <p:spPr>
          <a:xfrm rot="5400000">
            <a:off x="5714206" y="3636020"/>
            <a:ext cx="305594" cy="7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31" grpId="0" animBg="1"/>
      <p:bldP spid="32" grpId="0" animBg="1"/>
      <p:bldP spid="33" grpId="0" animBg="1"/>
      <p:bldP spid="45" grpId="0" animBg="1"/>
      <p:bldP spid="4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Basic type of linked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Each node contains data and pointer to next node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Last node’s pointer is null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Limitation is we can traverse only in one direction, forward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Singly Linked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 flipV="1">
            <a:off x="6310314" y="285749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810116" y="2644770"/>
            <a:ext cx="1371600" cy="5334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Nunito Sans" charset="0"/>
            </a:endParaRPr>
          </a:p>
          <a:p>
            <a:pPr algn="ctr"/>
            <a:r>
              <a:rPr lang="en-US" sz="2000" b="1" dirty="0">
                <a:latin typeface="Nunito Sans" charset="0"/>
              </a:rPr>
              <a:t>Node1</a:t>
            </a:r>
          </a:p>
          <a:p>
            <a:pPr algn="ctr"/>
            <a:endParaRPr lang="en-US" sz="2000" b="1" dirty="0">
              <a:latin typeface="Nuni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0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5553</Words>
  <Application>Microsoft Office PowerPoint</Application>
  <PresentationFormat>Widescreen</PresentationFormat>
  <Paragraphs>1975</Paragraphs>
  <Slides>72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Insert at the given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Delete at 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Delete at the given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233</cp:revision>
  <dcterms:created xsi:type="dcterms:W3CDTF">2006-08-16T00:00:00Z</dcterms:created>
  <dcterms:modified xsi:type="dcterms:W3CDTF">2023-09-24T05:01:16Z</dcterms:modified>
</cp:coreProperties>
</file>