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532" r:id="rId2"/>
    <p:sldId id="533" r:id="rId3"/>
    <p:sldId id="646" r:id="rId4"/>
    <p:sldId id="647" r:id="rId5"/>
    <p:sldId id="536" r:id="rId6"/>
    <p:sldId id="644" r:id="rId7"/>
    <p:sldId id="645" r:id="rId8"/>
    <p:sldId id="540" r:id="rId9"/>
    <p:sldId id="648" r:id="rId10"/>
    <p:sldId id="649" r:id="rId11"/>
    <p:sldId id="650" r:id="rId12"/>
    <p:sldId id="651" r:id="rId13"/>
    <p:sldId id="545" r:id="rId14"/>
    <p:sldId id="652" r:id="rId15"/>
    <p:sldId id="547" r:id="rId16"/>
    <p:sldId id="549" r:id="rId17"/>
    <p:sldId id="653" r:id="rId18"/>
    <p:sldId id="654" r:id="rId19"/>
    <p:sldId id="554" r:id="rId20"/>
    <p:sldId id="555" r:id="rId21"/>
    <p:sldId id="561" r:id="rId22"/>
    <p:sldId id="556" r:id="rId23"/>
    <p:sldId id="562" r:id="rId24"/>
    <p:sldId id="618" r:id="rId25"/>
    <p:sldId id="619" r:id="rId26"/>
    <p:sldId id="620" r:id="rId27"/>
    <p:sldId id="638" r:id="rId28"/>
    <p:sldId id="639" r:id="rId29"/>
    <p:sldId id="640" r:id="rId30"/>
    <p:sldId id="641" r:id="rId31"/>
    <p:sldId id="642" r:id="rId32"/>
    <p:sldId id="64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734E5-75A1-46CB-8163-BD7F77E1A2F5}" type="datetimeFigureOut">
              <a:rPr lang="en-IN" smtClean="0"/>
              <a:t>24-09-2023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2F678-645B-4ABE-AE94-AA514D6CE37C}" type="slidenum">
              <a:rPr lang="en-IN" smtClean="0"/>
              <a:t>‹#›</a:t>
            </a:fld>
            <a:endParaRPr lang="en-IN"/>
          </a:p>
        </p:txBody>
      </p:sp>
    </p:spTree>
    <p:extLst>
      <p:ext uri="{BB962C8B-B14F-4D97-AF65-F5344CB8AC3E}">
        <p14:creationId xmlns:p14="http://schemas.microsoft.com/office/powerpoint/2010/main" val="291827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283232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799542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7742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94181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276331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99638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757598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5845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631747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580782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979884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721678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339130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734754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4153737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1923895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86677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2277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2916100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19699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79941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08688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40562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60860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3618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9599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B4AF-8C2C-BB63-FA8D-CB14B8FE8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135B28-967B-1B1E-E231-BE196A70F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EE52F8-1611-DFD5-F5AB-792652668062}"/>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D44ECFDA-34CA-AFAF-DEA8-C5937072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DB7226-6FB4-C0BD-925F-183A3CF84E6E}"/>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112983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7402-FD20-75D0-BF61-DF3B790FE9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D6262-E762-FA6D-B43A-4F12D0CBC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A7E24-7E2F-A3D6-6F7B-36888681AE64}"/>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49B79670-8CBA-8C08-EFFA-CE2C6BB7C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2F3E9-991B-917A-A133-761AE8DB45DB}"/>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416607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F41E3-87DC-7E2A-C135-5F780E5F0D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73A285-E52B-7B2C-EB6B-85C377573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63DE3-B2C9-E408-2A04-25706DDFA4AB}"/>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209EC08A-D53F-3350-8F79-E7BC12C88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8B32F-C4C8-1D8D-C25A-20719A07E6D2}"/>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64128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82BB-2ACE-4C09-31D3-41ED5838F9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C2233D-4B49-5D76-7569-8F85B2CF6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1A9E3-D7DA-99DA-122E-D7BFF961AE2C}"/>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1CE3ED50-0B2A-34FD-64CF-9EAA20134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5B933-1404-81E4-DDAE-205255ECD4CB}"/>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50783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BF7C-4E7C-8ABC-DDDB-9557B7B1D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546C5-EE18-C148-8975-F51BDD908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33E40-ED89-CD71-BBA1-2C16165D1253}"/>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18E348C7-6244-DFE9-610B-C3E32BB38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33FE4-2411-4432-99BE-C49ABC5D6E07}"/>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170526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1A14-1E32-BD46-96F1-26A9060A80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EDB9D5-EC20-5093-C128-11EA04595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E17B54-C89C-7172-E4DF-EA77632B24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EF3034-0776-3254-CE2E-A2BCE3A2E567}"/>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6" name="Footer Placeholder 5">
            <a:extLst>
              <a:ext uri="{FF2B5EF4-FFF2-40B4-BE49-F238E27FC236}">
                <a16:creationId xmlns:a16="http://schemas.microsoft.com/office/drawing/2014/main" id="{F0123681-363D-8873-63C6-53599B017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6A9B4-7914-0EF6-0585-97CFD56A44D8}"/>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0942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1F28-D1AC-22B3-6737-02D9E20EEC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568BF3-0C3D-56CF-AAB7-C53B28F4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F6003-FBC7-9B48-6969-666122EC3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9ED594-FCE0-7076-CD8E-6EEA7C353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0FE14-680F-E634-BFD6-845D1ACAA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BC945C-4A3F-DBA0-CF8A-9054030FE4A5}"/>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8" name="Footer Placeholder 7">
            <a:extLst>
              <a:ext uri="{FF2B5EF4-FFF2-40B4-BE49-F238E27FC236}">
                <a16:creationId xmlns:a16="http://schemas.microsoft.com/office/drawing/2014/main" id="{7196DC3F-BDD8-A0C4-BC30-27BBB65B3E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A5905E-181D-ECC0-DDD5-A4764F63F2F9}"/>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93394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3796-AE21-97C4-E9CF-A1ABC50233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16E84F-3DA4-4CE5-01D1-C55C0986071D}"/>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4" name="Footer Placeholder 3">
            <a:extLst>
              <a:ext uri="{FF2B5EF4-FFF2-40B4-BE49-F238E27FC236}">
                <a16:creationId xmlns:a16="http://schemas.microsoft.com/office/drawing/2014/main" id="{C9CA1E50-198B-CB1C-BAFE-07FA9042EC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ED688E-A4F4-F8BF-DE61-ADC82DD86B2E}"/>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253917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FB570-6DCC-754A-107C-E24424CA2B8C}"/>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3" name="Footer Placeholder 2">
            <a:extLst>
              <a:ext uri="{FF2B5EF4-FFF2-40B4-BE49-F238E27FC236}">
                <a16:creationId xmlns:a16="http://schemas.microsoft.com/office/drawing/2014/main" id="{C3A2323B-9F61-244E-BE7B-A84BE6F31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344249-5FBC-E7D5-CC6B-F735B9F78C06}"/>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18306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FF24-77AD-5CA0-DED1-0ED53F7A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F859F7-B95B-10BA-8D93-1B7E62978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EE459B-5A45-B34C-CEE4-FC6A7C8FF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8B47E-5A1A-8C4A-73B8-261AD3944116}"/>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6" name="Footer Placeholder 5">
            <a:extLst>
              <a:ext uri="{FF2B5EF4-FFF2-40B4-BE49-F238E27FC236}">
                <a16:creationId xmlns:a16="http://schemas.microsoft.com/office/drawing/2014/main" id="{14587DA2-D8F9-6F71-CD32-A01B8C826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ADF275-6392-A27C-FE9C-C7EAF6315C06}"/>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85693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3045-A68B-D815-392A-FC9F797AC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E796F2-CB26-8C43-DA76-7716A80B0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A99ACB-7F34-983D-9329-504BD7FF1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C0382-F788-2767-774F-1A0213E409DE}"/>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6" name="Footer Placeholder 5">
            <a:extLst>
              <a:ext uri="{FF2B5EF4-FFF2-40B4-BE49-F238E27FC236}">
                <a16:creationId xmlns:a16="http://schemas.microsoft.com/office/drawing/2014/main" id="{3EDC2D89-B836-3B06-FE5B-2E361ADD7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AAD72-0977-6A8F-4521-2E254E0BEC9F}"/>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90523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54AE2-B5F5-EA52-5E39-F401FFAB4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9AF405-1583-4926-F64C-B98ACD818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3E023-692A-3C2E-EED5-90A2FCADD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C788E453-C80E-A825-D93D-814560CA4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19C62D-A4AF-E0D9-F859-4F505760A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C66C3-E1F4-448D-8ECF-91ED3175FC90}" type="slidenum">
              <a:rPr lang="en-IN" smtClean="0"/>
              <a:t>‹#›</a:t>
            </a:fld>
            <a:endParaRPr lang="en-IN"/>
          </a:p>
        </p:txBody>
      </p:sp>
    </p:spTree>
    <p:extLst>
      <p:ext uri="{BB962C8B-B14F-4D97-AF65-F5344CB8AC3E}">
        <p14:creationId xmlns:p14="http://schemas.microsoft.com/office/powerpoint/2010/main" val="242672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5632311"/>
          </a:xfrm>
          <a:prstGeom prst="rect">
            <a:avLst/>
          </a:prstGeom>
          <a:noFill/>
        </p:spPr>
        <p:txBody>
          <a:bodyPr wrap="square" rtlCol="0">
            <a:spAutoFit/>
          </a:bodyPr>
          <a:lstStyle/>
          <a:p>
            <a:r>
              <a:rPr lang="en-US" sz="2000" b="0" i="0" dirty="0">
                <a:solidFill>
                  <a:srgbClr val="000000"/>
                </a:solidFill>
                <a:effectLst/>
                <a:latin typeface="Nunito Sans" pitchFamily="2" charset="0"/>
              </a:rPr>
              <a:t>Josh went to the market to buy N apples. He found two shops, shop A and B, where apples were being sold in lots. He can buy any number of the complete lot(s) but not loose apples. He is confused with the price and wants you to figure out the minimum cost to buy exactly N apples. Write an algorithm for Josh to calculate the minimum cost to buy exactly N apples.</a:t>
            </a:r>
          </a:p>
          <a:p>
            <a:endParaRPr lang="en-US" sz="2000" b="0" i="0" dirty="0">
              <a:solidFill>
                <a:srgbClr val="000000"/>
              </a:solidFill>
              <a:effectLst/>
              <a:latin typeface="Nunito Sans" pitchFamily="2" charset="0"/>
            </a:endParaRPr>
          </a:p>
          <a:p>
            <a:pPr algn="l"/>
            <a:r>
              <a:rPr lang="en-US" sz="2000" b="1" i="0" dirty="0">
                <a:solidFill>
                  <a:srgbClr val="000000"/>
                </a:solidFill>
                <a:effectLst/>
                <a:latin typeface="Nunito Sans" pitchFamily="2" charset="0"/>
              </a:rPr>
              <a:t>Input Format:</a:t>
            </a:r>
            <a:endParaRPr lang="en-US" sz="2000" b="0" i="0" dirty="0">
              <a:solidFill>
                <a:srgbClr val="000000"/>
              </a:solidFill>
              <a:effectLst/>
              <a:latin typeface="Nunito Sans" pitchFamily="2" charset="0"/>
            </a:endParaRPr>
          </a:p>
          <a:p>
            <a:pPr algn="l"/>
            <a:r>
              <a:rPr lang="en-US" sz="2000" b="0" i="0" dirty="0">
                <a:solidFill>
                  <a:srgbClr val="000000"/>
                </a:solidFill>
                <a:effectLst/>
                <a:latin typeface="Nunito Sans" pitchFamily="2" charset="0"/>
              </a:rPr>
              <a:t>The first line of the input consists of an integer – N, representing the total number of apples that Josh wants to buy.</a:t>
            </a:r>
          </a:p>
          <a:p>
            <a:pPr algn="l"/>
            <a:r>
              <a:rPr lang="en-US" sz="2000" b="0" i="0" dirty="0">
                <a:solidFill>
                  <a:srgbClr val="000000"/>
                </a:solidFill>
                <a:effectLst/>
                <a:latin typeface="Nunito Sans" pitchFamily="2" charset="0"/>
              </a:rPr>
              <a:t>The second line consists of two space-separated positive integers – M1 and P1, representing the number of apples in a lot and the lot’s price at shop A, respectively.</a:t>
            </a:r>
          </a:p>
          <a:p>
            <a:pPr algn="l"/>
            <a:r>
              <a:rPr lang="en-US" sz="2000" b="0" i="0" dirty="0">
                <a:solidFill>
                  <a:srgbClr val="000000"/>
                </a:solidFill>
                <a:effectLst/>
                <a:latin typeface="Nunito Sans" pitchFamily="2" charset="0"/>
              </a:rPr>
              <a:t>The third line consists of two space-separated positive integers-M2 and P2, representing the number of apples in a lot’s price at shop B, respectively.</a:t>
            </a:r>
          </a:p>
          <a:p>
            <a:pPr algn="l"/>
            <a:endParaRPr lang="en-US" sz="2000" b="0" i="0" dirty="0">
              <a:solidFill>
                <a:srgbClr val="000000"/>
              </a:solidFill>
              <a:effectLst/>
              <a:latin typeface="Nunito Sans" pitchFamily="2" charset="0"/>
            </a:endParaRPr>
          </a:p>
          <a:p>
            <a:pPr algn="l"/>
            <a:r>
              <a:rPr lang="en-US" sz="2000" b="1" i="0" dirty="0">
                <a:solidFill>
                  <a:srgbClr val="000000"/>
                </a:solidFill>
                <a:effectLst/>
                <a:latin typeface="Nunito Sans" pitchFamily="2" charset="0"/>
              </a:rPr>
              <a:t>Output Format:</a:t>
            </a:r>
            <a:endParaRPr lang="en-US" sz="2000" b="0" i="0" dirty="0">
              <a:solidFill>
                <a:srgbClr val="000000"/>
              </a:solidFill>
              <a:effectLst/>
              <a:latin typeface="Nunito Sans" pitchFamily="2" charset="0"/>
            </a:endParaRPr>
          </a:p>
          <a:p>
            <a:pPr algn="l"/>
            <a:r>
              <a:rPr lang="en-US" sz="2000" b="0" i="0" dirty="0">
                <a:solidFill>
                  <a:srgbClr val="000000"/>
                </a:solidFill>
                <a:effectLst/>
                <a:latin typeface="Nunito Sans" pitchFamily="2" charset="0"/>
              </a:rPr>
              <a:t>Print a positive integer representing the minimum price at which Josh can buy the apples.</a:t>
            </a:r>
          </a:p>
          <a:p>
            <a:pPr algn="l"/>
            <a:endParaRPr lang="en-US" sz="2000" b="0" i="0" dirty="0">
              <a:solidFill>
                <a:srgbClr val="000000"/>
              </a:solidFill>
              <a:effectLst/>
              <a:latin typeface="Nunito Sans" pitchFamily="2" charset="0"/>
            </a:endParaRPr>
          </a:p>
          <a:p>
            <a:endParaRPr lang="en-US" sz="2000" dirty="0">
              <a:latin typeface="Nunito San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while</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node-&gt;data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value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node-&gt;left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else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node-&gt;right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308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#define</a:t>
            </a:r>
            <a:r>
              <a:rPr lang="en-IN" sz="2000" b="0" dirty="0">
                <a:solidFill>
                  <a:srgbClr val="D4D4D4"/>
                </a:solidFill>
                <a:effectLst/>
                <a:latin typeface="Consolas" panose="020B0609020204030204" pitchFamily="49" charset="0"/>
              </a:rPr>
              <a:t> 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B</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A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B</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A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C</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B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C</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B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C</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left_max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root-&gt;data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right_max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root-&gt;data</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left_max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root-&gt;left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right_max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root-&gt;right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root-&gt;data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left_max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right_max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findMaxInTreeWrapper</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884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max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main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tmp</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while</a:t>
            </a:r>
            <a:r>
              <a:rPr lang="en-US" sz="2000" b="0" dirty="0">
                <a:solidFill>
                  <a:srgbClr val="DCDCDC"/>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scanf</a:t>
            </a:r>
            <a:r>
              <a:rPr lang="en-US" sz="2000" b="0" dirty="0">
                <a:solidFill>
                  <a:srgbClr val="DCDCDC"/>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&amp;</a:t>
            </a:r>
            <a:r>
              <a:rPr lang="en-US" sz="2000" b="0" dirty="0" err="1">
                <a:solidFill>
                  <a:srgbClr val="D4D4D4"/>
                </a:solidFill>
                <a:effectLst/>
                <a:latin typeface="Consolas" panose="020B0609020204030204" pitchFamily="49" charset="0"/>
              </a:rPr>
              <a:t>tmp</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if</a:t>
            </a:r>
            <a:r>
              <a:rPr lang="en-US" sz="2000" b="0" dirty="0">
                <a:solidFill>
                  <a:srgbClr val="DCDCDC"/>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tmp</a:t>
            </a:r>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break</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findMaxInTreeWrapper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t>
            </a:r>
            <a:r>
              <a:rPr lang="en-IN" sz="2000" b="0" dirty="0">
                <a:solidFill>
                  <a:srgbClr val="D4D4D4"/>
                </a:solidFill>
                <a:effectLst/>
                <a:latin typeface="Consolas" panose="020B0609020204030204" pitchFamily="49" charset="0"/>
              </a:rPr>
              <a:t>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printf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d"</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91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4401205"/>
          </a:xfrm>
          <a:prstGeom prst="rect">
            <a:avLst/>
          </a:prstGeom>
          <a:noFill/>
        </p:spPr>
        <p:txBody>
          <a:bodyPr wrap="square" rtlCol="0">
            <a:spAutoFit/>
          </a:bodyPr>
          <a:lstStyle/>
          <a:p>
            <a:pPr algn="l"/>
            <a:r>
              <a:rPr lang="en-US" sz="2000" b="0" i="0" dirty="0">
                <a:effectLst/>
                <a:latin typeface="Lato" panose="020F0502020204030203" pitchFamily="34" charset="0"/>
              </a:rPr>
              <a:t>Write a program to decode the given string.</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Input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Input consists of String</a:t>
            </a:r>
          </a:p>
          <a:p>
            <a:pPr algn="l"/>
            <a:endParaRPr lang="en-US" sz="2000" b="1" i="0" dirty="0">
              <a:effectLst/>
              <a:latin typeface="Lato" panose="020F0502020204030203" pitchFamily="34" charset="0"/>
            </a:endParaRPr>
          </a:p>
          <a:p>
            <a:pPr algn="l"/>
            <a:r>
              <a:rPr lang="en-US" sz="2000" b="1" i="0" dirty="0">
                <a:effectLst/>
                <a:latin typeface="Lato" panose="020F0502020204030203" pitchFamily="34" charset="0"/>
              </a:rPr>
              <a:t>Output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Output consists </a:t>
            </a:r>
            <a:r>
              <a:rPr lang="en-US" sz="2000" b="0" i="0" dirty="0" err="1">
                <a:effectLst/>
                <a:latin typeface="Lato" panose="020F0502020204030203" pitchFamily="34" charset="0"/>
              </a:rPr>
              <a:t>ofString</a:t>
            </a:r>
            <a:endParaRPr lang="en-US" sz="2000" b="0" i="0" dirty="0">
              <a:effectLst/>
              <a:latin typeface="Lato" panose="020F0502020204030203" pitchFamily="34" charset="0"/>
            </a:endParaRPr>
          </a:p>
          <a:p>
            <a:pPr algn="l"/>
            <a:endParaRPr lang="en-US" sz="2000" b="1" i="0" dirty="0">
              <a:effectLst/>
              <a:latin typeface="Lato" panose="020F0502020204030203" pitchFamily="34"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i2n3s4t3a2</a:t>
            </a:r>
          </a:p>
          <a:p>
            <a:pPr algn="l"/>
            <a:endParaRPr lang="en-US" sz="2000" b="1" i="0" dirty="0">
              <a:effectLst/>
              <a:latin typeface="Lato" panose="020F0502020204030203" pitchFamily="34" charset="0"/>
            </a:endParaRP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err="1">
                <a:effectLst/>
                <a:latin typeface="Lato" panose="020F0502020204030203" pitchFamily="34" charset="0"/>
              </a:rPr>
              <a:t>iinnnsssstttaa</a:t>
            </a:r>
            <a:endParaRPr lang="en-US" sz="2000" b="0" i="0" dirty="0">
              <a:effectLst/>
              <a:latin typeface="Lato" panose="020F0502020204030203" pitchFamily="34" charset="0"/>
            </a:endParaRPr>
          </a:p>
          <a:p>
            <a:endParaRPr lang="en-US" sz="2000" dirty="0">
              <a:latin typeface="Nunito Sans" pitchFamily="2" charset="0"/>
            </a:endParaRPr>
          </a:p>
        </p:txBody>
      </p:sp>
    </p:spTree>
    <p:extLst>
      <p:ext uri="{BB962C8B-B14F-4D97-AF65-F5344CB8AC3E}">
        <p14:creationId xmlns:p14="http://schemas.microsoft.com/office/powerpoint/2010/main" val="142381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string.h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main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char</a:t>
            </a:r>
            <a:r>
              <a:rPr lang="en-IN" sz="2000" b="0" dirty="0">
                <a:solidFill>
                  <a:srgbClr val="D4D4D4"/>
                </a:solidFill>
                <a:effectLst/>
                <a:latin typeface="Consolas" panose="020B0609020204030204" pitchFamily="49" charset="0"/>
              </a:rPr>
              <a:t> string</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20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scanf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s"</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string</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len</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strlen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string</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temp</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char</a:t>
            </a:r>
            <a:r>
              <a:rPr lang="en-IN" sz="2000" b="0" dirty="0">
                <a:solidFill>
                  <a:srgbClr val="D4D4D4"/>
                </a:solidFill>
                <a:effectLst/>
                <a:latin typeface="Consolas" panose="020B0609020204030204" pitchFamily="49" charset="0"/>
              </a:rPr>
              <a:t> alpha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num</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while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alpha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string</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string</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temp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temp</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printf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c"</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alpha</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i</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2</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j</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2</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937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5324535"/>
          </a:xfrm>
          <a:prstGeom prst="rect">
            <a:avLst/>
          </a:prstGeom>
          <a:noFill/>
        </p:spPr>
        <p:txBody>
          <a:bodyPr wrap="square" rtlCol="0">
            <a:spAutoFit/>
          </a:bodyPr>
          <a:lstStyle/>
          <a:p>
            <a:pPr algn="l"/>
            <a:r>
              <a:rPr lang="en-US" sz="2000" b="0" i="0" dirty="0">
                <a:effectLst/>
                <a:latin typeface="Lato" panose="020F0502020204030203" pitchFamily="34" charset="0"/>
              </a:rPr>
              <a:t>Write a program to find the maximum sum increasing </a:t>
            </a:r>
            <a:r>
              <a:rPr lang="en-US" sz="2000" b="0" i="0" dirty="0" err="1">
                <a:effectLst/>
                <a:latin typeface="Lato" panose="020F0502020204030203" pitchFamily="34" charset="0"/>
              </a:rPr>
              <a:t>sub_sequence</a:t>
            </a:r>
            <a:r>
              <a:rPr lang="en-US" sz="2000" b="0" i="0" dirty="0">
                <a:effectLst/>
                <a:latin typeface="Lato" panose="020F0502020204030203" pitchFamily="34" charset="0"/>
              </a:rPr>
              <a:t> in the given array.</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Input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Input consist of integers</a:t>
            </a:r>
          </a:p>
          <a:p>
            <a:pPr algn="l"/>
            <a:r>
              <a:rPr lang="en-US" sz="2000" b="0" i="0" dirty="0">
                <a:effectLst/>
                <a:latin typeface="Lato" panose="020F0502020204030203" pitchFamily="34" charset="0"/>
              </a:rPr>
              <a:t>1st Input =&gt; Size of the array</a:t>
            </a:r>
          </a:p>
          <a:p>
            <a:pPr algn="l"/>
            <a:r>
              <a:rPr lang="en-US" sz="2000" b="0" i="0" dirty="0">
                <a:effectLst/>
                <a:latin typeface="Lato" panose="020F0502020204030203" pitchFamily="34" charset="0"/>
              </a:rPr>
              <a:t>2nd Input =&gt; number of array elements</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Output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Output is an Integer</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5</a:t>
            </a:r>
          </a:p>
          <a:p>
            <a:pPr algn="l"/>
            <a:r>
              <a:rPr lang="en-US" sz="2000" b="0" i="0" dirty="0">
                <a:effectLst/>
                <a:latin typeface="Lato" panose="020F0502020204030203" pitchFamily="34" charset="0"/>
              </a:rPr>
              <a:t>5 50 10 20 30</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60</a:t>
            </a:r>
          </a:p>
          <a:p>
            <a:endParaRPr lang="en-US" sz="2000" dirty="0">
              <a:latin typeface="Nunito Sans" pitchFamily="2" charset="0"/>
            </a:endParaRPr>
          </a:p>
        </p:txBody>
      </p:sp>
    </p:spTree>
    <p:extLst>
      <p:ext uri="{BB962C8B-B14F-4D97-AF65-F5344CB8AC3E}">
        <p14:creationId xmlns:p14="http://schemas.microsoft.com/office/powerpoint/2010/main" val="375645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5154FC5-D6D3-2547-5562-B38D95BA68CD}"/>
              </a:ext>
            </a:extLst>
          </p:cNvPr>
          <p:cNvSpPr txBox="1"/>
          <p:nvPr/>
        </p:nvSpPr>
        <p:spPr>
          <a:xfrm>
            <a:off x="715617" y="1444487"/>
            <a:ext cx="11140468" cy="2031325"/>
          </a:xfrm>
          <a:prstGeom prst="rect">
            <a:avLst/>
          </a:prstGeom>
          <a:noFill/>
        </p:spPr>
        <p:txBody>
          <a:bodyPr wrap="square" rtlCol="0">
            <a:spAutoFit/>
          </a:bodyPr>
          <a:lstStyle/>
          <a:p>
            <a:pPr algn="l"/>
            <a:r>
              <a:rPr lang="en-US" sz="1800" b="1" i="0" dirty="0">
                <a:effectLst/>
                <a:latin typeface="Lato" panose="020F0502020204030203" pitchFamily="34" charset="0"/>
              </a:rPr>
              <a:t>Description:</a:t>
            </a:r>
            <a:endParaRPr lang="en-US" sz="1800" b="0" i="0" dirty="0">
              <a:effectLst/>
              <a:latin typeface="Lato" panose="020F0502020204030203" pitchFamily="34" charset="0"/>
            </a:endParaRPr>
          </a:p>
          <a:p>
            <a:pPr algn="l"/>
            <a:r>
              <a:rPr lang="en-US" sz="1800" b="0" i="0" dirty="0">
                <a:effectLst/>
                <a:latin typeface="Lato" panose="020F0502020204030203" pitchFamily="34" charset="0"/>
              </a:rPr>
              <a:t>Here Increasing sub-sequence are</a:t>
            </a:r>
          </a:p>
          <a:p>
            <a:pPr algn="l"/>
            <a:r>
              <a:rPr lang="en-US" sz="1800" b="0" i="0" dirty="0">
                <a:effectLst/>
                <a:latin typeface="Lato" panose="020F0502020204030203" pitchFamily="34" charset="0"/>
              </a:rPr>
              <a:t>5 50</a:t>
            </a:r>
          </a:p>
          <a:p>
            <a:pPr algn="l"/>
            <a:r>
              <a:rPr lang="en-US" sz="1800" b="0" i="0" dirty="0">
                <a:effectLst/>
                <a:latin typeface="Lato" panose="020F0502020204030203" pitchFamily="34" charset="0"/>
              </a:rPr>
              <a:t>10 20 30</a:t>
            </a:r>
          </a:p>
          <a:p>
            <a:pPr algn="l"/>
            <a:r>
              <a:rPr lang="en-US" sz="1800" b="0" i="0" dirty="0">
                <a:effectLst/>
                <a:latin typeface="Lato" panose="020F0502020204030203" pitchFamily="34" charset="0"/>
              </a:rPr>
              <a:t>5+50= 55</a:t>
            </a:r>
          </a:p>
          <a:p>
            <a:pPr algn="l"/>
            <a:r>
              <a:rPr lang="en-US" sz="1800" b="0" i="0" dirty="0">
                <a:effectLst/>
                <a:latin typeface="Lato" panose="020F0502020204030203" pitchFamily="34" charset="0"/>
              </a:rPr>
              <a:t>10+20+30=60. So 60 is greater than 55.</a:t>
            </a:r>
          </a:p>
          <a:p>
            <a:endParaRPr lang="en-IN" dirty="0"/>
          </a:p>
        </p:txBody>
      </p:sp>
    </p:spTree>
    <p:extLst>
      <p:ext uri="{BB962C8B-B14F-4D97-AF65-F5344CB8AC3E}">
        <p14:creationId xmlns:p14="http://schemas.microsoft.com/office/powerpoint/2010/main" val="61609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sum_subsequence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main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50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size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scanf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d"</a:t>
            </a:r>
            <a:r>
              <a:rPr lang="en-IN" sz="2000" b="0" dirty="0" err="1">
                <a:solidFill>
                  <a:srgbClr val="DCDCDC"/>
                </a:solidFill>
                <a:effectLst/>
                <a:latin typeface="Consolas" panose="020B0609020204030204" pitchFamily="49" charset="0"/>
              </a:rPr>
              <a:t>,&amp;</a:t>
            </a:r>
            <a:r>
              <a:rPr lang="en-IN" sz="2000" b="0" dirty="0" err="1">
                <a:solidFill>
                  <a:srgbClr val="D4D4D4"/>
                </a:solidFill>
                <a:effectLst/>
                <a:latin typeface="Consolas" panose="020B0609020204030204" pitchFamily="49" charset="0"/>
              </a:rPr>
              <a:t>size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&lt;</a:t>
            </a:r>
            <a:r>
              <a:rPr lang="en-IN" sz="2000" b="0" dirty="0" err="1">
                <a:solidFill>
                  <a:srgbClr val="D4D4D4"/>
                </a:solidFill>
                <a:effectLst/>
                <a:latin typeface="Consolas" panose="020B0609020204030204" pitchFamily="49" charset="0"/>
              </a:rPr>
              <a:t>size</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scanf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"%d"</a:t>
            </a:r>
            <a:r>
              <a:rPr lang="en-IN" sz="2000" b="0" dirty="0">
                <a:solidFill>
                  <a:srgbClr val="DCDCDC"/>
                </a:solidFill>
                <a:effectLst/>
                <a:latin typeface="Consolas" panose="020B0609020204030204" pitchFamily="49" charset="0"/>
              </a:rPr>
              <a:t>,&amp;</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printf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"%d"</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sum_subsequence</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size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sum_subsequence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n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33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else</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022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3" name="TextBox 17"/>
          <p:cNvSpPr txBox="1"/>
          <p:nvPr/>
        </p:nvSpPr>
        <p:spPr>
          <a:xfrm>
            <a:off x="725715" y="1080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726389"/>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abc</a:t>
            </a:r>
          </a:p>
          <a:p>
            <a:r>
              <a:rPr lang="en-US" sz="2500" dirty="0">
                <a:latin typeface="Nunito Sans" panose="00000500000000000000" pitchFamily="2" charset="0"/>
                <a:sym typeface="+mn-ea"/>
              </a:rPr>
              <a:t>acb</a:t>
            </a:r>
          </a:p>
          <a:p>
            <a:r>
              <a:rPr lang="en-US" sz="2500" dirty="0">
                <a:latin typeface="Nunito Sans" panose="00000500000000000000" pitchFamily="2" charset="0"/>
                <a:sym typeface="+mn-ea"/>
              </a:rPr>
              <a:t>bac</a:t>
            </a:r>
          </a:p>
          <a:p>
            <a:r>
              <a:rPr lang="en-US" sz="2500" dirty="0">
                <a:latin typeface="Nunito Sans" panose="00000500000000000000" pitchFamily="2" charset="0"/>
                <a:sym typeface="+mn-ea"/>
              </a:rPr>
              <a:t>bca</a:t>
            </a:r>
          </a:p>
          <a:p>
            <a:r>
              <a:rPr lang="en-US" sz="2500" dirty="0">
                <a:latin typeface="Nunito Sans" panose="00000500000000000000" pitchFamily="2" charset="0"/>
                <a:sym typeface="+mn-ea"/>
              </a:rPr>
              <a:t>cab</a:t>
            </a:r>
          </a:p>
          <a:p>
            <a:r>
              <a:rPr lang="en-US" sz="2500" dirty="0">
                <a:latin typeface="Nunito Sans" panose="00000500000000000000" pitchFamily="2" charset="0"/>
                <a:sym typeface="+mn-ea"/>
              </a:rPr>
              <a:t>cba</a:t>
            </a:r>
          </a:p>
        </p:txBody>
      </p:sp>
      <p:sp>
        <p:nvSpPr>
          <p:cNvPr id="12" name="TextBox 11"/>
          <p:cNvSpPr txBox="1"/>
          <p:nvPr/>
        </p:nvSpPr>
        <p:spPr>
          <a:xfrm>
            <a:off x="598714" y="1836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abc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3170099"/>
          </a:xfrm>
          <a:prstGeom prst="rect">
            <a:avLst/>
          </a:prstGeom>
          <a:noFill/>
        </p:spPr>
        <p:txBody>
          <a:bodyPr wrap="square" rtlCol="0">
            <a:spAutoFit/>
          </a:bodyPr>
          <a:lstStyle/>
          <a:p>
            <a:r>
              <a:rPr lang="en-US" sz="2000" b="1" dirty="0">
                <a:solidFill>
                  <a:srgbClr val="000000"/>
                </a:solidFill>
                <a:effectLst/>
                <a:latin typeface="Nunito Sans" pitchFamily="2" charset="0"/>
              </a:rPr>
              <a:t>Sample Input:</a:t>
            </a:r>
            <a:endParaRPr lang="en-US" sz="2000" b="0" dirty="0">
              <a:effectLst/>
              <a:latin typeface="Nunito Sans" pitchFamily="2" charset="0"/>
            </a:endParaRPr>
          </a:p>
          <a:p>
            <a:r>
              <a:rPr lang="en-US" sz="2000" b="0" dirty="0">
                <a:solidFill>
                  <a:srgbClr val="000000"/>
                </a:solidFill>
                <a:effectLst/>
                <a:latin typeface="Nunito Sans" pitchFamily="2" charset="0"/>
              </a:rPr>
              <a:t>19</a:t>
            </a:r>
            <a:endParaRPr lang="en-US" sz="2000" b="0" dirty="0">
              <a:effectLst/>
              <a:latin typeface="Nunito Sans" pitchFamily="2" charset="0"/>
            </a:endParaRPr>
          </a:p>
          <a:p>
            <a:r>
              <a:rPr lang="en-US" sz="2000" b="0" dirty="0">
                <a:solidFill>
                  <a:srgbClr val="000000"/>
                </a:solidFill>
                <a:effectLst/>
                <a:latin typeface="Nunito Sans" pitchFamily="2" charset="0"/>
              </a:rPr>
              <a:t>3 10</a:t>
            </a:r>
            <a:endParaRPr lang="en-US" sz="2000" b="0" dirty="0">
              <a:effectLst/>
              <a:latin typeface="Nunito Sans" pitchFamily="2" charset="0"/>
            </a:endParaRPr>
          </a:p>
          <a:p>
            <a:r>
              <a:rPr lang="en-US" sz="2000" b="0" dirty="0">
                <a:solidFill>
                  <a:srgbClr val="000000"/>
                </a:solidFill>
                <a:effectLst/>
                <a:latin typeface="Nunito Sans" pitchFamily="2" charset="0"/>
              </a:rPr>
              <a:t>4 15</a:t>
            </a:r>
            <a:endParaRPr lang="en-US" sz="2000" b="0" dirty="0">
              <a:effectLst/>
              <a:latin typeface="Nunito Sans" pitchFamily="2" charset="0"/>
            </a:endParaRPr>
          </a:p>
          <a:p>
            <a:br>
              <a:rPr lang="en-US" sz="2000" b="0" dirty="0">
                <a:effectLst/>
                <a:latin typeface="Nunito Sans" pitchFamily="2" charset="0"/>
              </a:rPr>
            </a:br>
            <a:endParaRPr lang="en-US" sz="2000" b="0" dirty="0">
              <a:effectLst/>
              <a:latin typeface="Nunito Sans" pitchFamily="2" charset="0"/>
            </a:endParaRPr>
          </a:p>
          <a:p>
            <a:r>
              <a:rPr lang="en-US" sz="2000" b="1" dirty="0">
                <a:solidFill>
                  <a:srgbClr val="000000"/>
                </a:solidFill>
                <a:effectLst/>
                <a:latin typeface="Nunito Sans" pitchFamily="2" charset="0"/>
              </a:rPr>
              <a:t>Sample Output:</a:t>
            </a:r>
            <a:endParaRPr lang="en-US" sz="2000" b="0" dirty="0">
              <a:effectLst/>
              <a:latin typeface="Nunito Sans" pitchFamily="2" charset="0"/>
            </a:endParaRPr>
          </a:p>
          <a:p>
            <a:r>
              <a:rPr lang="en-US" sz="2000" b="0" dirty="0">
                <a:solidFill>
                  <a:srgbClr val="000000"/>
                </a:solidFill>
                <a:effectLst/>
                <a:latin typeface="Nunito Sans" pitchFamily="2" charset="0"/>
              </a:rPr>
              <a:t>65</a:t>
            </a:r>
            <a:endParaRPr lang="en-US" sz="2000" b="0" dirty="0">
              <a:effectLst/>
              <a:latin typeface="Nunito Sans" pitchFamily="2" charset="0"/>
            </a:endParaRPr>
          </a:p>
          <a:p>
            <a:br>
              <a:rPr lang="en-US" sz="2000" b="0" dirty="0">
                <a:effectLst/>
                <a:latin typeface="Nunito Sans" pitchFamily="2" charset="0"/>
              </a:rPr>
            </a:br>
            <a:endParaRPr lang="en-US" sz="2000" dirty="0">
              <a:latin typeface="Nunito Sans" pitchFamily="2" charset="0"/>
            </a:endParaRPr>
          </a:p>
        </p:txBody>
      </p:sp>
      <p:sp>
        <p:nvSpPr>
          <p:cNvPr id="18" name="TextBox 17"/>
          <p:cNvSpPr txBox="1"/>
          <p:nvPr/>
        </p:nvSpPr>
        <p:spPr>
          <a:xfrm>
            <a:off x="598715" y="3747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#include&lt;string.h&gt;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sort(char arr[], int n);</a:t>
            </a:r>
          </a:p>
          <a:p>
            <a:r>
              <a:rPr lang="en-US" sz="2000" b="1" dirty="0">
                <a:solidFill>
                  <a:schemeClr val="bg1"/>
                </a:solidFill>
                <a:latin typeface="Courier New" panose="02070309020205020404" pitchFamily="49" charset="0"/>
                <a:cs typeface="Courier New" panose="02070309020205020404" pitchFamily="49" charset="0"/>
                <a:sym typeface="+mn-ea"/>
              </a:rPr>
              <a:t>void permutationWrapper(char a[], int n);</a:t>
            </a:r>
          </a:p>
          <a:p>
            <a:r>
              <a:rPr lang="en-US" sz="2000" b="1" dirty="0">
                <a:solidFill>
                  <a:schemeClr val="bg1"/>
                </a:solidFill>
                <a:latin typeface="Courier New" panose="02070309020205020404" pitchFamily="49" charset="0"/>
                <a:cs typeface="Courier New" panose="02070309020205020404" pitchFamily="49" charset="0"/>
                <a:sym typeface="+mn-ea"/>
              </a:rPr>
              <a:t>void permute(char a[], int n, int selected[], int used[], int index);</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#define MAX_SIZE 20</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 Get the n elements as an input and store in arr</a:t>
            </a:r>
          </a:p>
          <a:p>
            <a:r>
              <a:rPr lang="en-US" sz="2000" b="1" dirty="0">
                <a:solidFill>
                  <a:schemeClr val="bg1"/>
                </a:solidFill>
                <a:latin typeface="Courier New" panose="02070309020205020404" pitchFamily="49" charset="0"/>
                <a:cs typeface="Courier New" panose="02070309020205020404" pitchFamily="49" charset="0"/>
                <a:sym typeface="+mn-ea"/>
              </a:rPr>
              <a:t>  char arr[MAX_SIZE];</a:t>
            </a:r>
          </a:p>
          <a:p>
            <a:r>
              <a:rPr lang="en-US" sz="2000" b="1" dirty="0">
                <a:solidFill>
                  <a:schemeClr val="bg1"/>
                </a:solidFill>
                <a:latin typeface="Courier New" panose="02070309020205020404" pitchFamily="49" charset="0"/>
                <a:cs typeface="Courier New" panose="02070309020205020404" pitchFamily="49" charset="0"/>
                <a:sym typeface="+mn-ea"/>
              </a:rPr>
              <a:t>  scanf("%s", </a:t>
            </a:r>
            <a:r>
              <a:rPr lang="en-US" sz="2000" b="1" dirty="0" err="1">
                <a:solidFill>
                  <a:schemeClr val="bg1"/>
                </a:solidFill>
                <a:latin typeface="Courier New" panose="02070309020205020404" pitchFamily="49" charset="0"/>
                <a:cs typeface="Courier New" panose="02070309020205020404" pitchFamily="49" charset="0"/>
                <a:sym typeface="+mn-ea"/>
              </a:rPr>
              <a:t>arr</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 strlen(</a:t>
            </a:r>
            <a:r>
              <a:rPr lang="en-US" sz="2000" b="1" dirty="0" err="1">
                <a:solidFill>
                  <a:schemeClr val="bg1"/>
                </a:solidFill>
                <a:latin typeface="Courier New" panose="02070309020205020404" pitchFamily="49" charset="0"/>
                <a:cs typeface="Courier New" panose="02070309020205020404" pitchFamily="49" charset="0"/>
                <a:sym typeface="+mn-ea"/>
              </a:rPr>
              <a:t>arr</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permutationWrapper(arr, n);</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0" y="-2"/>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sort(char arr[],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 j;</a:t>
            </a:r>
          </a:p>
          <a:p>
            <a:r>
              <a:rPr lang="en-US" sz="2000" b="1" dirty="0">
                <a:solidFill>
                  <a:schemeClr val="bg1"/>
                </a:solidFill>
                <a:latin typeface="Courier New" panose="02070309020205020404" pitchFamily="49" charset="0"/>
                <a:cs typeface="Courier New" panose="02070309020205020404" pitchFamily="49" charset="0"/>
                <a:sym typeface="+mn-ea"/>
              </a:rPr>
              <a:t>    for(i = 1;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tmp = arr[i];</a:t>
            </a:r>
          </a:p>
          <a:p>
            <a:r>
              <a:rPr lang="en-US" sz="2000" b="1" dirty="0">
                <a:solidFill>
                  <a:schemeClr val="bg1"/>
                </a:solidFill>
                <a:latin typeface="Courier New" panose="02070309020205020404" pitchFamily="49" charset="0"/>
                <a:cs typeface="Courier New" panose="02070309020205020404" pitchFamily="49" charset="0"/>
                <a:sym typeface="+mn-ea"/>
              </a:rPr>
              <a:t>        for(j = i - 1; j &gt;= 0;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if(arr[j + 1] &lt;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arr[j + 1] =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arr[j + 1] = tmp;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5896" y="85079"/>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2150544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permutationWrapper(char a[],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sort(a, n);</a:t>
            </a:r>
          </a:p>
          <a:p>
            <a:r>
              <a:rPr lang="en-US" sz="2000" b="1" dirty="0">
                <a:solidFill>
                  <a:schemeClr val="bg1"/>
                </a:solidFill>
                <a:latin typeface="Courier New" panose="02070309020205020404" pitchFamily="49" charset="0"/>
                <a:cs typeface="Courier New" panose="02070309020205020404" pitchFamily="49" charset="0"/>
                <a:sym typeface="+mn-ea"/>
              </a:rPr>
              <a:t>    int selected[MAX_SIZE] = {}, used[MAX_SIZE] = {};</a:t>
            </a:r>
          </a:p>
          <a:p>
            <a:r>
              <a:rPr lang="en-US" sz="2000" b="1" dirty="0">
                <a:solidFill>
                  <a:schemeClr val="bg1"/>
                </a:solidFill>
                <a:latin typeface="Courier New" panose="02070309020205020404" pitchFamily="49" charset="0"/>
                <a:cs typeface="Courier New" panose="02070309020205020404" pitchFamily="49" charset="0"/>
                <a:sym typeface="+mn-ea"/>
              </a:rPr>
              <a:t>    permute(a, n, selected, used, 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permute(char a[], int n, int selected[], int used[], int index)</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if(index ==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printf("%c",selected[i]);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975" y="-2"/>
            <a:ext cx="12194975"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if(used[i]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used[i] = 1;</a:t>
            </a:r>
          </a:p>
          <a:p>
            <a:r>
              <a:rPr lang="en-US" sz="2000" b="1" dirty="0">
                <a:solidFill>
                  <a:schemeClr val="bg1"/>
                </a:solidFill>
                <a:latin typeface="Courier New" panose="02070309020205020404" pitchFamily="49" charset="0"/>
                <a:cs typeface="Courier New" panose="02070309020205020404" pitchFamily="49" charset="0"/>
                <a:sym typeface="+mn-ea"/>
              </a:rPr>
              <a:t>        selected[index] = a[i];</a:t>
            </a:r>
          </a:p>
          <a:p>
            <a:r>
              <a:rPr lang="en-US" sz="2000" b="1" dirty="0">
                <a:solidFill>
                  <a:schemeClr val="bg1"/>
                </a:solidFill>
                <a:latin typeface="Courier New" panose="02070309020205020404" pitchFamily="49" charset="0"/>
                <a:cs typeface="Courier New" panose="02070309020205020404" pitchFamily="49" charset="0"/>
                <a:sym typeface="+mn-ea"/>
              </a:rPr>
              <a:t>        permute(a, n, selected, used, index + 1);</a:t>
            </a:r>
          </a:p>
          <a:p>
            <a:r>
              <a:rPr lang="en-US" sz="2000" b="1" dirty="0">
                <a:solidFill>
                  <a:schemeClr val="bg1"/>
                </a:solidFill>
                <a:latin typeface="Courier New" panose="02070309020205020404" pitchFamily="49" charset="0"/>
                <a:cs typeface="Courier New" panose="02070309020205020404" pitchFamily="49" charset="0"/>
                <a:sym typeface="+mn-ea"/>
              </a:rPr>
              <a:t>        used[i]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6" name="Rectangle 8"/>
          <p:cNvSpPr/>
          <p:nvPr/>
        </p:nvSpPr>
        <p:spPr>
          <a:xfrm>
            <a:off x="-2975"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762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Given an integer matrix, R x C, traverse it as shown below: 1 2 3 4 5 6 7 8 9 10 11 12 13 14 15 16</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One line containing two integers R and C representing the dimensions of the matrix M as rows R, and columns C, respectively.</a:t>
            </a:r>
          </a:p>
          <a:p>
            <a:endParaRPr lang="en-US" sz="2500" dirty="0">
              <a:latin typeface="Nunito Sans" panose="00000500000000000000" pitchFamily="2" charset="0"/>
            </a:endParaRPr>
          </a:p>
          <a:p>
            <a:r>
              <a:rPr lang="en-US" sz="2500" dirty="0">
                <a:latin typeface="Nunito Sans" panose="00000500000000000000" pitchFamily="2" charset="0"/>
              </a:rPr>
              <a:t>R lines, each containing C space separated number of integers which collectively form the matrix data.</a:t>
            </a:r>
          </a:p>
          <a:p>
            <a:endParaRPr lang="en-US" sz="2500" b="1"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Single line containing integers without space representing the desired traversal.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1245235"/>
          </a:xfrm>
          <a:prstGeom prst="rect">
            <a:avLst/>
          </a:prstGeom>
          <a:noFill/>
        </p:spPr>
        <p:txBody>
          <a:bodyPr wrap="square" rtlCol="0">
            <a:spAutoFit/>
          </a:bodyPr>
          <a:lstStyle/>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0&lt;R,C&lt;500</a:t>
            </a:r>
          </a:p>
          <a:p>
            <a:endParaRPr lang="en-US" sz="2500" dirty="0">
              <a:latin typeface="Nunito Sans" panose="00000500000000000000" pitchFamily="2" charset="0"/>
            </a:endParaRPr>
          </a:p>
        </p:txBody>
      </p:sp>
      <p:sp>
        <p:nvSpPr>
          <p:cNvPr id="4" name="TextBox 7"/>
          <p:cNvSpPr txBox="1"/>
          <p:nvPr/>
        </p:nvSpPr>
        <p:spPr>
          <a:xfrm>
            <a:off x="598714" y="2079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2079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2488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1 2 3 6 9 8 7 4 5</a:t>
            </a:r>
          </a:p>
        </p:txBody>
      </p:sp>
      <p:sp>
        <p:nvSpPr>
          <p:cNvPr id="12" name="TextBox 11"/>
          <p:cNvSpPr txBox="1"/>
          <p:nvPr/>
        </p:nvSpPr>
        <p:spPr>
          <a:xfrm>
            <a:off x="598714" y="2598438"/>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1 2 3</a:t>
            </a:r>
          </a:p>
          <a:p>
            <a:r>
              <a:rPr lang="en-US" sz="2500" dirty="0">
                <a:latin typeface="Nunito Sans" panose="00000500000000000000" pitchFamily="2" charset="0"/>
                <a:sym typeface="+mn-ea"/>
              </a:rPr>
              <a:t>4 5 6</a:t>
            </a:r>
          </a:p>
          <a:p>
            <a:r>
              <a:rPr lang="en-US" sz="2500" dirty="0">
                <a:latin typeface="Nunito Sans" panose="00000500000000000000" pitchFamily="2" charset="0"/>
                <a:sym typeface="+mn-ea"/>
              </a:rPr>
              <a:t>7 8 9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n,m,i,j;</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d”,&amp;n</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a[n][n];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for(j=0;j&lt;n;j++)</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d”,&amp;a</a:t>
            </a:r>
            <a:r>
              <a:rPr lang="en-US" sz="2000" b="1" dirty="0">
                <a:solidFill>
                  <a:schemeClr val="bg1"/>
                </a:solidFill>
                <a:latin typeface="Courier New" panose="02070309020205020404" pitchFamily="49" charset="0"/>
                <a:cs typeface="Courier New" panose="02070309020205020404" pitchFamily="49" charset="0"/>
                <a:sym typeface="+mn-ea"/>
              </a:rPr>
              <a:t>[i][j]);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count=1;</a:t>
            </a:r>
          </a:p>
          <a:p>
            <a:r>
              <a:rPr lang="en-US" sz="2000" b="1" dirty="0">
                <a:solidFill>
                  <a:schemeClr val="bg1"/>
                </a:solidFill>
                <a:latin typeface="Courier New" panose="02070309020205020404" pitchFamily="49" charset="0"/>
                <a:cs typeface="Courier New" panose="02070309020205020404" pitchFamily="49" charset="0"/>
                <a:sym typeface="+mn-ea"/>
              </a:rPr>
              <a:t>  	int round=ceil((double)n/2);</a:t>
            </a:r>
          </a:p>
          <a:p>
            <a:r>
              <a:rPr lang="en-US" sz="2000" b="1" dirty="0">
                <a:solidFill>
                  <a:schemeClr val="bg1"/>
                </a:solidFill>
                <a:latin typeface="Courier New" panose="02070309020205020404" pitchFamily="49" charset="0"/>
                <a:cs typeface="Courier New" panose="02070309020205020404" pitchFamily="49" charset="0"/>
                <a:sym typeface="+mn-ea"/>
              </a:rPr>
              <a:t>  	for(i=0;i&lt;round;i++)</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for(j=i;j&lt;=n-i-1;j++)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a:t>
            </a:r>
            <a:r>
              <a:rPr lang="en-US" sz="2000" b="1" dirty="0">
                <a:solidFill>
                  <a:schemeClr val="bg1"/>
                </a:solidFill>
                <a:latin typeface="Courier New" panose="02070309020205020404" pitchFamily="49" charset="0"/>
                <a:cs typeface="Courier New" panose="02070309020205020404" pitchFamily="49" charset="0"/>
                <a:sym typeface="+mn-ea"/>
              </a:rPr>
              <a:t>[i][j]);</a:t>
            </a:r>
          </a:p>
          <a:p>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for(j=i+1;j&lt;=n-i-1;j++)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a:t>
            </a:r>
            <a:r>
              <a:rPr lang="en-US" sz="2000" b="1" dirty="0">
                <a:solidFill>
                  <a:schemeClr val="bg1"/>
                </a:solidFill>
                <a:latin typeface="Courier New" panose="02070309020205020404" pitchFamily="49" charset="0"/>
                <a:cs typeface="Courier New" panose="02070309020205020404" pitchFamily="49" charset="0"/>
                <a:sym typeface="+mn-ea"/>
              </a:rPr>
              <a:t>[j][n-i-1]);</a:t>
            </a:r>
          </a:p>
          <a:p>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for(j=n-i-2;j&gt;=i;j--)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a:t>
            </a:r>
            <a:r>
              <a:rPr lang="en-US" sz="2000" b="1" dirty="0">
                <a:solidFill>
                  <a:schemeClr val="bg1"/>
                </a:solidFill>
                <a:latin typeface="Courier New" panose="02070309020205020404" pitchFamily="49" charset="0"/>
                <a:cs typeface="Courier New" panose="02070309020205020404" pitchFamily="49" charset="0"/>
                <a:sym typeface="+mn-ea"/>
              </a:rPr>
              <a:t>[n-i-1][j]);</a:t>
            </a:r>
          </a:p>
          <a:p>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for(j=n-i-2;j&gt;i;j--)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a:t>
            </a:r>
            <a:r>
              <a:rPr lang="en-US" sz="2000" b="1" dirty="0">
                <a:solidFill>
                  <a:schemeClr val="bg1"/>
                </a:solidFill>
                <a:latin typeface="Courier New" panose="02070309020205020404" pitchFamily="49" charset="0"/>
                <a:cs typeface="Courier New" panose="02070309020205020404" pitchFamily="49" charset="0"/>
                <a:sym typeface="+mn-ea"/>
              </a:rPr>
              <a:t>[j][</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sym typeface="+mn-ea"/>
              </a:rPr>
              <a:t>A naughty kid is climbing a staircase of 'n' steps. He can take either 1 step or 2 steps at a time. Write a program to find the number of distinct ways to reach the nth step. Assume he is standing on the 0th step.</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b="1"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 &lt;= n &lt;= 40</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Examples:</a:t>
            </a:r>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1</a:t>
            </a:r>
          </a:p>
          <a:p>
            <a:r>
              <a:rPr lang="en-US" sz="2500" b="1" dirty="0">
                <a:latin typeface="Nunito Sans" panose="00000500000000000000" pitchFamily="2" charset="0"/>
                <a:sym typeface="+mn-ea"/>
              </a:rPr>
              <a:t>Output: </a:t>
            </a:r>
            <a:r>
              <a:rPr lang="en-US" sz="2500" dirty="0">
                <a:latin typeface="Nunito Sans" panose="00000500000000000000" pitchFamily="2" charset="0"/>
                <a:sym typeface="+mn-ea"/>
              </a:rPr>
              <a:t>1</a:t>
            </a:r>
          </a:p>
          <a:p>
            <a:r>
              <a:rPr lang="en-US" sz="2500" dirty="0">
                <a:latin typeface="Nunito Sans" panose="00000500000000000000" pitchFamily="2" charset="0"/>
                <a:sym typeface="+mn-ea"/>
              </a:rPr>
              <a:t>There is only one way to climb 1 stair</a:t>
            </a:r>
          </a:p>
        </p:txBody>
      </p:sp>
      <p:sp>
        <p:nvSpPr>
          <p:cNvPr id="6" name="TextBox 7"/>
          <p:cNvSpPr txBox="1"/>
          <p:nvPr/>
        </p:nvSpPr>
        <p:spPr>
          <a:xfrm>
            <a:off x="598714" y="2536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536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94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a:t>
            </a:r>
          </a:p>
        </p:txBody>
      </p:sp>
      <p:sp>
        <p:nvSpPr>
          <p:cNvPr id="9" name="TextBox 11"/>
          <p:cNvSpPr txBox="1"/>
          <p:nvPr/>
        </p:nvSpPr>
        <p:spPr>
          <a:xfrm>
            <a:off x="598714" y="305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2784475"/>
          </a:xfrm>
          <a:prstGeom prst="rect">
            <a:avLst/>
          </a:prstGeom>
          <a:noFill/>
        </p:spPr>
        <p:txBody>
          <a:bodyPr wrap="square" rtlCol="0">
            <a:spAutoFit/>
          </a:bodyPr>
          <a:lstStyle/>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2</a:t>
            </a:r>
          </a:p>
          <a:p>
            <a:r>
              <a:rPr lang="en-US" sz="2500" b="1" dirty="0">
                <a:latin typeface="Nunito Sans" panose="00000500000000000000" pitchFamily="2" charset="0"/>
                <a:sym typeface="+mn-ea"/>
              </a:rPr>
              <a:t>Output: </a:t>
            </a:r>
            <a:r>
              <a:rPr lang="en-US" sz="2500" dirty="0">
                <a:latin typeface="Nunito Sans" panose="00000500000000000000" pitchFamily="2" charset="0"/>
                <a:sym typeface="+mn-ea"/>
              </a:rPr>
              <a:t>2</a:t>
            </a:r>
          </a:p>
          <a:p>
            <a:r>
              <a:rPr lang="en-US" sz="2500" dirty="0">
                <a:latin typeface="Nunito Sans" panose="00000500000000000000" pitchFamily="2" charset="0"/>
                <a:sym typeface="+mn-ea"/>
              </a:rPr>
              <a:t>There are two ways: (1, 1) and (2)</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4</a:t>
            </a:r>
          </a:p>
          <a:p>
            <a:r>
              <a:rPr lang="en-US" sz="2500" b="1" dirty="0">
                <a:latin typeface="Nunito Sans" panose="00000500000000000000" pitchFamily="2" charset="0"/>
                <a:sym typeface="+mn-ea"/>
              </a:rPr>
              <a:t>Output:</a:t>
            </a:r>
            <a:r>
              <a:rPr lang="en-US" sz="2500" dirty="0">
                <a:latin typeface="Nunito Sans" panose="00000500000000000000" pitchFamily="2" charset="0"/>
                <a:sym typeface="+mn-ea"/>
              </a:rPr>
              <a:t> 5</a:t>
            </a:r>
          </a:p>
          <a:p>
            <a:r>
              <a:rPr lang="en-US" sz="2500" dirty="0">
                <a:latin typeface="Nunito Sans" panose="00000500000000000000" pitchFamily="2" charset="0"/>
                <a:sym typeface="+mn-ea"/>
              </a:rPr>
              <a:t>(1, 1, 1, 1), (1, 1, 2), (2, 1, 1), (1, 2, 1), (2,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a:t>
            </a:r>
            <a:r>
              <a:rPr lang="en-US" sz="2000" b="1" dirty="0" err="1">
                <a:solidFill>
                  <a:schemeClr val="bg1"/>
                </a:solidFill>
                <a:latin typeface="Courier New" panose="02070309020205020404" pitchFamily="49" charset="0"/>
                <a:cs typeface="Courier New" panose="02070309020205020404" pitchFamily="49" charset="0"/>
                <a:sym typeface="+mn-ea"/>
              </a:rPr>
              <a:t>stdio.h</a:t>
            </a:r>
            <a:r>
              <a:rPr lang="en-US" sz="2000" b="1" dirty="0">
                <a:solidFill>
                  <a:schemeClr val="bg1"/>
                </a:solidFill>
                <a:latin typeface="Courier New" panose="02070309020205020404" pitchFamily="49" charset="0"/>
                <a:cs typeface="Courier New" panose="02070309020205020404" pitchFamily="49" charset="0"/>
                <a:sym typeface="+mn-ea"/>
              </a:rPr>
              <a:t>&gt;</a:t>
            </a:r>
          </a:p>
          <a:p>
            <a:r>
              <a:rPr lang="en-US" sz="2000" b="1" dirty="0">
                <a:solidFill>
                  <a:schemeClr val="bg1"/>
                </a:solidFill>
                <a:latin typeface="Courier New" panose="02070309020205020404" pitchFamily="49" charset="0"/>
                <a:cs typeface="Courier New" panose="02070309020205020404" pitchFamily="49" charset="0"/>
                <a:sym typeface="+mn-ea"/>
              </a:rPr>
              <a:t>int staircase(int A[], int cs,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if(cs == n)</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  if (cs &gt; n)</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if(A[cs] != -1)</a:t>
            </a:r>
          </a:p>
          <a:p>
            <a:r>
              <a:rPr lang="en-US" sz="2000" b="1" dirty="0">
                <a:solidFill>
                  <a:schemeClr val="bg1"/>
                </a:solidFill>
                <a:latin typeface="Courier New" panose="02070309020205020404" pitchFamily="49" charset="0"/>
                <a:cs typeface="Courier New" panose="02070309020205020404" pitchFamily="49" charset="0"/>
                <a:sym typeface="+mn-ea"/>
              </a:rPr>
              <a:t>    return A[cs];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totalways = staircase(A, cs+1, n) + staircase(A, cs+2, n);</a:t>
            </a:r>
          </a:p>
          <a:p>
            <a:r>
              <a:rPr lang="en-US" sz="2000" b="1" dirty="0">
                <a:solidFill>
                  <a:schemeClr val="bg1"/>
                </a:solidFill>
                <a:latin typeface="Courier New" panose="02070309020205020404" pitchFamily="49" charset="0"/>
                <a:cs typeface="Courier New" panose="02070309020205020404" pitchFamily="49" charset="0"/>
                <a:sym typeface="+mn-ea"/>
              </a:rPr>
              <a:t>  A[cs] = totalways;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totalways;</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staircase_opt(int cs, int n)</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A[n+1];</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a:t>
            </a:r>
          </a:p>
          <a:p>
            <a:r>
              <a:rPr lang="en-US" sz="2000" b="1" dirty="0">
                <a:solidFill>
                  <a:schemeClr val="bg1"/>
                </a:solidFill>
                <a:latin typeface="Courier New" panose="02070309020205020404" pitchFamily="49" charset="0"/>
                <a:cs typeface="Courier New" panose="02070309020205020404" pitchFamily="49" charset="0"/>
                <a:sym typeface="+mn-ea"/>
              </a:rPr>
              <a:t>    A[i]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staircase(A, 0,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d”,&amp;n</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res=</a:t>
            </a:r>
            <a:r>
              <a:rPr lang="en-US" sz="2000" b="1" dirty="0" err="1">
                <a:solidFill>
                  <a:schemeClr val="bg1"/>
                </a:solidFill>
                <a:latin typeface="Courier New" panose="02070309020205020404" pitchFamily="49" charset="0"/>
                <a:cs typeface="Courier New" panose="02070309020205020404" pitchFamily="49" charset="0"/>
                <a:sym typeface="+mn-ea"/>
              </a:rPr>
              <a:t>staircase_opt</a:t>
            </a:r>
            <a:r>
              <a:rPr lang="en-US" sz="2000" b="1" dirty="0">
                <a:solidFill>
                  <a:schemeClr val="bg1"/>
                </a:solidFill>
                <a:latin typeface="Courier New" panose="02070309020205020404" pitchFamily="49" charset="0"/>
                <a:cs typeface="Courier New" panose="02070309020205020404" pitchFamily="49" charset="0"/>
                <a:sym typeface="+mn-ea"/>
              </a:rPr>
              <a:t>(0,n);</a:t>
            </a:r>
          </a:p>
          <a:p>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d”,res</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a:t>
            </a:r>
            <a:r>
              <a:rPr lang="en-US" sz="2000" b="1" dirty="0" err="1">
                <a:solidFill>
                  <a:schemeClr val="bg1"/>
                </a:solidFill>
                <a:latin typeface="Courier New" panose="02070309020205020404" pitchFamily="49" charset="0"/>
                <a:cs typeface="Courier New" panose="02070309020205020404" pitchFamily="49" charset="0"/>
                <a:sym typeface="+mn-ea"/>
              </a:rPr>
              <a:t>stdio.h</a:t>
            </a:r>
            <a:r>
              <a:rPr lang="en-US" sz="2000" b="1" dirty="0">
                <a:solidFill>
                  <a:schemeClr val="bg1"/>
                </a:solidFill>
                <a:latin typeface="Courier New" panose="02070309020205020404" pitchFamily="49" charset="0"/>
                <a:cs typeface="Courier New" panose="02070309020205020404" pitchFamily="49" charset="0"/>
                <a:sym typeface="+mn-ea"/>
              </a:rPr>
              <a:t>&gt;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m1, p1, m2, p2;</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&amp;n);</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&amp;m1);</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&amp;p1);</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&amp;m2);</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&amp;p2);</a:t>
            </a:r>
          </a:p>
          <a:p>
            <a:r>
              <a:rPr lang="en-US" sz="2000" b="1" dirty="0">
                <a:solidFill>
                  <a:schemeClr val="bg1"/>
                </a:solidFill>
                <a:latin typeface="Courier New" panose="02070309020205020404" pitchFamily="49" charset="0"/>
                <a:cs typeface="Courier New" panose="02070309020205020404" pitchFamily="49" charset="0"/>
                <a:sym typeface="+mn-ea"/>
              </a:rPr>
              <a:t> int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-1;</a:t>
            </a:r>
          </a:p>
          <a:p>
            <a:r>
              <a:rPr lang="en-US" sz="2000" b="1" dirty="0">
                <a:solidFill>
                  <a:schemeClr val="bg1"/>
                </a:solidFill>
                <a:latin typeface="Courier New" panose="02070309020205020404" pitchFamily="49" charset="0"/>
                <a:cs typeface="Courier New" panose="02070309020205020404" pitchFamily="49" charset="0"/>
                <a:sym typeface="+mn-ea"/>
              </a:rPr>
              <a:t> for (int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=0; m1*</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&lt;= n;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count2 = n -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*m1;</a:t>
            </a:r>
          </a:p>
          <a:p>
            <a:r>
              <a:rPr lang="en-US" sz="2000" b="1" dirty="0">
                <a:solidFill>
                  <a:schemeClr val="bg1"/>
                </a:solidFill>
                <a:latin typeface="Courier New" panose="02070309020205020404" pitchFamily="49" charset="0"/>
                <a:cs typeface="Courier New" panose="02070309020205020404" pitchFamily="49" charset="0"/>
                <a:sym typeface="+mn-ea"/>
              </a:rPr>
              <a:t>  if (count2%m2 ==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cost = p1 *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 p2 * (count2/m2);</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(cost &lt;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-1) ? cost :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3956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sym typeface="+mn-ea"/>
              </a:rPr>
              <a:t>Before the outbreak of corona virus to the world, a meeting happened in a room in Wuhan. A person who attended that meeting had COVID-19 and no one in the room knew about it! So everyone started shaking hands with everyone else in the room as a gesture of respect and after meeting unfortunately every one got infected! Given the fact that any two persons shake hand exactly once, Can you tell the total count of handshakes happened in that meeting?</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The first line contains the number of test cases T, T lines follow. </a:t>
            </a:r>
          </a:p>
          <a:p>
            <a:r>
              <a:rPr lang="en-US" sz="2500" dirty="0">
                <a:latin typeface="Nunito Sans" panose="00000500000000000000" pitchFamily="2" charset="0"/>
                <a:sym typeface="+mn-ea"/>
              </a:rPr>
              <a:t>Each line then contains an integer N, the total number of people attended that meeting.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Print the number of handshakes for each test-case in a new line.</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 &lt;= T &lt;= 1000 </a:t>
            </a:r>
          </a:p>
          <a:p>
            <a:r>
              <a:rPr lang="en-US" sz="2500" dirty="0">
                <a:latin typeface="Nunito Sans" panose="00000500000000000000" pitchFamily="2" charset="0"/>
                <a:sym typeface="+mn-ea"/>
              </a:rPr>
              <a:t>0 &lt; N &lt; 10</a:t>
            </a:r>
            <a:r>
              <a:rPr lang="en-US" sz="2500" baseline="30000" dirty="0">
                <a:latin typeface="Nunito Sans" panose="00000500000000000000" pitchFamily="2" charset="0"/>
                <a:sym typeface="+mn-ea"/>
              </a:rPr>
              <a:t>6 </a:t>
            </a:r>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Case 1 : The lonely board member shakes no hands, hence 0. </a:t>
            </a:r>
          </a:p>
          <a:p>
            <a:r>
              <a:rPr lang="en-US" sz="2500" dirty="0">
                <a:latin typeface="Nunito Sans" panose="00000500000000000000" pitchFamily="2" charset="0"/>
                <a:sym typeface="+mn-ea"/>
              </a:rPr>
              <a:t>Case 2 : There are 2 board members, 1 handshake takes place.</a:t>
            </a:r>
          </a:p>
        </p:txBody>
      </p:sp>
      <p:sp>
        <p:nvSpPr>
          <p:cNvPr id="6" name="TextBox 7"/>
          <p:cNvSpPr txBox="1"/>
          <p:nvPr/>
        </p:nvSpPr>
        <p:spPr>
          <a:xfrm>
            <a:off x="598714" y="3603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603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0123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0</a:t>
            </a:r>
          </a:p>
          <a:p>
            <a:r>
              <a:rPr lang="en-US" sz="2500" dirty="0">
                <a:latin typeface="Nunito Sans" panose="00000500000000000000" pitchFamily="2" charset="0"/>
                <a:sym typeface="+mn-ea"/>
              </a:rPr>
              <a:t>1</a:t>
            </a:r>
          </a:p>
        </p:txBody>
      </p:sp>
      <p:sp>
        <p:nvSpPr>
          <p:cNvPr id="9" name="TextBox 11"/>
          <p:cNvSpPr txBox="1"/>
          <p:nvPr/>
        </p:nvSpPr>
        <p:spPr>
          <a:xfrm>
            <a:off x="598714" y="41224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a:t>
            </a:r>
            <a:r>
              <a:rPr lang="en-US" sz="2000" b="1" dirty="0" err="1">
                <a:solidFill>
                  <a:schemeClr val="bg1"/>
                </a:solidFill>
                <a:latin typeface="Courier New" panose="02070309020205020404" pitchFamily="49" charset="0"/>
                <a:cs typeface="Courier New" panose="02070309020205020404" pitchFamily="49" charset="0"/>
                <a:sym typeface="+mn-ea"/>
              </a:rPr>
              <a:t>stdio.h</a:t>
            </a:r>
            <a:r>
              <a:rPr lang="en-US" sz="2000" b="1" dirty="0">
                <a:solidFill>
                  <a:schemeClr val="bg1"/>
                </a:solidFill>
                <a:latin typeface="Courier New" panose="02070309020205020404" pitchFamily="49" charset="0"/>
                <a:cs typeface="Courier New" panose="02070309020205020404" pitchFamily="49" charset="0"/>
                <a:sym typeface="+mn-ea"/>
              </a:rPr>
              <a:t>&gt;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a:t>
            </a:r>
          </a:p>
          <a:p>
            <a:r>
              <a:rPr lang="en-US" sz="2000" b="1" dirty="0">
                <a:solidFill>
                  <a:schemeClr val="bg1"/>
                </a:solidFill>
                <a:latin typeface="Courier New" panose="02070309020205020404" pitchFamily="49" charset="0"/>
                <a:cs typeface="Courier New" panose="02070309020205020404" pitchFamily="49" charset="0"/>
                <a:sym typeface="+mn-ea"/>
              </a:rPr>
              <a:t>	int b;</a:t>
            </a:r>
          </a:p>
          <a:p>
            <a:r>
              <a:rPr lang="en-US" sz="2000" b="1" dirty="0">
                <a:solidFill>
                  <a:schemeClr val="bg1"/>
                </a:solidFill>
                <a:latin typeface="Courier New" panose="02070309020205020404" pitchFamily="49" charset="0"/>
                <a:cs typeface="Courier New" panose="02070309020205020404" pitchFamily="49" charset="0"/>
                <a:sym typeface="+mn-ea"/>
              </a:rPr>
              <a:t>	int hs;</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d”,&amp;a</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for(int i = 0;i&lt;a;i++)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a:t>
            </a:r>
            <a:r>
              <a:rPr lang="en-US" sz="2000" b="1" dirty="0" err="1">
                <a:solidFill>
                  <a:schemeClr val="bg1"/>
                </a:solidFill>
                <a:latin typeface="Courier New" panose="02070309020205020404" pitchFamily="49" charset="0"/>
                <a:cs typeface="Courier New" panose="02070309020205020404" pitchFamily="49" charset="0"/>
                <a:sym typeface="+mn-ea"/>
              </a:rPr>
              <a:t>d”,&amp;b</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hs = b*(b - 1)/2;</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(“%d”,</a:t>
            </a:r>
            <a:r>
              <a:rPr lang="en-US" sz="2000" b="1" dirty="0" err="1">
                <a:solidFill>
                  <a:schemeClr val="bg1"/>
                </a:solidFill>
                <a:latin typeface="Courier New" panose="02070309020205020404" pitchFamily="49" charset="0"/>
                <a:cs typeface="Courier New" panose="02070309020205020404" pitchFamily="49" charset="0"/>
                <a:sym typeface="+mn-ea"/>
              </a:rPr>
              <a:t>hs</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if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-1)</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("%d\n",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("Invalid inputs\n");</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879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4093428"/>
          </a:xfrm>
          <a:prstGeom prst="rect">
            <a:avLst/>
          </a:prstGeom>
          <a:noFill/>
        </p:spPr>
        <p:txBody>
          <a:bodyPr wrap="square" rtlCol="0">
            <a:spAutoFit/>
          </a:bodyPr>
          <a:lstStyle/>
          <a:p>
            <a:r>
              <a:rPr lang="en-US" sz="2000" b="0" i="0" dirty="0">
                <a:solidFill>
                  <a:srgbClr val="000000"/>
                </a:solidFill>
                <a:effectLst/>
                <a:latin typeface="Nunito Sans" pitchFamily="2" charset="0"/>
              </a:rPr>
              <a:t>Write a program to find the no of islands using graph.</a:t>
            </a:r>
          </a:p>
          <a:p>
            <a:endParaRPr lang="en-US" sz="2000" b="0" i="0" dirty="0">
              <a:solidFill>
                <a:srgbClr val="000000"/>
              </a:solidFill>
              <a:effectLst/>
              <a:latin typeface="Nunito Sans" pitchFamily="2"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1 1 0 0 0</a:t>
            </a:r>
          </a:p>
          <a:p>
            <a:pPr algn="l"/>
            <a:r>
              <a:rPr lang="en-US" sz="2000" b="0" i="0" dirty="0">
                <a:effectLst/>
                <a:latin typeface="Lato" panose="020F0502020204030203" pitchFamily="34" charset="0"/>
              </a:rPr>
              <a:t>0 1 0 0 1</a:t>
            </a:r>
          </a:p>
          <a:p>
            <a:pPr algn="l"/>
            <a:r>
              <a:rPr lang="en-US" sz="2000" b="0" i="0" dirty="0">
                <a:effectLst/>
                <a:latin typeface="Lato" panose="020F0502020204030203" pitchFamily="34" charset="0"/>
              </a:rPr>
              <a:t>1 0 0 1 1</a:t>
            </a:r>
          </a:p>
          <a:p>
            <a:pPr algn="l"/>
            <a:r>
              <a:rPr lang="en-US" sz="2000" b="0" i="0" dirty="0">
                <a:effectLst/>
                <a:latin typeface="Lato" panose="020F0502020204030203" pitchFamily="34" charset="0"/>
              </a:rPr>
              <a:t>0 0 0 0 0</a:t>
            </a:r>
          </a:p>
          <a:p>
            <a:pPr algn="l"/>
            <a:r>
              <a:rPr lang="en-US" sz="2000" b="0" i="0" dirty="0">
                <a:effectLst/>
                <a:latin typeface="Lato" panose="020F0502020204030203" pitchFamily="34" charset="0"/>
              </a:rPr>
              <a:t>1 0 1 0 1</a:t>
            </a: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Number of islands is: 5</a:t>
            </a:r>
          </a:p>
          <a:p>
            <a:pPr algn="l"/>
            <a:r>
              <a:rPr lang="en-US" sz="2000" b="1" i="0" dirty="0">
                <a:effectLst/>
                <a:latin typeface="Lato" panose="020F0502020204030203" pitchFamily="34" charset="0"/>
              </a:rPr>
              <a:t>Description:</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Here 1 are consider as land 0 are water.</a:t>
            </a:r>
          </a:p>
          <a:p>
            <a:endParaRPr lang="en-US" sz="2000" dirty="0">
              <a:latin typeface="Nunito Sans" pitchFamily="2" charset="0"/>
            </a:endParaRPr>
          </a:p>
        </p:txBody>
      </p:sp>
    </p:spTree>
    <p:extLst>
      <p:ext uri="{BB962C8B-B14F-4D97-AF65-F5344CB8AC3E}">
        <p14:creationId xmlns:p14="http://schemas.microsoft.com/office/powerpoint/2010/main" val="423317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&lt;</a:t>
            </a:r>
            <a:r>
              <a:rPr lang="en-IN" sz="2000" b="0" dirty="0" err="1">
                <a:solidFill>
                  <a:srgbClr val="CE9178"/>
                </a:solidFill>
                <a:effectLst/>
                <a:latin typeface="Consolas" panose="020B0609020204030204" pitchFamily="49" charset="0"/>
              </a:rPr>
              <a:t>stdbool.h</a:t>
            </a:r>
            <a:r>
              <a:rPr lang="en-IN" sz="2000" b="0" dirty="0">
                <a:solidFill>
                  <a:srgbClr val="569CD6"/>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#include</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&lt;</a:t>
            </a:r>
            <a:r>
              <a:rPr lang="en-IN" sz="2000" b="0" dirty="0" err="1">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#include</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&lt;</a:t>
            </a:r>
            <a:r>
              <a:rPr lang="en-IN" sz="2000" b="0" dirty="0" err="1">
                <a:solidFill>
                  <a:srgbClr val="CE9178"/>
                </a:solidFill>
                <a:effectLst/>
                <a:latin typeface="Consolas" panose="020B0609020204030204" pitchFamily="49" charset="0"/>
              </a:rPr>
              <a:t>string.h</a:t>
            </a:r>
            <a:r>
              <a:rPr lang="en-IN" sz="2000" b="0" dirty="0">
                <a:solidFill>
                  <a:srgbClr val="569CD6"/>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#define</a:t>
            </a:r>
            <a:r>
              <a:rPr lang="en-IN" sz="2000" b="0" dirty="0">
                <a:solidFill>
                  <a:srgbClr val="D4D4D4"/>
                </a:solidFill>
                <a:effectLst/>
                <a:latin typeface="Consolas" panose="020B0609020204030204" pitchFamily="49" charset="0"/>
              </a:rPr>
              <a:t> ROW </a:t>
            </a:r>
            <a:r>
              <a:rPr lang="en-IN" sz="2000" b="0" dirty="0">
                <a:solidFill>
                  <a:srgbClr val="B5CEA8"/>
                </a:solidFill>
                <a:effectLst/>
                <a:latin typeface="Consolas" panose="020B0609020204030204" pitchFamily="49" charset="0"/>
              </a:rPr>
              <a:t>5</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#define</a:t>
            </a:r>
            <a:r>
              <a:rPr lang="en-IN" sz="2000" b="0" dirty="0">
                <a:solidFill>
                  <a:srgbClr val="D4D4D4"/>
                </a:solidFill>
                <a:effectLst/>
                <a:latin typeface="Consolas" panose="020B0609020204030204" pitchFamily="49" charset="0"/>
              </a:rPr>
              <a:t> COL </a:t>
            </a:r>
            <a:r>
              <a:rPr lang="en-IN" sz="2000" b="0" dirty="0">
                <a:solidFill>
                  <a:srgbClr val="B5CEA8"/>
                </a:solidFill>
                <a:effectLst/>
                <a:latin typeface="Consolas" panose="020B0609020204030204" pitchFamily="49" charset="0"/>
              </a:rPr>
              <a:t>5</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isSafe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bool</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void</a:t>
            </a:r>
            <a:r>
              <a:rPr lang="en-IN" sz="2000" b="0" dirty="0">
                <a:solidFill>
                  <a:srgbClr val="D4D4D4"/>
                </a:solidFill>
                <a:effectLst/>
                <a:latin typeface="Consolas" panose="020B0609020204030204" pitchFamily="49" charset="0"/>
              </a:rPr>
              <a:t> DFS</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bool</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static</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rowNbr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static</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colNbr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true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k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8</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if</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isSafe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row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rowNbr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col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colNbr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DFS</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row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rowNbr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col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colNbr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815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countIslands</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bool</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memset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569CD6"/>
                </a:solidFill>
                <a:effectLst/>
                <a:latin typeface="Consolas" panose="020B0609020204030204" pitchFamily="49" charset="0"/>
              </a:rPr>
              <a:t>sizeof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count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DFS</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M</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i</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j</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visited</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count</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count</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058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4401205"/>
          </a:xfrm>
          <a:prstGeom prst="rect">
            <a:avLst/>
          </a:prstGeom>
          <a:noFill/>
        </p:spPr>
        <p:txBody>
          <a:bodyPr wrap="square" rtlCol="0">
            <a:spAutoFit/>
          </a:bodyPr>
          <a:lstStyle/>
          <a:p>
            <a:pPr algn="l"/>
            <a:r>
              <a:rPr lang="en-US" sz="2000" b="0" i="0" dirty="0">
                <a:effectLst/>
                <a:latin typeface="Lato" panose="020F0502020204030203" pitchFamily="34" charset="0"/>
              </a:rPr>
              <a:t>Write a program to find the maximum element in a given binary tree.</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Input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Input consists of Integer</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Output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Output consists of Integer</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12 23 45 -1</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45</a:t>
            </a:r>
          </a:p>
          <a:p>
            <a:endParaRPr lang="en-US" sz="2000" dirty="0">
              <a:latin typeface="Nunito Sans" pitchFamily="2" charset="0"/>
            </a:endParaRPr>
          </a:p>
        </p:txBody>
      </p:sp>
    </p:spTree>
    <p:extLst>
      <p:ext uri="{BB962C8B-B14F-4D97-AF65-F5344CB8AC3E}">
        <p14:creationId xmlns:p14="http://schemas.microsoft.com/office/powerpoint/2010/main" val="380489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stdlib.h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malloc.h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data</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left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right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void</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add_node_to_btree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value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malloc</a:t>
            </a:r>
            <a:r>
              <a:rPr lang="en-IN" sz="2000" b="0" dirty="0">
                <a:solidFill>
                  <a:srgbClr val="DCDCDC"/>
                </a:solidFill>
                <a:effectLst/>
                <a:latin typeface="Consolas" panose="020B0609020204030204" pitchFamily="49" charset="0"/>
              </a:rPr>
              <a:t>(</a:t>
            </a:r>
            <a:r>
              <a:rPr lang="en-IN" sz="2000" b="0" dirty="0" err="1">
                <a:solidFill>
                  <a:srgbClr val="569CD6"/>
                </a:solidFill>
                <a:effectLst/>
                <a:latin typeface="Consolas" panose="020B0609020204030204" pitchFamily="49" charset="0"/>
              </a:rPr>
              <a:t>sizeof</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-&gt;data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value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9359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4101</Words>
  <Application>Microsoft Office PowerPoint</Application>
  <PresentationFormat>Widescreen</PresentationFormat>
  <Paragraphs>1053</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athira bahuleyan</dc:creator>
  <cp:lastModifiedBy>Anand S</cp:lastModifiedBy>
  <cp:revision>9</cp:revision>
  <dcterms:created xsi:type="dcterms:W3CDTF">2022-07-20T09:01:45Z</dcterms:created>
  <dcterms:modified xsi:type="dcterms:W3CDTF">2023-09-24T05:03:47Z</dcterms:modified>
</cp:coreProperties>
</file>