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Arim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XrnGKOsioB89wLoR+I8monFFT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Arimo-bold.fntdata"/><Relationship Id="rId27" Type="http://schemas.openxmlformats.org/officeDocument/2006/relationships/font" Target="fonts/Arimo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Arim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Arim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Since multiple inheritance is not applicable in java, hybrid which is combination of multiple and hierarchical is also not possible.</a:t>
            </a:r>
            <a:endParaRPr/>
          </a:p>
        </p:txBody>
      </p:sp>
      <p:sp>
        <p:nvSpPr>
          <p:cNvPr id="448" name="Google Shape;44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FFFF00"/>
                </a:solidFill>
              </a:rPr>
              <a:t>Therefore, hybrid inheritance involving multiple inheritance alone is not supported in java.</a:t>
            </a:r>
            <a:endParaRPr b="1" u="sng">
              <a:solidFill>
                <a:srgbClr val="FFFF00"/>
              </a:solidFill>
            </a:endParaRPr>
          </a:p>
        </p:txBody>
      </p:sp>
      <p:sp>
        <p:nvSpPr>
          <p:cNvPr id="459" name="Google Shape;459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and Hybrid inheritance is not applicable in JAVA</a:t>
            </a:r>
            <a:endParaRPr/>
          </a:p>
        </p:txBody>
      </p:sp>
      <p:sp>
        <p:nvSpPr>
          <p:cNvPr id="247" name="Google Shape;24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1" name="Google Shape;101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3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2" name="Google Shape;122;p3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8" name="Google Shape;138;p4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39" name="Google Shape;139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4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46" name="Google Shape;146;p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4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4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0" type="dt"/>
          </p:nvPr>
        </p:nvSpPr>
        <p:spPr>
          <a:xfrm>
            <a:off x="457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1" type="ftr"/>
          </p:nvPr>
        </p:nvSpPr>
        <p:spPr>
          <a:xfrm>
            <a:off x="3124200" y="4768097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6553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6"/>
          <p:cNvSpPr txBox="1"/>
          <p:nvPr>
            <p:ph type="ctrTitle"/>
          </p:nvPr>
        </p:nvSpPr>
        <p:spPr>
          <a:xfrm>
            <a:off x="685800" y="1598099"/>
            <a:ext cx="7772400" cy="1102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6"/>
          <p:cNvSpPr txBox="1"/>
          <p:nvPr>
            <p:ph idx="1" type="subTitle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7" name="Google Shape;177;p46"/>
          <p:cNvSpPr txBox="1"/>
          <p:nvPr>
            <p:ph idx="10" type="dt"/>
          </p:nvPr>
        </p:nvSpPr>
        <p:spPr>
          <a:xfrm>
            <a:off x="457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6"/>
          <p:cNvSpPr txBox="1"/>
          <p:nvPr>
            <p:ph idx="11" type="ftr"/>
          </p:nvPr>
        </p:nvSpPr>
        <p:spPr>
          <a:xfrm>
            <a:off x="3124200" y="4768097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6"/>
          <p:cNvSpPr txBox="1"/>
          <p:nvPr>
            <p:ph idx="12" type="sldNum"/>
          </p:nvPr>
        </p:nvSpPr>
        <p:spPr>
          <a:xfrm>
            <a:off x="6553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64294" y="70014"/>
            <a:ext cx="648072" cy="519522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  <a:reflection blurRad="0" dir="5400000" dist="5000" endA="0" endPos="28000" fadeDir="5400012" kx="0" rotWithShape="0" algn="bl" stA="38000" stPos="0" sy="-100000" ky="0"/>
          </a:effec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7"/>
          <p:cNvSpPr txBox="1"/>
          <p:nvPr>
            <p:ph type="title"/>
          </p:nvPr>
        </p:nvSpPr>
        <p:spPr>
          <a:xfrm>
            <a:off x="722313" y="3305754"/>
            <a:ext cx="7772400" cy="1021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7"/>
          <p:cNvSpPr txBox="1"/>
          <p:nvPr>
            <p:ph idx="1" type="body"/>
          </p:nvPr>
        </p:nvSpPr>
        <p:spPr>
          <a:xfrm>
            <a:off x="722313" y="2180417"/>
            <a:ext cx="7772400" cy="11253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4" name="Google Shape;184;p47"/>
          <p:cNvSpPr txBox="1"/>
          <p:nvPr>
            <p:ph idx="10" type="dt"/>
          </p:nvPr>
        </p:nvSpPr>
        <p:spPr>
          <a:xfrm>
            <a:off x="457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7"/>
          <p:cNvSpPr txBox="1"/>
          <p:nvPr>
            <p:ph idx="11" type="ftr"/>
          </p:nvPr>
        </p:nvSpPr>
        <p:spPr>
          <a:xfrm>
            <a:off x="3124200" y="4768097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7"/>
          <p:cNvSpPr txBox="1"/>
          <p:nvPr>
            <p:ph idx="12" type="sldNum"/>
          </p:nvPr>
        </p:nvSpPr>
        <p:spPr>
          <a:xfrm>
            <a:off x="6553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8"/>
          <p:cNvSpPr txBox="1"/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8"/>
          <p:cNvSpPr txBox="1"/>
          <p:nvPr>
            <p:ph idx="1" type="body"/>
          </p:nvPr>
        </p:nvSpPr>
        <p:spPr>
          <a:xfrm>
            <a:off x="457200" y="1200361"/>
            <a:ext cx="4038600" cy="339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90" name="Google Shape;190;p48"/>
          <p:cNvSpPr txBox="1"/>
          <p:nvPr>
            <p:ph idx="2" type="body"/>
          </p:nvPr>
        </p:nvSpPr>
        <p:spPr>
          <a:xfrm>
            <a:off x="4648200" y="1200361"/>
            <a:ext cx="4038600" cy="339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91" name="Google Shape;191;p48"/>
          <p:cNvSpPr txBox="1"/>
          <p:nvPr>
            <p:ph idx="10" type="dt"/>
          </p:nvPr>
        </p:nvSpPr>
        <p:spPr>
          <a:xfrm>
            <a:off x="457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8"/>
          <p:cNvSpPr txBox="1"/>
          <p:nvPr>
            <p:ph idx="11" type="ftr"/>
          </p:nvPr>
        </p:nvSpPr>
        <p:spPr>
          <a:xfrm>
            <a:off x="3124200" y="4768097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8"/>
          <p:cNvSpPr txBox="1"/>
          <p:nvPr>
            <p:ph idx="12" type="sldNum"/>
          </p:nvPr>
        </p:nvSpPr>
        <p:spPr>
          <a:xfrm>
            <a:off x="6553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9"/>
          <p:cNvSpPr txBox="1"/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9"/>
          <p:cNvSpPr txBox="1"/>
          <p:nvPr>
            <p:ph idx="1" type="body"/>
          </p:nvPr>
        </p:nvSpPr>
        <p:spPr>
          <a:xfrm>
            <a:off x="457200" y="1151536"/>
            <a:ext cx="4040188" cy="479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7" name="Google Shape;197;p49"/>
          <p:cNvSpPr txBox="1"/>
          <p:nvPr>
            <p:ph idx="2" type="body"/>
          </p:nvPr>
        </p:nvSpPr>
        <p:spPr>
          <a:xfrm>
            <a:off x="457200" y="1631441"/>
            <a:ext cx="4040188" cy="2963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8" name="Google Shape;198;p49"/>
          <p:cNvSpPr txBox="1"/>
          <p:nvPr>
            <p:ph idx="3" type="body"/>
          </p:nvPr>
        </p:nvSpPr>
        <p:spPr>
          <a:xfrm>
            <a:off x="4645028" y="1151536"/>
            <a:ext cx="4041775" cy="479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9" name="Google Shape;199;p49"/>
          <p:cNvSpPr txBox="1"/>
          <p:nvPr>
            <p:ph idx="4" type="body"/>
          </p:nvPr>
        </p:nvSpPr>
        <p:spPr>
          <a:xfrm>
            <a:off x="4645028" y="1631441"/>
            <a:ext cx="4041775" cy="2963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0" name="Google Shape;200;p49"/>
          <p:cNvSpPr txBox="1"/>
          <p:nvPr>
            <p:ph idx="10" type="dt"/>
          </p:nvPr>
        </p:nvSpPr>
        <p:spPr>
          <a:xfrm>
            <a:off x="457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9"/>
          <p:cNvSpPr txBox="1"/>
          <p:nvPr>
            <p:ph idx="11" type="ftr"/>
          </p:nvPr>
        </p:nvSpPr>
        <p:spPr>
          <a:xfrm>
            <a:off x="3124200" y="4768097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9"/>
          <p:cNvSpPr txBox="1"/>
          <p:nvPr>
            <p:ph idx="12" type="sldNum"/>
          </p:nvPr>
        </p:nvSpPr>
        <p:spPr>
          <a:xfrm>
            <a:off x="6553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0"/>
          <p:cNvSpPr txBox="1"/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0"/>
          <p:cNvSpPr txBox="1"/>
          <p:nvPr>
            <p:ph idx="10" type="dt"/>
          </p:nvPr>
        </p:nvSpPr>
        <p:spPr>
          <a:xfrm>
            <a:off x="457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0"/>
          <p:cNvSpPr txBox="1"/>
          <p:nvPr>
            <p:ph idx="11" type="ftr"/>
          </p:nvPr>
        </p:nvSpPr>
        <p:spPr>
          <a:xfrm>
            <a:off x="3124200" y="4768097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0"/>
          <p:cNvSpPr txBox="1"/>
          <p:nvPr>
            <p:ph idx="12" type="sldNum"/>
          </p:nvPr>
        </p:nvSpPr>
        <p:spPr>
          <a:xfrm>
            <a:off x="6553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1"/>
          <p:cNvSpPr txBox="1"/>
          <p:nvPr>
            <p:ph idx="10" type="dt"/>
          </p:nvPr>
        </p:nvSpPr>
        <p:spPr>
          <a:xfrm>
            <a:off x="457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1"/>
          <p:cNvSpPr txBox="1"/>
          <p:nvPr>
            <p:ph idx="11" type="ftr"/>
          </p:nvPr>
        </p:nvSpPr>
        <p:spPr>
          <a:xfrm>
            <a:off x="3124200" y="4768097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1"/>
          <p:cNvSpPr txBox="1"/>
          <p:nvPr>
            <p:ph idx="12" type="sldNum"/>
          </p:nvPr>
        </p:nvSpPr>
        <p:spPr>
          <a:xfrm>
            <a:off x="6553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2"/>
          <p:cNvSpPr txBox="1"/>
          <p:nvPr>
            <p:ph type="title"/>
          </p:nvPr>
        </p:nvSpPr>
        <p:spPr>
          <a:xfrm>
            <a:off x="457203" y="204823"/>
            <a:ext cx="3008313" cy="8716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2"/>
          <p:cNvSpPr txBox="1"/>
          <p:nvPr>
            <p:ph idx="1" type="body"/>
          </p:nvPr>
        </p:nvSpPr>
        <p:spPr>
          <a:xfrm>
            <a:off x="3575050" y="204825"/>
            <a:ext cx="5111750" cy="439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5" name="Google Shape;215;p52"/>
          <p:cNvSpPr txBox="1"/>
          <p:nvPr>
            <p:ph idx="2" type="body"/>
          </p:nvPr>
        </p:nvSpPr>
        <p:spPr>
          <a:xfrm>
            <a:off x="457203" y="1076514"/>
            <a:ext cx="3008313" cy="351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6" name="Google Shape;216;p52"/>
          <p:cNvSpPr txBox="1"/>
          <p:nvPr>
            <p:ph idx="10" type="dt"/>
          </p:nvPr>
        </p:nvSpPr>
        <p:spPr>
          <a:xfrm>
            <a:off x="457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2"/>
          <p:cNvSpPr txBox="1"/>
          <p:nvPr>
            <p:ph idx="11" type="ftr"/>
          </p:nvPr>
        </p:nvSpPr>
        <p:spPr>
          <a:xfrm>
            <a:off x="3124200" y="4768097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2"/>
          <p:cNvSpPr txBox="1"/>
          <p:nvPr>
            <p:ph idx="12" type="sldNum"/>
          </p:nvPr>
        </p:nvSpPr>
        <p:spPr>
          <a:xfrm>
            <a:off x="6553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3"/>
          <p:cNvSpPr txBox="1"/>
          <p:nvPr>
            <p:ph type="title"/>
          </p:nvPr>
        </p:nvSpPr>
        <p:spPr>
          <a:xfrm>
            <a:off x="1792288" y="3601080"/>
            <a:ext cx="5486400" cy="4251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3"/>
          <p:cNvSpPr/>
          <p:nvPr>
            <p:ph idx="2" type="pic"/>
          </p:nvPr>
        </p:nvSpPr>
        <p:spPr>
          <a:xfrm>
            <a:off x="1792288" y="459661"/>
            <a:ext cx="5486400" cy="308664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53"/>
          <p:cNvSpPr txBox="1"/>
          <p:nvPr>
            <p:ph idx="1" type="body"/>
          </p:nvPr>
        </p:nvSpPr>
        <p:spPr>
          <a:xfrm>
            <a:off x="1792288" y="4026207"/>
            <a:ext cx="5486400" cy="60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23" name="Google Shape;223;p53"/>
          <p:cNvSpPr txBox="1"/>
          <p:nvPr>
            <p:ph idx="10" type="dt"/>
          </p:nvPr>
        </p:nvSpPr>
        <p:spPr>
          <a:xfrm>
            <a:off x="457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3"/>
          <p:cNvSpPr txBox="1"/>
          <p:nvPr>
            <p:ph idx="11" type="ftr"/>
          </p:nvPr>
        </p:nvSpPr>
        <p:spPr>
          <a:xfrm>
            <a:off x="3124200" y="4768097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3"/>
          <p:cNvSpPr txBox="1"/>
          <p:nvPr>
            <p:ph idx="12" type="sldNum"/>
          </p:nvPr>
        </p:nvSpPr>
        <p:spPr>
          <a:xfrm>
            <a:off x="6553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4"/>
          <p:cNvSpPr txBox="1"/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4"/>
          <p:cNvSpPr txBox="1"/>
          <p:nvPr>
            <p:ph idx="1" type="body"/>
          </p:nvPr>
        </p:nvSpPr>
        <p:spPr>
          <a:xfrm rot="5400000">
            <a:off x="2874467" y="-1216906"/>
            <a:ext cx="339506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54"/>
          <p:cNvSpPr txBox="1"/>
          <p:nvPr>
            <p:ph idx="10" type="dt"/>
          </p:nvPr>
        </p:nvSpPr>
        <p:spPr>
          <a:xfrm>
            <a:off x="457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4"/>
          <p:cNvSpPr txBox="1"/>
          <p:nvPr>
            <p:ph idx="11" type="ftr"/>
          </p:nvPr>
        </p:nvSpPr>
        <p:spPr>
          <a:xfrm>
            <a:off x="3124200" y="4768097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4"/>
          <p:cNvSpPr txBox="1"/>
          <p:nvPr>
            <p:ph idx="12" type="sldNum"/>
          </p:nvPr>
        </p:nvSpPr>
        <p:spPr>
          <a:xfrm>
            <a:off x="6553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"/>
          <p:cNvSpPr txBox="1"/>
          <p:nvPr>
            <p:ph type="title"/>
          </p:nvPr>
        </p:nvSpPr>
        <p:spPr>
          <a:xfrm rot="5400000">
            <a:off x="5463394" y="1372022"/>
            <a:ext cx="43894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5"/>
          <p:cNvSpPr txBox="1"/>
          <p:nvPr>
            <p:ph idx="1" type="body"/>
          </p:nvPr>
        </p:nvSpPr>
        <p:spPr>
          <a:xfrm rot="5400000">
            <a:off x="1272394" y="-609178"/>
            <a:ext cx="43894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55"/>
          <p:cNvSpPr txBox="1"/>
          <p:nvPr>
            <p:ph idx="10" type="dt"/>
          </p:nvPr>
        </p:nvSpPr>
        <p:spPr>
          <a:xfrm>
            <a:off x="457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5"/>
          <p:cNvSpPr txBox="1"/>
          <p:nvPr>
            <p:ph idx="11" type="ftr"/>
          </p:nvPr>
        </p:nvSpPr>
        <p:spPr>
          <a:xfrm>
            <a:off x="3124200" y="4768097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5"/>
          <p:cNvSpPr txBox="1"/>
          <p:nvPr>
            <p:ph idx="12" type="sldNum"/>
          </p:nvPr>
        </p:nvSpPr>
        <p:spPr>
          <a:xfrm>
            <a:off x="6553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2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2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2" name="Google Shape;62;p3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3" name="Google Shape;63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0" name="Google Shape;70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88424" y="54456"/>
            <a:ext cx="648072" cy="519522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  <a:reflection blurRad="0" dir="5400000" dist="5000" endA="0" endPos="28000" fadeDir="5400012" kx="0" rotWithShape="0" algn="bl" stA="38000" stPos="0" sy="-100000" ky="0"/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88424" y="54456"/>
            <a:ext cx="648072" cy="519522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  <a:reflection blurRad="0" dir="5400000" dist="5000" endA="0" endPos="28000" fadeDir="5400012" kx="0" rotWithShape="0" algn="bl" stA="38000" stPos="0" sy="-100000" ky="0"/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10" type="dt"/>
          </p:nvPr>
        </p:nvSpPr>
        <p:spPr>
          <a:xfrm>
            <a:off x="457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11" type="ftr"/>
          </p:nvPr>
        </p:nvSpPr>
        <p:spPr>
          <a:xfrm>
            <a:off x="3124200" y="4768097"/>
            <a:ext cx="2895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6553200" y="4768097"/>
            <a:ext cx="2133600" cy="27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4294" y="70014"/>
            <a:ext cx="648072" cy="519522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  <a:reflection blurRad="0" dir="5400000" dist="5000" endA="0" endPos="28000" fadeDir="5400012" kx="0" rotWithShape="0" algn="bl" stA="38000" stPos="0" sy="-100000" ky="0"/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9.jpg"/><Relationship Id="rId5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8.jpg"/><Relationship Id="rId5" Type="http://schemas.openxmlformats.org/officeDocument/2006/relationships/image" Target="../media/image3.jpg"/><Relationship Id="rId6" Type="http://schemas.openxmlformats.org/officeDocument/2006/relationships/image" Target="../media/image18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"/>
          <p:cNvSpPr txBox="1"/>
          <p:nvPr>
            <p:ph type="ctrTitle"/>
          </p:nvPr>
        </p:nvSpPr>
        <p:spPr>
          <a:xfrm>
            <a:off x="800100" y="1272778"/>
            <a:ext cx="7543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JAVA – INHERITANCE types</a:t>
            </a:r>
            <a:br>
              <a:rPr b="1" lang="en-US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4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"/>
          <p:cNvSpPr/>
          <p:nvPr/>
        </p:nvSpPr>
        <p:spPr>
          <a:xfrm>
            <a:off x="8093488" y="0"/>
            <a:ext cx="1218300" cy="857400"/>
          </a:xfrm>
          <a:prstGeom prst="smileyFace">
            <a:avLst>
              <a:gd fmla="val 4653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download.png" id="361" name="Google Shape;36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3000375"/>
            <a:ext cx="27432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nimated image of father" id="362" name="Google Shape;36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438150"/>
            <a:ext cx="1371600" cy="2116183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0"/>
          <p:cNvSpPr/>
          <p:nvPr/>
        </p:nvSpPr>
        <p:spPr>
          <a:xfrm>
            <a:off x="3505200" y="2419350"/>
            <a:ext cx="18288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10"/>
          <p:cNvCxnSpPr>
            <a:stCxn id="363" idx="0"/>
          </p:cNvCxnSpPr>
          <p:nvPr/>
        </p:nvCxnSpPr>
        <p:spPr>
          <a:xfrm flipH="1">
            <a:off x="3429000" y="2419350"/>
            <a:ext cx="990600" cy="609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65" name="Google Shape;365;p10"/>
          <p:cNvCxnSpPr/>
          <p:nvPr/>
        </p:nvCxnSpPr>
        <p:spPr>
          <a:xfrm rot="5400000">
            <a:off x="3886200" y="2495550"/>
            <a:ext cx="609600" cy="457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66" name="Google Shape;366;p10"/>
          <p:cNvCxnSpPr/>
          <p:nvPr/>
        </p:nvCxnSpPr>
        <p:spPr>
          <a:xfrm flipH="1" rot="-5400000">
            <a:off x="4152900" y="2686050"/>
            <a:ext cx="609600" cy="76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67" name="Google Shape;367;p10"/>
          <p:cNvCxnSpPr/>
          <p:nvPr/>
        </p:nvCxnSpPr>
        <p:spPr>
          <a:xfrm>
            <a:off x="4419600" y="2419350"/>
            <a:ext cx="685800" cy="609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68" name="Google Shape;368;p10"/>
          <p:cNvSpPr/>
          <p:nvPr/>
        </p:nvSpPr>
        <p:spPr>
          <a:xfrm>
            <a:off x="8093488" y="0"/>
            <a:ext cx="1218300" cy="857400"/>
          </a:xfrm>
          <a:prstGeom prst="smileyFace">
            <a:avLst>
              <a:gd fmla="val 4653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"/>
          <p:cNvSpPr txBox="1"/>
          <p:nvPr>
            <p:ph type="title"/>
          </p:nvPr>
        </p:nvSpPr>
        <p:spPr>
          <a:xfrm>
            <a:off x="609600" y="203835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WHY MULTIPLE INHERITANCE IS NOT SUPPORTED IN JAVA?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374" name="Google Shape;374;p11"/>
          <p:cNvSpPr/>
          <p:nvPr/>
        </p:nvSpPr>
        <p:spPr>
          <a:xfrm>
            <a:off x="8093488" y="0"/>
            <a:ext cx="1218300" cy="857400"/>
          </a:xfrm>
          <a:prstGeom prst="smileyFace">
            <a:avLst>
              <a:gd fmla="val 4653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260" y="1497330"/>
            <a:ext cx="4836795" cy="346329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2"/>
          <p:cNvSpPr txBox="1"/>
          <p:nvPr/>
        </p:nvSpPr>
        <p:spPr>
          <a:xfrm>
            <a:off x="2892425" y="220345"/>
            <a:ext cx="320611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Multiple Inheritance</a:t>
            </a:r>
            <a:endParaRPr/>
          </a:p>
        </p:txBody>
      </p:sp>
      <p:grpSp>
        <p:nvGrpSpPr>
          <p:cNvPr id="381" name="Google Shape;381;p12"/>
          <p:cNvGrpSpPr/>
          <p:nvPr/>
        </p:nvGrpSpPr>
        <p:grpSpPr>
          <a:xfrm>
            <a:off x="3728720" y="756920"/>
            <a:ext cx="1285875" cy="153035"/>
            <a:chOff x="4679586" y="878988"/>
            <a:chExt cx="1434489" cy="190500"/>
          </a:xfrm>
        </p:grpSpPr>
        <p:sp>
          <p:nvSpPr>
            <p:cNvPr id="382" name="Google Shape;382;p12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7" name="Google Shape;387;p12"/>
          <p:cNvSpPr/>
          <p:nvPr/>
        </p:nvSpPr>
        <p:spPr>
          <a:xfrm>
            <a:off x="8093488" y="0"/>
            <a:ext cx="1218300" cy="857400"/>
          </a:xfrm>
          <a:prstGeom prst="smileyFace">
            <a:avLst>
              <a:gd fmla="val 4653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ttps://vignette.wikia.nocookie.net/harmidom/images/9/99/Robert.png/revision/latest?cb=20170209183307&amp;path-prefix=pl" id="392" name="Google Shape;392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animated image of father" id="393" name="Google Shape;393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animated image of mother" id="394" name="Google Shape;394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animated image of mother" id="395" name="Google Shape;395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animated image of mother" id="396" name="Google Shape;396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animated image of mother" id="397" name="Google Shape;397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animated image of mother" id="398" name="Google Shape;398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animated image of kid" id="399" name="Google Shape;399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animated image of kid" id="400" name="Google Shape;400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nimated image of kid" id="401" name="Google Shape;4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065236"/>
            <a:ext cx="1343025" cy="1897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nimated image of mother" id="402" name="Google Shape;40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666750"/>
            <a:ext cx="1524000" cy="2175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p13"/>
          <p:cNvCxnSpPr>
            <a:stCxn id="404" idx="3"/>
          </p:cNvCxnSpPr>
          <p:nvPr/>
        </p:nvCxnSpPr>
        <p:spPr>
          <a:xfrm>
            <a:off x="3810000" y="1695450"/>
            <a:ext cx="304800" cy="1333500"/>
          </a:xfrm>
          <a:prstGeom prst="curved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05" name="Google Shape;405;p13"/>
          <p:cNvCxnSpPr>
            <a:stCxn id="402" idx="1"/>
          </p:cNvCxnSpPr>
          <p:nvPr/>
        </p:nvCxnSpPr>
        <p:spPr>
          <a:xfrm flipH="1">
            <a:off x="4114800" y="1754435"/>
            <a:ext cx="533400" cy="1274400"/>
          </a:xfrm>
          <a:prstGeom prst="curved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06" name="Google Shape;406;p13"/>
          <p:cNvSpPr/>
          <p:nvPr/>
        </p:nvSpPr>
        <p:spPr>
          <a:xfrm>
            <a:off x="6781800" y="209550"/>
            <a:ext cx="1524000" cy="60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- Mother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animated image of a father" id="407" name="Google Shape;407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animated image of a father" id="408" name="Google Shape;408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lated image" id="409" name="Google Shape;409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lated image" id="410" name="Google Shape;410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02903968-cute-father-cartoon-vector-illustration-graphic-design.jpg" id="404" name="Google Shape;40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514350"/>
            <a:ext cx="23622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3"/>
          <p:cNvSpPr/>
          <p:nvPr/>
        </p:nvSpPr>
        <p:spPr>
          <a:xfrm>
            <a:off x="304800" y="209550"/>
            <a:ext cx="1524000" cy="60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- Father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13"/>
          <p:cNvCxnSpPr>
            <a:stCxn id="411" idx="2"/>
          </p:cNvCxnSpPr>
          <p:nvPr/>
        </p:nvCxnSpPr>
        <p:spPr>
          <a:xfrm flipH="1">
            <a:off x="1065300" y="819150"/>
            <a:ext cx="15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13" name="Google Shape;413;p13"/>
          <p:cNvSpPr/>
          <p:nvPr/>
        </p:nvSpPr>
        <p:spPr>
          <a:xfrm>
            <a:off x="304800" y="1428750"/>
            <a:ext cx="1402080" cy="838200"/>
          </a:xfrm>
          <a:prstGeom prst="ellipse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Method: money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p13"/>
          <p:cNvCxnSpPr/>
          <p:nvPr/>
        </p:nvCxnSpPr>
        <p:spPr>
          <a:xfrm rot="5400000">
            <a:off x="7163594" y="1123156"/>
            <a:ext cx="6096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15" name="Google Shape;415;p13"/>
          <p:cNvSpPr/>
          <p:nvPr/>
        </p:nvSpPr>
        <p:spPr>
          <a:xfrm>
            <a:off x="6706394" y="1427956"/>
            <a:ext cx="1402080" cy="838200"/>
          </a:xfrm>
          <a:prstGeom prst="ellipse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Method: money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6" name="Google Shape;416;p13"/>
          <p:cNvCxnSpPr>
            <a:stCxn id="401" idx="3"/>
          </p:cNvCxnSpPr>
          <p:nvPr/>
        </p:nvCxnSpPr>
        <p:spPr>
          <a:xfrm>
            <a:off x="4695825" y="4013881"/>
            <a:ext cx="1171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17" name="Google Shape;417;p13"/>
          <p:cNvSpPr/>
          <p:nvPr/>
        </p:nvSpPr>
        <p:spPr>
          <a:xfrm>
            <a:off x="5867400" y="3638550"/>
            <a:ext cx="1524000" cy="8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Want money??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3"/>
          <p:cNvSpPr/>
          <p:nvPr/>
        </p:nvSpPr>
        <p:spPr>
          <a:xfrm>
            <a:off x="5867400" y="3638550"/>
            <a:ext cx="1524000" cy="8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Which one to access??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3"/>
          <p:cNvSpPr/>
          <p:nvPr/>
        </p:nvSpPr>
        <p:spPr>
          <a:xfrm>
            <a:off x="1066800" y="3257550"/>
            <a:ext cx="1981200" cy="114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AMBIGUITY!!!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3"/>
          <p:cNvSpPr/>
          <p:nvPr/>
        </p:nvSpPr>
        <p:spPr>
          <a:xfrm>
            <a:off x="4724400" y="3409950"/>
            <a:ext cx="4038600" cy="129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THEREFORE MULTIPLE INHERITANCE NOT POSSIBLE IN JAVA!!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3"/>
          <p:cNvSpPr/>
          <p:nvPr/>
        </p:nvSpPr>
        <p:spPr>
          <a:xfrm>
            <a:off x="8240438" y="-38250"/>
            <a:ext cx="1218300" cy="857400"/>
          </a:xfrm>
          <a:prstGeom prst="smileyFace">
            <a:avLst>
              <a:gd fmla="val 4653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4"/>
          <p:cNvSpPr txBox="1"/>
          <p:nvPr>
            <p:ph idx="1" type="body"/>
          </p:nvPr>
        </p:nvSpPr>
        <p:spPr>
          <a:xfrm>
            <a:off x="628650" y="438150"/>
            <a:ext cx="7886700" cy="4194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427" name="Google Shape;427;p14"/>
          <p:cNvSpPr/>
          <p:nvPr/>
        </p:nvSpPr>
        <p:spPr>
          <a:xfrm>
            <a:off x="1371600" y="1200150"/>
            <a:ext cx="6019800" cy="243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HYBRID INHERITANCE ALSO NOT POSSIBLE USING CLASSES!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4"/>
          <p:cNvSpPr/>
          <p:nvPr/>
        </p:nvSpPr>
        <p:spPr>
          <a:xfrm>
            <a:off x="8093488" y="0"/>
            <a:ext cx="1218300" cy="857400"/>
          </a:xfrm>
          <a:prstGeom prst="smileyFace">
            <a:avLst>
              <a:gd fmla="val 4653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5"/>
          <p:cNvSpPr txBox="1"/>
          <p:nvPr/>
        </p:nvSpPr>
        <p:spPr>
          <a:xfrm>
            <a:off x="2428240" y="247015"/>
            <a:ext cx="42608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Hybrid (Virtual) Inheritance</a:t>
            </a:r>
            <a:endParaRPr/>
          </a:p>
        </p:txBody>
      </p:sp>
      <p:pic>
        <p:nvPicPr>
          <p:cNvPr id="434" name="Google Shape;4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420" y="1576070"/>
            <a:ext cx="4135120" cy="2954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5" name="Google Shape;435;p15"/>
          <p:cNvGrpSpPr/>
          <p:nvPr/>
        </p:nvGrpSpPr>
        <p:grpSpPr>
          <a:xfrm>
            <a:off x="3738245" y="828040"/>
            <a:ext cx="1285875" cy="153035"/>
            <a:chOff x="4679586" y="878988"/>
            <a:chExt cx="1434489" cy="190500"/>
          </a:xfrm>
        </p:grpSpPr>
        <p:sp>
          <p:nvSpPr>
            <p:cNvPr id="436" name="Google Shape;436;p1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p15"/>
          <p:cNvSpPr txBox="1"/>
          <p:nvPr/>
        </p:nvSpPr>
        <p:spPr>
          <a:xfrm>
            <a:off x="4574540" y="1438910"/>
            <a:ext cx="4329430" cy="3014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Inheritance is implemented by combining more than one type of inheritance. </a:t>
            </a:r>
            <a:endParaRPr/>
          </a:p>
          <a:p>
            <a:pPr indent="-285750" lvl="0" marL="285750" marR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Combining Hierarchical inheritance and Multiple Inheritance.</a:t>
            </a:r>
            <a:endParaRPr/>
          </a:p>
        </p:txBody>
      </p:sp>
      <p:cxnSp>
        <p:nvCxnSpPr>
          <p:cNvPr id="442" name="Google Shape;442;p15"/>
          <p:cNvCxnSpPr/>
          <p:nvPr/>
        </p:nvCxnSpPr>
        <p:spPr>
          <a:xfrm>
            <a:off x="6096000" y="3714750"/>
            <a:ext cx="24384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3" name="Google Shape;443;p15"/>
          <p:cNvCxnSpPr/>
          <p:nvPr/>
        </p:nvCxnSpPr>
        <p:spPr>
          <a:xfrm>
            <a:off x="4953000" y="4324350"/>
            <a:ext cx="24384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4" name="Google Shape;444;p15"/>
          <p:cNvSpPr/>
          <p:nvPr/>
        </p:nvSpPr>
        <p:spPr>
          <a:xfrm>
            <a:off x="8093488" y="0"/>
            <a:ext cx="1218300" cy="857400"/>
          </a:xfrm>
          <a:prstGeom prst="smileyFace">
            <a:avLst>
              <a:gd fmla="val 4653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6"/>
          <p:cNvSpPr txBox="1"/>
          <p:nvPr/>
        </p:nvSpPr>
        <p:spPr>
          <a:xfrm>
            <a:off x="3644900" y="1809750"/>
            <a:ext cx="54991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Multiple + hierarchical</a:t>
            </a:r>
            <a:endParaRPr sz="4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1" name="Google Shape;451;p16"/>
          <p:cNvSpPr txBox="1"/>
          <p:nvPr/>
        </p:nvSpPr>
        <p:spPr>
          <a:xfrm>
            <a:off x="304800" y="1809750"/>
            <a:ext cx="2247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Hybrid</a:t>
            </a:r>
            <a:endParaRPr sz="4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52" name="Google Shape;452;p16"/>
          <p:cNvCxnSpPr/>
          <p:nvPr/>
        </p:nvCxnSpPr>
        <p:spPr>
          <a:xfrm>
            <a:off x="2668905" y="2248535"/>
            <a:ext cx="828006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53" name="Google Shape;453;p16"/>
          <p:cNvCxnSpPr/>
          <p:nvPr/>
        </p:nvCxnSpPr>
        <p:spPr>
          <a:xfrm rot="5400000">
            <a:off x="3771900" y="1543050"/>
            <a:ext cx="1447800" cy="13716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4" name="Google Shape;454;p16"/>
          <p:cNvCxnSpPr/>
          <p:nvPr/>
        </p:nvCxnSpPr>
        <p:spPr>
          <a:xfrm flipH="1" rot="-5400000">
            <a:off x="3963194" y="1429544"/>
            <a:ext cx="1447006" cy="1447006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55" name="Google Shape;455;p16"/>
          <p:cNvSpPr/>
          <p:nvPr/>
        </p:nvSpPr>
        <p:spPr>
          <a:xfrm>
            <a:off x="8093488" y="0"/>
            <a:ext cx="1218300" cy="857400"/>
          </a:xfrm>
          <a:prstGeom prst="smileyFace">
            <a:avLst>
              <a:gd fmla="val 4653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7"/>
          <p:cNvSpPr txBox="1"/>
          <p:nvPr>
            <p:ph idx="1" type="body"/>
          </p:nvPr>
        </p:nvSpPr>
        <p:spPr>
          <a:xfrm>
            <a:off x="0" y="20955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1400"/>
              <a:buNone/>
            </a:pP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8000FF"/>
              </a:buClr>
              <a:buSzPts val="1400"/>
              <a:buNone/>
            </a:pP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8000FF"/>
              </a:buClr>
              <a:buSzPts val="1400"/>
              <a:buNone/>
            </a:pP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b="1"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disp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	System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8000FF"/>
              </a:buClr>
              <a:buSzPts val="1400"/>
              <a:buNone/>
            </a:pP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 </a:t>
            </a:r>
            <a:r>
              <a:rPr b="1"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disp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	System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				 args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	D d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	d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disp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	C c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	c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disp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17"/>
          <p:cNvSpPr/>
          <p:nvPr/>
        </p:nvSpPr>
        <p:spPr>
          <a:xfrm>
            <a:off x="2438400" y="1276350"/>
            <a:ext cx="2362200" cy="205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 example of combination of multilevel and hierarchical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7"/>
          <p:cNvSpPr/>
          <p:nvPr/>
        </p:nvSpPr>
        <p:spPr>
          <a:xfrm>
            <a:off x="2514600" y="1352550"/>
            <a:ext cx="2362200" cy="205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INHERITANCE with multilevel and hierarchical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possible!!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7"/>
          <p:cNvSpPr/>
          <p:nvPr/>
        </p:nvSpPr>
        <p:spPr>
          <a:xfrm>
            <a:off x="6477000" y="3790950"/>
            <a:ext cx="2362200" cy="1143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7"/>
          <p:cNvSpPr/>
          <p:nvPr/>
        </p:nvSpPr>
        <p:spPr>
          <a:xfrm>
            <a:off x="8093488" y="0"/>
            <a:ext cx="1218300" cy="857400"/>
          </a:xfrm>
          <a:prstGeom prst="smileyFace">
            <a:avLst>
              <a:gd fmla="val 4653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8"/>
          <p:cNvSpPr txBox="1"/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IN JAVA EVERY CLASS HAS A PARENT CLASS EXCEPT??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71" name="Google Shape;471;p18"/>
          <p:cNvSpPr txBox="1"/>
          <p:nvPr>
            <p:ph idx="1" type="body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72" name="Google Shape;472;p18"/>
          <p:cNvSpPr/>
          <p:nvPr/>
        </p:nvSpPr>
        <p:spPr>
          <a:xfrm>
            <a:off x="2133600" y="2114550"/>
            <a:ext cx="4800600" cy="144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CLASS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8"/>
          <p:cNvSpPr/>
          <p:nvPr/>
        </p:nvSpPr>
        <p:spPr>
          <a:xfrm>
            <a:off x="8284547" y="-95525"/>
            <a:ext cx="929700" cy="857400"/>
          </a:xfrm>
          <a:prstGeom prst="smileyFace">
            <a:avLst>
              <a:gd fmla="val 4653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Images for thank you" id="478" name="Google Shape;47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628651"/>
            <a:ext cx="7848600" cy="3908822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19"/>
          <p:cNvSpPr/>
          <p:nvPr/>
        </p:nvSpPr>
        <p:spPr>
          <a:xfrm>
            <a:off x="8284547" y="-95525"/>
            <a:ext cx="929700" cy="857400"/>
          </a:xfrm>
          <a:prstGeom prst="smileyFace">
            <a:avLst>
              <a:gd fmla="val 4653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/>
          <p:nvPr>
            <p:ph type="title"/>
          </p:nvPr>
        </p:nvSpPr>
        <p:spPr>
          <a:xfrm>
            <a:off x="609600" y="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TYPES OF INHERITANCE</a:t>
            </a:r>
            <a:endParaRPr/>
          </a:p>
        </p:txBody>
      </p:sp>
      <p:sp>
        <p:nvSpPr>
          <p:cNvPr id="250" name="Google Shape;250;p2"/>
          <p:cNvSpPr/>
          <p:nvPr/>
        </p:nvSpPr>
        <p:spPr>
          <a:xfrm>
            <a:off x="228600" y="914400"/>
            <a:ext cx="2286000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"/>
          <p:cNvSpPr/>
          <p:nvPr/>
        </p:nvSpPr>
        <p:spPr>
          <a:xfrm>
            <a:off x="1981200" y="1771650"/>
            <a:ext cx="2286000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"/>
          <p:cNvSpPr/>
          <p:nvPr/>
        </p:nvSpPr>
        <p:spPr>
          <a:xfrm>
            <a:off x="3429000" y="2571750"/>
            <a:ext cx="2286000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"/>
          <p:cNvSpPr/>
          <p:nvPr/>
        </p:nvSpPr>
        <p:spPr>
          <a:xfrm>
            <a:off x="5257800" y="3371850"/>
            <a:ext cx="2286000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"/>
          <p:cNvSpPr/>
          <p:nvPr/>
        </p:nvSpPr>
        <p:spPr>
          <a:xfrm>
            <a:off x="6858000" y="4229100"/>
            <a:ext cx="2286000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5" name="Google Shape;255;p2"/>
          <p:cNvGrpSpPr/>
          <p:nvPr/>
        </p:nvGrpSpPr>
        <p:grpSpPr>
          <a:xfrm>
            <a:off x="5791200" y="3028950"/>
            <a:ext cx="1219200" cy="1143000"/>
            <a:chOff x="6705600" y="1581150"/>
            <a:chExt cx="1219200" cy="1143000"/>
          </a:xfrm>
        </p:grpSpPr>
        <p:cxnSp>
          <p:nvCxnSpPr>
            <p:cNvPr id="256" name="Google Shape;256;p2"/>
            <p:cNvCxnSpPr/>
            <p:nvPr/>
          </p:nvCxnSpPr>
          <p:spPr>
            <a:xfrm rot="5400000">
              <a:off x="6781800" y="1657350"/>
              <a:ext cx="1143000" cy="990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2"/>
            <p:cNvCxnSpPr/>
            <p:nvPr/>
          </p:nvCxnSpPr>
          <p:spPr>
            <a:xfrm>
              <a:off x="6705600" y="1657350"/>
              <a:ext cx="1219200" cy="10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8" name="Google Shape;258;p2"/>
          <p:cNvGrpSpPr/>
          <p:nvPr/>
        </p:nvGrpSpPr>
        <p:grpSpPr>
          <a:xfrm>
            <a:off x="7543800" y="4000500"/>
            <a:ext cx="1219200" cy="1143000"/>
            <a:chOff x="6705600" y="1581150"/>
            <a:chExt cx="1219200" cy="1143000"/>
          </a:xfrm>
        </p:grpSpPr>
        <p:cxnSp>
          <p:nvCxnSpPr>
            <p:cNvPr id="259" name="Google Shape;259;p2"/>
            <p:cNvCxnSpPr/>
            <p:nvPr/>
          </p:nvCxnSpPr>
          <p:spPr>
            <a:xfrm rot="5400000">
              <a:off x="6781800" y="1657350"/>
              <a:ext cx="1143000" cy="990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2"/>
            <p:cNvCxnSpPr/>
            <p:nvPr/>
          </p:nvCxnSpPr>
          <p:spPr>
            <a:xfrm>
              <a:off x="6705600" y="1657350"/>
              <a:ext cx="1219200" cy="10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1" name="Google Shape;261;p2"/>
          <p:cNvSpPr/>
          <p:nvPr/>
        </p:nvSpPr>
        <p:spPr>
          <a:xfrm>
            <a:off x="8093488" y="0"/>
            <a:ext cx="1218300" cy="857400"/>
          </a:xfrm>
          <a:prstGeom prst="smileyFace">
            <a:avLst>
              <a:gd fmla="val 4653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"/>
          <p:cNvSpPr txBox="1"/>
          <p:nvPr>
            <p:ph type="title"/>
          </p:nvPr>
        </p:nvSpPr>
        <p:spPr>
          <a:xfrm>
            <a:off x="609600" y="0"/>
            <a:ext cx="7886700" cy="773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-US"/>
              <a:t>Guess the type!</a:t>
            </a:r>
            <a:endParaRPr b="1"/>
          </a:p>
        </p:txBody>
      </p:sp>
      <p:sp>
        <p:nvSpPr>
          <p:cNvPr id="267" name="Google Shape;267;p3"/>
          <p:cNvSpPr txBox="1"/>
          <p:nvPr>
            <p:ph idx="1" type="body"/>
          </p:nvPr>
        </p:nvSpPr>
        <p:spPr>
          <a:xfrm>
            <a:off x="628650" y="742950"/>
            <a:ext cx="78867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ct val="100000"/>
              <a:buNone/>
            </a:pP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ct val="100000"/>
              <a:buNone/>
            </a:pP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m1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ct val="100000"/>
              <a:buNone/>
            </a:pP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000FF"/>
              </a:buClr>
              <a:buSzPct val="100000"/>
              <a:buNone/>
            </a:pP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ct val="100000"/>
              <a:buNone/>
            </a:pP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m2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ct val="100000"/>
              <a:buNone/>
            </a:pP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8" name="Google Shape;268;p3"/>
          <p:cNvGrpSpPr/>
          <p:nvPr/>
        </p:nvGrpSpPr>
        <p:grpSpPr>
          <a:xfrm>
            <a:off x="1219200" y="742950"/>
            <a:ext cx="3429000" cy="2209800"/>
            <a:chOff x="1219200" y="742950"/>
            <a:chExt cx="3429000" cy="2209800"/>
          </a:xfrm>
        </p:grpSpPr>
        <p:sp>
          <p:nvSpPr>
            <p:cNvPr id="269" name="Google Shape;269;p3"/>
            <p:cNvSpPr/>
            <p:nvPr/>
          </p:nvSpPr>
          <p:spPr>
            <a:xfrm>
              <a:off x="1219200" y="742950"/>
              <a:ext cx="3429000" cy="2209800"/>
            </a:xfrm>
            <a:prstGeom prst="arc">
              <a:avLst>
                <a:gd fmla="val 13545788" name="adj1"/>
                <a:gd fmla="val 3602818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 rot="-4931300">
              <a:off x="1763011" y="842568"/>
              <a:ext cx="356315" cy="17796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3"/>
          <p:cNvSpPr/>
          <p:nvPr/>
        </p:nvSpPr>
        <p:spPr>
          <a:xfrm>
            <a:off x="5486400" y="3333750"/>
            <a:ext cx="2895600" cy="114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Extends from only one class!</a:t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72" name="Google Shape;272;p3"/>
          <p:cNvSpPr/>
          <p:nvPr/>
        </p:nvSpPr>
        <p:spPr>
          <a:xfrm>
            <a:off x="8093488" y="0"/>
            <a:ext cx="1218300" cy="857400"/>
          </a:xfrm>
          <a:prstGeom prst="smileyFace">
            <a:avLst>
              <a:gd fmla="val 4653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945" y="1289050"/>
            <a:ext cx="4208780" cy="30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"/>
          <p:cNvSpPr txBox="1"/>
          <p:nvPr/>
        </p:nvSpPr>
        <p:spPr>
          <a:xfrm>
            <a:off x="2929890" y="260985"/>
            <a:ext cx="327723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Single Inheritance</a:t>
            </a: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3688715" y="797560"/>
            <a:ext cx="1285875" cy="153035"/>
            <a:chOff x="4679586" y="878988"/>
            <a:chExt cx="1434489" cy="190500"/>
          </a:xfrm>
        </p:grpSpPr>
        <p:sp>
          <p:nvSpPr>
            <p:cNvPr id="280" name="Google Shape;280;p4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4"/>
          <p:cNvSpPr/>
          <p:nvPr/>
        </p:nvSpPr>
        <p:spPr>
          <a:xfrm>
            <a:off x="8093488" y="0"/>
            <a:ext cx="1218300" cy="857400"/>
          </a:xfrm>
          <a:prstGeom prst="smileyFace">
            <a:avLst>
              <a:gd fmla="val 4653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"/>
          <p:cNvSpPr txBox="1"/>
          <p:nvPr>
            <p:ph type="title"/>
          </p:nvPr>
        </p:nvSpPr>
        <p:spPr>
          <a:xfrm>
            <a:off x="609600" y="0"/>
            <a:ext cx="7886700" cy="773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-US"/>
              <a:t>Guess the type!</a:t>
            </a:r>
            <a:endParaRPr b="1"/>
          </a:p>
        </p:txBody>
      </p:sp>
      <p:sp>
        <p:nvSpPr>
          <p:cNvPr id="291" name="Google Shape;291;p5"/>
          <p:cNvSpPr txBox="1"/>
          <p:nvPr>
            <p:ph idx="1" type="body"/>
          </p:nvPr>
        </p:nvSpPr>
        <p:spPr>
          <a:xfrm>
            <a:off x="628650" y="742950"/>
            <a:ext cx="78867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1600"/>
              <a:buNone/>
            </a:pP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m1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000FF"/>
              </a:buClr>
              <a:buSzPts val="1600"/>
              <a:buNone/>
            </a:pP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m2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000FF"/>
              </a:buClr>
              <a:buSzPts val="1600"/>
              <a:buNone/>
            </a:pP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b="1"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m3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5"/>
          <p:cNvSpPr/>
          <p:nvPr/>
        </p:nvSpPr>
        <p:spPr>
          <a:xfrm>
            <a:off x="5486400" y="3333750"/>
            <a:ext cx="2895600" cy="114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Class C extends from B and Class B extends from A 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93" name="Google Shape;293;p5"/>
          <p:cNvCxnSpPr/>
          <p:nvPr/>
        </p:nvCxnSpPr>
        <p:spPr>
          <a:xfrm flipH="1">
            <a:off x="2667000" y="971550"/>
            <a:ext cx="3200400" cy="1828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pSp>
        <p:nvGrpSpPr>
          <p:cNvPr id="294" name="Google Shape;294;p5"/>
          <p:cNvGrpSpPr/>
          <p:nvPr/>
        </p:nvGrpSpPr>
        <p:grpSpPr>
          <a:xfrm>
            <a:off x="1524000" y="666750"/>
            <a:ext cx="2482088" cy="2135886"/>
            <a:chOff x="1382776" y="704850"/>
            <a:chExt cx="2482088" cy="2135886"/>
          </a:xfrm>
        </p:grpSpPr>
        <p:sp>
          <p:nvSpPr>
            <p:cNvPr id="295" name="Google Shape;295;p5"/>
            <p:cNvSpPr/>
            <p:nvPr/>
          </p:nvSpPr>
          <p:spPr>
            <a:xfrm>
              <a:off x="1458976" y="782320"/>
              <a:ext cx="2405888" cy="2058416"/>
            </a:xfrm>
            <a:custGeom>
              <a:rect b="b" l="l" r="r" t="t"/>
              <a:pathLst>
                <a:path extrusionOk="0" h="2058416" w="2405888">
                  <a:moveTo>
                    <a:pt x="1186688" y="2058416"/>
                  </a:moveTo>
                  <a:cubicBezTo>
                    <a:pt x="1796288" y="1628648"/>
                    <a:pt x="2405888" y="1198880"/>
                    <a:pt x="2259584" y="875792"/>
                  </a:cubicBezTo>
                  <a:cubicBezTo>
                    <a:pt x="2113280" y="552704"/>
                    <a:pt x="617728" y="239776"/>
                    <a:pt x="308864" y="119888"/>
                  </a:cubicBezTo>
                  <a:cubicBezTo>
                    <a:pt x="0" y="0"/>
                    <a:pt x="203200" y="78232"/>
                    <a:pt x="406400" y="156464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1344676" y="742950"/>
              <a:ext cx="304800" cy="2286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5"/>
          <p:cNvSpPr/>
          <p:nvPr/>
        </p:nvSpPr>
        <p:spPr>
          <a:xfrm>
            <a:off x="8093488" y="0"/>
            <a:ext cx="1218300" cy="857400"/>
          </a:xfrm>
          <a:prstGeom prst="smileyFace">
            <a:avLst>
              <a:gd fmla="val 4653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"/>
          <p:cNvSpPr txBox="1"/>
          <p:nvPr/>
        </p:nvSpPr>
        <p:spPr>
          <a:xfrm>
            <a:off x="2634615" y="313055"/>
            <a:ext cx="340042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Multilevel Inheritance</a:t>
            </a:r>
            <a:endParaRPr/>
          </a:p>
        </p:txBody>
      </p:sp>
      <p:pic>
        <p:nvPicPr>
          <p:cNvPr id="303" name="Google Shape;3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635" y="1677035"/>
            <a:ext cx="3995420" cy="33324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6"/>
          <p:cNvGrpSpPr/>
          <p:nvPr/>
        </p:nvGrpSpPr>
        <p:grpSpPr>
          <a:xfrm>
            <a:off x="3449320" y="853440"/>
            <a:ext cx="1285875" cy="153035"/>
            <a:chOff x="4679586" y="878988"/>
            <a:chExt cx="1434489" cy="190500"/>
          </a:xfrm>
        </p:grpSpPr>
        <p:sp>
          <p:nvSpPr>
            <p:cNvPr id="305" name="Google Shape;305;p6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6"/>
          <p:cNvSpPr/>
          <p:nvPr/>
        </p:nvSpPr>
        <p:spPr>
          <a:xfrm>
            <a:off x="8093488" y="0"/>
            <a:ext cx="1218300" cy="857400"/>
          </a:xfrm>
          <a:prstGeom prst="smileyFace">
            <a:avLst>
              <a:gd fmla="val 4653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animated image of grandfather son and grand son" id="315" name="Google Shape;31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3355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nimated image of father" id="316" name="Google Shape;3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1352550"/>
            <a:ext cx="2054225" cy="31693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nimated image of kid" id="317" name="Google Shape;31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5200" y="2495550"/>
            <a:ext cx="1597025" cy="246398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7"/>
          <p:cNvSpPr/>
          <p:nvPr/>
        </p:nvSpPr>
        <p:spPr>
          <a:xfrm>
            <a:off x="1676400" y="285750"/>
            <a:ext cx="2971800" cy="990600"/>
          </a:xfrm>
          <a:prstGeom prst="curvedDownArrow">
            <a:avLst>
              <a:gd fmla="val 50000" name="adj1"/>
              <a:gd fmla="val 90446" name="adj2"/>
              <a:gd fmla="val 25000" name="adj3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7"/>
          <p:cNvSpPr/>
          <p:nvPr/>
        </p:nvSpPr>
        <p:spPr>
          <a:xfrm>
            <a:off x="5029200" y="1428750"/>
            <a:ext cx="3505200" cy="990600"/>
          </a:xfrm>
          <a:prstGeom prst="curvedDownArrow">
            <a:avLst>
              <a:gd fmla="val 50000" name="adj1"/>
              <a:gd fmla="val 90446" name="adj2"/>
              <a:gd fmla="val 25000" name="adj3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animated image of treasure" id="320" name="Google Shape;320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animated image of treasure" id="321" name="Google Shape;321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animated image of treasure" id="322" name="Google Shape;322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nimated image of treasure" id="323" name="Google Shape;32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0" y="1276350"/>
            <a:ext cx="1910733" cy="1866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nimated image of treasure" id="324" name="Google Shape;324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8200" y="2266950"/>
            <a:ext cx="1971620" cy="18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7"/>
          <p:cNvSpPr/>
          <p:nvPr/>
        </p:nvSpPr>
        <p:spPr>
          <a:xfrm>
            <a:off x="4419600" y="0"/>
            <a:ext cx="1524000" cy="914400"/>
          </a:xfrm>
          <a:prstGeom prst="wedgeEllipseCallout">
            <a:avLst>
              <a:gd fmla="val -41523" name="adj1"/>
              <a:gd fmla="val 161351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Single inheritance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7"/>
          <p:cNvSpPr/>
          <p:nvPr/>
        </p:nvSpPr>
        <p:spPr>
          <a:xfrm>
            <a:off x="6945650" y="862013"/>
            <a:ext cx="2057400" cy="914400"/>
          </a:xfrm>
          <a:prstGeom prst="wedgeEllipseCallout">
            <a:avLst>
              <a:gd fmla="val -27960" name="adj1"/>
              <a:gd fmla="val 245259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multilevel inheritance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7"/>
          <p:cNvSpPr/>
          <p:nvPr/>
        </p:nvSpPr>
        <p:spPr>
          <a:xfrm>
            <a:off x="7620000" y="3714750"/>
            <a:ext cx="1066800" cy="533400"/>
          </a:xfrm>
          <a:prstGeom prst="star6">
            <a:avLst>
              <a:gd fmla="val 28868" name="adj"/>
              <a:gd fmla="val 115470" name="hf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Rich!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7"/>
          <p:cNvSpPr txBox="1"/>
          <p:nvPr/>
        </p:nvSpPr>
        <p:spPr>
          <a:xfrm>
            <a:off x="3276600" y="4248150"/>
            <a:ext cx="2133600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7"/>
          <p:cNvSpPr txBox="1"/>
          <p:nvPr/>
        </p:nvSpPr>
        <p:spPr>
          <a:xfrm>
            <a:off x="7010400" y="4762500"/>
            <a:ext cx="2133600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7"/>
          <p:cNvSpPr/>
          <p:nvPr/>
        </p:nvSpPr>
        <p:spPr>
          <a:xfrm>
            <a:off x="8093488" y="0"/>
            <a:ext cx="1218300" cy="857400"/>
          </a:xfrm>
          <a:prstGeom prst="smileyFace">
            <a:avLst>
              <a:gd fmla="val 4653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"/>
          <p:cNvSpPr txBox="1"/>
          <p:nvPr>
            <p:ph type="title"/>
          </p:nvPr>
        </p:nvSpPr>
        <p:spPr>
          <a:xfrm>
            <a:off x="609600" y="0"/>
            <a:ext cx="7886700" cy="773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-US"/>
              <a:t>Guess the type!</a:t>
            </a:r>
            <a:endParaRPr b="1"/>
          </a:p>
        </p:txBody>
      </p:sp>
      <p:sp>
        <p:nvSpPr>
          <p:cNvPr id="336" name="Google Shape;336;p8"/>
          <p:cNvSpPr txBox="1"/>
          <p:nvPr>
            <p:ph idx="1" type="body"/>
          </p:nvPr>
        </p:nvSpPr>
        <p:spPr>
          <a:xfrm>
            <a:off x="628650" y="742950"/>
            <a:ext cx="78867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1600"/>
              <a:buNone/>
            </a:pP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m1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000FF"/>
              </a:buClr>
              <a:buSzPts val="1600"/>
              <a:buNone/>
            </a:pP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m2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000FF"/>
              </a:buClr>
              <a:buSzPts val="1600"/>
              <a:buNone/>
            </a:pP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b="1"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m3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8"/>
          <p:cNvSpPr/>
          <p:nvPr/>
        </p:nvSpPr>
        <p:spPr>
          <a:xfrm>
            <a:off x="5486400" y="3333750"/>
            <a:ext cx="2895600" cy="114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Class C extends from A and Class B extends from A 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338" name="Google Shape;338;p8"/>
          <p:cNvCxnSpPr/>
          <p:nvPr/>
        </p:nvCxnSpPr>
        <p:spPr>
          <a:xfrm rot="10800000">
            <a:off x="1981200" y="819150"/>
            <a:ext cx="2514600" cy="762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pSp>
        <p:nvGrpSpPr>
          <p:cNvPr id="339" name="Google Shape;339;p8"/>
          <p:cNvGrpSpPr/>
          <p:nvPr/>
        </p:nvGrpSpPr>
        <p:grpSpPr>
          <a:xfrm>
            <a:off x="1676400" y="742950"/>
            <a:ext cx="2405888" cy="2135886"/>
            <a:chOff x="1458976" y="704850"/>
            <a:chExt cx="2405888" cy="2135886"/>
          </a:xfrm>
        </p:grpSpPr>
        <p:sp>
          <p:nvSpPr>
            <p:cNvPr id="340" name="Google Shape;340;p8"/>
            <p:cNvSpPr/>
            <p:nvPr/>
          </p:nvSpPr>
          <p:spPr>
            <a:xfrm>
              <a:off x="1458976" y="782320"/>
              <a:ext cx="2405888" cy="2058416"/>
            </a:xfrm>
            <a:custGeom>
              <a:rect b="b" l="l" r="r" t="t"/>
              <a:pathLst>
                <a:path extrusionOk="0" h="2058416" w="2405888">
                  <a:moveTo>
                    <a:pt x="1186688" y="2058416"/>
                  </a:moveTo>
                  <a:cubicBezTo>
                    <a:pt x="1796288" y="1628648"/>
                    <a:pt x="2405888" y="1198880"/>
                    <a:pt x="2259584" y="875792"/>
                  </a:cubicBezTo>
                  <a:cubicBezTo>
                    <a:pt x="2113280" y="552704"/>
                    <a:pt x="617728" y="239776"/>
                    <a:pt x="308864" y="119888"/>
                  </a:cubicBezTo>
                  <a:cubicBezTo>
                    <a:pt x="0" y="0"/>
                    <a:pt x="203200" y="78232"/>
                    <a:pt x="406400" y="156464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 rot="-5400000">
              <a:off x="1382776" y="781050"/>
              <a:ext cx="304800" cy="152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8"/>
          <p:cNvSpPr/>
          <p:nvPr/>
        </p:nvSpPr>
        <p:spPr>
          <a:xfrm>
            <a:off x="8093488" y="0"/>
            <a:ext cx="1218300" cy="857400"/>
          </a:xfrm>
          <a:prstGeom prst="smileyFace">
            <a:avLst>
              <a:gd fmla="val 4653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9"/>
          <p:cNvSpPr txBox="1"/>
          <p:nvPr/>
        </p:nvSpPr>
        <p:spPr>
          <a:xfrm>
            <a:off x="2749550" y="201295"/>
            <a:ext cx="395541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Hierarchical Inheritance</a:t>
            </a:r>
            <a:endParaRPr/>
          </a:p>
        </p:txBody>
      </p:sp>
      <p:pic>
        <p:nvPicPr>
          <p:cNvPr id="348" name="Google Shape;3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835" y="1562735"/>
            <a:ext cx="4418330" cy="31565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9"/>
          <p:cNvGrpSpPr/>
          <p:nvPr/>
        </p:nvGrpSpPr>
        <p:grpSpPr>
          <a:xfrm>
            <a:off x="3741420" y="737870"/>
            <a:ext cx="1285875" cy="153035"/>
            <a:chOff x="4679586" y="878988"/>
            <a:chExt cx="1434489" cy="190500"/>
          </a:xfrm>
        </p:grpSpPr>
        <p:sp>
          <p:nvSpPr>
            <p:cNvPr id="350" name="Google Shape;350;p9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9"/>
          <p:cNvSpPr/>
          <p:nvPr/>
        </p:nvSpPr>
        <p:spPr>
          <a:xfrm>
            <a:off x="8093488" y="0"/>
            <a:ext cx="1218300" cy="857400"/>
          </a:xfrm>
          <a:prstGeom prst="smileyFace">
            <a:avLst>
              <a:gd fmla="val 4653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2018-02-16T09:24:36Z</dcterms:created>
  <dc:creator>Subin Sebastian</dc:creator>
</cp:coreProperties>
</file>