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87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3" r:id="rId16"/>
    <p:sldId id="304" r:id="rId17"/>
    <p:sldId id="305" r:id="rId18"/>
    <p:sldId id="288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ra" initials="R" lastIdx="1" clrIdx="0">
    <p:extLst>
      <p:ext uri="{19B8F6BF-5375-455C-9EA6-DF929625EA0E}">
        <p15:presenceInfo xmlns="" xmlns:p15="http://schemas.microsoft.com/office/powerpoint/2012/main" userId="Ruth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81447" autoAdjust="0"/>
  </p:normalViewPr>
  <p:slideViewPr>
    <p:cSldViewPr>
      <p:cViewPr varScale="1">
        <p:scale>
          <a:sx n="78" d="100"/>
          <a:sy n="78" d="100"/>
        </p:scale>
        <p:origin x="-43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13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2432-25B9-4705-A083-F5064C2A564E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E5254-630C-4058-BB7B-B160EA2804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159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wont</a:t>
            </a:r>
            <a:r>
              <a:rPr lang="en-US" baseline="0" dirty="0" smtClean="0"/>
              <a:t> generate any error message, if there is no constructor in parent class, default constructor will be called having empty implementation.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3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18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779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121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7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1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4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2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77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85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86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/>
              <a:pPr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="" xmlns:p14="http://schemas.microsoft.com/office/powerpoint/2010/main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00100" y="1272778"/>
            <a:ext cx="7543800" cy="17907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JAVA </a:t>
            </a:r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– Inheritance - super keyword</a:t>
            </a:r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/>
            </a:r>
            <a:br>
              <a:rPr lang="en-US" sz="4400" b="1" dirty="0" smtClean="0">
                <a:solidFill>
                  <a:srgbClr val="C00000"/>
                </a:solidFill>
                <a:latin typeface="+mn-lt"/>
              </a:rPr>
            </a:b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082528"/>
            <a:ext cx="6858000" cy="124182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-Lecture 14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713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0"/>
            <a:ext cx="7886700" cy="4423173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Parent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"Parent 0 </a:t>
            </a:r>
            <a:r>
              <a:rPr lang="en-US" sz="12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Child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0 </a:t>
            </a:r>
            <a:r>
              <a:rPr lang="en-US" sz="12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113005" y="492564"/>
            <a:ext cx="1873779" cy="2543244"/>
            <a:chOff x="2113005" y="492564"/>
            <a:chExt cx="1873779" cy="2543244"/>
          </a:xfrm>
        </p:grpSpPr>
        <p:sp>
          <p:nvSpPr>
            <p:cNvPr id="5" name="Freeform 4"/>
            <p:cNvSpPr/>
            <p:nvPr/>
          </p:nvSpPr>
          <p:spPr>
            <a:xfrm>
              <a:off x="2279904" y="682752"/>
              <a:ext cx="1706880" cy="2353056"/>
            </a:xfrm>
            <a:custGeom>
              <a:avLst/>
              <a:gdLst>
                <a:gd name="connsiteX0" fmla="*/ 0 w 1706880"/>
                <a:gd name="connsiteY0" fmla="*/ 2353056 h 2353056"/>
                <a:gd name="connsiteX1" fmla="*/ 1694688 w 1706880"/>
                <a:gd name="connsiteY1" fmla="*/ 1499616 h 2353056"/>
                <a:gd name="connsiteX2" fmla="*/ 73152 w 1706880"/>
                <a:gd name="connsiteY2" fmla="*/ 0 h 235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6880" h="2353056">
                  <a:moveTo>
                    <a:pt x="0" y="2353056"/>
                  </a:moveTo>
                  <a:cubicBezTo>
                    <a:pt x="841248" y="2122424"/>
                    <a:pt x="1682496" y="1891792"/>
                    <a:pt x="1694688" y="1499616"/>
                  </a:cubicBezTo>
                  <a:cubicBezTo>
                    <a:pt x="1706880" y="1107440"/>
                    <a:pt x="890016" y="553720"/>
                    <a:pt x="73152" y="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7207573">
              <a:off x="2109415" y="496154"/>
              <a:ext cx="450338" cy="44315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876800" y="895350"/>
            <a:ext cx="3810000" cy="228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Error:</a:t>
            </a:r>
          </a:p>
          <a:p>
            <a:pPr algn="ctr"/>
            <a:r>
              <a:rPr lang="en-US" dirty="0" smtClean="0"/>
              <a:t>Super keyword by default, calls only the 0 </a:t>
            </a:r>
            <a:r>
              <a:rPr lang="en-US" dirty="0" err="1" smtClean="0"/>
              <a:t>arg</a:t>
            </a:r>
            <a:r>
              <a:rPr lang="en-US" dirty="0" smtClean="0"/>
              <a:t> constructor of parent class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0"/>
            <a:ext cx="7886700" cy="4423173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Parent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"Parent 0 </a:t>
            </a:r>
            <a:r>
              <a:rPr lang="en-US" sz="12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Child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0 </a:t>
            </a:r>
            <a:r>
              <a:rPr lang="en-US" sz="12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2113005" y="492564"/>
            <a:ext cx="1873779" cy="2543244"/>
            <a:chOff x="2113005" y="492564"/>
            <a:chExt cx="1873779" cy="2543244"/>
          </a:xfrm>
        </p:grpSpPr>
        <p:sp>
          <p:nvSpPr>
            <p:cNvPr id="5" name="Freeform 4"/>
            <p:cNvSpPr/>
            <p:nvPr/>
          </p:nvSpPr>
          <p:spPr>
            <a:xfrm>
              <a:off x="2279904" y="682752"/>
              <a:ext cx="1706880" cy="2353056"/>
            </a:xfrm>
            <a:custGeom>
              <a:avLst/>
              <a:gdLst>
                <a:gd name="connsiteX0" fmla="*/ 0 w 1706880"/>
                <a:gd name="connsiteY0" fmla="*/ 2353056 h 2353056"/>
                <a:gd name="connsiteX1" fmla="*/ 1694688 w 1706880"/>
                <a:gd name="connsiteY1" fmla="*/ 1499616 h 2353056"/>
                <a:gd name="connsiteX2" fmla="*/ 73152 w 1706880"/>
                <a:gd name="connsiteY2" fmla="*/ 0 h 235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6880" h="2353056">
                  <a:moveTo>
                    <a:pt x="0" y="2353056"/>
                  </a:moveTo>
                  <a:cubicBezTo>
                    <a:pt x="841248" y="2122424"/>
                    <a:pt x="1682496" y="1891792"/>
                    <a:pt x="1694688" y="1499616"/>
                  </a:cubicBezTo>
                  <a:cubicBezTo>
                    <a:pt x="1706880" y="1107440"/>
                    <a:pt x="890016" y="553720"/>
                    <a:pt x="73152" y="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/>
            <p:cNvSpPr/>
            <p:nvPr/>
          </p:nvSpPr>
          <p:spPr>
            <a:xfrm rot="17207573">
              <a:off x="2109415" y="496154"/>
              <a:ext cx="450338" cy="443158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876800" y="895350"/>
            <a:ext cx="3810000" cy="2286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Parent 0 </a:t>
            </a:r>
            <a:r>
              <a:rPr lang="en-US" dirty="0" err="1" smtClean="0"/>
              <a:t>arg</a:t>
            </a:r>
            <a:endParaRPr lang="en-US" dirty="0" smtClean="0"/>
          </a:p>
          <a:p>
            <a:pPr algn="ctr"/>
            <a:r>
              <a:rPr lang="en-US" dirty="0" smtClean="0"/>
              <a:t>Child 0 </a:t>
            </a:r>
            <a:r>
              <a:rPr lang="en-US" dirty="0" err="1" smtClean="0"/>
              <a:t>arg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280035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//super()</a:t>
            </a:r>
            <a:endParaRPr lang="en-US" b="1" i="1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743200" y="2985016"/>
            <a:ext cx="2895600" cy="6535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715000" y="3409950"/>
            <a:ext cx="2514600" cy="1066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 generates 0 – </a:t>
            </a:r>
            <a:r>
              <a:rPr lang="en-US" dirty="0" err="1" smtClean="0"/>
              <a:t>arg</a:t>
            </a:r>
            <a:r>
              <a:rPr lang="en-US" dirty="0" smtClean="0"/>
              <a:t> constructor calling at first line by itself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550"/>
            <a:ext cx="7886700" cy="442317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285750"/>
            <a:ext cx="2514600" cy="1295400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any constructor, it generates super keyword and places it in the 1</a:t>
            </a:r>
            <a:r>
              <a:rPr lang="en-US" baseline="30000" dirty="0" smtClean="0"/>
              <a:t>st</a:t>
            </a:r>
            <a:r>
              <a:rPr lang="en-US" dirty="0" smtClean="0"/>
              <a:t> line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53000" y="1962150"/>
            <a:ext cx="2514600" cy="12954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 the Parent class,</a:t>
            </a:r>
          </a:p>
          <a:p>
            <a:pPr algn="ctr"/>
            <a:r>
              <a:rPr lang="en-US" dirty="0" smtClean="0"/>
              <a:t>Super keyword is generated, it calls object class(super with 0-arg)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7706"/>
          </a:xfrm>
        </p:spPr>
        <p:txBody>
          <a:bodyPr/>
          <a:lstStyle/>
          <a:p>
            <a:r>
              <a:rPr lang="en-US" dirty="0" smtClean="0"/>
              <a:t>PARENT CLASS INSTANCE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37373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14600" y="1276350"/>
            <a:ext cx="4038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 instance blocks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229894" y="2532856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514600" y="2876550"/>
            <a:ext cx="4038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class instance blocks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89535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Priority of Execution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886700" cy="666750"/>
          </a:xfrm>
        </p:spPr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66750"/>
            <a:ext cx="7886700" cy="3965973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None/>
            </a:pP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"Parent class - instance blocks"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class - instance blocks"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2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10200" y="3257550"/>
            <a:ext cx="31242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Parent class – instance blocks</a:t>
            </a:r>
          </a:p>
          <a:p>
            <a:pPr algn="ctr"/>
            <a:r>
              <a:rPr lang="en-US" dirty="0" smtClean="0"/>
              <a:t>Child class – instance blocks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7706"/>
          </a:xfrm>
        </p:spPr>
        <p:txBody>
          <a:bodyPr/>
          <a:lstStyle/>
          <a:p>
            <a:r>
              <a:rPr lang="en-US" dirty="0" smtClean="0"/>
              <a:t>PARENT CLASS STATIC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373737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14600" y="1276350"/>
            <a:ext cx="4038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 class static blocks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4229894" y="2532856"/>
            <a:ext cx="685800" cy="1588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514600" y="2876550"/>
            <a:ext cx="4038600" cy="914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 class static blocks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89535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Priority of Execution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550"/>
            <a:ext cx="7886700" cy="48006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"Parent class -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static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blocks"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"Parent class -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instance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blocks"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Parent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"Parent class -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constructor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class -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static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blocks"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class -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instance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blocks"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Child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class -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constructor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62200" y="285750"/>
            <a:ext cx="16002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Guess the output!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676400" y="742950"/>
            <a:ext cx="4572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562600" y="209550"/>
            <a:ext cx="4572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00200" y="1885950"/>
            <a:ext cx="4572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562600" y="1352550"/>
            <a:ext cx="4572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828800" y="2952750"/>
            <a:ext cx="4572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562600" y="2343150"/>
            <a:ext cx="457200" cy="3048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705600" y="394335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blocks are executed only once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38150"/>
            <a:ext cx="7886700" cy="419457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057400" y="971550"/>
            <a:ext cx="4648200" cy="2895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r>
              <a:rPr lang="en-US" dirty="0" smtClean="0"/>
              <a:t>Parent class – static block</a:t>
            </a:r>
          </a:p>
          <a:p>
            <a:r>
              <a:rPr lang="en-US" dirty="0" smtClean="0"/>
              <a:t>Child class </a:t>
            </a:r>
            <a:r>
              <a:rPr lang="en-US" dirty="0" smtClean="0"/>
              <a:t>– static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Parent class – instance block</a:t>
            </a:r>
          </a:p>
          <a:p>
            <a:r>
              <a:rPr lang="en-US" dirty="0" smtClean="0"/>
              <a:t>Child </a:t>
            </a:r>
            <a:r>
              <a:rPr lang="en-US" dirty="0" smtClean="0"/>
              <a:t>class – instance </a:t>
            </a:r>
            <a:r>
              <a:rPr lang="en-US" dirty="0" smtClean="0"/>
              <a:t>block</a:t>
            </a:r>
          </a:p>
          <a:p>
            <a:r>
              <a:rPr lang="en-US" dirty="0" smtClean="0"/>
              <a:t>Parent class – constructor</a:t>
            </a:r>
          </a:p>
          <a:p>
            <a:r>
              <a:rPr lang="en-US" dirty="0" smtClean="0"/>
              <a:t>Child class - constructor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 descr="Image result for Images for thank you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533400" y="628651"/>
            <a:ext cx="7848600" cy="39088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7706"/>
          </a:xfrm>
          <a:ln>
            <a:solidFill>
              <a:srgbClr val="00B05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 smtClean="0"/>
              <a:t>How to access parent class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7750"/>
            <a:ext cx="7886700" cy="38100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85800" y="1123950"/>
            <a:ext cx="2209800" cy="16764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represent the sub class members,</a:t>
            </a:r>
          </a:p>
          <a:p>
            <a:pPr algn="ctr"/>
            <a:r>
              <a:rPr lang="en-US" dirty="0" smtClean="0"/>
              <a:t>We have </a:t>
            </a:r>
            <a:r>
              <a:rPr lang="en-US" b="1" u="sng" dirty="0" smtClean="0"/>
              <a:t>“this” </a:t>
            </a:r>
            <a:r>
              <a:rPr lang="en-US" dirty="0" smtClean="0"/>
              <a:t>keyword!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334000" y="2571750"/>
            <a:ext cx="2209800" cy="16764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 represent the super class members,</a:t>
            </a:r>
          </a:p>
          <a:p>
            <a:pPr algn="ctr"/>
            <a:r>
              <a:rPr lang="en-US" dirty="0" smtClean="0"/>
              <a:t>We have </a:t>
            </a:r>
            <a:r>
              <a:rPr lang="en-US" b="1" u="sng" dirty="0" smtClean="0"/>
              <a:t>“super” </a:t>
            </a:r>
            <a:r>
              <a:rPr lang="en-US" dirty="0" smtClean="0"/>
              <a:t>keyword!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7886700" cy="545306"/>
          </a:xfrm>
        </p:spPr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66750"/>
            <a:ext cx="8686800" cy="42672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x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y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add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j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j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x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y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				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().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add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2000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10200" y="1581150"/>
            <a:ext cx="2590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410200" y="1885950"/>
            <a:ext cx="2590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10200" y="2190750"/>
            <a:ext cx="2590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172200" y="3714750"/>
            <a:ext cx="2133600" cy="1219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3000</a:t>
            </a:r>
          </a:p>
          <a:p>
            <a:pPr algn="ctr"/>
            <a:r>
              <a:rPr lang="en-US" dirty="0" smtClean="0"/>
              <a:t>300</a:t>
            </a:r>
          </a:p>
          <a:p>
            <a:pPr algn="ctr"/>
            <a:r>
              <a:rPr lang="en-US" dirty="0" smtClean="0"/>
              <a:t>30</a:t>
            </a:r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153400" y="1200150"/>
            <a:ext cx="9906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local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8153400" y="1581150"/>
            <a:ext cx="9906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current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8153400" y="1962150"/>
            <a:ext cx="990600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Super class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9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charRg st="9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550"/>
            <a:ext cx="8210550" cy="4423173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100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endParaRPr lang="en-US" sz="1600" dirty="0" smtClean="0">
              <a:solidFill>
                <a:srgbClr val="00008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add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b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6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</a:t>
            </a:r>
            <a:r>
              <a:rPr lang="en-US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6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().</a:t>
            </a:r>
            <a:r>
              <a:rPr lang="en-US" sz="16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add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1000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2000</a:t>
            </a:r>
            <a:r>
              <a:rPr lang="en-US" sz="16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6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6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172200" y="3638550"/>
            <a:ext cx="2133600" cy="15049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3000</a:t>
            </a:r>
          </a:p>
          <a:p>
            <a:pPr algn="ctr"/>
            <a:r>
              <a:rPr lang="en-US" dirty="0" smtClean="0"/>
              <a:t>3000</a:t>
            </a:r>
          </a:p>
          <a:p>
            <a:pPr algn="ctr"/>
            <a:r>
              <a:rPr lang="en-US" dirty="0" smtClean="0"/>
              <a:t>3000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1123950"/>
            <a:ext cx="3962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6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1600" b="1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600" b="1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+this.</a:t>
            </a:r>
            <a:r>
              <a:rPr lang="en-US" sz="1600" b="1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</a:t>
            </a:r>
            <a:r>
              <a:rPr lang="en-US" sz="16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4324350"/>
            <a:ext cx="106680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1428750"/>
            <a:ext cx="4191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6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6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6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6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b="1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super.</a:t>
            </a:r>
            <a:r>
              <a:rPr lang="en-US" sz="1600" b="1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</a:t>
            </a:r>
            <a:r>
              <a:rPr lang="en-US" sz="1600" b="1" u="sng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+super.</a:t>
            </a:r>
            <a:r>
              <a:rPr lang="en-US" sz="1600" b="1" u="sng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b</a:t>
            </a:r>
            <a:r>
              <a:rPr lang="en-US" sz="16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4629150"/>
            <a:ext cx="1066800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30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rot="10800000" flipV="1">
            <a:off x="3124200" y="1293226"/>
            <a:ext cx="1676400" cy="8975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1"/>
          </p:cNvCxnSpPr>
          <p:nvPr/>
        </p:nvCxnSpPr>
        <p:spPr>
          <a:xfrm rot="10800000">
            <a:off x="2057400" y="361953"/>
            <a:ext cx="2743200" cy="12360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438400" y="1200150"/>
            <a:ext cx="9144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2667000" y="2876550"/>
            <a:ext cx="914400" cy="3810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animBg="1"/>
      <p:bldP spid="6" grpId="0" animBg="1"/>
      <p:bldP spid="7" grpId="0" animBg="1"/>
      <p:bldP spid="8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886700" cy="666750"/>
          </a:xfrm>
        </p:spPr>
        <p:txBody>
          <a:bodyPr/>
          <a:lstStyle/>
          <a:p>
            <a:r>
              <a:rPr lang="en-US" dirty="0" smtClean="0"/>
              <a:t>SUPER CLASS METHODS!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8286750" cy="434340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m1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"Parent m1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		method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m1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m1  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					method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m2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m1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m1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().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m2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486400" y="3181350"/>
            <a:ext cx="2743200" cy="1371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Child m1 </a:t>
            </a:r>
            <a:r>
              <a:rPr lang="en-US" dirty="0" smtClean="0"/>
              <a:t>method</a:t>
            </a:r>
          </a:p>
          <a:p>
            <a:pPr algn="ctr"/>
            <a:r>
              <a:rPr lang="en-US" dirty="0" smtClean="0"/>
              <a:t>Child </a:t>
            </a:r>
            <a:r>
              <a:rPr lang="en-US" dirty="0" smtClean="0"/>
              <a:t>m1 method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3562350"/>
            <a:ext cx="236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smtClean="0"/>
              <a:t>Method overriding</a:t>
            </a:r>
            <a:endParaRPr lang="en-US" sz="1600" i="1" u="sng" dirty="0"/>
          </a:p>
        </p:txBody>
      </p:sp>
      <p:sp>
        <p:nvSpPr>
          <p:cNvPr id="6" name="Rounded Rectangle 5"/>
          <p:cNvSpPr/>
          <p:nvPr/>
        </p:nvSpPr>
        <p:spPr>
          <a:xfrm>
            <a:off x="6934200" y="895350"/>
            <a:ext cx="15240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u="sng" dirty="0" smtClean="0"/>
              <a:t>Priority goes to child class</a:t>
            </a:r>
            <a:endParaRPr lang="en-US" sz="1600" i="1" u="sng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rot="10800000" flipV="1">
            <a:off x="1905000" y="1200149"/>
            <a:ext cx="4191000" cy="25314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1905000" y="1428750"/>
            <a:ext cx="42672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5638800" y="1276350"/>
            <a:ext cx="129540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latin typeface="Consolas" pitchFamily="49" charset="0"/>
                <a:cs typeface="Consolas" pitchFamily="49" charset="0"/>
              </a:rPr>
              <a:t>super.m1()</a:t>
            </a:r>
            <a:endParaRPr lang="en-US" sz="1400" u="sng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>
            <a:off x="1752600" y="590550"/>
            <a:ext cx="3886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5562600" y="3257550"/>
            <a:ext cx="2743200" cy="1371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Child m1 </a:t>
            </a:r>
            <a:r>
              <a:rPr lang="en-US" dirty="0" smtClean="0"/>
              <a:t>method</a:t>
            </a:r>
          </a:p>
          <a:p>
            <a:pPr algn="ctr"/>
            <a:r>
              <a:rPr lang="en-US" dirty="0" smtClean="0"/>
              <a:t>Parent </a:t>
            </a:r>
            <a:r>
              <a:rPr lang="en-US" dirty="0" smtClean="0"/>
              <a:t>m1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886700" cy="850106"/>
          </a:xfrm>
        </p:spPr>
        <p:txBody>
          <a:bodyPr/>
          <a:lstStyle/>
          <a:p>
            <a:r>
              <a:rPr lang="en-US" dirty="0" smtClean="0"/>
              <a:t>PARENT CLASS CONSTRUCTORS!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8991600" cy="419100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Parent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"Parent 0 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Child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0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Child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1 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1371600" y="3257550"/>
            <a:ext cx="3962400" cy="304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5000" y="1200150"/>
            <a:ext cx="3124200" cy="2819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1447800" y="1504950"/>
            <a:ext cx="3886200" cy="228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096000" y="3562350"/>
            <a:ext cx="2590800" cy="1295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de-DE" dirty="0" smtClean="0"/>
              <a:t>Parent 0 </a:t>
            </a:r>
            <a:r>
              <a:rPr lang="de-DE" dirty="0" smtClean="0"/>
              <a:t>args</a:t>
            </a:r>
          </a:p>
          <a:p>
            <a:pPr algn="ctr"/>
            <a:r>
              <a:rPr lang="de-DE" dirty="0" smtClean="0"/>
              <a:t>Child </a:t>
            </a:r>
            <a:r>
              <a:rPr lang="de-DE" dirty="0" smtClean="0"/>
              <a:t>1 </a:t>
            </a:r>
            <a:r>
              <a:rPr lang="de-DE" dirty="0" smtClean="0"/>
              <a:t>args</a:t>
            </a:r>
          </a:p>
          <a:p>
            <a:pPr algn="ctr"/>
            <a:r>
              <a:rPr lang="de-DE" dirty="0" smtClean="0"/>
              <a:t>Child </a:t>
            </a:r>
            <a:r>
              <a:rPr lang="de-DE" dirty="0" smtClean="0"/>
              <a:t>0 args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914400" y="2190750"/>
            <a:ext cx="3657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257800" y="2190750"/>
            <a:ext cx="3657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14400" y="4552950"/>
            <a:ext cx="36576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09550"/>
            <a:ext cx="8286750" cy="472440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Parent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"Parent 0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Child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smtClean="0">
                <a:solidFill>
                  <a:srgbClr val="FF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10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0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Child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a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1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	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486400" y="1504950"/>
            <a:ext cx="7620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477000" y="1352550"/>
            <a:ext cx="2667000" cy="4572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u="sng" dirty="0" smtClean="0"/>
              <a:t>Super keyword must be first statement</a:t>
            </a:r>
            <a:endParaRPr lang="en-US" i="1" u="sng" dirty="0"/>
          </a:p>
        </p:txBody>
      </p:sp>
      <p:sp>
        <p:nvSpPr>
          <p:cNvPr id="8" name="Rounded Rectangle 7"/>
          <p:cNvSpPr/>
          <p:nvPr/>
        </p:nvSpPr>
        <p:spPr>
          <a:xfrm>
            <a:off x="6096000" y="3562350"/>
            <a:ext cx="2590800" cy="1295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Error </a:t>
            </a:r>
          </a:p>
          <a:p>
            <a:pPr algn="ctr"/>
            <a:r>
              <a:rPr lang="en-US" dirty="0" smtClean="0"/>
              <a:t>Super keyword must be first statement.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886700" cy="46910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this() and super()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7886700" cy="4629150"/>
          </a:xfrm>
        </p:spPr>
        <p:txBody>
          <a:bodyPr numCol="2">
            <a:no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Parent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Parent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System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"Parent 0 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</a:rPr>
              <a:t>args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Child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Parent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Child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1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super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System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"Child 0 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</a:rPr>
              <a:t>args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Child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 smtClean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System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out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"Child 1 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</a:rPr>
              <a:t>args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[])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Child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1524000" y="1047750"/>
            <a:ext cx="2773680" cy="3158490"/>
            <a:chOff x="1524000" y="1047750"/>
            <a:chExt cx="2773680" cy="3158490"/>
          </a:xfrm>
        </p:grpSpPr>
        <p:sp>
          <p:nvSpPr>
            <p:cNvPr id="8" name="Freeform 7"/>
            <p:cNvSpPr/>
            <p:nvPr/>
          </p:nvSpPr>
          <p:spPr>
            <a:xfrm>
              <a:off x="1633728" y="1182624"/>
              <a:ext cx="2663952" cy="3023616"/>
            </a:xfrm>
            <a:custGeom>
              <a:avLst/>
              <a:gdLst>
                <a:gd name="connsiteX0" fmla="*/ 426720 w 2663952"/>
                <a:gd name="connsiteY0" fmla="*/ 3023616 h 3023616"/>
                <a:gd name="connsiteX1" fmla="*/ 1938528 w 2663952"/>
                <a:gd name="connsiteY1" fmla="*/ 1975104 h 3023616"/>
                <a:gd name="connsiteX2" fmla="*/ 2340864 w 2663952"/>
                <a:gd name="connsiteY2" fmla="*/ 670560 h 3023616"/>
                <a:gd name="connsiteX3" fmla="*/ 0 w 2663952"/>
                <a:gd name="connsiteY3" fmla="*/ 0 h 3023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3952" h="3023616">
                  <a:moveTo>
                    <a:pt x="426720" y="3023616"/>
                  </a:moveTo>
                  <a:cubicBezTo>
                    <a:pt x="1023112" y="2695448"/>
                    <a:pt x="1619504" y="2367280"/>
                    <a:pt x="1938528" y="1975104"/>
                  </a:cubicBezTo>
                  <a:cubicBezTo>
                    <a:pt x="2257552" y="1582928"/>
                    <a:pt x="2663952" y="999744"/>
                    <a:pt x="2340864" y="670560"/>
                  </a:cubicBezTo>
                  <a:cubicBezTo>
                    <a:pt x="2017776" y="341376"/>
                    <a:pt x="1008888" y="170688"/>
                    <a:pt x="0" y="0"/>
                  </a:cubicBezTo>
                </a:path>
              </a:pathLst>
            </a:custGeom>
            <a:ln w="190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 rot="15944902">
              <a:off x="1524000" y="1047750"/>
              <a:ext cx="304800" cy="304800"/>
            </a:xfrm>
            <a:prstGeom prst="triangle">
              <a:avLst/>
            </a:prstGeom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5562600" y="3028950"/>
            <a:ext cx="2895600" cy="1981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Super keyword must be first statement, both this and super should not be in same constructor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886700" cy="5143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Guess the output!!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38150"/>
            <a:ext cx="8362950" cy="4705350"/>
          </a:xfrm>
        </p:spPr>
        <p:txBody>
          <a:bodyPr numCol="2">
            <a:normAutofit/>
          </a:bodyPr>
          <a:lstStyle/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Parent</a:t>
            </a: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Child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System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"Child 0 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			    </a:t>
            </a:r>
            <a:r>
              <a:rPr lang="en-US" sz="1400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	public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447800" y="514350"/>
            <a:ext cx="2359152" cy="2109216"/>
          </a:xfrm>
          <a:custGeom>
            <a:avLst/>
            <a:gdLst>
              <a:gd name="connsiteX0" fmla="*/ 426720 w 2663952"/>
              <a:gd name="connsiteY0" fmla="*/ 3023616 h 3023616"/>
              <a:gd name="connsiteX1" fmla="*/ 1938528 w 2663952"/>
              <a:gd name="connsiteY1" fmla="*/ 1975104 h 3023616"/>
              <a:gd name="connsiteX2" fmla="*/ 2340864 w 2663952"/>
              <a:gd name="connsiteY2" fmla="*/ 670560 h 3023616"/>
              <a:gd name="connsiteX3" fmla="*/ 0 w 2663952"/>
              <a:gd name="connsiteY3" fmla="*/ 0 h 30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3952" h="3023616">
                <a:moveTo>
                  <a:pt x="426720" y="3023616"/>
                </a:moveTo>
                <a:cubicBezTo>
                  <a:pt x="1023112" y="2695448"/>
                  <a:pt x="1619504" y="2367280"/>
                  <a:pt x="1938528" y="1975104"/>
                </a:cubicBezTo>
                <a:cubicBezTo>
                  <a:pt x="2257552" y="1582928"/>
                  <a:pt x="2663952" y="999744"/>
                  <a:pt x="2340864" y="670560"/>
                </a:cubicBezTo>
                <a:cubicBezTo>
                  <a:pt x="2017776" y="341376"/>
                  <a:pt x="1008888" y="170688"/>
                  <a:pt x="0" y="0"/>
                </a:cubicBezTo>
              </a:path>
            </a:pathLst>
          </a:cu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 rot="15957307">
            <a:off x="1389552" y="299071"/>
            <a:ext cx="457200" cy="462006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181600" y="2114550"/>
            <a:ext cx="2743200" cy="1600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Child 0 </a:t>
            </a:r>
            <a:r>
              <a:rPr lang="en-US" dirty="0" err="1" smtClean="0"/>
              <a:t>args</a:t>
            </a:r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9263</TotalTime>
  <Words>761</Words>
  <Application>Microsoft Office PowerPoint</Application>
  <PresentationFormat>On-screen Show (16:9)</PresentationFormat>
  <Paragraphs>340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JAVA – Inheritance - super keyword </vt:lpstr>
      <vt:lpstr>How to access parent class variables?</vt:lpstr>
      <vt:lpstr>Example!</vt:lpstr>
      <vt:lpstr>Slide 4</vt:lpstr>
      <vt:lpstr>SUPER CLASS METHODS!</vt:lpstr>
      <vt:lpstr>PARENT CLASS CONSTRUCTORS!</vt:lpstr>
      <vt:lpstr>Slide 7</vt:lpstr>
      <vt:lpstr>this() and super()</vt:lpstr>
      <vt:lpstr>Guess the output!!</vt:lpstr>
      <vt:lpstr>Slide 10</vt:lpstr>
      <vt:lpstr>Slide 11</vt:lpstr>
      <vt:lpstr>Slide 12</vt:lpstr>
      <vt:lpstr>PARENT CLASS INSTANCE BLOCK</vt:lpstr>
      <vt:lpstr>Example!</vt:lpstr>
      <vt:lpstr>PARENT CLASS STATIC BLOCK</vt:lpstr>
      <vt:lpstr>Slide 16</vt:lpstr>
      <vt:lpstr>Slide 17</vt:lpstr>
      <vt:lpstr>Slide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Set1</dc:title>
  <dc:creator>Subin Sebastian</dc:creator>
  <cp:lastModifiedBy>LAPTOP</cp:lastModifiedBy>
  <cp:revision>1063</cp:revision>
  <dcterms:created xsi:type="dcterms:W3CDTF">2018-02-16T09:24:36Z</dcterms:created>
  <dcterms:modified xsi:type="dcterms:W3CDTF">2018-12-24T12:18:56Z</dcterms:modified>
</cp:coreProperties>
</file>