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 id="2147483672"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gw6Q0XCrybHDwnJJ/J656cjKHo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22" Type="http://customschemas.google.com/relationships/presentationmetadata" Target="metadata"/><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slide" Target="slides/slide11.xml"/><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p:txBody>
      </p:sp>
      <p:sp>
        <p:nvSpPr>
          <p:cNvPr id="390" name="Google Shape;39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Answer: c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class B extends A {} </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class child-class name extends base-class name{} </a:t>
            </a:r>
            <a:endParaRPr/>
          </a:p>
        </p:txBody>
      </p:sp>
      <p:sp>
        <p:nvSpPr>
          <p:cNvPr id="399" name="Google Shape;39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Option C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Explanation: Since main method is static Java virtual Machine can call it without creating any instance of class(object) which contains main method. </a:t>
            </a:r>
            <a:endParaRPr/>
          </a:p>
        </p:txBody>
      </p:sp>
      <p:sp>
        <p:nvSpPr>
          <p:cNvPr id="407" name="Google Shape;40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8" name="Google Shape;31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Final class cannot be sub classed, meaning, it cannot be extended and we cannot derive any class form it. Below is the example of final class. if we execute this java code then compiler will flash an error as it is trying to extend final class. </a:t>
            </a:r>
            <a:endParaRPr/>
          </a:p>
        </p:txBody>
      </p:sp>
      <p:sp>
        <p:nvSpPr>
          <p:cNvPr id="327" name="Google Shape;32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Interface in java can have only public modifier. If you don’t declare public before data or methods explicitly then, methods will be available to the same package only in which is declared. If you write public manually, then it will be accessible from anywhere in the project or program. </a:t>
            </a:r>
            <a:endParaRPr/>
          </a:p>
        </p:txBody>
      </p:sp>
      <p:sp>
        <p:nvSpPr>
          <p:cNvPr id="336" name="Google Shape;33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An interface can extend another interface or multiple interfaces.</a:t>
            </a:r>
            <a:br>
              <a:rPr b="0" i="0" lang="en-US" sz="1200">
                <a:solidFill>
                  <a:schemeClr val="dk1"/>
                </a:solidFill>
                <a:latin typeface="Calibri"/>
                <a:ea typeface="Calibri"/>
                <a:cs typeface="Calibri"/>
                <a:sym typeface="Calibri"/>
              </a:rPr>
            </a:br>
            <a:endParaRPr b="0" i="0" sz="1200">
              <a:solidFill>
                <a:schemeClr val="dk1"/>
              </a:solidFill>
              <a:latin typeface="Calibri"/>
              <a:ea typeface="Calibri"/>
              <a:cs typeface="Calibri"/>
              <a:sym typeface="Calibri"/>
            </a:endParaRPr>
          </a:p>
        </p:txBody>
      </p:sp>
      <p:sp>
        <p:nvSpPr>
          <p:cNvPr id="345" name="Google Shape;34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p:txBody>
      </p:sp>
      <p:sp>
        <p:nvSpPr>
          <p:cNvPr id="354" name="Google Shape;35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p:txBody>
      </p:sp>
      <p:sp>
        <p:nvSpPr>
          <p:cNvPr id="363" name="Google Shape;36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If we want to make a class not to be extended, we should mark the class as a final class.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p:txBody>
      </p:sp>
      <p:sp>
        <p:nvSpPr>
          <p:cNvPr id="372" name="Google Shape;37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p:txBody>
      </p:sp>
      <p:sp>
        <p:nvSpPr>
          <p:cNvPr id="381" name="Google Shape;38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1" name="Shape 91"/>
        <p:cNvGrpSpPr/>
        <p:nvPr/>
      </p:nvGrpSpPr>
      <p:grpSpPr>
        <a:xfrm>
          <a:off x="0" y="0"/>
          <a:ext cx="0" cy="0"/>
          <a:chOff x="0" y="0"/>
          <a:chExt cx="0" cy="0"/>
        </a:xfrm>
      </p:grpSpPr>
      <p:sp>
        <p:nvSpPr>
          <p:cNvPr id="92" name="Google Shape;92;p1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7"/>
          <p:cNvSpPr txBox="1"/>
          <p:nvPr>
            <p:ph idx="1" type="body"/>
          </p:nvPr>
        </p:nvSpPr>
        <p:spPr>
          <a:xfrm>
            <a:off x="628650" y="1825625"/>
            <a:ext cx="78867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4" name="Google Shape;94;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7" name="Shape 97"/>
        <p:cNvGrpSpPr/>
        <p:nvPr/>
      </p:nvGrpSpPr>
      <p:grpSpPr>
        <a:xfrm>
          <a:off x="0" y="0"/>
          <a:ext cx="0" cy="0"/>
          <a:chOff x="0" y="0"/>
          <a:chExt cx="0" cy="0"/>
        </a:xfrm>
      </p:grpSpPr>
      <p:sp>
        <p:nvSpPr>
          <p:cNvPr id="98" name="Google Shape;98;p3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2"/>
          <p:cNvSpPr txBox="1"/>
          <p:nvPr>
            <p:ph idx="1" type="subTitle"/>
          </p:nvPr>
        </p:nvSpPr>
        <p:spPr>
          <a:xfrm>
            <a:off x="1143000" y="3602037"/>
            <a:ext cx="6858000" cy="165576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00" name="Google Shape;100;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33"/>
          <p:cNvSpPr txBox="1"/>
          <p:nvPr>
            <p:ph type="title"/>
          </p:nvPr>
        </p:nvSpPr>
        <p:spPr>
          <a:xfrm>
            <a:off x="623888" y="1709740"/>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06" name="Google Shape;106;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9" name="Shape 109"/>
        <p:cNvGrpSpPr/>
        <p:nvPr/>
      </p:nvGrpSpPr>
      <p:grpSpPr>
        <a:xfrm>
          <a:off x="0" y="0"/>
          <a:ext cx="0" cy="0"/>
          <a:chOff x="0" y="0"/>
          <a:chExt cx="0" cy="0"/>
        </a:xfrm>
      </p:grpSpPr>
      <p:sp>
        <p:nvSpPr>
          <p:cNvPr id="110" name="Google Shape;110;p3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34"/>
          <p:cNvSpPr txBox="1"/>
          <p:nvPr>
            <p:ph idx="1" type="body"/>
          </p:nvPr>
        </p:nvSpPr>
        <p:spPr>
          <a:xfrm>
            <a:off x="628650" y="1825625"/>
            <a:ext cx="38862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2" name="Google Shape;112;p34"/>
          <p:cNvSpPr txBox="1"/>
          <p:nvPr>
            <p:ph idx="2" type="body"/>
          </p:nvPr>
        </p:nvSpPr>
        <p:spPr>
          <a:xfrm>
            <a:off x="4629150" y="1825625"/>
            <a:ext cx="38862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3" name="Google Shape;113;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6" name="Shape 116"/>
        <p:cNvGrpSpPr/>
        <p:nvPr/>
      </p:nvGrpSpPr>
      <p:grpSpPr>
        <a:xfrm>
          <a:off x="0" y="0"/>
          <a:ext cx="0" cy="0"/>
          <a:chOff x="0" y="0"/>
          <a:chExt cx="0" cy="0"/>
        </a:xfrm>
      </p:grpSpPr>
      <p:sp>
        <p:nvSpPr>
          <p:cNvPr id="117" name="Google Shape;117;p35"/>
          <p:cNvSpPr txBox="1"/>
          <p:nvPr>
            <p:ph type="title"/>
          </p:nvPr>
        </p:nvSpPr>
        <p:spPr>
          <a:xfrm>
            <a:off x="629841"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19" name="Google Shape;119;p3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 name="Google Shape;120;p35"/>
          <p:cNvSpPr txBox="1"/>
          <p:nvPr>
            <p:ph idx="3" type="body"/>
          </p:nvPr>
        </p:nvSpPr>
        <p:spPr>
          <a:xfrm>
            <a:off x="4629151"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1" name="Google Shape;121;p35"/>
          <p:cNvSpPr txBox="1"/>
          <p:nvPr>
            <p:ph idx="4" type="body"/>
          </p:nvPr>
        </p:nvSpPr>
        <p:spPr>
          <a:xfrm>
            <a:off x="4629151"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2" name="Google Shape;122;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3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4" name="Shape 134"/>
        <p:cNvGrpSpPr/>
        <p:nvPr/>
      </p:nvGrpSpPr>
      <p:grpSpPr>
        <a:xfrm>
          <a:off x="0" y="0"/>
          <a:ext cx="0" cy="0"/>
          <a:chOff x="0" y="0"/>
          <a:chExt cx="0" cy="0"/>
        </a:xfrm>
      </p:grpSpPr>
      <p:sp>
        <p:nvSpPr>
          <p:cNvPr id="135" name="Google Shape;135;p3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37" name="Google Shape;137;p38"/>
          <p:cNvSpPr txBox="1"/>
          <p:nvPr>
            <p:ph idx="2" type="body"/>
          </p:nvPr>
        </p:nvSpPr>
        <p:spPr>
          <a:xfrm>
            <a:off x="629841" y="2057401"/>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38" name="Google Shape;138;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1" name="Shape 141"/>
        <p:cNvGrpSpPr/>
        <p:nvPr/>
      </p:nvGrpSpPr>
      <p:grpSpPr>
        <a:xfrm>
          <a:off x="0" y="0"/>
          <a:ext cx="0" cy="0"/>
          <a:chOff x="0" y="0"/>
          <a:chExt cx="0" cy="0"/>
        </a:xfrm>
      </p:grpSpPr>
      <p:sp>
        <p:nvSpPr>
          <p:cNvPr id="142" name="Google Shape;142;p3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9"/>
          <p:cNvSpPr/>
          <p:nvPr>
            <p:ph idx="2" type="pic"/>
          </p:nvPr>
        </p:nvSpPr>
        <p:spPr>
          <a:xfrm>
            <a:off x="3887391" y="987426"/>
            <a:ext cx="4629150" cy="4873625"/>
          </a:xfrm>
          <a:prstGeom prst="rect">
            <a:avLst/>
          </a:prstGeom>
          <a:noFill/>
          <a:ln>
            <a:noFill/>
          </a:ln>
        </p:spPr>
      </p:sp>
      <p:sp>
        <p:nvSpPr>
          <p:cNvPr id="144" name="Google Shape;144;p39"/>
          <p:cNvSpPr txBox="1"/>
          <p:nvPr>
            <p:ph idx="1" type="body"/>
          </p:nvPr>
        </p:nvSpPr>
        <p:spPr>
          <a:xfrm>
            <a:off x="629841" y="2057401"/>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45" name="Google Shape;145;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8" name="Shape 148"/>
        <p:cNvGrpSpPr/>
        <p:nvPr/>
      </p:nvGrpSpPr>
      <p:grpSpPr>
        <a:xfrm>
          <a:off x="0" y="0"/>
          <a:ext cx="0" cy="0"/>
          <a:chOff x="0" y="0"/>
          <a:chExt cx="0" cy="0"/>
        </a:xfrm>
      </p:grpSpPr>
      <p:sp>
        <p:nvSpPr>
          <p:cNvPr id="149" name="Google Shape;149;p4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40"/>
          <p:cNvSpPr txBox="1"/>
          <p:nvPr>
            <p:ph idx="1" type="body"/>
          </p:nvPr>
        </p:nvSpPr>
        <p:spPr>
          <a:xfrm rot="5400000">
            <a:off x="2396331" y="57944"/>
            <a:ext cx="4351339"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1" name="Google Shape;151;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4" name="Shape 154"/>
        <p:cNvGrpSpPr/>
        <p:nvPr/>
      </p:nvGrpSpPr>
      <p:grpSpPr>
        <a:xfrm>
          <a:off x="0" y="0"/>
          <a:ext cx="0" cy="0"/>
          <a:chOff x="0" y="0"/>
          <a:chExt cx="0" cy="0"/>
        </a:xfrm>
      </p:grpSpPr>
      <p:sp>
        <p:nvSpPr>
          <p:cNvPr id="155" name="Google Shape;155;p41"/>
          <p:cNvSpPr txBox="1"/>
          <p:nvPr>
            <p:ph type="title"/>
          </p:nvPr>
        </p:nvSpPr>
        <p:spPr>
          <a:xfrm rot="5400000">
            <a:off x="4623594" y="2285208"/>
            <a:ext cx="581183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41"/>
          <p:cNvSpPr txBox="1"/>
          <p:nvPr>
            <p:ph idx="1" type="body"/>
          </p:nvPr>
        </p:nvSpPr>
        <p:spPr>
          <a:xfrm rot="5400000">
            <a:off x="623094" y="370683"/>
            <a:ext cx="581183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7" name="Google Shape;157;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6" name="Shape 166"/>
        <p:cNvGrpSpPr/>
        <p:nvPr/>
      </p:nvGrpSpPr>
      <p:grpSpPr>
        <a:xfrm>
          <a:off x="0" y="0"/>
          <a:ext cx="0" cy="0"/>
          <a:chOff x="0" y="0"/>
          <a:chExt cx="0" cy="0"/>
        </a:xfrm>
      </p:grpSpPr>
      <p:sp>
        <p:nvSpPr>
          <p:cNvPr id="167" name="Google Shape;16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 name="Google Shape;16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2" name="Shape 172"/>
        <p:cNvGrpSpPr/>
        <p:nvPr/>
      </p:nvGrpSpPr>
      <p:grpSpPr>
        <a:xfrm>
          <a:off x="0" y="0"/>
          <a:ext cx="0" cy="0"/>
          <a:chOff x="0" y="0"/>
          <a:chExt cx="0" cy="0"/>
        </a:xfrm>
      </p:grpSpPr>
      <p:sp>
        <p:nvSpPr>
          <p:cNvPr id="173" name="Google Shape;173;p4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4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5" name="Google Shape;17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8" name="Shape 178"/>
        <p:cNvGrpSpPr/>
        <p:nvPr/>
      </p:nvGrpSpPr>
      <p:grpSpPr>
        <a:xfrm>
          <a:off x="0" y="0"/>
          <a:ext cx="0" cy="0"/>
          <a:chOff x="0" y="0"/>
          <a:chExt cx="0" cy="0"/>
        </a:xfrm>
      </p:grpSpPr>
      <p:sp>
        <p:nvSpPr>
          <p:cNvPr id="179" name="Google Shape;179;p4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4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81" name="Google Shape;18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4" name="Shape 184"/>
        <p:cNvGrpSpPr/>
        <p:nvPr/>
      </p:nvGrpSpPr>
      <p:grpSpPr>
        <a:xfrm>
          <a:off x="0" y="0"/>
          <a:ext cx="0" cy="0"/>
          <a:chOff x="0" y="0"/>
          <a:chExt cx="0" cy="0"/>
        </a:xfrm>
      </p:grpSpPr>
      <p:sp>
        <p:nvSpPr>
          <p:cNvPr id="185" name="Google Shape;185;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4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7" name="Google Shape;187;p4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8" name="Google Shape;188;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1" name="Shape 191"/>
        <p:cNvGrpSpPr/>
        <p:nvPr/>
      </p:nvGrpSpPr>
      <p:grpSpPr>
        <a:xfrm>
          <a:off x="0" y="0"/>
          <a:ext cx="0" cy="0"/>
          <a:chOff x="0" y="0"/>
          <a:chExt cx="0" cy="0"/>
        </a:xfrm>
      </p:grpSpPr>
      <p:sp>
        <p:nvSpPr>
          <p:cNvPr id="192" name="Google Shape;192;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94" name="Google Shape;194;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95" name="Google Shape;195;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96" name="Google Shape;196;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97" name="Google Shape;197;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sp>
        <p:nvSpPr>
          <p:cNvPr id="201" name="Google Shape;20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5" name="Shape 205"/>
        <p:cNvGrpSpPr/>
        <p:nvPr/>
      </p:nvGrpSpPr>
      <p:grpSpPr>
        <a:xfrm>
          <a:off x="0" y="0"/>
          <a:ext cx="0" cy="0"/>
          <a:chOff x="0" y="0"/>
          <a:chExt cx="0" cy="0"/>
        </a:xfrm>
      </p:grpSpPr>
      <p:sp>
        <p:nvSpPr>
          <p:cNvPr id="206" name="Google Shape;206;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9" name="Shape 209"/>
        <p:cNvGrpSpPr/>
        <p:nvPr/>
      </p:nvGrpSpPr>
      <p:grpSpPr>
        <a:xfrm>
          <a:off x="0" y="0"/>
          <a:ext cx="0" cy="0"/>
          <a:chOff x="0" y="0"/>
          <a:chExt cx="0" cy="0"/>
        </a:xfrm>
      </p:grpSpPr>
      <p:sp>
        <p:nvSpPr>
          <p:cNvPr id="210" name="Google Shape;210;p4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12" name="Google Shape;212;p4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13" name="Google Shape;213;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6" name="Shape 216"/>
        <p:cNvGrpSpPr/>
        <p:nvPr/>
      </p:nvGrpSpPr>
      <p:grpSpPr>
        <a:xfrm>
          <a:off x="0" y="0"/>
          <a:ext cx="0" cy="0"/>
          <a:chOff x="0" y="0"/>
          <a:chExt cx="0" cy="0"/>
        </a:xfrm>
      </p:grpSpPr>
      <p:sp>
        <p:nvSpPr>
          <p:cNvPr id="217" name="Google Shape;217;p4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49"/>
          <p:cNvSpPr/>
          <p:nvPr>
            <p:ph idx="2" type="pic"/>
          </p:nvPr>
        </p:nvSpPr>
        <p:spPr>
          <a:xfrm>
            <a:off x="1792288" y="612775"/>
            <a:ext cx="5486400" cy="4114800"/>
          </a:xfrm>
          <a:prstGeom prst="rect">
            <a:avLst/>
          </a:prstGeom>
          <a:noFill/>
          <a:ln>
            <a:noFill/>
          </a:ln>
        </p:spPr>
      </p:sp>
      <p:sp>
        <p:nvSpPr>
          <p:cNvPr id="219" name="Google Shape;219;p4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20" name="Google Shape;220;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3" name="Shape 223"/>
        <p:cNvGrpSpPr/>
        <p:nvPr/>
      </p:nvGrpSpPr>
      <p:grpSpPr>
        <a:xfrm>
          <a:off x="0" y="0"/>
          <a:ext cx="0" cy="0"/>
          <a:chOff x="0" y="0"/>
          <a:chExt cx="0" cy="0"/>
        </a:xfrm>
      </p:grpSpPr>
      <p:sp>
        <p:nvSpPr>
          <p:cNvPr id="224" name="Google Shape;224;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5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6" name="Google Shape;226;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9" name="Shape 229"/>
        <p:cNvGrpSpPr/>
        <p:nvPr/>
      </p:nvGrpSpPr>
      <p:grpSpPr>
        <a:xfrm>
          <a:off x="0" y="0"/>
          <a:ext cx="0" cy="0"/>
          <a:chOff x="0" y="0"/>
          <a:chExt cx="0" cy="0"/>
        </a:xfrm>
      </p:grpSpPr>
      <p:sp>
        <p:nvSpPr>
          <p:cNvPr id="230" name="Google Shape;230;p5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5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2" name="Google Shape;232;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1" name="Shape 241"/>
        <p:cNvGrpSpPr/>
        <p:nvPr/>
      </p:nvGrpSpPr>
      <p:grpSpPr>
        <a:xfrm>
          <a:off x="0" y="0"/>
          <a:ext cx="0" cy="0"/>
          <a:chOff x="0" y="0"/>
          <a:chExt cx="0" cy="0"/>
        </a:xfrm>
      </p:grpSpPr>
      <p:sp>
        <p:nvSpPr>
          <p:cNvPr id="242" name="Google Shape;24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5" name="Shape 245"/>
        <p:cNvGrpSpPr/>
        <p:nvPr/>
      </p:nvGrpSpPr>
      <p:grpSpPr>
        <a:xfrm>
          <a:off x="0" y="0"/>
          <a:ext cx="0" cy="0"/>
          <a:chOff x="0" y="0"/>
          <a:chExt cx="0" cy="0"/>
        </a:xfrm>
      </p:grpSpPr>
      <p:sp>
        <p:nvSpPr>
          <p:cNvPr id="246" name="Google Shape;246;p5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5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8" name="Google Shape;248;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1" name="Shape 251"/>
        <p:cNvGrpSpPr/>
        <p:nvPr/>
      </p:nvGrpSpPr>
      <p:grpSpPr>
        <a:xfrm>
          <a:off x="0" y="0"/>
          <a:ext cx="0" cy="0"/>
          <a:chOff x="0" y="0"/>
          <a:chExt cx="0" cy="0"/>
        </a:xfrm>
      </p:grpSpPr>
      <p:sp>
        <p:nvSpPr>
          <p:cNvPr id="252" name="Google Shape;252;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4" name="Google Shape;254;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7" name="Shape 257"/>
        <p:cNvGrpSpPr/>
        <p:nvPr/>
      </p:nvGrpSpPr>
      <p:grpSpPr>
        <a:xfrm>
          <a:off x="0" y="0"/>
          <a:ext cx="0" cy="0"/>
          <a:chOff x="0" y="0"/>
          <a:chExt cx="0" cy="0"/>
        </a:xfrm>
      </p:grpSpPr>
      <p:sp>
        <p:nvSpPr>
          <p:cNvPr id="258" name="Google Shape;258;p5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5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0" name="Google Shape;260;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3" name="Shape 263"/>
        <p:cNvGrpSpPr/>
        <p:nvPr/>
      </p:nvGrpSpPr>
      <p:grpSpPr>
        <a:xfrm>
          <a:off x="0" y="0"/>
          <a:ext cx="0" cy="0"/>
          <a:chOff x="0" y="0"/>
          <a:chExt cx="0" cy="0"/>
        </a:xfrm>
      </p:grpSpPr>
      <p:sp>
        <p:nvSpPr>
          <p:cNvPr id="264" name="Google Shape;264;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5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6" name="Google Shape;266;p5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7" name="Google Shape;267;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0" name="Shape 270"/>
        <p:cNvGrpSpPr/>
        <p:nvPr/>
      </p:nvGrpSpPr>
      <p:grpSpPr>
        <a:xfrm>
          <a:off x="0" y="0"/>
          <a:ext cx="0" cy="0"/>
          <a:chOff x="0" y="0"/>
          <a:chExt cx="0" cy="0"/>
        </a:xfrm>
      </p:grpSpPr>
      <p:sp>
        <p:nvSpPr>
          <p:cNvPr id="271" name="Google Shape;271;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5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73" name="Google Shape;273;p5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74" name="Google Shape;274;p5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75" name="Google Shape;275;p5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76" name="Google Shape;276;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9" name="Shape 279"/>
        <p:cNvGrpSpPr/>
        <p:nvPr/>
      </p:nvGrpSpPr>
      <p:grpSpPr>
        <a:xfrm>
          <a:off x="0" y="0"/>
          <a:ext cx="0" cy="0"/>
          <a:chOff x="0" y="0"/>
          <a:chExt cx="0" cy="0"/>
        </a:xfrm>
      </p:grpSpPr>
      <p:sp>
        <p:nvSpPr>
          <p:cNvPr id="280" name="Google Shape;280;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4" name="Shape 284"/>
        <p:cNvGrpSpPr/>
        <p:nvPr/>
      </p:nvGrpSpPr>
      <p:grpSpPr>
        <a:xfrm>
          <a:off x="0" y="0"/>
          <a:ext cx="0" cy="0"/>
          <a:chOff x="0" y="0"/>
          <a:chExt cx="0" cy="0"/>
        </a:xfrm>
      </p:grpSpPr>
      <p:sp>
        <p:nvSpPr>
          <p:cNvPr id="285" name="Google Shape;285;p5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5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87" name="Google Shape;287;p5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88" name="Google Shape;288;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1" name="Shape 291"/>
        <p:cNvGrpSpPr/>
        <p:nvPr/>
      </p:nvGrpSpPr>
      <p:grpSpPr>
        <a:xfrm>
          <a:off x="0" y="0"/>
          <a:ext cx="0" cy="0"/>
          <a:chOff x="0" y="0"/>
          <a:chExt cx="0" cy="0"/>
        </a:xfrm>
      </p:grpSpPr>
      <p:sp>
        <p:nvSpPr>
          <p:cNvPr id="292" name="Google Shape;292;p5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3" name="Google Shape;293;p59"/>
          <p:cNvSpPr/>
          <p:nvPr>
            <p:ph idx="2" type="pic"/>
          </p:nvPr>
        </p:nvSpPr>
        <p:spPr>
          <a:xfrm>
            <a:off x="1792288" y="612775"/>
            <a:ext cx="5486400" cy="4114800"/>
          </a:xfrm>
          <a:prstGeom prst="rect">
            <a:avLst/>
          </a:prstGeom>
          <a:noFill/>
          <a:ln>
            <a:noFill/>
          </a:ln>
        </p:spPr>
      </p:sp>
      <p:sp>
        <p:nvSpPr>
          <p:cNvPr id="294" name="Google Shape;294;p5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95" name="Google Shape;29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8" name="Shape 298"/>
        <p:cNvGrpSpPr/>
        <p:nvPr/>
      </p:nvGrpSpPr>
      <p:grpSpPr>
        <a:xfrm>
          <a:off x="0" y="0"/>
          <a:ext cx="0" cy="0"/>
          <a:chOff x="0" y="0"/>
          <a:chExt cx="0" cy="0"/>
        </a:xfrm>
      </p:grpSpPr>
      <p:sp>
        <p:nvSpPr>
          <p:cNvPr id="299" name="Google Shape;299;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6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1" name="Google Shape;30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4" name="Shape 304"/>
        <p:cNvGrpSpPr/>
        <p:nvPr/>
      </p:nvGrpSpPr>
      <p:grpSpPr>
        <a:xfrm>
          <a:off x="0" y="0"/>
          <a:ext cx="0" cy="0"/>
          <a:chOff x="0" y="0"/>
          <a:chExt cx="0" cy="0"/>
        </a:xfrm>
      </p:grpSpPr>
      <p:sp>
        <p:nvSpPr>
          <p:cNvPr id="305" name="Google Shape;305;p6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6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7" name="Google Shape;307;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1792288" y="612775"/>
            <a:ext cx="5486400" cy="4114800"/>
          </a:xfrm>
          <a:prstGeom prst="rect">
            <a:avLst/>
          </a:prstGeom>
          <a:noFill/>
          <a:ln>
            <a:noFill/>
          </a:ln>
        </p:spPr>
      </p:sp>
      <p:sp>
        <p:nvSpPr>
          <p:cNvPr id="68" name="Google Shape;68;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1.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6"/>
          <p:cNvSpPr txBox="1"/>
          <p:nvPr>
            <p:ph idx="1" type="body"/>
          </p:nvPr>
        </p:nvSpPr>
        <p:spPr>
          <a:xfrm>
            <a:off x="628650" y="1825625"/>
            <a:ext cx="7886700" cy="4351339"/>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7" name="Google Shape;87;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0" name="Google Shape;90;p16"/>
          <p:cNvPicPr preferRelativeResize="0"/>
          <p:nvPr/>
        </p:nvPicPr>
        <p:blipFill rotWithShape="1">
          <a:blip r:embed="rId1">
            <a:alphaModFix/>
          </a:blip>
          <a:srcRect b="0" l="0" r="0" t="0"/>
          <a:stretch/>
        </p:blipFill>
        <p:spPr>
          <a:xfrm>
            <a:off x="8388424" y="72608"/>
            <a:ext cx="648072" cy="692696"/>
          </a:xfrm>
          <a:prstGeom prst="rect">
            <a:avLst/>
          </a:prstGeom>
          <a:solidFill>
            <a:srgbClr val="ECECEC"/>
          </a:solidFill>
          <a:ln>
            <a:noFill/>
          </a:ln>
          <a:effectLst>
            <a:outerShdw blurRad="190500" algn="ctr" dir="2700000" dist="228600">
              <a:srgbClr val="000000">
                <a:alpha val="29411"/>
              </a:srgbClr>
            </a:outerShdw>
            <a:reflection blurRad="0" dir="5400000" dist="5000" endA="0" endPos="28000" fadeDir="5400012" kx="0" rotWithShape="0" algn="bl" stA="38000" stPos="0" sy="-100000" ky="0"/>
          </a:effectLst>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2" name="Google Shape;162;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3" name="Google Shape;163;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4" name="Google Shape;164;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5" name="Google Shape;165;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7" name="Google Shape;23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8" name="Google Shape;23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9" name="Google Shape;23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0" name="Google Shape;24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JAVA INHERITANCE MCQs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0"/>
          <p:cNvSpPr txBox="1"/>
          <p:nvPr>
            <p:ph type="title"/>
          </p:nvPr>
        </p:nvSpPr>
        <p:spPr>
          <a:xfrm>
            <a:off x="628650" y="365125"/>
            <a:ext cx="7886700" cy="27590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200"/>
              <a:buFont typeface="Calibri"/>
              <a:buNone/>
            </a:pPr>
            <a:r>
              <a:rPr b="1" lang="en-US" sz="3200">
                <a:solidFill>
                  <a:srgbClr val="C00000"/>
                </a:solidFill>
              </a:rPr>
              <a:t>9. What is the process of defining a method in a subclass having same name &amp; type signature as a method in its super-class?</a:t>
            </a:r>
            <a:br>
              <a:rPr b="1" lang="en-US" sz="3200">
                <a:solidFill>
                  <a:srgbClr val="C00000"/>
                </a:solidFill>
              </a:rPr>
            </a:br>
            <a:r>
              <a:rPr b="1" lang="en-US" sz="3200">
                <a:solidFill>
                  <a:srgbClr val="C00000"/>
                </a:solidFill>
              </a:rPr>
              <a:t>     </a:t>
            </a:r>
            <a:br>
              <a:rPr b="1" lang="en-US" sz="3200">
                <a:solidFill>
                  <a:srgbClr val="C00000"/>
                </a:solidFill>
              </a:rPr>
            </a:br>
            <a:endParaRPr b="1" sz="3200">
              <a:solidFill>
                <a:srgbClr val="C00000"/>
              </a:solidFill>
              <a:latin typeface="Calibri"/>
              <a:ea typeface="Calibri"/>
              <a:cs typeface="Calibri"/>
              <a:sym typeface="Calibri"/>
            </a:endParaRPr>
          </a:p>
        </p:txBody>
      </p:sp>
      <p:sp>
        <p:nvSpPr>
          <p:cNvPr id="393" name="Google Shape;393;p10"/>
          <p:cNvSpPr txBox="1"/>
          <p:nvPr>
            <p:ph idx="1" type="body"/>
          </p:nvPr>
        </p:nvSpPr>
        <p:spPr>
          <a:xfrm>
            <a:off x="628650" y="2819399"/>
            <a:ext cx="7886700" cy="335756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      a) Method overloading</a:t>
            </a:r>
            <a:br>
              <a:rPr lang="en-US" sz="2400"/>
            </a:br>
            <a:r>
              <a:rPr lang="en-US" sz="2400"/>
              <a:t>      b) Method overriding</a:t>
            </a:r>
            <a:br>
              <a:rPr lang="en-US" sz="2400"/>
            </a:br>
            <a:r>
              <a:rPr lang="en-US" sz="2400"/>
              <a:t>      c) Method hiding</a:t>
            </a:r>
            <a:br>
              <a:rPr lang="en-US" sz="2400"/>
            </a:br>
            <a:r>
              <a:rPr lang="en-US" sz="2400"/>
              <a:t>      d) None of the mentioned</a:t>
            </a:r>
            <a:endParaRPr/>
          </a:p>
        </p:txBody>
      </p:sp>
      <p:pic>
        <p:nvPicPr>
          <p:cNvPr descr="tick.PNG" id="394" name="Google Shape;394;p10"/>
          <p:cNvPicPr preferRelativeResize="0"/>
          <p:nvPr/>
        </p:nvPicPr>
        <p:blipFill rotWithShape="1">
          <a:blip r:embed="rId3">
            <a:alphaModFix/>
          </a:blip>
          <a:srcRect b="0" l="0" r="0" t="0"/>
          <a:stretch/>
        </p:blipFill>
        <p:spPr>
          <a:xfrm>
            <a:off x="4038600" y="3124200"/>
            <a:ext cx="714602" cy="406400"/>
          </a:xfrm>
          <a:prstGeom prst="rect">
            <a:avLst/>
          </a:prstGeom>
          <a:noFill/>
          <a:ln>
            <a:noFill/>
          </a:ln>
        </p:spPr>
      </p:pic>
      <p:sp>
        <p:nvSpPr>
          <p:cNvPr id="395" name="Google Shape;395;p10"/>
          <p:cNvSpPr/>
          <p:nvPr/>
        </p:nvSpPr>
        <p:spPr>
          <a:xfrm>
            <a:off x="8259000" y="-80550"/>
            <a:ext cx="885000" cy="1040700"/>
          </a:xfrm>
          <a:prstGeom prst="smileyFace">
            <a:avLst>
              <a:gd fmla="val 4653" name="adj"/>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1"/>
          <p:cNvSpPr txBox="1"/>
          <p:nvPr>
            <p:ph type="title"/>
          </p:nvPr>
        </p:nvSpPr>
        <p:spPr>
          <a:xfrm>
            <a:off x="457200" y="274638"/>
            <a:ext cx="7086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br>
              <a:rPr lang="en-US"/>
            </a:br>
            <a:r>
              <a:rPr lang="en-US" sz="2700"/>
              <a:t>10. Which of these is correct way of inheriting class A by class B? </a:t>
            </a:r>
            <a:br>
              <a:rPr lang="en-US"/>
            </a:br>
            <a:endParaRPr/>
          </a:p>
        </p:txBody>
      </p:sp>
      <p:sp>
        <p:nvSpPr>
          <p:cNvPr id="402" name="Google Shape;402;p11"/>
          <p:cNvSpPr txBox="1"/>
          <p:nvPr>
            <p:ph idx="1" type="body"/>
          </p:nvPr>
        </p:nvSpPr>
        <p:spPr>
          <a:xfrm>
            <a:off x="1219200" y="838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457200" lvl="0" marL="457200" rtl="0" algn="l">
              <a:lnSpc>
                <a:spcPct val="150000"/>
              </a:lnSpc>
              <a:spcBef>
                <a:spcPts val="480"/>
              </a:spcBef>
              <a:spcAft>
                <a:spcPts val="0"/>
              </a:spcAft>
              <a:buClr>
                <a:schemeClr val="dk1"/>
              </a:buClr>
              <a:buSzPts val="2400"/>
              <a:buFont typeface="Calibri"/>
              <a:buAutoNum type="alphaLcPeriod"/>
            </a:pPr>
            <a:r>
              <a:rPr lang="en-US" sz="2400"/>
              <a:t>class B + class A {} </a:t>
            </a:r>
            <a:endParaRPr/>
          </a:p>
          <a:p>
            <a:pPr indent="-457200" lvl="0" marL="457200" rtl="0" algn="l">
              <a:lnSpc>
                <a:spcPct val="150000"/>
              </a:lnSpc>
              <a:spcBef>
                <a:spcPts val="480"/>
              </a:spcBef>
              <a:spcAft>
                <a:spcPts val="0"/>
              </a:spcAft>
              <a:buClr>
                <a:schemeClr val="dk1"/>
              </a:buClr>
              <a:buSzPts val="2400"/>
              <a:buFont typeface="Calibri"/>
              <a:buAutoNum type="alphaLcPeriod"/>
            </a:pPr>
            <a:r>
              <a:rPr lang="en-US" sz="2400"/>
              <a:t>class B inherits class A {} </a:t>
            </a:r>
            <a:endParaRPr/>
          </a:p>
          <a:p>
            <a:pPr indent="-457200" lvl="0" marL="457200" rtl="0" algn="l">
              <a:lnSpc>
                <a:spcPct val="150000"/>
              </a:lnSpc>
              <a:spcBef>
                <a:spcPts val="480"/>
              </a:spcBef>
              <a:spcAft>
                <a:spcPts val="0"/>
              </a:spcAft>
              <a:buClr>
                <a:schemeClr val="dk1"/>
              </a:buClr>
              <a:buSzPts val="2400"/>
              <a:buFont typeface="Calibri"/>
              <a:buAutoNum type="alphaLcPeriod"/>
            </a:pPr>
            <a:r>
              <a:rPr lang="en-US" sz="2400"/>
              <a:t>class B extends A {} </a:t>
            </a:r>
            <a:endParaRPr/>
          </a:p>
          <a:p>
            <a:pPr indent="-457200" lvl="0" marL="457200" rtl="0" algn="l">
              <a:lnSpc>
                <a:spcPct val="150000"/>
              </a:lnSpc>
              <a:spcBef>
                <a:spcPts val="480"/>
              </a:spcBef>
              <a:spcAft>
                <a:spcPts val="0"/>
              </a:spcAft>
              <a:buClr>
                <a:schemeClr val="dk1"/>
              </a:buClr>
              <a:buSzPts val="2400"/>
              <a:buFont typeface="Calibri"/>
              <a:buAutoNum type="alphaLcPeriod"/>
            </a:pPr>
            <a:r>
              <a:rPr lang="en-US" sz="2400"/>
              <a:t>class B extends class A {} </a:t>
            </a:r>
            <a:endParaRPr/>
          </a:p>
          <a:p>
            <a:pPr indent="-139700" lvl="0" marL="342900" rtl="0" algn="l">
              <a:spcBef>
                <a:spcPts val="640"/>
              </a:spcBef>
              <a:spcAft>
                <a:spcPts val="0"/>
              </a:spcAft>
              <a:buClr>
                <a:schemeClr val="dk1"/>
              </a:buClr>
              <a:buSzPts val="3200"/>
              <a:buNone/>
            </a:pPr>
            <a:r>
              <a:t/>
            </a:r>
            <a:endParaRPr/>
          </a:p>
        </p:txBody>
      </p:sp>
      <p:pic>
        <p:nvPicPr>
          <p:cNvPr descr="C:\Users\internet.FOCUS\Documents\java_ppt\mcq\download.png" id="403" name="Google Shape;403;p11"/>
          <p:cNvPicPr preferRelativeResize="0"/>
          <p:nvPr/>
        </p:nvPicPr>
        <p:blipFill rotWithShape="1">
          <a:blip r:embed="rId3">
            <a:alphaModFix/>
          </a:blip>
          <a:srcRect b="0" l="0" r="0" t="0"/>
          <a:stretch/>
        </p:blipFill>
        <p:spPr>
          <a:xfrm>
            <a:off x="4419600" y="2667000"/>
            <a:ext cx="424865" cy="5896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US" sz="2400"/>
              <a:t>11. The main method should be static for the reason </a:t>
            </a:r>
            <a:endParaRPr/>
          </a:p>
        </p:txBody>
      </p:sp>
      <p:sp>
        <p:nvSpPr>
          <p:cNvPr id="410" name="Google Shape;410;p12"/>
          <p:cNvSpPr txBox="1"/>
          <p:nvPr>
            <p:ph idx="1" type="body"/>
          </p:nvPr>
        </p:nvSpPr>
        <p:spPr>
          <a:xfrm>
            <a:off x="1295400" y="1371600"/>
            <a:ext cx="7391400" cy="4525963"/>
          </a:xfrm>
          <a:prstGeom prst="rect">
            <a:avLst/>
          </a:prstGeom>
          <a:noFill/>
          <a:ln>
            <a:noFill/>
          </a:ln>
        </p:spPr>
        <p:txBody>
          <a:bodyPr anchorCtr="0" anchor="t" bIns="45700" lIns="91425" spcFirstLastPara="1" rIns="91425" wrap="square" tIns="45700">
            <a:normAutofit/>
          </a:bodyPr>
          <a:lstStyle/>
          <a:p>
            <a:pPr indent="-344805" lvl="0" marL="344805" rtl="0" algn="just">
              <a:lnSpc>
                <a:spcPct val="150000"/>
              </a:lnSpc>
              <a:spcBef>
                <a:spcPts val="0"/>
              </a:spcBef>
              <a:spcAft>
                <a:spcPts val="0"/>
              </a:spcAft>
              <a:buClr>
                <a:schemeClr val="dk1"/>
              </a:buClr>
              <a:buSzPts val="2400"/>
              <a:buFont typeface="Calibri"/>
              <a:buAutoNum type="alphaLcPeriod"/>
            </a:pPr>
            <a:r>
              <a:rPr lang="en-US" sz="2400"/>
              <a:t>It can be accessed easily by the class loader. </a:t>
            </a:r>
            <a:endParaRPr/>
          </a:p>
          <a:p>
            <a:pPr indent="-344805" lvl="0" marL="344805" rtl="0" algn="just">
              <a:spcBef>
                <a:spcPts val="480"/>
              </a:spcBef>
              <a:spcAft>
                <a:spcPts val="0"/>
              </a:spcAft>
              <a:buClr>
                <a:schemeClr val="dk1"/>
              </a:buClr>
              <a:buSzPts val="2400"/>
              <a:buFont typeface="Calibri"/>
              <a:buAutoNum type="alphaLcPeriod"/>
            </a:pPr>
            <a:r>
              <a:rPr lang="en-US" sz="2400"/>
              <a:t>It can be accessed by every method or variable without any hindrance. </a:t>
            </a:r>
            <a:endParaRPr/>
          </a:p>
          <a:p>
            <a:pPr indent="-344805" lvl="0" marL="344805" rtl="0" algn="just">
              <a:lnSpc>
                <a:spcPct val="150000"/>
              </a:lnSpc>
              <a:spcBef>
                <a:spcPts val="480"/>
              </a:spcBef>
              <a:spcAft>
                <a:spcPts val="0"/>
              </a:spcAft>
              <a:buClr>
                <a:schemeClr val="dk1"/>
              </a:buClr>
              <a:buSzPts val="2400"/>
              <a:buFont typeface="Calibri"/>
              <a:buAutoNum type="alphaLcPeriod"/>
            </a:pPr>
            <a:r>
              <a:rPr lang="en-US" sz="2400"/>
              <a:t>It can be executed without creating any instance of the </a:t>
            </a:r>
            <a:endParaRPr/>
          </a:p>
          <a:p>
            <a:pPr indent="-344805" lvl="0" marL="344805" rtl="0" algn="just">
              <a:spcBef>
                <a:spcPts val="480"/>
              </a:spcBef>
              <a:spcAft>
                <a:spcPts val="0"/>
              </a:spcAft>
              <a:buClr>
                <a:schemeClr val="dk1"/>
              </a:buClr>
              <a:buSzPts val="2400"/>
              <a:buNone/>
            </a:pPr>
            <a:r>
              <a:rPr lang="en-US" sz="2400"/>
              <a:t>     class. </a:t>
            </a:r>
            <a:endParaRPr/>
          </a:p>
          <a:p>
            <a:pPr indent="-344805" lvl="0" marL="344805" rtl="0" algn="just">
              <a:lnSpc>
                <a:spcPct val="150000"/>
              </a:lnSpc>
              <a:spcBef>
                <a:spcPts val="480"/>
              </a:spcBef>
              <a:spcAft>
                <a:spcPts val="0"/>
              </a:spcAft>
              <a:buClr>
                <a:schemeClr val="dk1"/>
              </a:buClr>
              <a:buSzPts val="2400"/>
              <a:buFont typeface="Calibri"/>
              <a:buAutoNum type="alphaLcPeriod"/>
            </a:pPr>
            <a:r>
              <a:rPr lang="en-US" sz="2400"/>
              <a:t>None of the above </a:t>
            </a:r>
            <a:endParaRPr/>
          </a:p>
        </p:txBody>
      </p:sp>
      <p:pic>
        <p:nvPicPr>
          <p:cNvPr descr="C:\Users\internet.FOCUS\Documents\java_ppt\mcq\download.png" id="411" name="Google Shape;411;p12"/>
          <p:cNvPicPr preferRelativeResize="0"/>
          <p:nvPr/>
        </p:nvPicPr>
        <p:blipFill rotWithShape="1">
          <a:blip r:embed="rId3">
            <a:alphaModFix/>
          </a:blip>
          <a:srcRect b="0" l="0" r="0" t="0"/>
          <a:stretch/>
        </p:blipFill>
        <p:spPr>
          <a:xfrm>
            <a:off x="2514600" y="3352800"/>
            <a:ext cx="424865" cy="5896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13"/>
          <p:cNvPicPr preferRelativeResize="0"/>
          <p:nvPr/>
        </p:nvPicPr>
        <p:blipFill rotWithShape="1">
          <a:blip r:embed="rId3">
            <a:alphaModFix/>
          </a:blip>
          <a:srcRect b="0" l="0" r="0" t="0"/>
          <a:stretch/>
        </p:blipFill>
        <p:spPr>
          <a:xfrm>
            <a:off x="-33338" y="0"/>
            <a:ext cx="9177338" cy="6858000"/>
          </a:xfrm>
          <a:prstGeom prst="rect">
            <a:avLst/>
          </a:prstGeom>
          <a:noFill/>
          <a:ln>
            <a:noFill/>
          </a:ln>
        </p:spPr>
      </p:pic>
      <p:pic>
        <p:nvPicPr>
          <p:cNvPr descr="download (1).jpg" id="417" name="Google Shape;417;p13"/>
          <p:cNvPicPr preferRelativeResize="0"/>
          <p:nvPr/>
        </p:nvPicPr>
        <p:blipFill rotWithShape="1">
          <a:blip r:embed="rId4">
            <a:alphaModFix/>
          </a:blip>
          <a:srcRect b="0" l="0" r="0" t="0"/>
          <a:stretch/>
        </p:blipFill>
        <p:spPr>
          <a:xfrm>
            <a:off x="250825" y="404813"/>
            <a:ext cx="2089150" cy="2085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MCQ</a:t>
            </a:r>
            <a:endParaRPr/>
          </a:p>
        </p:txBody>
      </p:sp>
      <p:sp>
        <p:nvSpPr>
          <p:cNvPr id="321" name="Google Shape;321;p2"/>
          <p:cNvSpPr txBox="1"/>
          <p:nvPr>
            <p:ph idx="1" type="body"/>
          </p:nvPr>
        </p:nvSpPr>
        <p:spPr>
          <a:xfrm>
            <a:off x="628650" y="1825625"/>
            <a:ext cx="7886700" cy="4351339"/>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000"/>
              <a:buNone/>
            </a:pPr>
            <a:r>
              <a:rPr lang="en-US" sz="2000"/>
              <a:t> 1. If class B is sub-classed from class A then which is the correct syntax?</a:t>
            </a:r>
            <a:endParaRPr/>
          </a:p>
          <a:p>
            <a:pPr indent="-171450" lvl="0" marL="171450" rtl="0" algn="l">
              <a:lnSpc>
                <a:spcPct val="90000"/>
              </a:lnSpc>
              <a:spcBef>
                <a:spcPts val="750"/>
              </a:spcBef>
              <a:spcAft>
                <a:spcPts val="0"/>
              </a:spcAft>
              <a:buClr>
                <a:schemeClr val="dk1"/>
              </a:buClr>
              <a:buSzPts val="2000"/>
              <a:buNone/>
            </a:pPr>
            <a:r>
              <a:t/>
            </a:r>
            <a:endParaRPr sz="2000"/>
          </a:p>
          <a:p>
            <a:pPr indent="-171450" lvl="0" marL="171450" rtl="0" algn="l">
              <a:lnSpc>
                <a:spcPct val="90000"/>
              </a:lnSpc>
              <a:spcBef>
                <a:spcPts val="750"/>
              </a:spcBef>
              <a:spcAft>
                <a:spcPts val="0"/>
              </a:spcAft>
              <a:buClr>
                <a:schemeClr val="dk1"/>
              </a:buClr>
              <a:buSzPts val="2000"/>
              <a:buNone/>
            </a:pPr>
            <a:r>
              <a:rPr lang="en-US" sz="2000"/>
              <a:t>      a) class B</a:t>
            </a:r>
            <a:r>
              <a:rPr lang="en-US" sz="2000" u="sng"/>
              <a:t>:</a:t>
            </a:r>
            <a:r>
              <a:rPr lang="en-US" sz="2000"/>
              <a:t>A{}</a:t>
            </a:r>
            <a:endParaRPr/>
          </a:p>
          <a:p>
            <a:pPr indent="-171450" lvl="0" marL="171450" rtl="0" algn="l">
              <a:lnSpc>
                <a:spcPct val="90000"/>
              </a:lnSpc>
              <a:spcBef>
                <a:spcPts val="750"/>
              </a:spcBef>
              <a:spcAft>
                <a:spcPts val="0"/>
              </a:spcAft>
              <a:buClr>
                <a:schemeClr val="dk1"/>
              </a:buClr>
              <a:buSzPts val="2000"/>
              <a:buNone/>
            </a:pPr>
            <a:r>
              <a:rPr lang="en-US" sz="2000"/>
              <a:t>      b) class B extends A{}</a:t>
            </a:r>
            <a:endParaRPr/>
          </a:p>
          <a:p>
            <a:pPr indent="-171450" lvl="0" marL="171450" rtl="0" algn="l">
              <a:lnSpc>
                <a:spcPct val="90000"/>
              </a:lnSpc>
              <a:spcBef>
                <a:spcPts val="750"/>
              </a:spcBef>
              <a:spcAft>
                <a:spcPts val="0"/>
              </a:spcAft>
              <a:buClr>
                <a:schemeClr val="dk1"/>
              </a:buClr>
              <a:buSzPts val="2000"/>
              <a:buNone/>
            </a:pPr>
            <a:r>
              <a:rPr lang="en-US" sz="2000"/>
              <a:t>      c) class B extends class A{}</a:t>
            </a:r>
            <a:endParaRPr/>
          </a:p>
          <a:p>
            <a:pPr indent="-171450" lvl="0" marL="171450" rtl="0" algn="l">
              <a:lnSpc>
                <a:spcPct val="90000"/>
              </a:lnSpc>
              <a:spcBef>
                <a:spcPts val="750"/>
              </a:spcBef>
              <a:spcAft>
                <a:spcPts val="0"/>
              </a:spcAft>
              <a:buClr>
                <a:schemeClr val="dk1"/>
              </a:buClr>
              <a:buSzPts val="2000"/>
              <a:buNone/>
            </a:pPr>
            <a:r>
              <a:rPr lang="en-US" sz="2000"/>
              <a:t>      d) class B implements A{</a:t>
            </a:r>
            <a:r>
              <a:rPr lang="en-US" sz="2000" u="sng"/>
              <a:t>}</a:t>
            </a:r>
            <a:endParaRPr sz="2000"/>
          </a:p>
          <a:p>
            <a:pPr indent="-171450" lvl="0" marL="171450" rtl="0" algn="l">
              <a:lnSpc>
                <a:spcPct val="90000"/>
              </a:lnSpc>
              <a:spcBef>
                <a:spcPts val="750"/>
              </a:spcBef>
              <a:spcAft>
                <a:spcPts val="0"/>
              </a:spcAft>
              <a:buClr>
                <a:schemeClr val="dk1"/>
              </a:buClr>
              <a:buSzPts val="2000"/>
              <a:buNone/>
            </a:pPr>
            <a:r>
              <a:t/>
            </a:r>
            <a:endParaRPr sz="2000"/>
          </a:p>
        </p:txBody>
      </p:sp>
      <p:pic>
        <p:nvPicPr>
          <p:cNvPr descr="tick.PNG" id="322" name="Google Shape;322;p2"/>
          <p:cNvPicPr preferRelativeResize="0"/>
          <p:nvPr/>
        </p:nvPicPr>
        <p:blipFill rotWithShape="1">
          <a:blip r:embed="rId3">
            <a:alphaModFix/>
          </a:blip>
          <a:srcRect b="0" l="0" r="0" t="0"/>
          <a:stretch/>
        </p:blipFill>
        <p:spPr>
          <a:xfrm>
            <a:off x="3854940" y="3225800"/>
            <a:ext cx="714602" cy="406400"/>
          </a:xfrm>
          <a:prstGeom prst="rect">
            <a:avLst/>
          </a:prstGeom>
          <a:noFill/>
          <a:ln>
            <a:noFill/>
          </a:ln>
        </p:spPr>
      </p:pic>
      <p:sp>
        <p:nvSpPr>
          <p:cNvPr id="323" name="Google Shape;323;p2"/>
          <p:cNvSpPr/>
          <p:nvPr/>
        </p:nvSpPr>
        <p:spPr>
          <a:xfrm>
            <a:off x="8259000" y="-80550"/>
            <a:ext cx="885000" cy="1040700"/>
          </a:xfrm>
          <a:prstGeom prst="smileyFace">
            <a:avLst>
              <a:gd fmla="val 4653" name="adj"/>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200"/>
              <a:buFont typeface="Calibri"/>
              <a:buNone/>
            </a:pPr>
            <a:r>
              <a:rPr b="1" lang="en-US" sz="3200">
                <a:solidFill>
                  <a:srgbClr val="C00000"/>
                </a:solidFill>
              </a:rPr>
              <a:t> 2. Which class cannot be sub classed?</a:t>
            </a:r>
            <a:br>
              <a:rPr b="1" lang="en-US" sz="3200">
                <a:solidFill>
                  <a:srgbClr val="C00000"/>
                </a:solidFill>
              </a:rPr>
            </a:br>
            <a:endParaRPr b="1" sz="3200">
              <a:solidFill>
                <a:srgbClr val="C00000"/>
              </a:solidFill>
              <a:latin typeface="Calibri"/>
              <a:ea typeface="Calibri"/>
              <a:cs typeface="Calibri"/>
              <a:sym typeface="Calibri"/>
            </a:endParaRPr>
          </a:p>
        </p:txBody>
      </p:sp>
      <p:sp>
        <p:nvSpPr>
          <p:cNvPr id="330" name="Google Shape;330;p3"/>
          <p:cNvSpPr txBox="1"/>
          <p:nvPr>
            <p:ph idx="1" type="body"/>
          </p:nvPr>
        </p:nvSpPr>
        <p:spPr>
          <a:xfrm>
            <a:off x="628650" y="1825625"/>
            <a:ext cx="7886700" cy="4351339"/>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None/>
            </a:pPr>
            <a:r>
              <a:t/>
            </a:r>
            <a:endParaRPr sz="2400"/>
          </a:p>
          <a:p>
            <a:pPr indent="-171450" lvl="0" marL="171450" rtl="0" algn="l">
              <a:lnSpc>
                <a:spcPct val="90000"/>
              </a:lnSpc>
              <a:spcBef>
                <a:spcPts val="750"/>
              </a:spcBef>
              <a:spcAft>
                <a:spcPts val="0"/>
              </a:spcAft>
              <a:buClr>
                <a:schemeClr val="dk1"/>
              </a:buClr>
              <a:buSzPts val="2400"/>
              <a:buNone/>
            </a:pPr>
            <a:r>
              <a:rPr lang="en-US" sz="2400"/>
              <a:t>      a) final class</a:t>
            </a:r>
            <a:endParaRPr/>
          </a:p>
          <a:p>
            <a:pPr indent="-171450" lvl="0" marL="171450" rtl="0" algn="l">
              <a:lnSpc>
                <a:spcPct val="90000"/>
              </a:lnSpc>
              <a:spcBef>
                <a:spcPts val="750"/>
              </a:spcBef>
              <a:spcAft>
                <a:spcPts val="0"/>
              </a:spcAft>
              <a:buClr>
                <a:schemeClr val="dk1"/>
              </a:buClr>
              <a:buSzPts val="2400"/>
              <a:buNone/>
            </a:pPr>
            <a:r>
              <a:rPr lang="en-US" sz="2400"/>
              <a:t>      b) object class</a:t>
            </a:r>
            <a:endParaRPr/>
          </a:p>
          <a:p>
            <a:pPr indent="-171450" lvl="0" marL="171450" rtl="0" algn="l">
              <a:lnSpc>
                <a:spcPct val="90000"/>
              </a:lnSpc>
              <a:spcBef>
                <a:spcPts val="750"/>
              </a:spcBef>
              <a:spcAft>
                <a:spcPts val="0"/>
              </a:spcAft>
              <a:buClr>
                <a:schemeClr val="dk1"/>
              </a:buClr>
              <a:buSzPts val="2400"/>
              <a:buNone/>
            </a:pPr>
            <a:r>
              <a:rPr lang="en-US" sz="2400"/>
              <a:t>      c) abstract class</a:t>
            </a:r>
            <a:endParaRPr/>
          </a:p>
          <a:p>
            <a:pPr indent="-171450" lvl="0" marL="171450" rtl="0" algn="l">
              <a:lnSpc>
                <a:spcPct val="90000"/>
              </a:lnSpc>
              <a:spcBef>
                <a:spcPts val="750"/>
              </a:spcBef>
              <a:spcAft>
                <a:spcPts val="0"/>
              </a:spcAft>
              <a:buClr>
                <a:schemeClr val="dk1"/>
              </a:buClr>
              <a:buSzPts val="2400"/>
              <a:buNone/>
            </a:pPr>
            <a:r>
              <a:rPr lang="en-US" sz="2400"/>
              <a:t>      d) child class</a:t>
            </a:r>
            <a:endParaRPr/>
          </a:p>
          <a:p>
            <a:pPr indent="-171450" lvl="0" marL="171450" rtl="0" algn="l">
              <a:lnSpc>
                <a:spcPct val="90000"/>
              </a:lnSpc>
              <a:spcBef>
                <a:spcPts val="750"/>
              </a:spcBef>
              <a:spcAft>
                <a:spcPts val="0"/>
              </a:spcAft>
              <a:buClr>
                <a:schemeClr val="dk1"/>
              </a:buClr>
              <a:buSzPts val="2400"/>
              <a:buNone/>
            </a:pPr>
            <a:r>
              <a:t/>
            </a:r>
            <a:endParaRPr sz="2400"/>
          </a:p>
        </p:txBody>
      </p:sp>
      <p:pic>
        <p:nvPicPr>
          <p:cNvPr descr="tick.PNG" id="331" name="Google Shape;331;p3"/>
          <p:cNvPicPr preferRelativeResize="0"/>
          <p:nvPr/>
        </p:nvPicPr>
        <p:blipFill rotWithShape="1">
          <a:blip r:embed="rId3">
            <a:alphaModFix/>
          </a:blip>
          <a:srcRect b="0" l="0" r="0" t="0"/>
          <a:stretch/>
        </p:blipFill>
        <p:spPr>
          <a:xfrm>
            <a:off x="2971800" y="3022600"/>
            <a:ext cx="714602" cy="406400"/>
          </a:xfrm>
          <a:prstGeom prst="rect">
            <a:avLst/>
          </a:prstGeom>
          <a:noFill/>
          <a:ln>
            <a:noFill/>
          </a:ln>
        </p:spPr>
      </p:pic>
      <p:sp>
        <p:nvSpPr>
          <p:cNvPr id="332" name="Google Shape;332;p3"/>
          <p:cNvSpPr/>
          <p:nvPr/>
        </p:nvSpPr>
        <p:spPr>
          <a:xfrm>
            <a:off x="8259000" y="-80550"/>
            <a:ext cx="885000" cy="1040700"/>
          </a:xfrm>
          <a:prstGeom prst="smileyFace">
            <a:avLst>
              <a:gd fmla="val 4653" name="adj"/>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Calibri"/>
              <a:buNone/>
            </a:pPr>
            <a:r>
              <a:rPr b="1" lang="en-US" sz="3200">
                <a:solidFill>
                  <a:srgbClr val="C00000"/>
                </a:solidFill>
              </a:rPr>
              <a:t>3. Which of these access specifiers can be used for an interface?</a:t>
            </a:r>
            <a:endParaRPr b="1" sz="3200">
              <a:solidFill>
                <a:srgbClr val="C00000"/>
              </a:solidFill>
              <a:latin typeface="Calibri"/>
              <a:ea typeface="Calibri"/>
              <a:cs typeface="Calibri"/>
              <a:sym typeface="Calibri"/>
            </a:endParaRPr>
          </a:p>
        </p:txBody>
      </p:sp>
      <p:sp>
        <p:nvSpPr>
          <p:cNvPr id="339" name="Google Shape;339;p4"/>
          <p:cNvSpPr txBox="1"/>
          <p:nvPr>
            <p:ph idx="1" type="body"/>
          </p:nvPr>
        </p:nvSpPr>
        <p:spPr>
          <a:xfrm>
            <a:off x="628650" y="1825625"/>
            <a:ext cx="7886700" cy="4351339"/>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None/>
            </a:pPr>
            <a:r>
              <a:rPr lang="en-US" sz="2400"/>
              <a:t>	    a) Public</a:t>
            </a:r>
            <a:endParaRPr/>
          </a:p>
          <a:p>
            <a:pPr indent="-171450" lvl="0" marL="171450" rtl="0" algn="l">
              <a:lnSpc>
                <a:spcPct val="90000"/>
              </a:lnSpc>
              <a:spcBef>
                <a:spcPts val="750"/>
              </a:spcBef>
              <a:spcAft>
                <a:spcPts val="0"/>
              </a:spcAft>
              <a:buClr>
                <a:schemeClr val="dk1"/>
              </a:buClr>
              <a:buSzPts val="2400"/>
              <a:buNone/>
            </a:pPr>
            <a:r>
              <a:rPr lang="en-US" sz="2400"/>
              <a:t>      b) Protected</a:t>
            </a:r>
            <a:endParaRPr/>
          </a:p>
          <a:p>
            <a:pPr indent="-171450" lvl="0" marL="171450" rtl="0" algn="l">
              <a:lnSpc>
                <a:spcPct val="90000"/>
              </a:lnSpc>
              <a:spcBef>
                <a:spcPts val="750"/>
              </a:spcBef>
              <a:spcAft>
                <a:spcPts val="0"/>
              </a:spcAft>
              <a:buClr>
                <a:schemeClr val="dk1"/>
              </a:buClr>
              <a:buSzPts val="2400"/>
              <a:buNone/>
            </a:pPr>
            <a:r>
              <a:rPr lang="en-US" sz="2400"/>
              <a:t>      c) private</a:t>
            </a:r>
            <a:endParaRPr/>
          </a:p>
          <a:p>
            <a:pPr indent="-171450" lvl="0" marL="171450" rtl="0" algn="l">
              <a:lnSpc>
                <a:spcPct val="90000"/>
              </a:lnSpc>
              <a:spcBef>
                <a:spcPts val="750"/>
              </a:spcBef>
              <a:spcAft>
                <a:spcPts val="0"/>
              </a:spcAft>
              <a:buClr>
                <a:schemeClr val="dk1"/>
              </a:buClr>
              <a:buSzPts val="2400"/>
              <a:buNone/>
            </a:pPr>
            <a:r>
              <a:rPr lang="en-US" sz="2400"/>
              <a:t>      d) Any of the above</a:t>
            </a:r>
            <a:endParaRPr/>
          </a:p>
          <a:p>
            <a:pPr indent="-171450" lvl="0" marL="171450" rtl="0" algn="l">
              <a:lnSpc>
                <a:spcPct val="90000"/>
              </a:lnSpc>
              <a:spcBef>
                <a:spcPts val="750"/>
              </a:spcBef>
              <a:spcAft>
                <a:spcPts val="0"/>
              </a:spcAft>
              <a:buClr>
                <a:schemeClr val="dk1"/>
              </a:buClr>
              <a:buSzPts val="2400"/>
              <a:buNone/>
            </a:pPr>
            <a:r>
              <a:t/>
            </a:r>
            <a:endParaRPr sz="2400"/>
          </a:p>
        </p:txBody>
      </p:sp>
      <p:pic>
        <p:nvPicPr>
          <p:cNvPr descr="tick.PNG" id="340" name="Google Shape;340;p4"/>
          <p:cNvPicPr preferRelativeResize="0"/>
          <p:nvPr/>
        </p:nvPicPr>
        <p:blipFill rotWithShape="1">
          <a:blip r:embed="rId3">
            <a:alphaModFix/>
          </a:blip>
          <a:srcRect b="0" l="0" r="0" t="0"/>
          <a:stretch/>
        </p:blipFill>
        <p:spPr>
          <a:xfrm>
            <a:off x="2286000" y="1752600"/>
            <a:ext cx="714602" cy="406400"/>
          </a:xfrm>
          <a:prstGeom prst="rect">
            <a:avLst/>
          </a:prstGeom>
          <a:noFill/>
          <a:ln>
            <a:noFill/>
          </a:ln>
        </p:spPr>
      </p:pic>
      <p:sp>
        <p:nvSpPr>
          <p:cNvPr id="341" name="Google Shape;341;p4"/>
          <p:cNvSpPr/>
          <p:nvPr/>
        </p:nvSpPr>
        <p:spPr>
          <a:xfrm>
            <a:off x="8259000" y="-80550"/>
            <a:ext cx="885000" cy="1040700"/>
          </a:xfrm>
          <a:prstGeom prst="smileyFace">
            <a:avLst>
              <a:gd fmla="val 4653" name="adj"/>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Calibri"/>
              <a:buNone/>
            </a:pPr>
            <a:r>
              <a:rPr b="1" lang="en-US" sz="3200">
                <a:solidFill>
                  <a:srgbClr val="C00000"/>
                </a:solidFill>
              </a:rPr>
              <a:t>4. Which is true statements about an interface in java?</a:t>
            </a:r>
            <a:endParaRPr b="1" sz="3200">
              <a:solidFill>
                <a:srgbClr val="C00000"/>
              </a:solidFill>
              <a:latin typeface="Calibri"/>
              <a:ea typeface="Calibri"/>
              <a:cs typeface="Calibri"/>
              <a:sym typeface="Calibri"/>
            </a:endParaRPr>
          </a:p>
        </p:txBody>
      </p:sp>
      <p:sp>
        <p:nvSpPr>
          <p:cNvPr id="348" name="Google Shape;348;p5"/>
          <p:cNvSpPr txBox="1"/>
          <p:nvPr>
            <p:ph idx="1" type="body"/>
          </p:nvPr>
        </p:nvSpPr>
        <p:spPr>
          <a:xfrm>
            <a:off x="628650" y="1922461"/>
            <a:ext cx="7886700" cy="4351339"/>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600"/>
              <a:buNone/>
            </a:pPr>
            <a:r>
              <a:rPr lang="en-US" sz="1600"/>
              <a:t> </a:t>
            </a:r>
            <a:endParaRPr/>
          </a:p>
          <a:p>
            <a:pPr indent="-171450" lvl="0" marL="171450" rtl="0" algn="l">
              <a:lnSpc>
                <a:spcPct val="90000"/>
              </a:lnSpc>
              <a:spcBef>
                <a:spcPts val="750"/>
              </a:spcBef>
              <a:spcAft>
                <a:spcPts val="0"/>
              </a:spcAft>
              <a:buClr>
                <a:schemeClr val="dk1"/>
              </a:buClr>
              <a:buSzPts val="1600"/>
              <a:buNone/>
            </a:pPr>
            <a:r>
              <a:rPr lang="en-US" sz="1600"/>
              <a:t>  </a:t>
            </a:r>
            <a:endParaRPr/>
          </a:p>
          <a:p>
            <a:pPr indent="-171450" lvl="0" marL="171450" rtl="0" algn="l">
              <a:lnSpc>
                <a:spcPct val="90000"/>
              </a:lnSpc>
              <a:spcBef>
                <a:spcPts val="750"/>
              </a:spcBef>
              <a:spcAft>
                <a:spcPts val="0"/>
              </a:spcAft>
              <a:buClr>
                <a:schemeClr val="dk1"/>
              </a:buClr>
              <a:buSzPts val="2000"/>
              <a:buNone/>
            </a:pPr>
            <a:r>
              <a:rPr lang="en-US" sz="2000"/>
              <a:t>      a) An interface can extend another interface</a:t>
            </a:r>
            <a:endParaRPr/>
          </a:p>
          <a:p>
            <a:pPr indent="-171450" lvl="0" marL="171450" rtl="0" algn="l">
              <a:lnSpc>
                <a:spcPct val="90000"/>
              </a:lnSpc>
              <a:spcBef>
                <a:spcPts val="750"/>
              </a:spcBef>
              <a:spcAft>
                <a:spcPts val="0"/>
              </a:spcAft>
              <a:buClr>
                <a:schemeClr val="dk1"/>
              </a:buClr>
              <a:buSzPts val="2000"/>
              <a:buNone/>
            </a:pPr>
            <a:r>
              <a:rPr lang="en-US" sz="2000"/>
              <a:t>     b) We can create object of an interface in java</a:t>
            </a:r>
            <a:endParaRPr/>
          </a:p>
          <a:p>
            <a:pPr indent="-171450" lvl="0" marL="171450" rtl="0" algn="l">
              <a:lnSpc>
                <a:spcPct val="90000"/>
              </a:lnSpc>
              <a:spcBef>
                <a:spcPts val="750"/>
              </a:spcBef>
              <a:spcAft>
                <a:spcPts val="0"/>
              </a:spcAft>
              <a:buClr>
                <a:schemeClr val="dk1"/>
              </a:buClr>
              <a:buSzPts val="2000"/>
              <a:buNone/>
            </a:pPr>
            <a:r>
              <a:rPr lang="en-US" sz="2000"/>
              <a:t>     c) An interface can have constructor</a:t>
            </a:r>
            <a:endParaRPr/>
          </a:p>
          <a:p>
            <a:pPr indent="-171450" lvl="0" marL="171450" rtl="0" algn="l">
              <a:lnSpc>
                <a:spcPct val="90000"/>
              </a:lnSpc>
              <a:spcBef>
                <a:spcPts val="750"/>
              </a:spcBef>
              <a:spcAft>
                <a:spcPts val="0"/>
              </a:spcAft>
              <a:buClr>
                <a:schemeClr val="dk1"/>
              </a:buClr>
              <a:buSzPts val="2000"/>
              <a:buNone/>
            </a:pPr>
            <a:r>
              <a:rPr lang="en-US" sz="2000"/>
              <a:t>     d) None</a:t>
            </a:r>
            <a:endParaRPr/>
          </a:p>
          <a:p>
            <a:pPr indent="-171450" lvl="0" marL="171450" rtl="0" algn="l">
              <a:lnSpc>
                <a:spcPct val="90000"/>
              </a:lnSpc>
              <a:spcBef>
                <a:spcPts val="750"/>
              </a:spcBef>
              <a:spcAft>
                <a:spcPts val="0"/>
              </a:spcAft>
              <a:buClr>
                <a:schemeClr val="dk1"/>
              </a:buClr>
              <a:buSzPts val="2000"/>
              <a:buNone/>
            </a:pPr>
            <a:r>
              <a:t/>
            </a:r>
            <a:endParaRPr sz="2000"/>
          </a:p>
        </p:txBody>
      </p:sp>
      <p:pic>
        <p:nvPicPr>
          <p:cNvPr descr="tick.PNG" id="349" name="Google Shape;349;p5"/>
          <p:cNvPicPr preferRelativeResize="0"/>
          <p:nvPr/>
        </p:nvPicPr>
        <p:blipFill rotWithShape="1">
          <a:blip r:embed="rId3">
            <a:alphaModFix/>
          </a:blip>
          <a:srcRect b="0" l="0" r="0" t="0"/>
          <a:stretch/>
        </p:blipFill>
        <p:spPr>
          <a:xfrm>
            <a:off x="5715000" y="2717800"/>
            <a:ext cx="714602" cy="406400"/>
          </a:xfrm>
          <a:prstGeom prst="rect">
            <a:avLst/>
          </a:prstGeom>
          <a:noFill/>
          <a:ln>
            <a:noFill/>
          </a:ln>
        </p:spPr>
      </p:pic>
      <p:sp>
        <p:nvSpPr>
          <p:cNvPr id="350" name="Google Shape;350;p5"/>
          <p:cNvSpPr/>
          <p:nvPr/>
        </p:nvSpPr>
        <p:spPr>
          <a:xfrm>
            <a:off x="8259000" y="-80550"/>
            <a:ext cx="885000" cy="1040700"/>
          </a:xfrm>
          <a:prstGeom prst="smileyFace">
            <a:avLst>
              <a:gd fmla="val 4653" name="adj"/>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rPr>
              <a:t>5. Inheritance means</a:t>
            </a:r>
            <a:br>
              <a:rPr b="1" lang="en-US" sz="4400">
                <a:solidFill>
                  <a:srgbClr val="C00000"/>
                </a:solidFill>
              </a:rPr>
            </a:br>
            <a:endParaRPr b="1" sz="4400">
              <a:solidFill>
                <a:srgbClr val="C00000"/>
              </a:solidFill>
              <a:latin typeface="Calibri"/>
              <a:ea typeface="Calibri"/>
              <a:cs typeface="Calibri"/>
              <a:sym typeface="Calibri"/>
            </a:endParaRPr>
          </a:p>
        </p:txBody>
      </p:sp>
      <p:sp>
        <p:nvSpPr>
          <p:cNvPr id="357" name="Google Shape;357;p6"/>
          <p:cNvSpPr txBox="1"/>
          <p:nvPr>
            <p:ph idx="1" type="body"/>
          </p:nvPr>
        </p:nvSpPr>
        <p:spPr>
          <a:xfrm>
            <a:off x="628650" y="1825625"/>
            <a:ext cx="7886700" cy="4351339"/>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600"/>
              <a:buNone/>
            </a:pPr>
            <a:r>
              <a:t/>
            </a:r>
            <a:endParaRPr sz="1600"/>
          </a:p>
          <a:p>
            <a:pPr indent="-171450" lvl="0" marL="171450" rtl="0" algn="l">
              <a:lnSpc>
                <a:spcPct val="90000"/>
              </a:lnSpc>
              <a:spcBef>
                <a:spcPts val="750"/>
              </a:spcBef>
              <a:spcAft>
                <a:spcPts val="0"/>
              </a:spcAft>
              <a:buClr>
                <a:schemeClr val="dk1"/>
              </a:buClr>
              <a:buSzPts val="1600"/>
              <a:buNone/>
            </a:pPr>
            <a:r>
              <a:rPr lang="en-US" sz="1600"/>
              <a:t>     </a:t>
            </a:r>
            <a:r>
              <a:rPr lang="en-US" sz="2400"/>
              <a:t>a) Sub class extends super class</a:t>
            </a:r>
            <a:endParaRPr b="1" sz="2400"/>
          </a:p>
          <a:p>
            <a:pPr indent="-171450" lvl="0" marL="171450" rtl="0" algn="l">
              <a:lnSpc>
                <a:spcPct val="90000"/>
              </a:lnSpc>
              <a:spcBef>
                <a:spcPts val="750"/>
              </a:spcBef>
              <a:spcAft>
                <a:spcPts val="0"/>
              </a:spcAft>
              <a:buClr>
                <a:schemeClr val="dk1"/>
              </a:buClr>
              <a:buSzPts val="2400"/>
              <a:buNone/>
            </a:pPr>
            <a:r>
              <a:rPr lang="en-US" sz="2400"/>
              <a:t>     b) Sub class extends Base class</a:t>
            </a:r>
            <a:endParaRPr b="1" sz="2400"/>
          </a:p>
          <a:p>
            <a:pPr indent="-171450" lvl="0" marL="171450" rtl="0" algn="l">
              <a:lnSpc>
                <a:spcPct val="90000"/>
              </a:lnSpc>
              <a:spcBef>
                <a:spcPts val="750"/>
              </a:spcBef>
              <a:spcAft>
                <a:spcPts val="0"/>
              </a:spcAft>
              <a:buClr>
                <a:schemeClr val="dk1"/>
              </a:buClr>
              <a:buSzPts val="2400"/>
              <a:buNone/>
            </a:pPr>
            <a:r>
              <a:rPr lang="en-US" sz="2400"/>
              <a:t>     c) Sub class create object for super class</a:t>
            </a:r>
            <a:endParaRPr b="1" sz="2400"/>
          </a:p>
          <a:p>
            <a:pPr indent="-171450" lvl="0" marL="171450" rtl="0" algn="l">
              <a:lnSpc>
                <a:spcPct val="90000"/>
              </a:lnSpc>
              <a:spcBef>
                <a:spcPts val="750"/>
              </a:spcBef>
              <a:spcAft>
                <a:spcPts val="0"/>
              </a:spcAft>
              <a:buClr>
                <a:schemeClr val="dk1"/>
              </a:buClr>
              <a:buSzPts val="2400"/>
              <a:buNone/>
            </a:pPr>
            <a:r>
              <a:rPr lang="en-US" sz="2400"/>
              <a:t>     d) All of the above</a:t>
            </a:r>
            <a:endParaRPr b="1" sz="2400"/>
          </a:p>
          <a:p>
            <a:pPr indent="-171450" lvl="0" marL="171450" rtl="0" algn="l">
              <a:lnSpc>
                <a:spcPct val="90000"/>
              </a:lnSpc>
              <a:spcBef>
                <a:spcPts val="750"/>
              </a:spcBef>
              <a:spcAft>
                <a:spcPts val="0"/>
              </a:spcAft>
              <a:buClr>
                <a:schemeClr val="dk1"/>
              </a:buClr>
              <a:buSzPts val="1600"/>
              <a:buNone/>
            </a:pPr>
            <a:r>
              <a:t/>
            </a:r>
            <a:endParaRPr sz="1600"/>
          </a:p>
        </p:txBody>
      </p:sp>
      <p:pic>
        <p:nvPicPr>
          <p:cNvPr descr="tick.PNG" id="358" name="Google Shape;358;p6"/>
          <p:cNvPicPr preferRelativeResize="0"/>
          <p:nvPr/>
        </p:nvPicPr>
        <p:blipFill rotWithShape="1">
          <a:blip r:embed="rId3">
            <a:alphaModFix/>
          </a:blip>
          <a:srcRect b="0" l="0" r="0" t="0"/>
          <a:stretch/>
        </p:blipFill>
        <p:spPr>
          <a:xfrm>
            <a:off x="5105400" y="2921000"/>
            <a:ext cx="714602" cy="406400"/>
          </a:xfrm>
          <a:prstGeom prst="rect">
            <a:avLst/>
          </a:prstGeom>
          <a:noFill/>
          <a:ln>
            <a:noFill/>
          </a:ln>
        </p:spPr>
      </p:pic>
      <p:sp>
        <p:nvSpPr>
          <p:cNvPr id="359" name="Google Shape;359;p6"/>
          <p:cNvSpPr/>
          <p:nvPr/>
        </p:nvSpPr>
        <p:spPr>
          <a:xfrm>
            <a:off x="8259000" y="-80550"/>
            <a:ext cx="885000" cy="1040700"/>
          </a:xfrm>
          <a:prstGeom prst="smileyFace">
            <a:avLst>
              <a:gd fmla="val 4653" name="adj"/>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Calibri"/>
              <a:buNone/>
            </a:pPr>
            <a:r>
              <a:rPr b="1" lang="en-US" sz="3600">
                <a:solidFill>
                  <a:srgbClr val="C00000"/>
                </a:solidFill>
              </a:rPr>
              <a:t>6. Which of this keyword must be used to inherit a class?</a:t>
            </a:r>
            <a:endParaRPr b="1" sz="3600">
              <a:solidFill>
                <a:srgbClr val="C00000"/>
              </a:solidFill>
              <a:latin typeface="Calibri"/>
              <a:ea typeface="Calibri"/>
              <a:cs typeface="Calibri"/>
              <a:sym typeface="Calibri"/>
            </a:endParaRPr>
          </a:p>
        </p:txBody>
      </p:sp>
      <p:sp>
        <p:nvSpPr>
          <p:cNvPr id="366" name="Google Shape;366;p7"/>
          <p:cNvSpPr txBox="1"/>
          <p:nvPr>
            <p:ph idx="1" type="body"/>
          </p:nvPr>
        </p:nvSpPr>
        <p:spPr>
          <a:xfrm>
            <a:off x="628650" y="1825625"/>
            <a:ext cx="7886700" cy="4351339"/>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600"/>
              <a:buNone/>
            </a:pPr>
            <a:r>
              <a:rPr lang="en-US" sz="1600"/>
              <a:t>	 </a:t>
            </a:r>
            <a:r>
              <a:rPr lang="en-US" sz="2800"/>
              <a:t>a) super</a:t>
            </a:r>
            <a:br>
              <a:rPr lang="en-US" sz="2800"/>
            </a:br>
            <a:r>
              <a:rPr lang="en-US" sz="2800"/>
              <a:t> b) this</a:t>
            </a:r>
            <a:br>
              <a:rPr lang="en-US" sz="2800"/>
            </a:br>
            <a:r>
              <a:rPr lang="en-US" sz="2800"/>
              <a:t> c) extent</a:t>
            </a:r>
            <a:br>
              <a:rPr lang="en-US" sz="2800"/>
            </a:br>
            <a:r>
              <a:rPr lang="en-US" sz="2800"/>
              <a:t> d) extends </a:t>
            </a:r>
            <a:endParaRPr/>
          </a:p>
        </p:txBody>
      </p:sp>
      <p:pic>
        <p:nvPicPr>
          <p:cNvPr descr="tick.PNG" id="367" name="Google Shape;367;p7"/>
          <p:cNvPicPr preferRelativeResize="0"/>
          <p:nvPr/>
        </p:nvPicPr>
        <p:blipFill rotWithShape="1">
          <a:blip r:embed="rId3">
            <a:alphaModFix/>
          </a:blip>
          <a:srcRect b="0" l="0" r="0" t="0"/>
          <a:stretch/>
        </p:blipFill>
        <p:spPr>
          <a:xfrm>
            <a:off x="2438400" y="2971800"/>
            <a:ext cx="714602" cy="406400"/>
          </a:xfrm>
          <a:prstGeom prst="rect">
            <a:avLst/>
          </a:prstGeom>
          <a:noFill/>
          <a:ln>
            <a:noFill/>
          </a:ln>
        </p:spPr>
      </p:pic>
      <p:sp>
        <p:nvSpPr>
          <p:cNvPr id="368" name="Google Shape;368;p7"/>
          <p:cNvSpPr/>
          <p:nvPr/>
        </p:nvSpPr>
        <p:spPr>
          <a:xfrm>
            <a:off x="8259000" y="-80550"/>
            <a:ext cx="885000" cy="1040700"/>
          </a:xfrm>
          <a:prstGeom prst="smileyFace">
            <a:avLst>
              <a:gd fmla="val 4653" name="adj"/>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200"/>
              <a:buFont typeface="Calibri"/>
              <a:buNone/>
            </a:pPr>
            <a:r>
              <a:rPr b="1" lang="en-US" sz="3200">
                <a:solidFill>
                  <a:srgbClr val="C00000"/>
                </a:solidFill>
              </a:rPr>
              <a:t>7. To prevent a class to be inherited / extended, the class should be</a:t>
            </a:r>
            <a:endParaRPr b="1" sz="3200">
              <a:solidFill>
                <a:srgbClr val="C00000"/>
              </a:solidFill>
              <a:latin typeface="Calibri"/>
              <a:ea typeface="Calibri"/>
              <a:cs typeface="Calibri"/>
              <a:sym typeface="Calibri"/>
            </a:endParaRPr>
          </a:p>
        </p:txBody>
      </p:sp>
      <p:sp>
        <p:nvSpPr>
          <p:cNvPr id="375" name="Google Shape;375;p8"/>
          <p:cNvSpPr txBox="1"/>
          <p:nvPr>
            <p:ph idx="1" type="body"/>
          </p:nvPr>
        </p:nvSpPr>
        <p:spPr>
          <a:xfrm>
            <a:off x="628650" y="1825625"/>
            <a:ext cx="7886700" cy="43513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750"/>
              </a:spcBef>
              <a:spcAft>
                <a:spcPts val="0"/>
              </a:spcAft>
              <a:buClr>
                <a:schemeClr val="dk1"/>
              </a:buClr>
              <a:buSzPts val="2000"/>
              <a:buNone/>
            </a:pPr>
            <a:r>
              <a:rPr lang="en-US" sz="2000"/>
              <a:t>    </a:t>
            </a:r>
            <a:endParaRPr/>
          </a:p>
          <a:p>
            <a:pPr indent="0" lvl="0" marL="0" rtl="0" algn="l">
              <a:lnSpc>
                <a:spcPct val="90000"/>
              </a:lnSpc>
              <a:spcBef>
                <a:spcPts val="750"/>
              </a:spcBef>
              <a:spcAft>
                <a:spcPts val="0"/>
              </a:spcAft>
              <a:buClr>
                <a:schemeClr val="dk1"/>
              </a:buClr>
              <a:buSzPts val="2000"/>
              <a:buNone/>
            </a:pPr>
            <a:r>
              <a:rPr lang="en-US" sz="2000"/>
              <a:t>      a) final class</a:t>
            </a:r>
            <a:endParaRPr/>
          </a:p>
          <a:p>
            <a:pPr indent="0" lvl="0" marL="0" rtl="0" algn="l">
              <a:lnSpc>
                <a:spcPct val="90000"/>
              </a:lnSpc>
              <a:spcBef>
                <a:spcPts val="750"/>
              </a:spcBef>
              <a:spcAft>
                <a:spcPts val="0"/>
              </a:spcAft>
              <a:buClr>
                <a:schemeClr val="dk1"/>
              </a:buClr>
              <a:buSzPts val="2000"/>
              <a:buNone/>
            </a:pPr>
            <a:r>
              <a:rPr lang="en-US" sz="2000"/>
              <a:t>      b) abstract class</a:t>
            </a:r>
            <a:endParaRPr/>
          </a:p>
          <a:p>
            <a:pPr indent="0" lvl="0" marL="0" rtl="0" algn="l">
              <a:lnSpc>
                <a:spcPct val="90000"/>
              </a:lnSpc>
              <a:spcBef>
                <a:spcPts val="750"/>
              </a:spcBef>
              <a:spcAft>
                <a:spcPts val="0"/>
              </a:spcAft>
              <a:buClr>
                <a:schemeClr val="dk1"/>
              </a:buClr>
              <a:buSzPts val="2000"/>
              <a:buNone/>
            </a:pPr>
            <a:r>
              <a:rPr lang="en-US" sz="2000"/>
              <a:t>      c) final and abstract both</a:t>
            </a:r>
            <a:endParaRPr/>
          </a:p>
          <a:p>
            <a:pPr indent="0" lvl="0" marL="0" rtl="0" algn="l">
              <a:lnSpc>
                <a:spcPct val="90000"/>
              </a:lnSpc>
              <a:spcBef>
                <a:spcPts val="750"/>
              </a:spcBef>
              <a:spcAft>
                <a:spcPts val="0"/>
              </a:spcAft>
              <a:buClr>
                <a:schemeClr val="dk1"/>
              </a:buClr>
              <a:buSzPts val="2000"/>
              <a:buNone/>
            </a:pPr>
            <a:r>
              <a:rPr lang="en-US" sz="2000"/>
              <a:t>     d) none</a:t>
            </a:r>
            <a:endParaRPr/>
          </a:p>
          <a:p>
            <a:pPr indent="-171450" lvl="0" marL="171450" rtl="0" algn="l">
              <a:lnSpc>
                <a:spcPct val="90000"/>
              </a:lnSpc>
              <a:spcBef>
                <a:spcPts val="750"/>
              </a:spcBef>
              <a:spcAft>
                <a:spcPts val="0"/>
              </a:spcAft>
              <a:buClr>
                <a:schemeClr val="dk1"/>
              </a:buClr>
              <a:buSzPts val="2000"/>
              <a:buNone/>
            </a:pPr>
            <a:r>
              <a:t/>
            </a:r>
            <a:endParaRPr sz="2000"/>
          </a:p>
        </p:txBody>
      </p:sp>
      <p:pic>
        <p:nvPicPr>
          <p:cNvPr descr="tick.PNG" id="376" name="Google Shape;376;p8"/>
          <p:cNvPicPr preferRelativeResize="0"/>
          <p:nvPr/>
        </p:nvPicPr>
        <p:blipFill rotWithShape="1">
          <a:blip r:embed="rId3">
            <a:alphaModFix/>
          </a:blip>
          <a:srcRect b="0" l="0" r="0" t="0"/>
          <a:stretch/>
        </p:blipFill>
        <p:spPr>
          <a:xfrm>
            <a:off x="2895600" y="2819400"/>
            <a:ext cx="714602" cy="406400"/>
          </a:xfrm>
          <a:prstGeom prst="rect">
            <a:avLst/>
          </a:prstGeom>
          <a:noFill/>
          <a:ln>
            <a:noFill/>
          </a:ln>
        </p:spPr>
      </p:pic>
      <p:sp>
        <p:nvSpPr>
          <p:cNvPr id="377" name="Google Shape;377;p8"/>
          <p:cNvSpPr/>
          <p:nvPr/>
        </p:nvSpPr>
        <p:spPr>
          <a:xfrm>
            <a:off x="8259000" y="-80550"/>
            <a:ext cx="885000" cy="1040700"/>
          </a:xfrm>
          <a:prstGeom prst="smileyFace">
            <a:avLst>
              <a:gd fmla="val 4653" name="adj"/>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Calibri"/>
              <a:buNone/>
            </a:pPr>
            <a:r>
              <a:rPr b="1" lang="en-US" sz="4000">
                <a:solidFill>
                  <a:srgbClr val="C00000"/>
                </a:solidFill>
              </a:rPr>
              <a:t>8. Java inheritance is used</a:t>
            </a:r>
            <a:endParaRPr b="1" sz="4000">
              <a:solidFill>
                <a:srgbClr val="C00000"/>
              </a:solidFill>
              <a:latin typeface="Calibri"/>
              <a:ea typeface="Calibri"/>
              <a:cs typeface="Calibri"/>
              <a:sym typeface="Calibri"/>
            </a:endParaRPr>
          </a:p>
        </p:txBody>
      </p:sp>
      <p:sp>
        <p:nvSpPr>
          <p:cNvPr id="384" name="Google Shape;384;p9"/>
          <p:cNvSpPr txBox="1"/>
          <p:nvPr>
            <p:ph idx="1" type="body"/>
          </p:nvPr>
        </p:nvSpPr>
        <p:spPr>
          <a:xfrm>
            <a:off x="628650" y="1825625"/>
            <a:ext cx="7886700" cy="43513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      </a:t>
            </a:r>
            <a:endParaRPr/>
          </a:p>
          <a:p>
            <a:pPr indent="0" lvl="0" marL="0" rtl="0" algn="l">
              <a:lnSpc>
                <a:spcPct val="90000"/>
              </a:lnSpc>
              <a:spcBef>
                <a:spcPts val="750"/>
              </a:spcBef>
              <a:spcAft>
                <a:spcPts val="0"/>
              </a:spcAft>
              <a:buClr>
                <a:schemeClr val="dk1"/>
              </a:buClr>
              <a:buSzPts val="2000"/>
              <a:buNone/>
            </a:pPr>
            <a:r>
              <a:rPr lang="en-US" sz="2000"/>
              <a:t>      a) for code re-usability</a:t>
            </a:r>
            <a:endParaRPr/>
          </a:p>
          <a:p>
            <a:pPr indent="0" lvl="0" marL="0" rtl="0" algn="l">
              <a:lnSpc>
                <a:spcPct val="90000"/>
              </a:lnSpc>
              <a:spcBef>
                <a:spcPts val="750"/>
              </a:spcBef>
              <a:spcAft>
                <a:spcPts val="0"/>
              </a:spcAft>
              <a:buClr>
                <a:schemeClr val="dk1"/>
              </a:buClr>
              <a:buSzPts val="2000"/>
              <a:buNone/>
            </a:pPr>
            <a:r>
              <a:rPr lang="en-US" sz="2000"/>
              <a:t>      b) to achieve runtime polymorphism</a:t>
            </a:r>
            <a:endParaRPr/>
          </a:p>
          <a:p>
            <a:pPr indent="0" lvl="0" marL="0" rtl="0" algn="l">
              <a:lnSpc>
                <a:spcPct val="90000"/>
              </a:lnSpc>
              <a:spcBef>
                <a:spcPts val="750"/>
              </a:spcBef>
              <a:spcAft>
                <a:spcPts val="0"/>
              </a:spcAft>
              <a:buClr>
                <a:schemeClr val="dk1"/>
              </a:buClr>
              <a:buSzPts val="2000"/>
              <a:buNone/>
            </a:pPr>
            <a:r>
              <a:rPr lang="en-US" sz="2000"/>
              <a:t>      c) Both of the above  </a:t>
            </a:r>
            <a:endParaRPr/>
          </a:p>
          <a:p>
            <a:pPr indent="0" lvl="0" marL="0" rtl="0" algn="l">
              <a:lnSpc>
                <a:spcPct val="90000"/>
              </a:lnSpc>
              <a:spcBef>
                <a:spcPts val="750"/>
              </a:spcBef>
              <a:spcAft>
                <a:spcPts val="0"/>
              </a:spcAft>
              <a:buClr>
                <a:schemeClr val="dk1"/>
              </a:buClr>
              <a:buSzPts val="2000"/>
              <a:buNone/>
            </a:pPr>
            <a:r>
              <a:rPr lang="en-US" sz="2000"/>
              <a:t>      d) None </a:t>
            </a:r>
            <a:endParaRPr/>
          </a:p>
        </p:txBody>
      </p:sp>
      <p:pic>
        <p:nvPicPr>
          <p:cNvPr descr="tick.PNG" id="385" name="Google Shape;385;p9"/>
          <p:cNvPicPr preferRelativeResize="0"/>
          <p:nvPr/>
        </p:nvPicPr>
        <p:blipFill rotWithShape="1">
          <a:blip r:embed="rId3">
            <a:alphaModFix/>
          </a:blip>
          <a:srcRect b="0" l="0" r="0" t="0"/>
          <a:stretch/>
        </p:blipFill>
        <p:spPr>
          <a:xfrm>
            <a:off x="3200400" y="2895600"/>
            <a:ext cx="714602" cy="406400"/>
          </a:xfrm>
          <a:prstGeom prst="rect">
            <a:avLst/>
          </a:prstGeom>
          <a:noFill/>
          <a:ln>
            <a:noFill/>
          </a:ln>
        </p:spPr>
      </p:pic>
      <p:sp>
        <p:nvSpPr>
          <p:cNvPr id="386" name="Google Shape;386;p9"/>
          <p:cNvSpPr/>
          <p:nvPr/>
        </p:nvSpPr>
        <p:spPr>
          <a:xfrm>
            <a:off x="8259000" y="-80550"/>
            <a:ext cx="885000" cy="1040700"/>
          </a:xfrm>
          <a:prstGeom prst="smileyFace">
            <a:avLst>
              <a:gd fmla="val 4653" name="adj"/>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2018-12-26T03:55:12Z</dcterms:created>
  <dc:creator>LAPTOP</dc:creator>
</cp:coreProperties>
</file>