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0" r:id="rId14"/>
    <p:sldId id="271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AA54-7208-4BFB-866A-F9E4B1FC6788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03CD-8C47-487A-8D34-FBC4E49A5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03CD-8C47-487A-8D34-FBC4E49A5D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the above figure , a class extends another class, an interface extends another interface, but a class implements an interface.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03CD-8C47-487A-8D34-FBC4E49A5D5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0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7" y="365130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72608"/>
            <a:ext cx="648072" cy="692696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0100" y="1193800"/>
            <a:ext cx="7543800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Interface</a:t>
            </a:r>
            <a:br>
              <a:rPr lang="en-US" sz="44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L 18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17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Multi-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2"/>
            <a:ext cx="8358246" cy="5143535"/>
          </a:xfrm>
        </p:spPr>
        <p:txBody>
          <a:bodyPr>
            <a:normAutofit/>
          </a:bodyPr>
          <a:lstStyle/>
          <a:p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FF0000"/>
                </a:solidFill>
              </a:rPr>
              <a:t>extends multiple </a:t>
            </a:r>
            <a:r>
              <a:rPr lang="en-IN" sz="3200" dirty="0" smtClean="0"/>
              <a:t>interfaces</a:t>
            </a:r>
          </a:p>
          <a:p>
            <a:endParaRPr lang="en-IN" sz="3200" dirty="0" smtClean="0"/>
          </a:p>
          <a:p>
            <a:pPr>
              <a:buNone/>
            </a:pPr>
            <a:endParaRPr lang="en-IN" sz="3200" dirty="0" smtClean="0"/>
          </a:p>
          <a:p>
            <a:r>
              <a:rPr lang="en-IN" sz="3200" dirty="0" smtClean="0"/>
              <a:t> each interface contains some </a:t>
            </a:r>
            <a:r>
              <a:rPr lang="en-IN" sz="3200" dirty="0" smtClean="0">
                <a:solidFill>
                  <a:srgbClr val="FF0000"/>
                </a:solidFill>
              </a:rPr>
              <a:t>functionality in abstract form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886700" cy="7064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Multi-Interface – Using Multilevel Inheritance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1"/>
            <a:ext cx="8786842" cy="5929329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It3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It3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2"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3"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1736" y="1071546"/>
            <a:ext cx="2000264" cy="9286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Interface - 1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6050" y="2428869"/>
            <a:ext cx="2000264" cy="9286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Interface – 2 inheriting Interface 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57488" y="3714752"/>
            <a:ext cx="2571768" cy="1428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Interface – 3 inheriting Interface-2 which already inherit Interface -1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43042" y="5357827"/>
            <a:ext cx="3143272" cy="1285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Implementing </a:t>
            </a:r>
            <a:r>
              <a:rPr lang="en-IN" sz="2000" b="1" dirty="0" smtClean="0">
                <a:solidFill>
                  <a:srgbClr val="FF0000"/>
                </a:solidFill>
              </a:rPr>
              <a:t>interface-3</a:t>
            </a:r>
            <a:r>
              <a:rPr lang="en-IN" sz="2000" b="1" dirty="0" smtClean="0">
                <a:solidFill>
                  <a:schemeClr val="tx1"/>
                </a:solidFill>
              </a:rPr>
              <a:t> in the </a:t>
            </a:r>
            <a:r>
              <a:rPr lang="en-IN" sz="2000" b="1" dirty="0" smtClean="0">
                <a:solidFill>
                  <a:srgbClr val="FF0000"/>
                </a:solidFill>
              </a:rPr>
              <a:t>class Test </a:t>
            </a:r>
            <a:r>
              <a:rPr lang="en-IN" sz="2000" b="1" dirty="0" smtClean="0">
                <a:solidFill>
                  <a:schemeClr val="tx1"/>
                </a:solidFill>
              </a:rPr>
              <a:t>which already inherited the </a:t>
            </a:r>
            <a:r>
              <a:rPr lang="en-IN" sz="2000" b="1" dirty="0" smtClean="0">
                <a:solidFill>
                  <a:srgbClr val="FF0000"/>
                </a:solidFill>
              </a:rPr>
              <a:t>interface1 and 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16" y="5214951"/>
            <a:ext cx="200023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OUTPUT :</a:t>
            </a:r>
          </a:p>
          <a:p>
            <a:pPr algn="ctr"/>
            <a:r>
              <a:rPr lang="en-IN" sz="2000" dirty="0" smtClean="0"/>
              <a:t>Method 1</a:t>
            </a:r>
          </a:p>
          <a:p>
            <a:pPr algn="ctr"/>
            <a:r>
              <a:rPr lang="en-IN" sz="2000" dirty="0" smtClean="0"/>
              <a:t>Method 2</a:t>
            </a:r>
          </a:p>
          <a:p>
            <a:pPr algn="ctr"/>
            <a:r>
              <a:rPr lang="en-IN" sz="2000" dirty="0" smtClean="0"/>
              <a:t>Method 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 Multiple inheritance is </a:t>
            </a:r>
            <a:r>
              <a:rPr lang="en-IN" sz="2800" dirty="0" smtClean="0">
                <a:solidFill>
                  <a:srgbClr val="FF0000"/>
                </a:solidFill>
              </a:rPr>
              <a:t>not supported</a:t>
            </a:r>
            <a:r>
              <a:rPr lang="en-IN" sz="2800" dirty="0" smtClean="0"/>
              <a:t> in java </a:t>
            </a:r>
          </a:p>
          <a:p>
            <a:endParaRPr lang="en-IN" sz="2800" dirty="0" smtClean="0"/>
          </a:p>
          <a:p>
            <a:r>
              <a:rPr lang="en-IN" sz="2800" dirty="0" smtClean="0"/>
              <a:t>Because of the problem called </a:t>
            </a:r>
            <a:r>
              <a:rPr lang="en-IN" sz="2800" dirty="0" smtClean="0">
                <a:solidFill>
                  <a:srgbClr val="FF0000"/>
                </a:solidFill>
              </a:rPr>
              <a:t>Deadly Diamond Death (DDD ambiguity)</a:t>
            </a:r>
          </a:p>
          <a:p>
            <a:endParaRPr lang="en-IN" sz="2800" dirty="0" smtClean="0"/>
          </a:p>
          <a:p>
            <a:r>
              <a:rPr lang="en-IN" sz="2800" dirty="0" smtClean="0"/>
              <a:t>Multiple inheritance can be </a:t>
            </a:r>
            <a:r>
              <a:rPr lang="en-IN" sz="2800" dirty="0" smtClean="0">
                <a:solidFill>
                  <a:srgbClr val="FF0000"/>
                </a:solidFill>
              </a:rPr>
              <a:t>achieved </a:t>
            </a:r>
            <a:r>
              <a:rPr lang="en-IN" sz="2800" dirty="0" smtClean="0"/>
              <a:t>using </a:t>
            </a:r>
            <a:r>
              <a:rPr lang="en-IN" sz="2800" dirty="0" smtClean="0">
                <a:solidFill>
                  <a:srgbClr val="FF0000"/>
                </a:solidFill>
              </a:rPr>
              <a:t>interface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886700" cy="7064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Multi-Interface – Using Multiple Inheritance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1"/>
            <a:ext cx="8786842" cy="5929329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It3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It1,It2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It3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2"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3"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1736" y="1071546"/>
            <a:ext cx="2000264" cy="9286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Interface - 1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6050" y="2428869"/>
            <a:ext cx="2000264" cy="9286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Interface – 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57488" y="3714752"/>
            <a:ext cx="2571768" cy="1428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Interface – 3 inheriting Interface-2 and Interface -1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43042" y="5357827"/>
            <a:ext cx="3143272" cy="1285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Implementing </a:t>
            </a:r>
            <a:r>
              <a:rPr lang="en-IN" sz="2000" b="1" dirty="0" smtClean="0">
                <a:solidFill>
                  <a:srgbClr val="FF0000"/>
                </a:solidFill>
              </a:rPr>
              <a:t>interface-3</a:t>
            </a:r>
            <a:r>
              <a:rPr lang="en-IN" sz="2000" b="1" dirty="0" smtClean="0">
                <a:solidFill>
                  <a:schemeClr val="tx1"/>
                </a:solidFill>
              </a:rPr>
              <a:t> in the </a:t>
            </a:r>
            <a:r>
              <a:rPr lang="en-IN" sz="2000" b="1" dirty="0" smtClean="0">
                <a:solidFill>
                  <a:srgbClr val="FF0000"/>
                </a:solidFill>
              </a:rPr>
              <a:t>class Test </a:t>
            </a:r>
            <a:r>
              <a:rPr lang="en-IN" sz="2000" b="1" dirty="0" smtClean="0">
                <a:solidFill>
                  <a:schemeClr val="tx1"/>
                </a:solidFill>
              </a:rPr>
              <a:t>which already inherited the </a:t>
            </a:r>
            <a:r>
              <a:rPr lang="en-IN" sz="2000" b="1" dirty="0" smtClean="0">
                <a:solidFill>
                  <a:srgbClr val="FF0000"/>
                </a:solidFill>
              </a:rPr>
              <a:t>interface1 and 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16" y="5214951"/>
            <a:ext cx="200023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OUTPUT :</a:t>
            </a:r>
          </a:p>
          <a:p>
            <a:pPr algn="ctr"/>
            <a:r>
              <a:rPr lang="en-IN" sz="2000" dirty="0" smtClean="0"/>
              <a:t>Method 1</a:t>
            </a:r>
          </a:p>
          <a:p>
            <a:pPr algn="ctr"/>
            <a:r>
              <a:rPr lang="en-IN" sz="2000" dirty="0" smtClean="0"/>
              <a:t>Method 2</a:t>
            </a:r>
          </a:p>
          <a:p>
            <a:pPr algn="ctr"/>
            <a:r>
              <a:rPr lang="en-IN" sz="2000" dirty="0" smtClean="0"/>
              <a:t>Method 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85720" y="4429133"/>
            <a:ext cx="3643338" cy="3571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1"/>
            <a:ext cx="8858280" cy="5572140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It1,It2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1"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2"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			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method2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421"/>
          </a:xfrm>
        </p:spPr>
        <p:txBody>
          <a:bodyPr/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Interface implementation in class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00298" y="1714489"/>
            <a:ext cx="2000264" cy="9286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Interface - 1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71736" y="3143249"/>
            <a:ext cx="2000264" cy="9286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Interface - 2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4480" y="5214950"/>
            <a:ext cx="2714644" cy="1214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 implementing  two interfaces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16" y="5214951"/>
            <a:ext cx="200023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OUTPUT :</a:t>
            </a:r>
          </a:p>
          <a:p>
            <a:pPr algn="ctr"/>
            <a:r>
              <a:rPr lang="en-IN" sz="2000" dirty="0" smtClean="0"/>
              <a:t>Method 1</a:t>
            </a:r>
          </a:p>
          <a:p>
            <a:pPr algn="ctr"/>
            <a:r>
              <a:rPr lang="en-IN" sz="2000" dirty="0" smtClean="0"/>
              <a:t>Method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3" y="571482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71604" y="2571744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 A extends B</a:t>
            </a:r>
            <a:endParaRPr lang="en-US" sz="2800" b="1" dirty="0"/>
          </a:p>
        </p:txBody>
      </p:sp>
      <p:pic>
        <p:nvPicPr>
          <p:cNvPr id="9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8" y="2782750"/>
            <a:ext cx="928693" cy="860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71481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714620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 A extends B,C</a:t>
            </a:r>
            <a:endParaRPr lang="en-US" sz="2800" b="1" dirty="0"/>
          </a:p>
        </p:txBody>
      </p:sp>
      <p:pic>
        <p:nvPicPr>
          <p:cNvPr id="8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857497"/>
            <a:ext cx="941188" cy="928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3" y="571482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571744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 A implements It1</a:t>
            </a:r>
            <a:endParaRPr lang="en-US" sz="2800" b="1" dirty="0"/>
          </a:p>
        </p:txBody>
      </p:sp>
      <p:pic>
        <p:nvPicPr>
          <p:cNvPr id="9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8" y="2786059"/>
            <a:ext cx="928693" cy="860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3" y="571482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500305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 A implements It1,It2</a:t>
            </a:r>
            <a:endParaRPr lang="en-US" sz="2800" b="1" dirty="0"/>
          </a:p>
        </p:txBody>
      </p:sp>
      <p:pic>
        <p:nvPicPr>
          <p:cNvPr id="9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8" y="2714620"/>
            <a:ext cx="928693" cy="860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71481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357429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 A extends A</a:t>
            </a:r>
            <a:endParaRPr lang="en-US" sz="2800" b="1" dirty="0"/>
          </a:p>
        </p:txBody>
      </p:sp>
      <p:pic>
        <p:nvPicPr>
          <p:cNvPr id="8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428869"/>
            <a:ext cx="941188" cy="928695"/>
          </a:xfrm>
          <a:prstGeom prst="rect">
            <a:avLst/>
          </a:prstGeom>
          <a:noFill/>
        </p:spPr>
      </p:pic>
      <p:sp>
        <p:nvSpPr>
          <p:cNvPr id="9" name="Snip Diagonal Corner Rectangle 8"/>
          <p:cNvSpPr/>
          <p:nvPr/>
        </p:nvSpPr>
        <p:spPr>
          <a:xfrm>
            <a:off x="2928926" y="4143381"/>
            <a:ext cx="3500462" cy="128588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This is called </a:t>
            </a:r>
            <a:r>
              <a:rPr lang="en-IN" sz="2400" b="1" dirty="0" smtClean="0">
                <a:solidFill>
                  <a:srgbClr val="FF0000"/>
                </a:solidFill>
              </a:rPr>
              <a:t>Cyclic inheritance</a:t>
            </a:r>
            <a:r>
              <a:rPr lang="en-IN" sz="2400" b="1" dirty="0" smtClean="0"/>
              <a:t> which is not possible in java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00034" y="1857364"/>
            <a:ext cx="4500594" cy="1428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2910" y="3286125"/>
            <a:ext cx="4500594" cy="19288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14424"/>
            <a:ext cx="5500694" cy="4500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3990" indent="-17399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73990" indent="-17399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fun</a:t>
            </a:r>
            <a:r>
              <a:rPr lang="en-US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US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73990" indent="-17399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	  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[])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	A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obj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631190" lvl="1" indent="-173990"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73990" indent="-17399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5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Class </a:t>
            </a:r>
            <a:r>
              <a:rPr lang="en-US" sz="4400" b="1" dirty="0" err="1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vs</a:t>
            </a:r>
            <a:r>
              <a:rPr lang="en-US" sz="4400" b="1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 Interface</a:t>
            </a:r>
            <a:endParaRPr lang="en-US" sz="4400" dirty="0"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446" y="1214425"/>
            <a:ext cx="3000396" cy="45720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interface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It1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fun</a:t>
            </a:r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4942" y="1428739"/>
            <a:ext cx="3929058" cy="4748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57818" y="3143248"/>
            <a:ext cx="3286148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Inside an Interface, we cannot write </a:t>
            </a:r>
            <a:r>
              <a:rPr lang="en-IN" b="1" dirty="0" smtClean="0">
                <a:solidFill>
                  <a:srgbClr val="FF0000"/>
                </a:solidFill>
              </a:rPr>
              <a:t>main </a:t>
            </a:r>
            <a:r>
              <a:rPr lang="en-IN" b="1" dirty="0" smtClean="0"/>
              <a:t>method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57818" y="3143248"/>
            <a:ext cx="3286148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rgbClr val="FF0000"/>
                </a:solidFill>
              </a:rPr>
              <a:t>No objects </a:t>
            </a:r>
            <a:r>
              <a:rPr lang="en-IN" b="1" dirty="0" smtClean="0"/>
              <a:t>can be created for Interface, as it is </a:t>
            </a:r>
            <a:r>
              <a:rPr lang="en-IN" b="1" dirty="0" smtClean="0">
                <a:solidFill>
                  <a:srgbClr val="FF0000"/>
                </a:solidFill>
              </a:rPr>
              <a:t>100% abstract </a:t>
            </a:r>
            <a:r>
              <a:rPr lang="en-IN" b="1" dirty="0" smtClean="0"/>
              <a:t>(only declaration no definition)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465373" y="3893347"/>
            <a:ext cx="5642808" cy="794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3" y="571482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500305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Interface It1 extends It2</a:t>
            </a:r>
            <a:endParaRPr lang="en-US" sz="2800" b="1" dirty="0"/>
          </a:p>
        </p:txBody>
      </p:sp>
      <p:pic>
        <p:nvPicPr>
          <p:cNvPr id="9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8" y="2714620"/>
            <a:ext cx="928693" cy="860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3" y="571482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500305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Interface It1 extends It2,It3</a:t>
            </a:r>
            <a:endParaRPr lang="en-US" sz="2800" b="1" dirty="0"/>
          </a:p>
        </p:txBody>
      </p:sp>
      <p:pic>
        <p:nvPicPr>
          <p:cNvPr id="9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8" y="2714620"/>
            <a:ext cx="928693" cy="860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3" y="571482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500305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Interface It1 extends A</a:t>
            </a:r>
            <a:endParaRPr lang="en-US" sz="2800" b="1" dirty="0"/>
          </a:p>
        </p:txBody>
      </p:sp>
      <p:pic>
        <p:nvPicPr>
          <p:cNvPr id="8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714621"/>
            <a:ext cx="941188" cy="928695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28794" y="4572009"/>
            <a:ext cx="2571768" cy="121444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>
              <a:buNone/>
            </a:pPr>
            <a:r>
              <a:rPr lang="en-IN" sz="2400" b="1" dirty="0" smtClean="0"/>
              <a:t>Only </a:t>
            </a:r>
            <a:r>
              <a:rPr lang="en-IN" sz="2400" b="1" dirty="0" smtClean="0">
                <a:solidFill>
                  <a:srgbClr val="FF0000"/>
                </a:solidFill>
              </a:rPr>
              <a:t>class can extend </a:t>
            </a:r>
            <a:r>
              <a:rPr lang="en-IN" sz="2400" b="1" dirty="0" smtClean="0"/>
              <a:t>an interface</a:t>
            </a:r>
            <a:endParaRPr lang="en-US" sz="2400" b="1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4929190" y="4572009"/>
            <a:ext cx="2285984" cy="121444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cannot extend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class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71481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00166" y="2357429"/>
            <a:ext cx="5143536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interface It1 extends It1</a:t>
            </a:r>
            <a:endParaRPr lang="en-US" sz="2800" b="1" dirty="0"/>
          </a:p>
        </p:txBody>
      </p:sp>
      <p:pic>
        <p:nvPicPr>
          <p:cNvPr id="8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428869"/>
            <a:ext cx="941188" cy="928695"/>
          </a:xfrm>
          <a:prstGeom prst="rect">
            <a:avLst/>
          </a:prstGeom>
          <a:noFill/>
        </p:spPr>
      </p:pic>
      <p:sp>
        <p:nvSpPr>
          <p:cNvPr id="9" name="Snip Diagonal Corner Rectangle 8"/>
          <p:cNvSpPr/>
          <p:nvPr/>
        </p:nvSpPr>
        <p:spPr>
          <a:xfrm>
            <a:off x="2928926" y="4143381"/>
            <a:ext cx="3500462" cy="128588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This is called </a:t>
            </a:r>
            <a:r>
              <a:rPr lang="en-IN" sz="2400" b="1" dirty="0" smtClean="0">
                <a:solidFill>
                  <a:srgbClr val="FF0000"/>
                </a:solidFill>
              </a:rPr>
              <a:t>Cyclic inheritance</a:t>
            </a:r>
            <a:r>
              <a:rPr lang="en-IN" sz="2400" b="1" dirty="0" smtClean="0"/>
              <a:t> which is not possible in java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3" y="571482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28662" y="2500305"/>
            <a:ext cx="6000792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 A extends B implements It1,It2</a:t>
            </a:r>
            <a:endParaRPr lang="en-US" sz="2800" b="1" dirty="0"/>
          </a:p>
        </p:txBody>
      </p:sp>
      <p:pic>
        <p:nvPicPr>
          <p:cNvPr id="9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8" y="2714620"/>
            <a:ext cx="928693" cy="860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Say 		or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kalya Devi\Desktop\tick-305245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2" y="571480"/>
            <a:ext cx="928693" cy="860565"/>
          </a:xfrm>
          <a:prstGeom prst="rect">
            <a:avLst/>
          </a:prstGeom>
          <a:noFill/>
        </p:spPr>
      </p:pic>
      <p:pic>
        <p:nvPicPr>
          <p:cNvPr id="1027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71481"/>
            <a:ext cx="941188" cy="92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57224" y="2357429"/>
            <a:ext cx="5786478" cy="1357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 A implements It1,It2 extends B</a:t>
            </a:r>
            <a:endParaRPr lang="en-US" sz="2800" b="1" dirty="0"/>
          </a:p>
        </p:txBody>
      </p:sp>
      <p:pic>
        <p:nvPicPr>
          <p:cNvPr id="8" name="Picture 3" descr="C:\Users\Akalya Devi\Desktop\c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428869"/>
            <a:ext cx="941188" cy="928695"/>
          </a:xfrm>
          <a:prstGeom prst="rect">
            <a:avLst/>
          </a:prstGeom>
          <a:noFill/>
        </p:spPr>
      </p:pic>
      <p:sp>
        <p:nvSpPr>
          <p:cNvPr id="9" name="Snip Diagonal Corner Rectangle 8"/>
          <p:cNvSpPr/>
          <p:nvPr/>
        </p:nvSpPr>
        <p:spPr>
          <a:xfrm>
            <a:off x="2928926" y="4143381"/>
            <a:ext cx="3500462" cy="128588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Always </a:t>
            </a:r>
            <a:r>
              <a:rPr lang="en-IN" sz="2400" b="1" dirty="0" smtClean="0">
                <a:solidFill>
                  <a:srgbClr val="FF0000"/>
                </a:solidFill>
              </a:rPr>
              <a:t>extends</a:t>
            </a:r>
            <a:r>
              <a:rPr lang="en-IN" sz="2400" b="1" dirty="0" smtClean="0"/>
              <a:t>  operation should be </a:t>
            </a:r>
            <a:r>
              <a:rPr lang="en-IN" sz="2400" b="1" dirty="0" smtClean="0">
                <a:solidFill>
                  <a:srgbClr val="FF0000"/>
                </a:solidFill>
              </a:rPr>
              <a:t>first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Nested Interface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Interface inside Interface</a:t>
            </a:r>
          </a:p>
          <a:p>
            <a:endParaRPr lang="en-IN" sz="2800" dirty="0" smtClean="0"/>
          </a:p>
          <a:p>
            <a:r>
              <a:rPr lang="en-IN" sz="2800" dirty="0" smtClean="0"/>
              <a:t>Interface inside class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720" y="4572009"/>
            <a:ext cx="3357586" cy="3571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Interface inside Interface</a:t>
            </a:r>
            <a:endParaRPr lang="en-IN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25626"/>
            <a:ext cx="9144064" cy="5032375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IN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</a:t>
            </a:r>
          </a:p>
          <a:p>
            <a:pPr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	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  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	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It1.It2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1"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786050" y="2714621"/>
            <a:ext cx="2286016" cy="12858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Interface-2 is  inside interface-1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000496" y="2214555"/>
            <a:ext cx="4714908" cy="4286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It1.It2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6286512" y="4500571"/>
            <a:ext cx="1285884" cy="428628"/>
          </a:xfrm>
          <a:prstGeom prst="straightConnector1">
            <a:avLst/>
          </a:prstGeom>
          <a:ln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2066" y="500063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Main Interface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7750991" y="4679166"/>
            <a:ext cx="571504" cy="214314"/>
          </a:xfrm>
          <a:prstGeom prst="straightConnector1">
            <a:avLst/>
          </a:prstGeom>
          <a:ln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16" y="50599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Sub Interface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16" y="5214951"/>
            <a:ext cx="200023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OUTPUT :</a:t>
            </a:r>
          </a:p>
          <a:p>
            <a:pPr algn="ctr"/>
            <a:r>
              <a:rPr lang="en-IN" sz="2000" dirty="0" smtClean="0"/>
              <a:t>Method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7" grpId="0" animBg="1"/>
      <p:bldP spid="7" grpId="1" animBg="1"/>
      <p:bldP spid="11" grpId="0"/>
      <p:bldP spid="11" grpId="1"/>
      <p:bldP spid="14" grpId="0"/>
      <p:bldP spid="14" grpId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720" y="4572009"/>
            <a:ext cx="3357586" cy="3571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Interface inside class</a:t>
            </a:r>
            <a:endParaRPr lang="en-IN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25626"/>
            <a:ext cx="9144064" cy="5032375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IN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</a:t>
            </a:r>
          </a:p>
          <a:p>
            <a:pPr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	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  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	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A.It2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1"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786050" y="2714621"/>
            <a:ext cx="2286016" cy="12858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Interface-2 is  inside class A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000496" y="2214555"/>
            <a:ext cx="4714908" cy="4286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A.It2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6286512" y="4500571"/>
            <a:ext cx="1071570" cy="428628"/>
          </a:xfrm>
          <a:prstGeom prst="straightConnector1">
            <a:avLst/>
          </a:prstGeom>
          <a:ln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2066" y="500063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Main Interface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7643834" y="4786322"/>
            <a:ext cx="571504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16" y="500063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Sub Interface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858016" y="5214951"/>
            <a:ext cx="200023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OUTPUT :</a:t>
            </a:r>
          </a:p>
          <a:p>
            <a:pPr algn="ctr"/>
            <a:r>
              <a:rPr lang="en-IN" sz="2000" dirty="0" smtClean="0"/>
              <a:t>Method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7" grpId="0" animBg="1"/>
      <p:bldP spid="7" grpId="1" animBg="1"/>
      <p:bldP spid="11" grpId="0"/>
      <p:bldP spid="11" grpId="1"/>
      <p:bldP spid="14" grpId="0"/>
      <p:bldP spid="14" grpId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7224" y="4071942"/>
            <a:ext cx="2357454" cy="357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7224" y="3571876"/>
            <a:ext cx="2357454" cy="4286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910" y="2571746"/>
            <a:ext cx="1714512" cy="5715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8739"/>
            <a:ext cx="7886700" cy="4748228"/>
          </a:xfrm>
        </p:spPr>
        <p:txBody>
          <a:bodyPr>
            <a:normAutofit/>
          </a:bodyPr>
          <a:lstStyle/>
          <a:p>
            <a:pPr marL="173990" indent="-173990">
              <a:buNone/>
            </a:pP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  <a:p>
            <a:pPr marL="173990" indent="-173990">
              <a:buNone/>
            </a:pP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  <a:p>
            <a:pPr marL="173990" indent="-173990">
              <a:buNone/>
            </a:pP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  <a:p>
            <a:pPr marL="173990" indent="-17399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It1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fun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73990" indent="-173990">
              <a:buNone/>
            </a:pPr>
            <a:r>
              <a:rPr lang="en-IN" sz="24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  <a:latin typeface="Courier New"/>
              </a:rPr>
              <a:t>int</a:t>
            </a:r>
            <a:r>
              <a:rPr lang="en-IN" sz="24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en-IN" sz="2400" b="1" dirty="0" smtClean="0">
                <a:latin typeface="Courier New"/>
              </a:rPr>
              <a:t>a=10;</a:t>
            </a:r>
            <a:endParaRPr lang="en-US" sz="2400" b="1" dirty="0" smtClean="0">
              <a:latin typeface="Courier New"/>
            </a:endParaRPr>
          </a:p>
          <a:p>
            <a:pPr marL="173990" indent="-17399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dirty="0" smtClean="0">
                <a:ea typeface="Times New Roman"/>
                <a:cs typeface="Times New Roman"/>
              </a:rPr>
              <a:t> </a:t>
            </a:r>
            <a:endParaRPr lang="en-US" sz="1100" dirty="0">
              <a:ea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 Interface variables</a:t>
            </a:r>
            <a:endParaRPr lang="en-US" sz="4400" dirty="0">
              <a:latin typeface="+mn-lt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14876" y="2214555"/>
            <a:ext cx="2428892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KEYWORD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6116" y="2928935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6314" y="2681586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By default, it is Abstract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14678" y="3786191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7686" y="3571878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By default, it is public and Abstract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14678" y="4214819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7686" y="3786191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By default, it is public, static and final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2" grpId="1" animBg="1"/>
      <p:bldP spid="5" grpId="0" animBg="1"/>
      <p:bldP spid="5" grpId="1" animBg="1"/>
      <p:bldP spid="8" grpId="0" animBg="1"/>
      <p:bldP spid="8" grpId="1" animBg="1"/>
      <p:bldP spid="11" grpId="0"/>
      <p:bldP spid="11" grpId="1"/>
      <p:bldP spid="14" grpId="0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910" y="2571746"/>
            <a:ext cx="1714512" cy="642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7224" y="3500439"/>
            <a:ext cx="235745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8739"/>
            <a:ext cx="7886700" cy="4748228"/>
          </a:xfrm>
        </p:spPr>
        <p:txBody>
          <a:bodyPr>
            <a:normAutofit/>
          </a:bodyPr>
          <a:lstStyle/>
          <a:p>
            <a:pPr marL="173990" indent="-173990">
              <a:buNone/>
            </a:pP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  <a:p>
            <a:pPr marL="173990" indent="-173990">
              <a:buNone/>
            </a:pP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  <a:p>
            <a:pPr marL="173990" indent="-173990">
              <a:buNone/>
            </a:pP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  <a:p>
            <a:pPr marL="173990" indent="-17399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It1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fun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73990" indent="-17399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dirty="0" smtClean="0">
                <a:ea typeface="Times New Roman"/>
                <a:cs typeface="Times New Roman"/>
              </a:rPr>
              <a:t> </a:t>
            </a:r>
            <a:endParaRPr lang="en-US" sz="1100" dirty="0">
              <a:ea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 Interface</a:t>
            </a:r>
            <a:endParaRPr lang="en-US" sz="4400" dirty="0">
              <a:latin typeface="+mn-lt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14876" y="2214555"/>
            <a:ext cx="2428892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KEYWORD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6116" y="2928935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6314" y="2681586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By default, it is Abstract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14678" y="3786191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7686" y="3571878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By default, it is public and Abstract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8" grpId="0" animBg="1"/>
      <p:bldP spid="8" grpId="1" animBg="1"/>
      <p:bldP spid="11" grpId="0"/>
      <p:bldP spid="11" grpId="1"/>
      <p:bldP spid="14" grpId="0"/>
      <p:bldP spid="1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000372"/>
            <a:ext cx="1214446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7"/>
            <a:ext cx="8858280" cy="5143536"/>
          </a:xfrm>
        </p:spPr>
        <p:txBody>
          <a:bodyPr numCol="2" spcCol="54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1600" dirty="0" smtClean="0">
              <a:solidFill>
                <a:srgbClr val="8000FF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  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6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 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1"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		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Interface</a:t>
            </a:r>
            <a:r>
              <a:rPr lang="en-US" sz="3600" b="1" dirty="0" smtClean="0">
                <a:solidFill>
                  <a:srgbClr val="C00000"/>
                </a:solidFill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variables</a:t>
            </a:r>
            <a:endParaRPr lang="en-US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5984" y="3000373"/>
            <a:ext cx="2500330" cy="357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Instance variables</a:t>
            </a:r>
            <a:endParaRPr lang="en-US" b="1" i="1" dirty="0"/>
          </a:p>
        </p:txBody>
      </p:sp>
      <p:sp>
        <p:nvSpPr>
          <p:cNvPr id="6" name="Right Arrow 5"/>
          <p:cNvSpPr/>
          <p:nvPr/>
        </p:nvSpPr>
        <p:spPr>
          <a:xfrm>
            <a:off x="1714480" y="3143249"/>
            <a:ext cx="571504" cy="71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86446" y="5214951"/>
            <a:ext cx="307180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OUTPUT :</a:t>
            </a:r>
          </a:p>
        </p:txBody>
      </p:sp>
      <p:pic>
        <p:nvPicPr>
          <p:cNvPr id="8" name="Picture 7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5643579"/>
            <a:ext cx="571483" cy="57148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86446" y="5214951"/>
            <a:ext cx="307180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43570" y="4929199"/>
            <a:ext cx="3357554" cy="1714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Interface variables are </a:t>
            </a:r>
            <a:r>
              <a:rPr lang="en-IN" sz="2400" b="1" dirty="0" smtClean="0">
                <a:solidFill>
                  <a:srgbClr val="FF0000"/>
                </a:solidFill>
              </a:rPr>
              <a:t>final</a:t>
            </a:r>
            <a:r>
              <a:rPr lang="en-IN" sz="2400" b="1" dirty="0" smtClean="0"/>
              <a:t> which cannot be changed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42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+mn-lt"/>
              </a:rPr>
              <a:t>Guess the output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9"/>
            <a:ext cx="8501122" cy="5500701"/>
          </a:xfrm>
        </p:spPr>
        <p:txBody>
          <a:bodyPr numCol="2" spcCol="540000"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It2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		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86446" y="5214951"/>
            <a:ext cx="307180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OUTPUT :</a:t>
            </a:r>
          </a:p>
        </p:txBody>
      </p:sp>
      <p:pic>
        <p:nvPicPr>
          <p:cNvPr id="5" name="Picture 4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5643579"/>
            <a:ext cx="571483" cy="5714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786446" y="5214951"/>
            <a:ext cx="307180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ERROR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43570" y="5000636"/>
            <a:ext cx="3357554" cy="1714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Interface variables are </a:t>
            </a:r>
            <a:r>
              <a:rPr lang="en-IN" sz="2400" b="1" dirty="0" smtClean="0">
                <a:solidFill>
                  <a:srgbClr val="FF0000"/>
                </a:solidFill>
              </a:rPr>
              <a:t>final</a:t>
            </a:r>
            <a:r>
              <a:rPr lang="en-IN" sz="2400" b="1" dirty="0" smtClean="0"/>
              <a:t> which cannot be changed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500562" y="4286280"/>
            <a:ext cx="4572032" cy="25003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i="1" dirty="0" smtClean="0"/>
              <a:t>How to rectify the error ???</a:t>
            </a:r>
            <a:endParaRPr 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1538" y="5715017"/>
            <a:ext cx="257176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6"/>
            <a:ext cx="8501122" cy="5715015"/>
          </a:xfrm>
        </p:spPr>
        <p:txBody>
          <a:bodyPr numCol="2" spcCol="540000"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It2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It2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			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42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+mn-lt"/>
              </a:rPr>
              <a:t>Guess the output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15074" y="5000636"/>
            <a:ext cx="2428860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OUTPUT :</a:t>
            </a:r>
          </a:p>
          <a:p>
            <a:pPr algn="ctr"/>
            <a:r>
              <a:rPr lang="en-IN" sz="2400" b="1" dirty="0" smtClean="0"/>
              <a:t>10</a:t>
            </a:r>
          </a:p>
          <a:p>
            <a:pPr algn="ctr"/>
            <a:r>
              <a:rPr lang="en-IN" sz="2400" b="1" dirty="0" smtClean="0"/>
              <a:t>100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00562" y="5572141"/>
            <a:ext cx="3500462" cy="642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Instead of calling by its name</a:t>
            </a:r>
            <a:r>
              <a:rPr lang="en-IN" b="1" dirty="0" smtClean="0">
                <a:solidFill>
                  <a:schemeClr val="tx1"/>
                </a:solidFill>
              </a:rPr>
              <a:t>,</a:t>
            </a:r>
            <a:r>
              <a:rPr lang="en-IN" b="1" dirty="0" smtClean="0">
                <a:solidFill>
                  <a:srgbClr val="FF0000"/>
                </a:solidFill>
              </a:rPr>
              <a:t> call </a:t>
            </a:r>
            <a:r>
              <a:rPr lang="en-IN" b="1" dirty="0" smtClean="0">
                <a:solidFill>
                  <a:schemeClr val="tx1"/>
                </a:solidFill>
              </a:rPr>
              <a:t>along with </a:t>
            </a:r>
            <a:r>
              <a:rPr lang="en-IN" b="1" dirty="0" smtClean="0">
                <a:solidFill>
                  <a:srgbClr val="FF0000"/>
                </a:solidFill>
              </a:rPr>
              <a:t>its interface name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5786" y="5715017"/>
            <a:ext cx="3500462" cy="6429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(It1.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(It2.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714744" y="5786453"/>
            <a:ext cx="714380" cy="214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0" grpId="0" animBg="1"/>
      <p:bldP spid="10" grpId="1" animBg="1"/>
      <p:bldP spid="12" grpId="0" animBg="1"/>
      <p:bldP spid="13" grpId="0" animBg="1"/>
      <p:bldP spid="1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Then what is the problem in interface ???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15374539777_966fa5245a_z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2071680"/>
            <a:ext cx="4357718" cy="3676657"/>
          </a:xfrm>
        </p:spPr>
      </p:pic>
      <p:pic>
        <p:nvPicPr>
          <p:cNvPr id="5" name="Picture 4" descr="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20" y="1928803"/>
            <a:ext cx="1714491" cy="1714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571472" y="5072074"/>
            <a:ext cx="4357718" cy="1500199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500034" y="1571612"/>
            <a:ext cx="2357454" cy="278608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7"/>
            <a:ext cx="8715404" cy="5572139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It1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method10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It1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ea typeface="Times New Roman"/>
                <a:cs typeface="Times New Roman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Test t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method1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4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1400" dirty="0" smtClean="0">
              <a:ea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35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857488" y="2786057"/>
            <a:ext cx="1285884" cy="214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43372" y="2357431"/>
            <a:ext cx="342902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/>
              <a:t>Totally 10 methods are declared</a:t>
            </a:r>
            <a:endParaRPr lang="en-US" sz="2000" b="1" i="1" dirty="0"/>
          </a:p>
        </p:txBody>
      </p:sp>
      <p:sp>
        <p:nvSpPr>
          <p:cNvPr id="8" name="Right Arrow 7"/>
          <p:cNvSpPr/>
          <p:nvPr/>
        </p:nvSpPr>
        <p:spPr>
          <a:xfrm>
            <a:off x="5000628" y="5786455"/>
            <a:ext cx="714380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15008" y="5286389"/>
            <a:ext cx="278608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/>
              <a:t>I need only one method to be defined which is not possible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How to overcome this problem ?????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15374539777_966fa5245a_z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2071680"/>
            <a:ext cx="4357718" cy="3676657"/>
          </a:xfrm>
        </p:spPr>
      </p:pic>
      <p:pic>
        <p:nvPicPr>
          <p:cNvPr id="5" name="Picture 4" descr="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20" y="1928803"/>
            <a:ext cx="1714491" cy="171449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43570" y="3929065"/>
            <a:ext cx="3143272" cy="22145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Adapter class!!!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aptop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714380"/>
            <a:ext cx="7715304" cy="5643579"/>
          </a:xfrm>
        </p:spPr>
      </p:pic>
      <p:sp>
        <p:nvSpPr>
          <p:cNvPr id="5" name="Rounded Rectangular Callout 4"/>
          <p:cNvSpPr/>
          <p:nvPr/>
        </p:nvSpPr>
        <p:spPr>
          <a:xfrm>
            <a:off x="500034" y="2071679"/>
            <a:ext cx="2428892" cy="1571636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/>
              <a:t>Why are we using adapter????</a:t>
            </a:r>
            <a:endParaRPr lang="en-US" sz="2400" b="1" i="1" dirty="0"/>
          </a:p>
        </p:txBody>
      </p:sp>
      <p:sp>
        <p:nvSpPr>
          <p:cNvPr id="6" name="Oval 5"/>
          <p:cNvSpPr/>
          <p:nvPr/>
        </p:nvSpPr>
        <p:spPr>
          <a:xfrm>
            <a:off x="714348" y="4071942"/>
            <a:ext cx="1857388" cy="17859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00034" y="2071679"/>
            <a:ext cx="2428892" cy="1571636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/>
              <a:t>To regulate the power supply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Adapter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 Adapter classes are classes which hold empty methods</a:t>
            </a:r>
          </a:p>
          <a:p>
            <a:endParaRPr lang="en-IN" sz="2800" dirty="0" smtClean="0"/>
          </a:p>
          <a:p>
            <a:r>
              <a:rPr lang="en-IN" sz="2800" dirty="0" smtClean="0"/>
              <a:t>No special keywords</a:t>
            </a:r>
          </a:p>
          <a:p>
            <a:endParaRPr lang="en-IN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596" y="1500175"/>
            <a:ext cx="2000264" cy="21431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8596" y="4357695"/>
            <a:ext cx="2786082" cy="20002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69"/>
            <a:ext cx="8858280" cy="5929331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method10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X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It1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method10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X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0812"/>
            <a:ext cx="7886700" cy="70642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Adapter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428860" y="2357431"/>
            <a:ext cx="928694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7554" y="1928803"/>
            <a:ext cx="342902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/>
              <a:t>Totally 10 methods are declared</a:t>
            </a:r>
            <a:endParaRPr lang="en-US" sz="2000" b="1" i="1" dirty="0"/>
          </a:p>
        </p:txBody>
      </p:sp>
      <p:sp>
        <p:nvSpPr>
          <p:cNvPr id="8" name="Right Arrow 7"/>
          <p:cNvSpPr/>
          <p:nvPr/>
        </p:nvSpPr>
        <p:spPr>
          <a:xfrm>
            <a:off x="3214678" y="5286389"/>
            <a:ext cx="928694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43372" y="4857761"/>
            <a:ext cx="342902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/>
              <a:t>Empty definition for all the 10 methods </a:t>
            </a:r>
            <a:endParaRPr lang="en-US" sz="2000" b="1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57752" y="2714621"/>
            <a:ext cx="3429024" cy="1500199"/>
            <a:chOff x="6715140" y="785794"/>
            <a:chExt cx="3429024" cy="1500198"/>
          </a:xfrm>
        </p:grpSpPr>
        <p:sp>
          <p:nvSpPr>
            <p:cNvPr id="10" name="Rounded Rectangle 9"/>
            <p:cNvSpPr/>
            <p:nvPr/>
          </p:nvSpPr>
          <p:spPr>
            <a:xfrm>
              <a:off x="6715140" y="1285860"/>
              <a:ext cx="3429024" cy="10001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i="1" dirty="0" smtClean="0"/>
                <a:t>Definition only for the required method</a:t>
              </a:r>
              <a:endParaRPr lang="en-US" sz="2000" b="1" i="1" dirty="0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8072462" y="785794"/>
              <a:ext cx="214314" cy="500066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143372" y="4857761"/>
            <a:ext cx="342902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/>
              <a:t>This class holds the empty definitions of all methods in the interface </a:t>
            </a:r>
            <a:endParaRPr lang="en-US" sz="2000" b="1" i="1" dirty="0"/>
          </a:p>
        </p:txBody>
      </p:sp>
      <p:sp>
        <p:nvSpPr>
          <p:cNvPr id="14" name="Right Arrow 13"/>
          <p:cNvSpPr/>
          <p:nvPr/>
        </p:nvSpPr>
        <p:spPr>
          <a:xfrm>
            <a:off x="3214678" y="5286389"/>
            <a:ext cx="928694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214678" y="5286389"/>
            <a:ext cx="928694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43372" y="4857761"/>
            <a:ext cx="342902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1" dirty="0" smtClean="0"/>
              <a:t>Adapter class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3" grpId="0" animBg="1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 you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7"/>
            <a:ext cx="9144000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79400"/>
            <a:ext cx="7886700" cy="141128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Relationship between Class and Interface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7" name="Content Placeholder 6" descr="CI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2514600"/>
            <a:ext cx="8286808" cy="345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500694" y="4572008"/>
            <a:ext cx="3429024" cy="1643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 smtClean="0"/>
              <a:t> OUTPUT  :          </a:t>
            </a:r>
            <a:endParaRPr lang="en-US" sz="3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57224" y="2000241"/>
            <a:ext cx="1714512" cy="357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7224" y="3286125"/>
            <a:ext cx="1714512" cy="357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299"/>
            <a:ext cx="7886700" cy="5500701"/>
          </a:xfrm>
        </p:spPr>
        <p:txBody>
          <a:bodyPr>
            <a:noAutofit/>
          </a:bodyPr>
          <a:lstStyle/>
          <a:p>
            <a:pPr marL="173990" indent="-173990"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/>
                <a:cs typeface="Times New Roman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 It1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{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/>
                <a:cs typeface="Times New Roman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 method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();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}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8000FF"/>
                </a:solidFill>
                <a:latin typeface="Consolas"/>
                <a:cs typeface="Times New Roman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 Test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Times New Roman"/>
              </a:rPr>
              <a:t>implements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It1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{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/>
                <a:cs typeface="Times New Roman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 method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()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{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latin typeface="Consolas"/>
                <a:cs typeface="Times New Roman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cs typeface="Times New Roman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latin typeface="Consolas"/>
                <a:cs typeface="Times New Roman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cs typeface="Times New Roman"/>
              </a:rPr>
              <a:t>println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  <a:cs typeface="Times New Roman"/>
              </a:rPr>
              <a:t>"Hello"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);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}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latin typeface="Consolas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/>
                <a:cs typeface="Times New Roman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nsolas"/>
                <a:cs typeface="Times New Roman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 main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(</a:t>
            </a:r>
            <a:r>
              <a:rPr lang="en-US" sz="1600" b="1" dirty="0" smtClean="0">
                <a:solidFill>
                  <a:srgbClr val="8000FF"/>
                </a:solidFill>
                <a:latin typeface="Consolas"/>
                <a:cs typeface="Times New Roman"/>
              </a:rPr>
              <a:t>String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cs typeface="Times New Roman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[])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{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	Test t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cs typeface="Times New Roman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();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t</a:t>
            </a:r>
            <a:r>
              <a:rPr lang="en-US" sz="1600" b="1" dirty="0" err="1" smtClean="0">
                <a:solidFill>
                  <a:srgbClr val="000080"/>
                </a:solidFill>
                <a:latin typeface="Consolas"/>
                <a:cs typeface="Times New Roman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cs typeface="Times New Roman"/>
              </a:rPr>
              <a:t>method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();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}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 marL="173990" indent="-173990"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/>
                <a:cs typeface="Times New Roman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sz="11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dirty="0" smtClean="0">
                <a:latin typeface="Consolas"/>
                <a:ea typeface="Times New Roman"/>
                <a:cs typeface="Times New Roman"/>
              </a:rPr>
              <a:t> </a:t>
            </a:r>
            <a:endParaRPr lang="en-US" sz="1100" dirty="0">
              <a:ea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17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 Guess the output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00694" y="4572008"/>
            <a:ext cx="3429024" cy="1643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 smtClean="0"/>
              <a:t> OUTPUT  :          </a:t>
            </a:r>
            <a:endParaRPr lang="en-US" sz="3600" b="1" dirty="0"/>
          </a:p>
        </p:txBody>
      </p:sp>
      <p:pic>
        <p:nvPicPr>
          <p:cNvPr id="1026" name="Picture 2" descr="C:\Users\Akalya Devi\Desktop\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4786322"/>
            <a:ext cx="1071550" cy="1214447"/>
          </a:xfrm>
          <a:prstGeom prst="rect">
            <a:avLst/>
          </a:prstGeom>
          <a:noFill/>
        </p:spPr>
      </p:pic>
      <p:sp>
        <p:nvSpPr>
          <p:cNvPr id="6" name="Round Diagonal Corner Rectangle 5"/>
          <p:cNvSpPr/>
          <p:nvPr/>
        </p:nvSpPr>
        <p:spPr>
          <a:xfrm>
            <a:off x="5643570" y="4714884"/>
            <a:ext cx="3071834" cy="135732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</a:rPr>
              <a:t>ERROR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43174" y="2214555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6182" y="1857365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By default, it is public and Abstract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43174" y="3500439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3143249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But in definition it is in default access </a:t>
            </a:r>
            <a:r>
              <a:rPr lang="en-IN" sz="2400" b="1" dirty="0" err="1" smtClean="0"/>
              <a:t>specifier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500694" y="4572008"/>
            <a:ext cx="3429024" cy="1643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 smtClean="0"/>
              <a:t>OUTPUT  :</a:t>
            </a:r>
          </a:p>
          <a:p>
            <a:r>
              <a:rPr lang="en-IN" sz="3600" b="1" dirty="0" smtClean="0"/>
              <a:t>Hello          </a:t>
            </a:r>
            <a:endParaRPr lang="en-US" sz="3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57224" y="3286125"/>
            <a:ext cx="2857520" cy="357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FF"/>
                </a:solidFill>
                <a:latin typeface="Consolas"/>
                <a:cs typeface="Times New Roman"/>
              </a:rPr>
              <a:t>p</a:t>
            </a:r>
            <a:r>
              <a:rPr lang="en-US" dirty="0" smtClean="0">
                <a:solidFill>
                  <a:srgbClr val="8000FF"/>
                </a:solidFill>
                <a:latin typeface="Consolas"/>
                <a:cs typeface="Times New Roman"/>
              </a:rPr>
              <a:t>ublic void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Times New Roman"/>
              </a:rPr>
              <a:t> method</a:t>
            </a:r>
            <a:r>
              <a:rPr lang="en-US" b="1" dirty="0" smtClean="0">
                <a:solidFill>
                  <a:srgbClr val="000080"/>
                </a:solidFill>
                <a:latin typeface="Consolas"/>
                <a:cs typeface="Times New Roman"/>
              </a:rPr>
              <a:t>()</a:t>
            </a:r>
            <a:r>
              <a:rPr lang="en-US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9" grpId="0" animBg="1"/>
      <p:bldP spid="10" grpId="0" animBg="1"/>
      <p:bldP spid="4" grpId="0" animBg="1"/>
      <p:bldP spid="4" grpId="1" animBg="1"/>
      <p:bldP spid="6" grpId="0" animBg="1"/>
      <p:bldP spid="6" grpId="1" animBg="1"/>
      <p:bldP spid="8" grpId="0"/>
      <p:bldP spid="8" grpId="1"/>
      <p:bldP spid="12" grpId="0"/>
      <p:bldP spid="12" grpId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"/>
            <a:ext cx="7886700" cy="777859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 Interface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 numCol="2" spcCol="360000">
            <a:normAutofit/>
          </a:bodyPr>
          <a:lstStyle/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2"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3"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[])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Test 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73990" indent="-17399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00760" y="4286257"/>
            <a:ext cx="2786082" cy="2071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OUTPUT :</a:t>
            </a:r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00760" y="4286257"/>
            <a:ext cx="2786082" cy="2071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OUTPUT :</a:t>
            </a:r>
          </a:p>
          <a:p>
            <a:pPr algn="ctr"/>
            <a:r>
              <a:rPr lang="en-IN" sz="2400" dirty="0" smtClean="0"/>
              <a:t>Method 1</a:t>
            </a:r>
          </a:p>
          <a:p>
            <a:pPr algn="ctr"/>
            <a:r>
              <a:rPr lang="en-IN" sz="2400" dirty="0" smtClean="0"/>
              <a:t>Method 2</a:t>
            </a:r>
          </a:p>
          <a:p>
            <a:pPr algn="ctr"/>
            <a:r>
              <a:rPr lang="en-IN" sz="2400" dirty="0" smtClean="0"/>
              <a:t>Method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"/>
            <a:ext cx="7886700" cy="777859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 Interface –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 numCol="2" spcCol="360000">
            <a:normAutofit/>
          </a:bodyPr>
          <a:lstStyle/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2"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3"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[])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Test 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73990" indent="-17399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00760" y="4286257"/>
            <a:ext cx="2786082" cy="2071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OUTPUT :</a:t>
            </a:r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00760" y="4286257"/>
            <a:ext cx="2786082" cy="2071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OUTPUT :</a:t>
            </a:r>
          </a:p>
          <a:p>
            <a:pPr algn="ctr"/>
            <a:r>
              <a:rPr lang="en-IN" sz="2400" dirty="0" smtClean="0"/>
              <a:t>Method 1</a:t>
            </a:r>
          </a:p>
          <a:p>
            <a:pPr algn="ctr"/>
            <a:r>
              <a:rPr lang="en-IN" sz="2400" dirty="0" smtClean="0"/>
              <a:t>Method 2</a:t>
            </a:r>
          </a:p>
          <a:p>
            <a:pPr algn="ctr"/>
            <a:r>
              <a:rPr lang="en-IN" sz="2400" dirty="0" smtClean="0"/>
              <a:t>Method 3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143504" y="1571612"/>
            <a:ext cx="2643206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It1 t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Test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735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3"/>
            <a:ext cx="8301068" cy="5429287"/>
          </a:xfrm>
        </p:spPr>
        <p:txBody>
          <a:bodyPr/>
          <a:lstStyle/>
          <a:p>
            <a:pPr marL="347345" lvl="0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lvl="0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lvl="0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lvl="0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lvl="0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lvl="0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571736" y="1857365"/>
            <a:ext cx="500066" cy="714380"/>
          </a:xfrm>
          <a:prstGeom prst="rightBrac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9058" y="1643050"/>
            <a:ext cx="2357454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 Abstract methods in an Interface</a:t>
            </a:r>
            <a:endParaRPr lang="en-US" b="1" dirty="0"/>
          </a:p>
        </p:txBody>
      </p:sp>
      <p:sp>
        <p:nvSpPr>
          <p:cNvPr id="6" name="Right Brace 5"/>
          <p:cNvSpPr/>
          <p:nvPr/>
        </p:nvSpPr>
        <p:spPr>
          <a:xfrm>
            <a:off x="4214810" y="3643315"/>
            <a:ext cx="500066" cy="714380"/>
          </a:xfrm>
          <a:prstGeom prst="rightBrac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14942" y="3429001"/>
            <a:ext cx="2357454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Definition of 1</a:t>
            </a:r>
            <a:r>
              <a:rPr lang="en-IN" b="1" baseline="30000" dirty="0" smtClean="0"/>
              <a:t>st</a:t>
            </a:r>
            <a:r>
              <a:rPr lang="en-IN" b="1" dirty="0" smtClean="0"/>
              <a:t> method is given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214942" y="3429001"/>
            <a:ext cx="2357454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Then remaining methods???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214942" y="3429001"/>
            <a:ext cx="2357454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So that </a:t>
            </a:r>
            <a:r>
              <a:rPr lang="en-IN" b="1" dirty="0" smtClean="0">
                <a:solidFill>
                  <a:srgbClr val="FF0000"/>
                </a:solidFill>
              </a:rPr>
              <a:t>class</a:t>
            </a:r>
            <a:r>
              <a:rPr lang="en-IN" b="1" dirty="0" smtClean="0"/>
              <a:t> should be </a:t>
            </a:r>
            <a:r>
              <a:rPr lang="en-IN" b="1" dirty="0" smtClean="0">
                <a:solidFill>
                  <a:srgbClr val="FF0000"/>
                </a:solidFill>
              </a:rPr>
              <a:t>Abstract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4282" y="2928934"/>
            <a:ext cx="4071966" cy="357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7345" lvl="0" indent="-347345" defTabSz="685800">
              <a:lnSpc>
                <a:spcPct val="90000"/>
              </a:lnSpc>
              <a:spcBef>
                <a:spcPts val="750"/>
              </a:spcBef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abstract 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1"/>
            <a:ext cx="7886700" cy="634983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alibri"/>
                <a:cs typeface="Consolas" pitchFamily="49" charset="0"/>
              </a:rPr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9"/>
            <a:ext cx="8858280" cy="5857892"/>
          </a:xfrm>
        </p:spPr>
        <p:txBody>
          <a:bodyPr numCol="2" spcCol="540000">
            <a:noAutofit/>
          </a:bodyPr>
          <a:lstStyle/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abstract 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1"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abstract 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Test1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Test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2"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IN" sz="1400" b="1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Test2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Test1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"Method 3"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8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										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[])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Test2 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Test2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method2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method3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347345" indent="-347345"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71934" y="5643578"/>
            <a:ext cx="2357454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Similarly for 2</a:t>
            </a:r>
            <a:r>
              <a:rPr lang="en-IN" b="1" baseline="30000" dirty="0" smtClean="0"/>
              <a:t>nd</a:t>
            </a:r>
            <a:r>
              <a:rPr lang="en-IN" b="1" dirty="0" smtClean="0"/>
              <a:t> 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71934" y="5643578"/>
            <a:ext cx="2357454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 Test1 is </a:t>
            </a:r>
            <a:r>
              <a:rPr lang="en-IN" b="1" dirty="0" smtClean="0">
                <a:solidFill>
                  <a:srgbClr val="FF0000"/>
                </a:solidFill>
              </a:rPr>
              <a:t>inheriting</a:t>
            </a:r>
            <a:r>
              <a:rPr lang="en-IN" b="1" dirty="0" smtClean="0"/>
              <a:t> the class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71934" y="5643578"/>
            <a:ext cx="2357454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method1 and method2 definition is given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86380" y="3143249"/>
            <a:ext cx="2928958" cy="9286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Now all the methods are </a:t>
            </a:r>
            <a:r>
              <a:rPr lang="en-IN" b="1" dirty="0" smtClean="0">
                <a:solidFill>
                  <a:srgbClr val="FF0000"/>
                </a:solidFill>
              </a:rPr>
              <a:t>defined </a:t>
            </a:r>
            <a:r>
              <a:rPr lang="en-IN" b="1" dirty="0" smtClean="0">
                <a:solidFill>
                  <a:schemeClr val="tx1"/>
                </a:solidFill>
              </a:rPr>
              <a:t>so </a:t>
            </a:r>
            <a:r>
              <a:rPr lang="en-IN" b="1" dirty="0" smtClean="0">
                <a:solidFill>
                  <a:srgbClr val="FF0000"/>
                </a:solidFill>
              </a:rPr>
              <a:t>no</a:t>
            </a:r>
            <a:r>
              <a:rPr lang="en-IN" b="1" dirty="0" smtClean="0">
                <a:solidFill>
                  <a:schemeClr val="tx1"/>
                </a:solidFill>
              </a:rPr>
              <a:t> need to make the class as </a:t>
            </a:r>
            <a:r>
              <a:rPr lang="en-IN" b="1" dirty="0" smtClean="0">
                <a:solidFill>
                  <a:srgbClr val="FF0000"/>
                </a:solidFill>
              </a:rPr>
              <a:t>abstract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16" y="5214951"/>
            <a:ext cx="200023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OUTPUT :</a:t>
            </a:r>
          </a:p>
          <a:p>
            <a:pPr algn="ctr"/>
            <a:r>
              <a:rPr lang="en-IN" sz="2000" dirty="0" smtClean="0"/>
              <a:t>Method 1</a:t>
            </a:r>
          </a:p>
          <a:p>
            <a:pPr algn="ctr"/>
            <a:r>
              <a:rPr lang="en-IN" sz="2000" dirty="0" smtClean="0"/>
              <a:t>Method 2</a:t>
            </a:r>
          </a:p>
          <a:p>
            <a:pPr algn="ctr"/>
            <a:r>
              <a:rPr lang="en-IN" sz="2000" dirty="0" smtClean="0"/>
              <a:t>Method 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756</Words>
  <Application>Microsoft Office PowerPoint</Application>
  <PresentationFormat>On-screen Show (4:3)</PresentationFormat>
  <Paragraphs>575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1_Office Theme</vt:lpstr>
      <vt:lpstr>Interface L 18</vt:lpstr>
      <vt:lpstr>Class vs Interface</vt:lpstr>
      <vt:lpstr> Interface</vt:lpstr>
      <vt:lpstr>Relationship between Class and Interface</vt:lpstr>
      <vt:lpstr> Guess the output</vt:lpstr>
      <vt:lpstr> Interface – Example 2</vt:lpstr>
      <vt:lpstr> Interface – Example 3</vt:lpstr>
      <vt:lpstr>Interface</vt:lpstr>
      <vt:lpstr>Interface</vt:lpstr>
      <vt:lpstr>Multi- Interface</vt:lpstr>
      <vt:lpstr>Multi-Interface – Using Multilevel Inheritance</vt:lpstr>
      <vt:lpstr>Multiple Inheritance</vt:lpstr>
      <vt:lpstr>Multi-Interface – Using Multiple Inheritance</vt:lpstr>
      <vt:lpstr>Interface implementation in class</vt:lpstr>
      <vt:lpstr>Say   or  </vt:lpstr>
      <vt:lpstr>Say   or  </vt:lpstr>
      <vt:lpstr>Say   or  </vt:lpstr>
      <vt:lpstr>Say   or  </vt:lpstr>
      <vt:lpstr>Say   or  </vt:lpstr>
      <vt:lpstr>Say   or  </vt:lpstr>
      <vt:lpstr>Say   or  </vt:lpstr>
      <vt:lpstr>Say   or  </vt:lpstr>
      <vt:lpstr>Say   or  </vt:lpstr>
      <vt:lpstr>Say   or  </vt:lpstr>
      <vt:lpstr>Say   or  </vt:lpstr>
      <vt:lpstr>Nested Interface</vt:lpstr>
      <vt:lpstr>Interface inside Interface</vt:lpstr>
      <vt:lpstr>Interface inside class</vt:lpstr>
      <vt:lpstr> Interface variables</vt:lpstr>
      <vt:lpstr> Interface variables</vt:lpstr>
      <vt:lpstr>Guess the output</vt:lpstr>
      <vt:lpstr>Guess the output</vt:lpstr>
      <vt:lpstr>Then what is the problem in interface ???</vt:lpstr>
      <vt:lpstr>Slide 34</vt:lpstr>
      <vt:lpstr>How to overcome this problem ?????</vt:lpstr>
      <vt:lpstr>Slide 36</vt:lpstr>
      <vt:lpstr>Adapter class</vt:lpstr>
      <vt:lpstr>Adapter class</vt:lpstr>
      <vt:lpstr>Slide 39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L 18</dc:title>
  <dc:creator>Akalya Devi</dc:creator>
  <cp:lastModifiedBy>LAPTOP</cp:lastModifiedBy>
  <cp:revision>21</cp:revision>
  <dcterms:created xsi:type="dcterms:W3CDTF">2018-12-24T09:06:32Z</dcterms:created>
  <dcterms:modified xsi:type="dcterms:W3CDTF">2018-12-26T06:00:09Z</dcterms:modified>
</cp:coreProperties>
</file>