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87"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3" r:id="rId16"/>
    <p:sldId id="302" r:id="rId17"/>
    <p:sldId id="304" r:id="rId18"/>
    <p:sldId id="305" r:id="rId19"/>
    <p:sldId id="306" r:id="rId20"/>
    <p:sldId id="307" r:id="rId21"/>
    <p:sldId id="308" r:id="rId22"/>
    <p:sldId id="309" r:id="rId23"/>
    <p:sldId id="310" r:id="rId24"/>
    <p:sldId id="311" r:id="rId25"/>
    <p:sldId id="312" r:id="rId26"/>
    <p:sldId id="314" r:id="rId27"/>
    <p:sldId id="313" r:id="rId28"/>
    <p:sldId id="315" r:id="rId29"/>
    <p:sldId id="288"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thra" initials="R" lastIdx="1" clrIdx="0">
    <p:extLst>
      <p:ext uri="{19B8F6BF-5375-455C-9EA6-DF929625EA0E}">
        <p15:presenceInfo xmlns:p15="http://schemas.microsoft.com/office/powerpoint/2012/main" xmlns="" userId="Ruth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96" autoAdjust="0"/>
    <p:restoredTop sz="82437" autoAdjust="0"/>
  </p:normalViewPr>
  <p:slideViewPr>
    <p:cSldViewPr>
      <p:cViewPr varScale="1">
        <p:scale>
          <a:sx n="80" d="100"/>
          <a:sy n="80" d="100"/>
        </p:scale>
        <p:origin x="-1062" y="-84"/>
      </p:cViewPr>
      <p:guideLst>
        <p:guide orient="horz" pos="1620"/>
        <p:guide pos="2880"/>
      </p:guideLst>
    </p:cSldViewPr>
  </p:slideViewPr>
  <p:outlineViewPr>
    <p:cViewPr>
      <p:scale>
        <a:sx n="33" d="100"/>
        <a:sy n="33" d="100"/>
      </p:scale>
      <p:origin x="0" y="1613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102432-25B9-4705-A083-F5064C2A564E}" type="datetimeFigureOut">
              <a:rPr lang="en-US" smtClean="0"/>
              <a:pPr/>
              <a:t>12/27/2018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E5254-630C-4058-BB7B-B160EA2804CF}" type="slidenum">
              <a:rPr lang="en-US" smtClean="0"/>
              <a:pPr/>
              <a:t>‹#›</a:t>
            </a:fld>
            <a:endParaRPr lang="en-US"/>
          </a:p>
        </p:txBody>
      </p:sp>
    </p:spTree>
    <p:extLst>
      <p:ext uri="{BB962C8B-B14F-4D97-AF65-F5344CB8AC3E}">
        <p14:creationId xmlns:p14="http://schemas.microsoft.com/office/powerpoint/2010/main" xmlns="" val="117159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Has been</a:t>
            </a:r>
            <a:r>
              <a:rPr lang="en-US" baseline="0" dirty="0" smtClean="0"/>
              <a:t> already discussed. Trainer can recollect the concept of function overloading.</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called as co-variant</a:t>
            </a:r>
            <a:r>
              <a:rPr lang="en-US" baseline="0" dirty="0" smtClean="0"/>
              <a:t> return type concept!!</a:t>
            </a:r>
          </a:p>
          <a:p>
            <a:r>
              <a:rPr lang="en-US" sz="1200" b="0" i="0" kern="1200" dirty="0" smtClean="0">
                <a:solidFill>
                  <a:schemeClr val="tx1"/>
                </a:solidFill>
                <a:latin typeface="+mn-lt"/>
                <a:ea typeface="+mn-ea"/>
                <a:cs typeface="+mn-cs"/>
              </a:rPr>
              <a:t>Covariant return type refers to return type of an overriding method. It allows to narrow down return type of an overridden method without any need to cast the type or check the return type. Covariant return type works only for non-primitive return types.</a:t>
            </a:r>
          </a:p>
          <a:p>
            <a:r>
              <a:rPr lang="en-US" sz="1200" b="0" i="0" kern="1200" dirty="0" smtClean="0">
                <a:solidFill>
                  <a:schemeClr val="tx1"/>
                </a:solidFill>
                <a:latin typeface="+mn-lt"/>
                <a:ea typeface="+mn-ea"/>
                <a:cs typeface="+mn-cs"/>
              </a:rPr>
              <a:t>From Java 5 onwards, we can override a method by changing its return type only by abiding the condition that return type is a subclass of that of overridden method return type.</a:t>
            </a:r>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Scope of</a:t>
            </a:r>
            <a:r>
              <a:rPr lang="en-US" baseline="0" dirty="0" smtClean="0"/>
              <a:t> access is reduced, therefore cannot be overridden.</a:t>
            </a:r>
            <a:endParaRPr lang="en-US" dirty="0"/>
          </a:p>
        </p:txBody>
      </p:sp>
      <p:sp>
        <p:nvSpPr>
          <p:cNvPr id="4" name="Slide Number Placeholder 3"/>
          <p:cNvSpPr>
            <a:spLocks noGrp="1"/>
          </p:cNvSpPr>
          <p:nvPr>
            <p:ph type="sldNum" sz="quarter" idx="10"/>
          </p:nvPr>
        </p:nvSpPr>
        <p:spPr/>
        <p:txBody>
          <a:bodyPr/>
          <a:lstStyle/>
          <a:p>
            <a:fld id="{3E7E5254-630C-4058-BB7B-B160EA2804CF}"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423301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49180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8779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331210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39375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131198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2704138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147243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24779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318567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A667132-5EE6-4145-8760-CEE4EDE3BA52}" type="datetimeFigureOut">
              <a:rPr lang="en-US" smtClean="0"/>
              <a:pPr/>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3F42D-AD86-4D5B-81B8-CD53287AE39D}" type="slidenum">
              <a:rPr lang="en-US" smtClean="0"/>
              <a:pPr/>
              <a:t>‹#›</a:t>
            </a:fld>
            <a:endParaRPr lang="en-US"/>
          </a:p>
        </p:txBody>
      </p:sp>
    </p:spTree>
    <p:extLst>
      <p:ext uri="{BB962C8B-B14F-4D97-AF65-F5344CB8AC3E}">
        <p14:creationId xmlns:p14="http://schemas.microsoft.com/office/powerpoint/2010/main" xmlns="" val="263864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667132-5EE6-4145-8760-CEE4EDE3BA52}" type="datetimeFigureOut">
              <a:rPr lang="en-US" smtClean="0"/>
              <a:pPr/>
              <a:t>12/27/2018</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323F42D-AD86-4D5B-81B8-CD53287AE39D}" type="slidenum">
              <a:rPr lang="en-US" smtClean="0"/>
              <a:pPr/>
              <a:t>‹#›</a:t>
            </a:fld>
            <a:endParaRPr lang="en-US"/>
          </a:p>
        </p:txBody>
      </p:sp>
      <p:pic>
        <p:nvPicPr>
          <p:cNvPr id="7" name="Shape 115"/>
          <p:cNvPicPr preferRelativeResize="0"/>
          <p:nvPr userDrawn="1"/>
        </p:nvPicPr>
        <p:blipFill>
          <a:blip r:embed="rId13" cstate="print"/>
          <a:stretch>
            <a:fillRect/>
          </a:stretch>
        </p:blipFill>
        <p:spPr>
          <a:xfrm>
            <a:off x="8388424" y="54456"/>
            <a:ext cx="648072" cy="519522"/>
          </a:xfrm>
          <a:prstGeom prst="rect">
            <a:avLst/>
          </a:prstGeom>
          <a:solidFill>
            <a:srgbClr val="ECECEC"/>
          </a:solidFill>
          <a:ln>
            <a:noFill/>
          </a:ln>
          <a:effectLst>
            <a:outerShdw blurRad="190500" dist="228600" dir="2700000" algn="ctr">
              <a:srgbClr val="000000">
                <a:alpha val="29800"/>
              </a:srgbClr>
            </a:outerShdw>
            <a:reflection stA="38000" endPos="28000" dist="5000" dir="5400000" fadeDir="5400012" sy="-100000" algn="bl" rotWithShape="0"/>
          </a:effectLst>
        </p:spPr>
      </p:pic>
    </p:spTree>
    <p:extLst>
      <p:ext uri="{BB962C8B-B14F-4D97-AF65-F5344CB8AC3E}">
        <p14:creationId xmlns:p14="http://schemas.microsoft.com/office/powerpoint/2010/main" xmlns="" val="47640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00100" y="1272778"/>
            <a:ext cx="7543800" cy="1790700"/>
          </a:xfrm>
        </p:spPr>
        <p:txBody>
          <a:bodyPr>
            <a:normAutofit/>
          </a:bodyPr>
          <a:lstStyle/>
          <a:p>
            <a:r>
              <a:rPr lang="en-US" sz="4400" b="1" dirty="0" smtClean="0">
                <a:solidFill>
                  <a:srgbClr val="C00000"/>
                </a:solidFill>
                <a:latin typeface="+mn-lt"/>
              </a:rPr>
              <a:t>JAVA – Runtime Polymorphism</a:t>
            </a:r>
            <a:br>
              <a:rPr lang="en-US" sz="4400" b="1" dirty="0" smtClean="0">
                <a:solidFill>
                  <a:srgbClr val="C00000"/>
                </a:solidFill>
                <a:latin typeface="+mn-lt"/>
              </a:rPr>
            </a:br>
            <a:endParaRPr lang="en-US" sz="4400" b="1" dirty="0">
              <a:solidFill>
                <a:srgbClr val="C00000"/>
              </a:solidFill>
              <a:latin typeface="+mn-lt"/>
            </a:endParaRPr>
          </a:p>
        </p:txBody>
      </p:sp>
      <p:sp>
        <p:nvSpPr>
          <p:cNvPr id="5" name="Subtitle 4"/>
          <p:cNvSpPr>
            <a:spLocks noGrp="1"/>
          </p:cNvSpPr>
          <p:nvPr>
            <p:ph type="subTitle" idx="1"/>
          </p:nvPr>
        </p:nvSpPr>
        <p:spPr>
          <a:xfrm>
            <a:off x="1143000" y="3082528"/>
            <a:ext cx="6858000" cy="1241822"/>
          </a:xfrm>
        </p:spPr>
        <p:txBody>
          <a:bodyPr/>
          <a:lstStyle/>
          <a:p>
            <a:r>
              <a:rPr lang="en-US" smtClean="0">
                <a:solidFill>
                  <a:schemeClr val="bg2">
                    <a:lumMod val="50000"/>
                  </a:schemeClr>
                </a:solidFill>
              </a:rPr>
              <a:t>Lecture </a:t>
            </a:r>
            <a:r>
              <a:rPr lang="en-US" smtClean="0">
                <a:solidFill>
                  <a:schemeClr val="bg2">
                    <a:lumMod val="50000"/>
                  </a:schemeClr>
                </a:solidFill>
              </a:rPr>
              <a:t>21</a:t>
            </a:r>
            <a:endParaRPr lang="en-US" dirty="0">
              <a:solidFill>
                <a:schemeClr val="bg2">
                  <a:lumMod val="50000"/>
                </a:schemeClr>
              </a:solidFill>
            </a:endParaRPr>
          </a:p>
        </p:txBody>
      </p:sp>
    </p:spTree>
    <p:extLst>
      <p:ext uri="{BB962C8B-B14F-4D97-AF65-F5344CB8AC3E}">
        <p14:creationId xmlns:p14="http://schemas.microsoft.com/office/powerpoint/2010/main" xmlns="" val="327136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Yes!.jpg"/>
          <p:cNvPicPr>
            <a:picLocks noGrp="1" noChangeAspect="1"/>
          </p:cNvPicPr>
          <p:nvPr>
            <p:ph idx="1"/>
          </p:nvPr>
        </p:nvPicPr>
        <p:blipFill>
          <a:blip r:embed="rId3"/>
          <a:stretch>
            <a:fillRect/>
          </a:stretch>
        </p:blipFill>
        <p:spPr>
          <a:xfrm>
            <a:off x="1981200" y="2724149"/>
            <a:ext cx="4762500" cy="2419351"/>
          </a:xfrm>
        </p:spPr>
      </p:pic>
      <p:sp>
        <p:nvSpPr>
          <p:cNvPr id="4" name="Rectangle 3"/>
          <p:cNvSpPr/>
          <p:nvPr/>
        </p:nvSpPr>
        <p:spPr>
          <a:xfrm>
            <a:off x="0" y="0"/>
            <a:ext cx="1295400" cy="438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i="1" u="sng" dirty="0" smtClean="0"/>
              <a:t>RULE - 3</a:t>
            </a:r>
            <a:endParaRPr lang="en-US" b="1" i="1" u="sng" dirty="0"/>
          </a:p>
        </p:txBody>
      </p:sp>
      <p:sp>
        <p:nvSpPr>
          <p:cNvPr id="11" name="Oval 10"/>
          <p:cNvSpPr/>
          <p:nvPr/>
        </p:nvSpPr>
        <p:spPr>
          <a:xfrm>
            <a:off x="3352800" y="438150"/>
            <a:ext cx="1981200" cy="1447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Is it possible to change the return type?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994172"/>
          </a:xfrm>
        </p:spPr>
        <p:txBody>
          <a:bodyPr>
            <a:normAutofit/>
          </a:bodyPr>
          <a:lstStyle/>
          <a:p>
            <a:r>
              <a:rPr lang="en-US" sz="2400" i="1" dirty="0" smtClean="0"/>
              <a:t>Return Type change is possible at class Level</a:t>
            </a:r>
            <a:endParaRPr lang="en-US" sz="2400" i="1" dirty="0"/>
          </a:p>
        </p:txBody>
      </p:sp>
      <p:sp>
        <p:nvSpPr>
          <p:cNvPr id="3" name="Content Placeholder 2"/>
          <p:cNvSpPr>
            <a:spLocks noGrp="1"/>
          </p:cNvSpPr>
          <p:nvPr>
            <p:ph idx="1"/>
          </p:nvPr>
        </p:nvSpPr>
        <p:spPr>
          <a:xfrm>
            <a:off x="685800" y="1200150"/>
            <a:ext cx="7886700" cy="3581400"/>
          </a:xfrm>
        </p:spPr>
        <p:txBody>
          <a:bodyPr numCol="2">
            <a:normAutofit/>
          </a:bodyPr>
          <a:lstStyle/>
          <a:p>
            <a:pPr>
              <a:buNone/>
            </a:pPr>
            <a:r>
              <a:rPr lang="en-US" sz="1200" dirty="0" smtClean="0">
                <a:solidFill>
                  <a:srgbClr val="8000FF"/>
                </a:solidFill>
                <a:highlight>
                  <a:srgbClr val="FFFFFF"/>
                </a:highlight>
                <a:latin typeface="Consolas" pitchFamily="49" charset="0"/>
                <a:cs typeface="Consolas" pitchFamily="49" charset="0"/>
              </a:rPr>
              <a:t>class</a:t>
            </a: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SuperClass</a:t>
            </a:r>
            <a:r>
              <a:rPr lang="en-US" sz="1200" dirty="0" smtClean="0">
                <a:solidFill>
                  <a:srgbClr val="000000"/>
                </a:solidFill>
                <a:highlight>
                  <a:srgbClr val="FFFFFF"/>
                </a:highlight>
                <a:latin typeface="Consolas" pitchFamily="49" charset="0"/>
                <a:cs typeface="Consolas" pitchFamily="49" charset="0"/>
              </a:rPr>
              <a:t> </a:t>
            </a: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SuperClass</a:t>
            </a:r>
            <a:r>
              <a:rPr lang="en-US" sz="1200" dirty="0" smtClean="0">
                <a:solidFill>
                  <a:srgbClr val="000000"/>
                </a:solidFill>
                <a:highlight>
                  <a:srgbClr val="FFFFFF"/>
                </a:highlight>
                <a:latin typeface="Consolas" pitchFamily="49" charset="0"/>
                <a:cs typeface="Consolas" pitchFamily="49" charset="0"/>
              </a:rPr>
              <a:t> get</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System</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out</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println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C00000"/>
                </a:solidFill>
                <a:highlight>
                  <a:srgbClr val="FFFFFF"/>
                </a:highlight>
                <a:latin typeface="Consolas" pitchFamily="49" charset="0"/>
                <a:cs typeface="Consolas" pitchFamily="49" charset="0"/>
              </a:rPr>
              <a:t>"</a:t>
            </a:r>
            <a:r>
              <a:rPr lang="en-US" sz="1200" dirty="0" err="1" smtClean="0">
                <a:solidFill>
                  <a:srgbClr val="C00000"/>
                </a:solidFill>
                <a:highlight>
                  <a:srgbClr val="FFFFFF"/>
                </a:highlight>
                <a:latin typeface="Consolas" pitchFamily="49" charset="0"/>
                <a:cs typeface="Consolas" pitchFamily="49" charset="0"/>
              </a:rPr>
              <a:t>SuperClass</a:t>
            </a:r>
            <a:r>
              <a:rPr lang="en-US" sz="1200" dirty="0" smtClean="0">
                <a:solidFill>
                  <a:srgbClr val="C00000"/>
                </a:solidFill>
                <a:highlight>
                  <a:srgbClr val="FFFFFF"/>
                </a:highlight>
                <a:latin typeface="Consolas" pitchFamily="49" charset="0"/>
                <a:cs typeface="Consolas" pitchFamily="49" charset="0"/>
              </a:rPr>
              <a:t>"</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return</a:t>
            </a:r>
            <a:r>
              <a:rPr lang="en-US" sz="1200" b="1"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this</a:t>
            </a:r>
            <a:r>
              <a:rPr lang="en-US" sz="1200" b="1" dirty="0" smtClean="0">
                <a:solidFill>
                  <a:srgbClr val="000080"/>
                </a:solidFill>
                <a:highlight>
                  <a:srgbClr val="FFFFFF"/>
                </a:highlight>
                <a:latin typeface="Consolas" pitchFamily="49" charset="0"/>
                <a:cs typeface="Consolas" pitchFamily="49" charset="0"/>
              </a:rPr>
              <a:t>;</a:t>
            </a:r>
            <a:endParaRPr lang="en-US" sz="1200" b="1"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8000FF"/>
                </a:solidFill>
                <a:highlight>
                  <a:srgbClr val="FFFFFF"/>
                </a:highlight>
                <a:latin typeface="Consolas" pitchFamily="49" charset="0"/>
                <a:cs typeface="Consolas" pitchFamily="49" charset="0"/>
              </a:rPr>
              <a:t>public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class</a:t>
            </a:r>
            <a:r>
              <a:rPr lang="en-US" sz="1200" dirty="0" smtClean="0">
                <a:solidFill>
                  <a:srgbClr val="000000"/>
                </a:solidFill>
                <a:highlight>
                  <a:srgbClr val="FFFFFF"/>
                </a:highlight>
                <a:latin typeface="Consolas" pitchFamily="49" charset="0"/>
                <a:cs typeface="Consolas" pitchFamily="49" charset="0"/>
              </a:rPr>
              <a:t> Tester </a:t>
            </a:r>
            <a:r>
              <a:rPr lang="en-US" sz="1200" b="1" dirty="0" smtClean="0">
                <a:solidFill>
                  <a:srgbClr val="0000FF"/>
                </a:solidFill>
                <a:highlight>
                  <a:srgbClr val="FFFFFF"/>
                </a:highlight>
                <a:latin typeface="Consolas" pitchFamily="49" charset="0"/>
                <a:cs typeface="Consolas" pitchFamily="49" charset="0"/>
              </a:rPr>
              <a:t>extends</a:t>
            </a:r>
            <a:r>
              <a:rPr lang="en-US" sz="1200" b="1" dirty="0" smtClean="0">
                <a:solidFill>
                  <a:srgbClr val="000000"/>
                </a:solidFill>
                <a:highlight>
                  <a:srgbClr val="FFFFFF"/>
                </a:highlight>
                <a:latin typeface="Consolas" pitchFamily="49" charset="0"/>
                <a:cs typeface="Consolas" pitchFamily="49" charset="0"/>
              </a:rPr>
              <a:t> </a:t>
            </a:r>
            <a:r>
              <a:rPr lang="en-US" sz="1200" b="1" dirty="0" err="1" smtClean="0">
                <a:solidFill>
                  <a:srgbClr val="000000"/>
                </a:solidFill>
                <a:highlight>
                  <a:srgbClr val="FFFFFF"/>
                </a:highlight>
                <a:latin typeface="Consolas" pitchFamily="49" charset="0"/>
                <a:cs typeface="Consolas" pitchFamily="49" charset="0"/>
              </a:rPr>
              <a:t>SuperClass</a:t>
            </a:r>
            <a:r>
              <a:rPr lang="en-US" sz="1200" b="1" dirty="0" smtClean="0">
                <a:solidFill>
                  <a:srgbClr val="000000"/>
                </a:solidFill>
                <a:highlight>
                  <a:srgbClr val="FFFFFF"/>
                </a:highlight>
                <a:latin typeface="Consolas" pitchFamily="49" charset="0"/>
                <a:cs typeface="Consolas" pitchFamily="49" charset="0"/>
              </a:rPr>
              <a:t> </a:t>
            </a: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Tester get</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System</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out</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println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C00000"/>
                </a:solidFill>
                <a:highlight>
                  <a:srgbClr val="FFFFFF"/>
                </a:highlight>
                <a:latin typeface="Consolas" pitchFamily="49" charset="0"/>
                <a:cs typeface="Consolas" pitchFamily="49" charset="0"/>
              </a:rPr>
              <a:t>"</a:t>
            </a:r>
            <a:r>
              <a:rPr lang="en-US" sz="1200" dirty="0" err="1" smtClean="0">
                <a:solidFill>
                  <a:srgbClr val="C00000"/>
                </a:solidFill>
                <a:highlight>
                  <a:srgbClr val="FFFFFF"/>
                </a:highlight>
                <a:latin typeface="Consolas" pitchFamily="49" charset="0"/>
                <a:cs typeface="Consolas" pitchFamily="49" charset="0"/>
              </a:rPr>
              <a:t>SubClass</a:t>
            </a:r>
            <a:r>
              <a:rPr lang="en-US" sz="1200" dirty="0" smtClean="0">
                <a:solidFill>
                  <a:srgbClr val="C00000"/>
                </a:solidFill>
                <a:highlight>
                  <a:srgbClr val="FFFFFF"/>
                </a:highlight>
                <a:latin typeface="Consolas" pitchFamily="49" charset="0"/>
                <a:cs typeface="Consolas" pitchFamily="49" charset="0"/>
              </a:rPr>
              <a:t>"</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return</a:t>
            </a:r>
            <a:r>
              <a:rPr lang="en-US" sz="1200" b="1"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this</a:t>
            </a:r>
            <a:r>
              <a:rPr lang="en-US" sz="1200" b="1" dirty="0" smtClean="0">
                <a:solidFill>
                  <a:srgbClr val="000080"/>
                </a:solidFill>
                <a:highlight>
                  <a:srgbClr val="FFFFFF"/>
                </a:highlight>
                <a:latin typeface="Consolas" pitchFamily="49" charset="0"/>
                <a:cs typeface="Consolas" pitchFamily="49" charset="0"/>
              </a:rPr>
              <a:t>;</a:t>
            </a:r>
            <a:endParaRPr lang="en-US" sz="1200" b="1"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public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static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void</a:t>
            </a:r>
            <a:r>
              <a:rPr lang="en-US" sz="1200" dirty="0" smtClean="0">
                <a:solidFill>
                  <a:srgbClr val="000000"/>
                </a:solidFill>
                <a:highlight>
                  <a:srgbClr val="FFFFFF"/>
                </a:highlight>
                <a:latin typeface="Consolas" pitchFamily="49" charset="0"/>
                <a:cs typeface="Consolas" pitchFamily="49" charset="0"/>
              </a:rPr>
              <a:t> main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String</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args</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SuperClass</a:t>
            </a:r>
            <a:r>
              <a:rPr lang="en-US" sz="1200" dirty="0" smtClean="0">
                <a:solidFill>
                  <a:srgbClr val="000000"/>
                </a:solidFill>
                <a:highlight>
                  <a:srgbClr val="FFFFFF"/>
                </a:highlight>
                <a:latin typeface="Consolas" pitchFamily="49" charset="0"/>
                <a:cs typeface="Consolas" pitchFamily="49" charset="0"/>
              </a:rPr>
              <a:t> tester </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new</a:t>
            </a:r>
            <a:r>
              <a:rPr lang="en-US" sz="1200" b="1" dirty="0" smtClean="0">
                <a:solidFill>
                  <a:srgbClr val="000000"/>
                </a:solidFill>
                <a:highlight>
                  <a:srgbClr val="FFFFFF"/>
                </a:highlight>
                <a:latin typeface="Consolas" pitchFamily="49" charset="0"/>
                <a:cs typeface="Consolas" pitchFamily="49" charset="0"/>
              </a:rPr>
              <a:t> Tester</a:t>
            </a:r>
            <a:r>
              <a:rPr lang="en-US" sz="1200" b="1" dirty="0" smtClean="0">
                <a:solidFill>
                  <a:srgbClr val="000080"/>
                </a:solidFill>
                <a:highlight>
                  <a:srgbClr val="FFFFFF"/>
                </a:highlight>
                <a:latin typeface="Consolas" pitchFamily="49" charset="0"/>
                <a:cs typeface="Consolas" pitchFamily="49" charset="0"/>
              </a:rPr>
              <a:t>();</a:t>
            </a:r>
            <a:endParaRPr lang="en-US" sz="1200" b="1"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tester</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get</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a:latin typeface="Consolas" pitchFamily="49" charset="0"/>
              <a:cs typeface="Consolas" pitchFamily="49" charset="0"/>
            </a:endParaRPr>
          </a:p>
        </p:txBody>
      </p:sp>
      <p:cxnSp>
        <p:nvCxnSpPr>
          <p:cNvPr id="5" name="Straight Connector 4"/>
          <p:cNvCxnSpPr/>
          <p:nvPr/>
        </p:nvCxnSpPr>
        <p:spPr>
          <a:xfrm rot="5400000">
            <a:off x="2477294" y="2913856"/>
            <a:ext cx="3580606" cy="794"/>
          </a:xfrm>
          <a:prstGeom prst="line">
            <a:avLst/>
          </a:prstGeom>
        </p:spPr>
        <p:style>
          <a:lnRef idx="3">
            <a:schemeClr val="accent2"/>
          </a:lnRef>
          <a:fillRef idx="0">
            <a:schemeClr val="accent2"/>
          </a:fillRef>
          <a:effectRef idx="2">
            <a:schemeClr val="accent2"/>
          </a:effectRef>
          <a:fontRef idx="minor">
            <a:schemeClr val="tx1"/>
          </a:fontRef>
        </p:style>
      </p:cxnSp>
      <p:sp>
        <p:nvSpPr>
          <p:cNvPr id="7" name="Rounded Rectangle 6"/>
          <p:cNvSpPr/>
          <p:nvPr/>
        </p:nvSpPr>
        <p:spPr>
          <a:xfrm>
            <a:off x="5410200" y="3486150"/>
            <a:ext cx="2514600" cy="1219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Subclass</a:t>
            </a:r>
            <a:endParaRPr lang="en-US" dirty="0"/>
          </a:p>
        </p:txBody>
      </p:sp>
      <p:cxnSp>
        <p:nvCxnSpPr>
          <p:cNvPr id="9" name="Straight Connector 8"/>
          <p:cNvCxnSpPr/>
          <p:nvPr/>
        </p:nvCxnSpPr>
        <p:spPr>
          <a:xfrm>
            <a:off x="1295400" y="1428750"/>
            <a:ext cx="8382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1600200" y="3562350"/>
            <a:ext cx="2362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2" name="Oval 11"/>
          <p:cNvSpPr/>
          <p:nvPr/>
        </p:nvSpPr>
        <p:spPr>
          <a:xfrm>
            <a:off x="2362200" y="1504950"/>
            <a:ext cx="1371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Super class get method</a:t>
            </a:r>
            <a:endParaRPr lang="en-US" sz="1400" dirty="0"/>
          </a:p>
        </p:txBody>
      </p:sp>
      <p:sp>
        <p:nvSpPr>
          <p:cNvPr id="13" name="Oval 12"/>
          <p:cNvSpPr/>
          <p:nvPr/>
        </p:nvSpPr>
        <p:spPr>
          <a:xfrm>
            <a:off x="2209800" y="3714750"/>
            <a:ext cx="1371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Sub class get method</a:t>
            </a:r>
            <a:endParaRPr lang="en-US" sz="1400" dirty="0"/>
          </a:p>
        </p:txBody>
      </p:sp>
      <p:cxnSp>
        <p:nvCxnSpPr>
          <p:cNvPr id="14" name="Straight Connector 13"/>
          <p:cNvCxnSpPr/>
          <p:nvPr/>
        </p:nvCxnSpPr>
        <p:spPr>
          <a:xfrm>
            <a:off x="1828800" y="2724150"/>
            <a:ext cx="3810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7" name="Oval 16"/>
          <p:cNvSpPr/>
          <p:nvPr/>
        </p:nvSpPr>
        <p:spPr>
          <a:xfrm>
            <a:off x="2362200" y="2495550"/>
            <a:ext cx="1371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Returns object of </a:t>
            </a:r>
            <a:r>
              <a:rPr lang="en-US" sz="1400" dirty="0" err="1" smtClean="0"/>
              <a:t>Superclass</a:t>
            </a:r>
            <a:endParaRPr lang="en-US" sz="1400" dirty="0"/>
          </a:p>
        </p:txBody>
      </p:sp>
      <p:sp>
        <p:nvSpPr>
          <p:cNvPr id="18" name="Oval 17"/>
          <p:cNvSpPr/>
          <p:nvPr/>
        </p:nvSpPr>
        <p:spPr>
          <a:xfrm>
            <a:off x="6400800" y="1047750"/>
            <a:ext cx="13716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Returns object of Subclass</a:t>
            </a:r>
            <a:endParaRPr lang="en-US" sz="1400" dirty="0"/>
          </a:p>
        </p:txBody>
      </p:sp>
      <p:cxnSp>
        <p:nvCxnSpPr>
          <p:cNvPr id="19" name="Straight Connector 18"/>
          <p:cNvCxnSpPr/>
          <p:nvPr/>
        </p:nvCxnSpPr>
        <p:spPr>
          <a:xfrm>
            <a:off x="5638800" y="1428750"/>
            <a:ext cx="381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rot="16200000" flipH="1">
            <a:off x="6248400" y="2419350"/>
            <a:ext cx="228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0" y="2647950"/>
            <a:ext cx="22098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Object of </a:t>
            </a:r>
            <a:r>
              <a:rPr lang="en-US" dirty="0" err="1" smtClean="0"/>
              <a:t>Superclass</a:t>
            </a:r>
            <a:r>
              <a:rPr lang="en-US" dirty="0" smtClean="0"/>
              <a:t> referring subclass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left)">
                                      <p:cBhvr>
                                        <p:cTn id="20" dur="500"/>
                                        <p:tgtEl>
                                          <p:spTgt spid="3">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left)">
                                      <p:cBhvr>
                                        <p:cTn id="23" dur="500"/>
                                        <p:tgtEl>
                                          <p:spTgt spid="3">
                                            <p:txEl>
                                              <p:pRg st="2" end="2"/>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wipe(left)">
                                      <p:cBhvr>
                                        <p:cTn id="38" dur="500"/>
                                        <p:tgtEl>
                                          <p:spTgt spid="3">
                                            <p:txEl>
                                              <p:pRg st="7" end="7"/>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500"/>
                                        <p:tgtEl>
                                          <p:spTgt spid="3">
                                            <p:txEl>
                                              <p:pRg st="8" end="8"/>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wipe(left)">
                                      <p:cBhvr>
                                        <p:cTn id="50" dur="500"/>
                                        <p:tgtEl>
                                          <p:spTgt spid="3">
                                            <p:txEl>
                                              <p:pRg st="11" end="11"/>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wipe(left)">
                                      <p:cBhvr>
                                        <p:cTn id="53" dur="500"/>
                                        <p:tgtEl>
                                          <p:spTgt spid="3">
                                            <p:txEl>
                                              <p:pRg st="12" end="12"/>
                                            </p:txEl>
                                          </p:spTgt>
                                        </p:tgtEl>
                                      </p:cBhvr>
                                    </p:animEffect>
                                  </p:childTnLst>
                                </p:cTn>
                              </p:par>
                              <p:par>
                                <p:cTn id="54" presetID="22" presetClass="entr" presetSubtype="8" fill="hold"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wipe(left)">
                                      <p:cBhvr>
                                        <p:cTn id="56" dur="500"/>
                                        <p:tgtEl>
                                          <p:spTgt spid="3">
                                            <p:txEl>
                                              <p:pRg st="13" end="13"/>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wipe(left)">
                                      <p:cBhvr>
                                        <p:cTn id="59" dur="500"/>
                                        <p:tgtEl>
                                          <p:spTgt spid="3">
                                            <p:txEl>
                                              <p:pRg st="14" end="14"/>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wipe(left)">
                                      <p:cBhvr>
                                        <p:cTn id="62" dur="500"/>
                                        <p:tgtEl>
                                          <p:spTgt spid="3">
                                            <p:txEl>
                                              <p:pRg st="15" end="15"/>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wipe(left)">
                                      <p:cBhvr>
                                        <p:cTn id="65" dur="500"/>
                                        <p:tgtEl>
                                          <p:spTgt spid="3">
                                            <p:txEl>
                                              <p:pRg st="16" end="16"/>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wipe(left)">
                                      <p:cBhvr>
                                        <p:cTn id="68" dur="500"/>
                                        <p:tgtEl>
                                          <p:spTgt spid="3">
                                            <p:txEl>
                                              <p:pRg st="17" end="17"/>
                                            </p:txEl>
                                          </p:spTgt>
                                        </p:tgtEl>
                                      </p:cBhvr>
                                    </p:animEffect>
                                  </p:childTnLst>
                                </p:cTn>
                              </p:par>
                              <p:par>
                                <p:cTn id="69" presetID="22" presetClass="entr" presetSubtype="8" fill="hold" nodeType="with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animEffect transition="in" filter="wipe(left)">
                                      <p:cBhvr>
                                        <p:cTn id="71" dur="500"/>
                                        <p:tgtEl>
                                          <p:spTgt spid="3">
                                            <p:txEl>
                                              <p:pRg st="18" end="18"/>
                                            </p:txEl>
                                          </p:spTgt>
                                        </p:tgtEl>
                                      </p:cBhvr>
                                    </p:animEffect>
                                  </p:childTnLst>
                                </p:cTn>
                              </p:par>
                              <p:par>
                                <p:cTn id="72" presetID="22" presetClass="entr" presetSubtype="8" fill="hold" nodeType="withEffect">
                                  <p:stCondLst>
                                    <p:cond delay="0"/>
                                  </p:stCondLst>
                                  <p:childTnLst>
                                    <p:set>
                                      <p:cBhvr>
                                        <p:cTn id="73" dur="1" fill="hold">
                                          <p:stCondLst>
                                            <p:cond delay="0"/>
                                          </p:stCondLst>
                                        </p:cTn>
                                        <p:tgtEl>
                                          <p:spTgt spid="3">
                                            <p:txEl>
                                              <p:pRg st="19" end="19"/>
                                            </p:txEl>
                                          </p:spTgt>
                                        </p:tgtEl>
                                        <p:attrNameLst>
                                          <p:attrName>style.visibility</p:attrName>
                                        </p:attrNameLst>
                                      </p:cBhvr>
                                      <p:to>
                                        <p:strVal val="visible"/>
                                      </p:to>
                                    </p:set>
                                    <p:animEffect transition="in" filter="wipe(left)">
                                      <p:cBhvr>
                                        <p:cTn id="74" dur="500"/>
                                        <p:tgtEl>
                                          <p:spTgt spid="3">
                                            <p:txEl>
                                              <p:pRg st="19" end="19"/>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3">
                                            <p:txEl>
                                              <p:pRg st="20" end="20"/>
                                            </p:txEl>
                                          </p:spTgt>
                                        </p:tgtEl>
                                        <p:attrNameLst>
                                          <p:attrName>style.visibility</p:attrName>
                                        </p:attrNameLst>
                                      </p:cBhvr>
                                      <p:to>
                                        <p:strVal val="visible"/>
                                      </p:to>
                                    </p:set>
                                    <p:animEffect transition="in" filter="wipe(left)">
                                      <p:cBhvr>
                                        <p:cTn id="77" dur="500"/>
                                        <p:tgtEl>
                                          <p:spTgt spid="3">
                                            <p:txEl>
                                              <p:pRg st="20" end="2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down)">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left)">
                                      <p:cBhvr>
                                        <p:cTn id="87" dur="500"/>
                                        <p:tgtEl>
                                          <p:spTgt spid="9"/>
                                        </p:tgtEl>
                                      </p:cBhvr>
                                    </p:animEffect>
                                  </p:childTnLst>
                                </p:cTn>
                              </p:par>
                              <p:par>
                                <p:cTn id="88" presetID="22" presetClass="entr" presetSubtype="8" fill="hold"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wipe(left)">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left)">
                                      <p:cBhvr>
                                        <p:cTn id="95" dur="500"/>
                                        <p:tgtEl>
                                          <p:spTgt spid="14"/>
                                        </p:tgtEl>
                                      </p:cBhvr>
                                    </p:animEffect>
                                  </p:childTnLst>
                                </p:cTn>
                              </p:par>
                              <p:par>
                                <p:cTn id="96" presetID="22" presetClass="entr" presetSubtype="8"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left)">
                                      <p:cBhvr>
                                        <p:cTn id="98" dur="500"/>
                                        <p:tgtEl>
                                          <p:spTgt spid="19"/>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1000"/>
                                        <p:tgtEl>
                                          <p:spTgt spid="12"/>
                                        </p:tgtEl>
                                      </p:cBhvr>
                                    </p:animEffect>
                                    <p:anim calcmode="lin" valueType="num">
                                      <p:cBhvr>
                                        <p:cTn id="104" dur="1000" fill="hold"/>
                                        <p:tgtEl>
                                          <p:spTgt spid="12"/>
                                        </p:tgtEl>
                                        <p:attrNameLst>
                                          <p:attrName>ppt_x</p:attrName>
                                        </p:attrNameLst>
                                      </p:cBhvr>
                                      <p:tavLst>
                                        <p:tav tm="0">
                                          <p:val>
                                            <p:strVal val="#ppt_x"/>
                                          </p:val>
                                        </p:tav>
                                        <p:tav tm="100000">
                                          <p:val>
                                            <p:strVal val="#ppt_x"/>
                                          </p:val>
                                        </p:tav>
                                      </p:tavLst>
                                    </p:anim>
                                    <p:anim calcmode="lin" valueType="num">
                                      <p:cBhvr>
                                        <p:cTn id="105" dur="1000" fill="hold"/>
                                        <p:tgtEl>
                                          <p:spTgt spid="12"/>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fade">
                                      <p:cBhvr>
                                        <p:cTn id="108" dur="1000"/>
                                        <p:tgtEl>
                                          <p:spTgt spid="17"/>
                                        </p:tgtEl>
                                      </p:cBhvr>
                                    </p:animEffect>
                                    <p:anim calcmode="lin" valueType="num">
                                      <p:cBhvr>
                                        <p:cTn id="109" dur="1000" fill="hold"/>
                                        <p:tgtEl>
                                          <p:spTgt spid="17"/>
                                        </p:tgtEl>
                                        <p:attrNameLst>
                                          <p:attrName>ppt_x</p:attrName>
                                        </p:attrNameLst>
                                      </p:cBhvr>
                                      <p:tavLst>
                                        <p:tav tm="0">
                                          <p:val>
                                            <p:strVal val="#ppt_x"/>
                                          </p:val>
                                        </p:tav>
                                        <p:tav tm="100000">
                                          <p:val>
                                            <p:strVal val="#ppt_x"/>
                                          </p:val>
                                        </p:tav>
                                      </p:tavLst>
                                    </p:anim>
                                    <p:anim calcmode="lin" valueType="num">
                                      <p:cBhvr>
                                        <p:cTn id="110" dur="1000" fill="hold"/>
                                        <p:tgtEl>
                                          <p:spTgt spid="1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animEffect transition="in" filter="fade">
                                      <p:cBhvr>
                                        <p:cTn id="113" dur="1000"/>
                                        <p:tgtEl>
                                          <p:spTgt spid="13"/>
                                        </p:tgtEl>
                                      </p:cBhvr>
                                    </p:animEffect>
                                    <p:anim calcmode="lin" valueType="num">
                                      <p:cBhvr>
                                        <p:cTn id="114" dur="1000" fill="hold"/>
                                        <p:tgtEl>
                                          <p:spTgt spid="13"/>
                                        </p:tgtEl>
                                        <p:attrNameLst>
                                          <p:attrName>ppt_x</p:attrName>
                                        </p:attrNameLst>
                                      </p:cBhvr>
                                      <p:tavLst>
                                        <p:tav tm="0">
                                          <p:val>
                                            <p:strVal val="#ppt_x"/>
                                          </p:val>
                                        </p:tav>
                                        <p:tav tm="100000">
                                          <p:val>
                                            <p:strVal val="#ppt_x"/>
                                          </p:val>
                                        </p:tav>
                                      </p:tavLst>
                                    </p:anim>
                                    <p:anim calcmode="lin" valueType="num">
                                      <p:cBhvr>
                                        <p:cTn id="115" dur="1000" fill="hold"/>
                                        <p:tgtEl>
                                          <p:spTgt spid="13"/>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8"/>
                                        </p:tgtEl>
                                        <p:attrNameLst>
                                          <p:attrName>style.visibility</p:attrName>
                                        </p:attrNameLst>
                                      </p:cBhvr>
                                      <p:to>
                                        <p:strVal val="visible"/>
                                      </p:to>
                                    </p:set>
                                    <p:animEffect transition="in" filter="fade">
                                      <p:cBhvr>
                                        <p:cTn id="118" dur="1000"/>
                                        <p:tgtEl>
                                          <p:spTgt spid="18"/>
                                        </p:tgtEl>
                                      </p:cBhvr>
                                    </p:animEffect>
                                    <p:anim calcmode="lin" valueType="num">
                                      <p:cBhvr>
                                        <p:cTn id="119" dur="1000" fill="hold"/>
                                        <p:tgtEl>
                                          <p:spTgt spid="18"/>
                                        </p:tgtEl>
                                        <p:attrNameLst>
                                          <p:attrName>ppt_x</p:attrName>
                                        </p:attrNameLst>
                                      </p:cBhvr>
                                      <p:tavLst>
                                        <p:tav tm="0">
                                          <p:val>
                                            <p:strVal val="#ppt_x"/>
                                          </p:val>
                                        </p:tav>
                                        <p:tav tm="100000">
                                          <p:val>
                                            <p:strVal val="#ppt_x"/>
                                          </p:val>
                                        </p:tav>
                                      </p:tavLst>
                                    </p:anim>
                                    <p:anim calcmode="lin" valueType="num">
                                      <p:cBhvr>
                                        <p:cTn id="12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21"/>
                                        </p:tgtEl>
                                        <p:attrNameLst>
                                          <p:attrName>style.visibility</p:attrName>
                                        </p:attrNameLst>
                                      </p:cBhvr>
                                      <p:to>
                                        <p:strVal val="visible"/>
                                      </p:to>
                                    </p:set>
                                    <p:animEffect transition="in" filter="wipe(up)">
                                      <p:cBhvr>
                                        <p:cTn id="125" dur="500"/>
                                        <p:tgtEl>
                                          <p:spTgt spid="21"/>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22"/>
                                        </p:tgtEl>
                                        <p:attrNameLst>
                                          <p:attrName>style.visibility</p:attrName>
                                        </p:attrNameLst>
                                      </p:cBhvr>
                                      <p:to>
                                        <p:strVal val="visible"/>
                                      </p:to>
                                    </p:set>
                                    <p:animEffect transition="in" filter="wipe(up)">
                                      <p:cBhvr>
                                        <p:cTn id="1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2" grpId="0" animBg="1"/>
      <p:bldP spid="13" grpId="0" animBg="1"/>
      <p:bldP spid="17" grpId="0" animBg="1"/>
      <p:bldP spid="18"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p>
          <a:p>
            <a:pPr marL="457200" indent="-457200">
              <a:buFont typeface="Wingdings" pitchFamily="2" charset="2"/>
              <a:buChar char="q"/>
            </a:pPr>
            <a:r>
              <a:rPr lang="en-US" dirty="0" smtClean="0"/>
              <a:t>Return type change is possible at class level. Covariant return type works only for non-primitive return types.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350"/>
            <a:ext cx="7886700" cy="4499373"/>
          </a:xfrm>
        </p:spPr>
        <p:txBody>
          <a:bodyPr>
            <a:normAutofit fontScale="47500" lnSpcReduction="20000"/>
          </a:bodyPr>
          <a:lstStyle/>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final</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"arranged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Child </a:t>
            </a:r>
            <a:r>
              <a:rPr lang="en-US" sz="2400" b="1" dirty="0" smtClean="0">
                <a:solidFill>
                  <a:srgbClr val="0000FF"/>
                </a:solidFill>
                <a:highlight>
                  <a:srgbClr val="FFFFFF"/>
                </a:highlight>
                <a:latin typeface="Consolas" pitchFamily="49" charset="0"/>
                <a:cs typeface="Consolas" pitchFamily="49" charset="0"/>
              </a:rPr>
              <a:t>extends</a:t>
            </a:r>
            <a:r>
              <a:rPr lang="en-US" sz="2400" b="1"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"Love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static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main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String </a:t>
            </a:r>
            <a:r>
              <a:rPr lang="en-US" sz="2400" dirty="0" err="1" smtClean="0">
                <a:solidFill>
                  <a:srgbClr val="000000"/>
                </a:solidFill>
                <a:highlight>
                  <a:srgbClr val="FFFFFF"/>
                </a:highlight>
                <a:latin typeface="Consolas" pitchFamily="49" charset="0"/>
                <a:cs typeface="Consolas" pitchFamily="49" charset="0"/>
              </a:rPr>
              <a:t>args</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Child c </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 </a:t>
            </a:r>
            <a:r>
              <a:rPr lang="en-US" sz="2400" b="1" dirty="0" smtClean="0">
                <a:solidFill>
                  <a:srgbClr val="0000FF"/>
                </a:solidFill>
                <a:highlight>
                  <a:srgbClr val="FFFFFF"/>
                </a:highlight>
                <a:latin typeface="Consolas" pitchFamily="49" charset="0"/>
                <a:cs typeface="Consolas" pitchFamily="49" charset="0"/>
              </a:rPr>
              <a:t>new</a:t>
            </a:r>
            <a:r>
              <a:rPr lang="en-US" sz="2400" b="1" dirty="0" smtClean="0">
                <a:solidFill>
                  <a:srgbClr val="000000"/>
                </a:solidFill>
                <a:highlight>
                  <a:srgbClr val="FFFFFF"/>
                </a:highlight>
                <a:latin typeface="Consolas" pitchFamily="49" charset="0"/>
                <a:cs typeface="Consolas" pitchFamily="49" charset="0"/>
              </a:rPr>
              <a:t> Child</a:t>
            </a:r>
            <a:r>
              <a:rPr lang="en-US" sz="2400" b="1" dirty="0" smtClean="0">
                <a:solidFill>
                  <a:srgbClr val="000080"/>
                </a:solidFill>
                <a:highlight>
                  <a:srgbClr val="FFFFFF"/>
                </a:highlight>
                <a:latin typeface="Consolas" pitchFamily="49" charset="0"/>
                <a:cs typeface="Consolas" pitchFamily="49" charset="0"/>
              </a:rPr>
              <a:t>();</a:t>
            </a:r>
            <a:endParaRPr lang="en-US" sz="2400" b="1"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c</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dirty="0">
              <a:latin typeface="Consolas" pitchFamily="49" charset="0"/>
              <a:cs typeface="Consolas" pitchFamily="49" charset="0"/>
            </a:endParaRPr>
          </a:p>
        </p:txBody>
      </p:sp>
      <p:cxnSp>
        <p:nvCxnSpPr>
          <p:cNvPr id="7" name="Straight Connector 6"/>
          <p:cNvCxnSpPr/>
          <p:nvPr/>
        </p:nvCxnSpPr>
        <p:spPr>
          <a:xfrm>
            <a:off x="990600" y="742950"/>
            <a:ext cx="14478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4876800" y="2724150"/>
            <a:ext cx="3429000" cy="1447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Error:</a:t>
            </a:r>
          </a:p>
          <a:p>
            <a:pPr algn="ctr"/>
            <a:r>
              <a:rPr lang="en-US" dirty="0" smtClean="0"/>
              <a:t>Final methods cannot be </a:t>
            </a:r>
            <a:r>
              <a:rPr lang="en-US" dirty="0" err="1" smtClean="0"/>
              <a:t>overriden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886700" cy="994172"/>
          </a:xfrm>
        </p:spPr>
        <p:txBody>
          <a:bodyPr/>
          <a:lstStyle/>
          <a:p>
            <a:r>
              <a:rPr lang="en-US" b="1" dirty="0" smtClean="0"/>
              <a:t>Some interview questions with final </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85750"/>
            <a:ext cx="7886700" cy="4346973"/>
          </a:xfrm>
        </p:spPr>
        <p:txBody>
          <a:bodyPr>
            <a:normAutofit fontScale="47500" lnSpcReduction="20000"/>
          </a:bodyPr>
          <a:lstStyle/>
          <a:p>
            <a:pPr>
              <a:buNone/>
            </a:pPr>
            <a:r>
              <a:rPr lang="en-US" sz="2400" dirty="0" smtClean="0">
                <a:solidFill>
                  <a:srgbClr val="8000FF"/>
                </a:solidFill>
                <a:highlight>
                  <a:srgbClr val="FFFFFF"/>
                </a:highlight>
                <a:latin typeface="Consolas" pitchFamily="49" charset="0"/>
                <a:cs typeface="Consolas" pitchFamily="49" charset="0"/>
              </a:rPr>
              <a:t>final class</a:t>
            </a:r>
            <a:r>
              <a:rPr lang="en-US" sz="2400"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   </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"arranged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Child </a:t>
            </a:r>
            <a:r>
              <a:rPr lang="en-US" sz="2400" b="1" dirty="0" smtClean="0">
                <a:solidFill>
                  <a:srgbClr val="0000FF"/>
                </a:solidFill>
                <a:highlight>
                  <a:srgbClr val="FFFFFF"/>
                </a:highlight>
                <a:latin typeface="Consolas" pitchFamily="49" charset="0"/>
                <a:cs typeface="Consolas" pitchFamily="49" charset="0"/>
              </a:rPr>
              <a:t>extends</a:t>
            </a:r>
            <a:r>
              <a:rPr lang="en-US" sz="2400" b="1"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"Love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static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main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String </a:t>
            </a:r>
            <a:r>
              <a:rPr lang="en-US" sz="2400" dirty="0" err="1" smtClean="0">
                <a:solidFill>
                  <a:srgbClr val="000000"/>
                </a:solidFill>
                <a:highlight>
                  <a:srgbClr val="FFFFFF"/>
                </a:highlight>
                <a:latin typeface="Consolas" pitchFamily="49" charset="0"/>
                <a:cs typeface="Consolas" pitchFamily="49" charset="0"/>
              </a:rPr>
              <a:t>args</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Child c </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 </a:t>
            </a:r>
            <a:r>
              <a:rPr lang="en-US" sz="2400" b="1" dirty="0" smtClean="0">
                <a:solidFill>
                  <a:srgbClr val="0000FF"/>
                </a:solidFill>
                <a:highlight>
                  <a:srgbClr val="FFFFFF"/>
                </a:highlight>
                <a:latin typeface="Consolas" pitchFamily="49" charset="0"/>
                <a:cs typeface="Consolas" pitchFamily="49" charset="0"/>
              </a:rPr>
              <a:t>new</a:t>
            </a:r>
            <a:r>
              <a:rPr lang="en-US" sz="2400" b="1" dirty="0" smtClean="0">
                <a:solidFill>
                  <a:srgbClr val="000000"/>
                </a:solidFill>
                <a:highlight>
                  <a:srgbClr val="FFFFFF"/>
                </a:highlight>
                <a:latin typeface="Consolas" pitchFamily="49" charset="0"/>
                <a:cs typeface="Consolas" pitchFamily="49" charset="0"/>
              </a:rPr>
              <a:t> Child</a:t>
            </a:r>
            <a:r>
              <a:rPr lang="en-US" sz="2400" b="1" dirty="0" smtClean="0">
                <a:solidFill>
                  <a:srgbClr val="000080"/>
                </a:solidFill>
                <a:highlight>
                  <a:srgbClr val="FFFFFF"/>
                </a:highlight>
                <a:latin typeface="Consolas" pitchFamily="49" charset="0"/>
                <a:cs typeface="Consolas" pitchFamily="49" charset="0"/>
              </a:rPr>
              <a:t>();</a:t>
            </a:r>
            <a:endParaRPr lang="en-US" sz="2400" b="1"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c</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dirty="0">
              <a:latin typeface="Consolas" pitchFamily="49" charset="0"/>
              <a:cs typeface="Consolas" pitchFamily="49" charset="0"/>
            </a:endParaRPr>
          </a:p>
        </p:txBody>
      </p:sp>
      <p:cxnSp>
        <p:nvCxnSpPr>
          <p:cNvPr id="5" name="Straight Connector 4"/>
          <p:cNvCxnSpPr/>
          <p:nvPr/>
        </p:nvCxnSpPr>
        <p:spPr>
          <a:xfrm>
            <a:off x="685800" y="438150"/>
            <a:ext cx="14478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7" name="Rounded Rectangle 6"/>
          <p:cNvSpPr/>
          <p:nvPr/>
        </p:nvSpPr>
        <p:spPr>
          <a:xfrm>
            <a:off x="5867400" y="1352550"/>
            <a:ext cx="2362200" cy="1447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Final class cannot be inherited, therefore it throws an error!</a:t>
            </a:r>
            <a:endParaRPr lang="en-US" dirty="0"/>
          </a:p>
        </p:txBody>
      </p:sp>
      <p:sp>
        <p:nvSpPr>
          <p:cNvPr id="8" name="Rounded Rectangle 7"/>
          <p:cNvSpPr/>
          <p:nvPr/>
        </p:nvSpPr>
        <p:spPr>
          <a:xfrm>
            <a:off x="5029200" y="1428750"/>
            <a:ext cx="3200400" cy="1447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Inside a final class, what happens to variables and methods?</a:t>
            </a:r>
            <a:endParaRPr lang="en-US" dirty="0"/>
          </a:p>
        </p:txBody>
      </p:sp>
      <p:sp>
        <p:nvSpPr>
          <p:cNvPr id="9" name="TextBox 8"/>
          <p:cNvSpPr txBox="1"/>
          <p:nvPr/>
        </p:nvSpPr>
        <p:spPr>
          <a:xfrm>
            <a:off x="914400" y="514350"/>
            <a:ext cx="4114800" cy="1200329"/>
          </a:xfrm>
          <a:prstGeom prst="rect">
            <a:avLst/>
          </a:prstGeom>
          <a:solidFill>
            <a:schemeClr val="bg1"/>
          </a:solidFill>
        </p:spPr>
        <p:txBody>
          <a:bodyPr wrap="square" rtlCol="0">
            <a:spAutoFit/>
          </a:bodyPr>
          <a:lstStyle/>
          <a:p>
            <a:r>
              <a:rPr lang="en-US" sz="1200" dirty="0" err="1" smtClean="0">
                <a:solidFill>
                  <a:srgbClr val="8000FF"/>
                </a:solidFill>
                <a:highlight>
                  <a:srgbClr val="FFFFFF"/>
                </a:highlight>
                <a:latin typeface="Consolas" pitchFamily="49" charset="0"/>
                <a:cs typeface="Consolas" pitchFamily="49" charset="0"/>
              </a:rPr>
              <a:t>int</a:t>
            </a:r>
            <a:r>
              <a:rPr lang="en-US" sz="1200" dirty="0" smtClean="0">
                <a:solidFill>
                  <a:srgbClr val="000000"/>
                </a:solidFill>
                <a:highlight>
                  <a:srgbClr val="FFFFFF"/>
                </a:highlight>
                <a:latin typeface="Consolas" pitchFamily="49" charset="0"/>
                <a:cs typeface="Consolas" pitchFamily="49" charset="0"/>
              </a:rPr>
              <a:t> a </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FF8000"/>
                </a:solidFill>
                <a:highlight>
                  <a:srgbClr val="FFFFFF"/>
                </a:highlight>
                <a:latin typeface="Consolas" pitchFamily="49" charset="0"/>
                <a:cs typeface="Consolas" pitchFamily="49" charset="0"/>
              </a:rPr>
              <a:t>100</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r>
              <a:rPr lang="en-US" sz="1200" dirty="0" smtClean="0">
                <a:solidFill>
                  <a:srgbClr val="8000FF"/>
                </a:solidFill>
                <a:highlight>
                  <a:srgbClr val="FFFFFF"/>
                </a:highlight>
                <a:latin typeface="Consolas" pitchFamily="49" charset="0"/>
                <a:cs typeface="Consolas" pitchFamily="49" charset="0"/>
              </a:rPr>
              <a:t>void</a:t>
            </a:r>
            <a:r>
              <a:rPr lang="en-US" sz="1200" dirty="0" smtClean="0">
                <a:solidFill>
                  <a:srgbClr val="000000"/>
                </a:solidFill>
                <a:highlight>
                  <a:srgbClr val="FFFFFF"/>
                </a:highlight>
                <a:latin typeface="Consolas" pitchFamily="49" charset="0"/>
                <a:cs typeface="Consolas" pitchFamily="49" charset="0"/>
              </a:rPr>
              <a:t> marry</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r>
              <a:rPr lang="en-US" sz="1200" dirty="0" smtClean="0">
                <a:solidFill>
                  <a:srgbClr val="000000"/>
                </a:solidFill>
                <a:highlight>
                  <a:srgbClr val="FFFFFF"/>
                </a:highlight>
                <a:latin typeface="Consolas" pitchFamily="49" charset="0"/>
                <a:cs typeface="Consolas" pitchFamily="49" charset="0"/>
              </a:rPr>
              <a:t>a </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 </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FF8000"/>
                </a:solidFill>
                <a:highlight>
                  <a:srgbClr val="FFFFFF"/>
                </a:highlight>
                <a:latin typeface="Consolas" pitchFamily="49" charset="0"/>
                <a:cs typeface="Consolas" pitchFamily="49" charset="0"/>
              </a:rPr>
              <a:t>10</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r>
              <a:rPr lang="en-US" sz="1200" dirty="0" err="1" smtClean="0">
                <a:solidFill>
                  <a:srgbClr val="000000"/>
                </a:solidFill>
                <a:highlight>
                  <a:srgbClr val="FFFFFF"/>
                </a:highlight>
                <a:latin typeface="Consolas" pitchFamily="49" charset="0"/>
                <a:cs typeface="Consolas" pitchFamily="49" charset="0"/>
              </a:rPr>
              <a:t>System</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out</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println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a</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p:txBody>
      </p:sp>
      <p:cxnSp>
        <p:nvCxnSpPr>
          <p:cNvPr id="11" name="Straight Connector 10"/>
          <p:cNvCxnSpPr/>
          <p:nvPr/>
        </p:nvCxnSpPr>
        <p:spPr>
          <a:xfrm>
            <a:off x="990600" y="1504950"/>
            <a:ext cx="1752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3" name="Oval 12"/>
          <p:cNvSpPr/>
          <p:nvPr/>
        </p:nvSpPr>
        <p:spPr>
          <a:xfrm>
            <a:off x="3124200" y="971550"/>
            <a:ext cx="914400" cy="838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110</a:t>
            </a:r>
            <a:endParaRPr lang="en-US" dirty="0"/>
          </a:p>
        </p:txBody>
      </p:sp>
      <p:sp>
        <p:nvSpPr>
          <p:cNvPr id="14" name="Rounded Rectangle 13"/>
          <p:cNvSpPr/>
          <p:nvPr/>
        </p:nvSpPr>
        <p:spPr>
          <a:xfrm>
            <a:off x="5181600" y="1581150"/>
            <a:ext cx="3200400" cy="1447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Inside a final class, variables are not final!</a:t>
            </a:r>
            <a:endParaRPr lang="en-US" dirty="0"/>
          </a:p>
        </p:txBody>
      </p:sp>
      <p:sp>
        <p:nvSpPr>
          <p:cNvPr id="15" name="Rounded Rectangle 14"/>
          <p:cNvSpPr/>
          <p:nvPr/>
        </p:nvSpPr>
        <p:spPr>
          <a:xfrm>
            <a:off x="5334000" y="1733550"/>
            <a:ext cx="3200400" cy="1447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Inside a final class, methods are final, as they don’t allow </a:t>
            </a:r>
            <a:r>
              <a:rPr lang="en-US" dirty="0" err="1" smtClean="0"/>
              <a:t>overridding</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down)">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2209800" y="209550"/>
            <a:ext cx="4572000" cy="838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FINAL CLASS</a:t>
            </a:r>
            <a:endParaRPr lang="en-US" b="1" dirty="0"/>
          </a:p>
        </p:txBody>
      </p:sp>
      <p:sp>
        <p:nvSpPr>
          <p:cNvPr id="5" name="Rounded Rectangle 4"/>
          <p:cNvSpPr/>
          <p:nvPr/>
        </p:nvSpPr>
        <p:spPr>
          <a:xfrm>
            <a:off x="14478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FINAL METHODS</a:t>
            </a:r>
            <a:endParaRPr lang="en-US" dirty="0"/>
          </a:p>
        </p:txBody>
      </p:sp>
      <p:sp>
        <p:nvSpPr>
          <p:cNvPr id="6" name="Rounded Rectangle 5"/>
          <p:cNvSpPr/>
          <p:nvPr/>
        </p:nvSpPr>
        <p:spPr>
          <a:xfrm>
            <a:off x="55626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NON FINAL VARIABLES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0.21667 -0.2962 L 0 -4.26412E-6 " pathEditMode="relative" rAng="0" ptsTypes="AA">
                                      <p:cBhvr>
                                        <p:cTn id="10" dur="2000" fill="hold"/>
                                        <p:tgtEl>
                                          <p:spTgt spid="5"/>
                                        </p:tgtEl>
                                        <p:attrNameLst>
                                          <p:attrName>ppt_x</p:attrName>
                                          <p:attrName>ppt_y</p:attrName>
                                        </p:attrNameLst>
                                      </p:cBhvr>
                                      <p:rCtr x="-108" y="148"/>
                                    </p:animMotion>
                                  </p:childTnLst>
                                </p:cTn>
                              </p:par>
                              <p:par>
                                <p:cTn id="11" presetID="0" presetClass="path" presetSubtype="0" accel="50000" decel="50000" fill="hold" grpId="1" nodeType="withEffect">
                                  <p:stCondLst>
                                    <p:cond delay="0"/>
                                  </p:stCondLst>
                                  <p:childTnLst>
                                    <p:animMotion origin="layout" path="M -0.24167 -0.31101 L 1.11022E-16 -4.99537E-6 " pathEditMode="relative" rAng="0" ptsTypes="AA">
                                      <p:cBhvr>
                                        <p:cTn id="12" dur="2000" fill="hold"/>
                                        <p:tgtEl>
                                          <p:spTgt spid="6"/>
                                        </p:tgtEl>
                                        <p:attrNameLst>
                                          <p:attrName>ppt_x</p:attrName>
                                          <p:attrName>ppt_y</p:attrName>
                                        </p:attrNameLst>
                                      </p:cBhvr>
                                      <p:rCtr x="121" y="1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p>
          <a:p>
            <a:pPr marL="457200" indent="-457200">
              <a:buFont typeface="Wingdings" pitchFamily="2" charset="2"/>
              <a:buChar char="q"/>
            </a:pPr>
            <a:r>
              <a:rPr lang="en-US" dirty="0" smtClean="0"/>
              <a:t>Return type change is possible at class level. Covariant return type works only for non-primitive return types.</a:t>
            </a:r>
          </a:p>
          <a:p>
            <a:pPr marL="457200" indent="-457200">
              <a:buFont typeface="Wingdings" pitchFamily="2" charset="2"/>
              <a:buChar char="q"/>
            </a:pPr>
            <a:r>
              <a:rPr lang="en-US" dirty="0" smtClean="0"/>
              <a:t>Final methods cannot be overridden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left)">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886700" cy="438150"/>
          </a:xfrm>
        </p:spPr>
        <p:txBody>
          <a:bodyPr>
            <a:normAutofit fontScale="90000"/>
          </a:bodyPr>
          <a:lstStyle/>
          <a:p>
            <a:pPr algn="ctr"/>
            <a:r>
              <a:rPr lang="en-US" dirty="0" smtClean="0"/>
              <a:t>Working with static modifiers!</a:t>
            </a:r>
            <a:endParaRPr lang="en-US" dirty="0"/>
          </a:p>
        </p:txBody>
      </p:sp>
      <p:sp>
        <p:nvSpPr>
          <p:cNvPr id="3" name="Content Placeholder 2"/>
          <p:cNvSpPr>
            <a:spLocks noGrp="1"/>
          </p:cNvSpPr>
          <p:nvPr>
            <p:ph idx="1"/>
          </p:nvPr>
        </p:nvSpPr>
        <p:spPr>
          <a:xfrm>
            <a:off x="628650" y="895350"/>
            <a:ext cx="7886700" cy="3737373"/>
          </a:xfrm>
        </p:spPr>
        <p:txBody>
          <a:bodyPr/>
          <a:lstStyle/>
          <a:p>
            <a:pPr>
              <a:buNone/>
            </a:pPr>
            <a:endParaRPr lang="en-US" dirty="0"/>
          </a:p>
        </p:txBody>
      </p:sp>
      <p:sp>
        <p:nvSpPr>
          <p:cNvPr id="4" name="Rounded Rectangle 3"/>
          <p:cNvSpPr/>
          <p:nvPr/>
        </p:nvSpPr>
        <p:spPr>
          <a:xfrm>
            <a:off x="2590800" y="590550"/>
            <a:ext cx="4876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Parent P = new Parent();</a:t>
            </a:r>
          </a:p>
        </p:txBody>
      </p:sp>
      <p:sp>
        <p:nvSpPr>
          <p:cNvPr id="5" name="Oval 4"/>
          <p:cNvSpPr/>
          <p:nvPr/>
        </p:nvSpPr>
        <p:spPr>
          <a:xfrm>
            <a:off x="685800" y="438150"/>
            <a:ext cx="1676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Creating object for Parent class</a:t>
            </a:r>
            <a:endParaRPr lang="en-US" sz="1400" dirty="0"/>
          </a:p>
        </p:txBody>
      </p:sp>
      <p:sp>
        <p:nvSpPr>
          <p:cNvPr id="6" name="Rounded Rectangle 5"/>
          <p:cNvSpPr/>
          <p:nvPr/>
        </p:nvSpPr>
        <p:spPr>
          <a:xfrm>
            <a:off x="2590800" y="1733550"/>
            <a:ext cx="4876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Child C = new Child();</a:t>
            </a:r>
          </a:p>
        </p:txBody>
      </p:sp>
      <p:sp>
        <p:nvSpPr>
          <p:cNvPr id="7" name="Oval 6"/>
          <p:cNvSpPr/>
          <p:nvPr/>
        </p:nvSpPr>
        <p:spPr>
          <a:xfrm>
            <a:off x="609600" y="158115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Creating object for</a:t>
            </a:r>
          </a:p>
          <a:p>
            <a:pPr algn="ctr"/>
            <a:r>
              <a:rPr lang="en-US" sz="1400" dirty="0" smtClean="0"/>
              <a:t>Child</a:t>
            </a:r>
          </a:p>
          <a:p>
            <a:pPr algn="ctr"/>
            <a:r>
              <a:rPr lang="en-US" sz="1400" dirty="0" smtClean="0"/>
              <a:t>class</a:t>
            </a:r>
            <a:endParaRPr lang="en-US" sz="1400" dirty="0"/>
          </a:p>
        </p:txBody>
      </p:sp>
      <p:sp>
        <p:nvSpPr>
          <p:cNvPr id="8" name="Rounded Rectangle 7"/>
          <p:cNvSpPr/>
          <p:nvPr/>
        </p:nvSpPr>
        <p:spPr>
          <a:xfrm>
            <a:off x="2590800" y="2876550"/>
            <a:ext cx="4876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u="sng" dirty="0" smtClean="0"/>
              <a:t>Parent P = new Child();</a:t>
            </a:r>
          </a:p>
        </p:txBody>
      </p:sp>
      <p:sp>
        <p:nvSpPr>
          <p:cNvPr id="9" name="Oval 8"/>
          <p:cNvSpPr/>
          <p:nvPr/>
        </p:nvSpPr>
        <p:spPr>
          <a:xfrm>
            <a:off x="609600" y="272415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Creating object for Child class using Parent .</a:t>
            </a:r>
            <a:endParaRPr lang="en-US" sz="1400" dirty="0"/>
          </a:p>
        </p:txBody>
      </p:sp>
      <p:sp>
        <p:nvSpPr>
          <p:cNvPr id="10" name="Rounded Rectangle 9"/>
          <p:cNvSpPr/>
          <p:nvPr/>
        </p:nvSpPr>
        <p:spPr>
          <a:xfrm>
            <a:off x="2667000" y="3943350"/>
            <a:ext cx="4876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u="sng" dirty="0" smtClean="0"/>
              <a:t>Child C = new Parent();</a:t>
            </a:r>
          </a:p>
        </p:txBody>
      </p:sp>
      <p:sp>
        <p:nvSpPr>
          <p:cNvPr id="11" name="Oval 10"/>
          <p:cNvSpPr/>
          <p:nvPr/>
        </p:nvSpPr>
        <p:spPr>
          <a:xfrm>
            <a:off x="685800" y="3790950"/>
            <a:ext cx="1752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Creating object for Child class using Parent .</a:t>
            </a:r>
            <a:endParaRPr lang="en-US" sz="1400" dirty="0"/>
          </a:p>
        </p:txBody>
      </p:sp>
      <p:grpSp>
        <p:nvGrpSpPr>
          <p:cNvPr id="18" name="Group 17"/>
          <p:cNvGrpSpPr/>
          <p:nvPr/>
        </p:nvGrpSpPr>
        <p:grpSpPr>
          <a:xfrm>
            <a:off x="4191000" y="3562350"/>
            <a:ext cx="1828800" cy="1295400"/>
            <a:chOff x="4191000" y="3562350"/>
            <a:chExt cx="1828800" cy="1295400"/>
          </a:xfrm>
        </p:grpSpPr>
        <p:cxnSp>
          <p:nvCxnSpPr>
            <p:cNvPr id="13" name="Straight Connector 12"/>
            <p:cNvCxnSpPr/>
            <p:nvPr/>
          </p:nvCxnSpPr>
          <p:spPr>
            <a:xfrm>
              <a:off x="4191000" y="3638550"/>
              <a:ext cx="1752600" cy="1219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flipV="1">
              <a:off x="4343400" y="3562350"/>
              <a:ext cx="1676400" cy="1295400"/>
            </a:xfrm>
            <a:prstGeom prst="line">
              <a:avLst/>
            </a:prstGeom>
          </p:spPr>
          <p:style>
            <a:lnRef idx="3">
              <a:schemeClr val="accent2"/>
            </a:lnRef>
            <a:fillRef idx="0">
              <a:schemeClr val="accent2"/>
            </a:fillRef>
            <a:effectRef idx="2">
              <a:schemeClr val="accent2"/>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1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10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1000"/>
                                        <p:tgtEl>
                                          <p:spTgt spid="18"/>
                                        </p:tgtEl>
                                      </p:cBhvr>
                                    </p:animEffect>
                                    <p:anim calcmode="lin" valueType="num">
                                      <p:cBhvr>
                                        <p:cTn id="61" dur="1000" fill="hold"/>
                                        <p:tgtEl>
                                          <p:spTgt spid="18"/>
                                        </p:tgtEl>
                                        <p:attrNameLst>
                                          <p:attrName>ppt_x</p:attrName>
                                        </p:attrNameLst>
                                      </p:cBhvr>
                                      <p:tavLst>
                                        <p:tav tm="0">
                                          <p:val>
                                            <p:strVal val="#ppt_x"/>
                                          </p:val>
                                        </p:tav>
                                        <p:tav tm="100000">
                                          <p:val>
                                            <p:strVal val="#ppt_x"/>
                                          </p:val>
                                        </p:tav>
                                      </p:tavLst>
                                    </p:anim>
                                    <p:anim calcmode="lin" valueType="num">
                                      <p:cBhvr>
                                        <p:cTn id="6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Rounded Rectangle 3"/>
          <p:cNvSpPr/>
          <p:nvPr/>
        </p:nvSpPr>
        <p:spPr>
          <a:xfrm>
            <a:off x="2209800" y="209550"/>
            <a:ext cx="45720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JAVA POLYMORPHISM</a:t>
            </a:r>
            <a:endParaRPr lang="en-US" b="1" dirty="0"/>
          </a:p>
        </p:txBody>
      </p:sp>
      <p:sp>
        <p:nvSpPr>
          <p:cNvPr id="5" name="Rounded Rectangle 4"/>
          <p:cNvSpPr/>
          <p:nvPr/>
        </p:nvSpPr>
        <p:spPr>
          <a:xfrm>
            <a:off x="14478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Compile time polymorphism</a:t>
            </a:r>
            <a:endParaRPr lang="en-US" dirty="0"/>
          </a:p>
        </p:txBody>
      </p:sp>
      <p:sp>
        <p:nvSpPr>
          <p:cNvPr id="6" name="Rounded Rectangle 5"/>
          <p:cNvSpPr/>
          <p:nvPr/>
        </p:nvSpPr>
        <p:spPr>
          <a:xfrm>
            <a:off x="55626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Runtime polymorphism</a:t>
            </a:r>
            <a:endParaRPr lang="en-US" dirty="0"/>
          </a:p>
        </p:txBody>
      </p:sp>
      <p:sp>
        <p:nvSpPr>
          <p:cNvPr id="9" name="Rounded Rectangle 8"/>
          <p:cNvSpPr/>
          <p:nvPr/>
        </p:nvSpPr>
        <p:spPr>
          <a:xfrm>
            <a:off x="1371600" y="2952750"/>
            <a:ext cx="2133600"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Or static binding or early binding </a:t>
            </a:r>
          </a:p>
          <a:p>
            <a:pPr algn="ctr"/>
            <a:r>
              <a:rPr lang="en-US" dirty="0" smtClean="0"/>
              <a:t>Ex: method overloading</a:t>
            </a:r>
          </a:p>
        </p:txBody>
      </p:sp>
      <p:sp>
        <p:nvSpPr>
          <p:cNvPr id="10" name="Rounded Rectangle 9"/>
          <p:cNvSpPr/>
          <p:nvPr/>
        </p:nvSpPr>
        <p:spPr>
          <a:xfrm>
            <a:off x="5562600" y="2952750"/>
            <a:ext cx="2133600" cy="1371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Or dynamic binding or late binding </a:t>
            </a:r>
          </a:p>
          <a:p>
            <a:pPr algn="ctr"/>
            <a:r>
              <a:rPr lang="en-US" dirty="0" smtClean="0"/>
              <a:t>Ex: method overriding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0.21667 -0.2962 L 0 -4.26412E-6 " pathEditMode="relative" rAng="0" ptsTypes="AA">
                                      <p:cBhvr>
                                        <p:cTn id="10" dur="2000" fill="hold"/>
                                        <p:tgtEl>
                                          <p:spTgt spid="5"/>
                                        </p:tgtEl>
                                        <p:attrNameLst>
                                          <p:attrName>ppt_x</p:attrName>
                                          <p:attrName>ppt_y</p:attrName>
                                        </p:attrNameLst>
                                      </p:cBhvr>
                                      <p:rCtr x="-108" y="148"/>
                                    </p:animMotion>
                                  </p:childTnLst>
                                </p:cTn>
                              </p:par>
                              <p:par>
                                <p:cTn id="11" presetID="0" presetClass="path" presetSubtype="0" accel="50000" decel="50000" fill="hold" grpId="1" nodeType="withEffect">
                                  <p:stCondLst>
                                    <p:cond delay="0"/>
                                  </p:stCondLst>
                                  <p:childTnLst>
                                    <p:animMotion origin="layout" path="M -0.24167 -0.31101 L 1.11022E-16 -4.99537E-6 " pathEditMode="relative" rAng="0" ptsTypes="AA">
                                      <p:cBhvr>
                                        <p:cTn id="12" dur="2000" fill="hold"/>
                                        <p:tgtEl>
                                          <p:spTgt spid="6"/>
                                        </p:tgtEl>
                                        <p:attrNameLst>
                                          <p:attrName>ppt_x</p:attrName>
                                          <p:attrName>ppt_y</p:attrName>
                                        </p:attrNameLst>
                                      </p:cBhvr>
                                      <p:rCtr x="121" y="156"/>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9550"/>
            <a:ext cx="9144000" cy="4933950"/>
          </a:xfrm>
        </p:spPr>
        <p:txBody>
          <a:bodyPr numCol="2">
            <a:normAutofit/>
          </a:bodyPr>
          <a:lstStyle/>
          <a:p>
            <a:pPr>
              <a:buNone/>
            </a:pPr>
            <a:r>
              <a:rPr lang="en-US" sz="1400" dirty="0" smtClean="0">
                <a:solidFill>
                  <a:srgbClr val="8000FF"/>
                </a:solidFill>
                <a:highlight>
                  <a:srgbClr val="FFFFFF"/>
                </a:highlight>
                <a:latin typeface="Consolas" pitchFamily="49" charset="0"/>
                <a:cs typeface="Consolas" pitchFamily="49" charset="0"/>
              </a:rPr>
              <a:t>class</a:t>
            </a:r>
            <a:r>
              <a:rPr lang="en-US" sz="1400" dirty="0" smtClean="0">
                <a:solidFill>
                  <a:srgbClr val="000000"/>
                </a:solidFill>
                <a:highlight>
                  <a:srgbClr val="FFFFFF"/>
                </a:highlight>
                <a:latin typeface="Consolas" pitchFamily="49" charset="0"/>
                <a:cs typeface="Consolas" pitchFamily="49" charset="0"/>
              </a:rPr>
              <a:t> Parent</a:t>
            </a: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"Parent -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8000FF"/>
                </a:solidFill>
                <a:highlight>
                  <a:srgbClr val="FFFFFF"/>
                </a:highlight>
                <a:latin typeface="Consolas" pitchFamily="49" charset="0"/>
                <a:cs typeface="Consolas" pitchFamily="49" charset="0"/>
              </a:rPr>
              <a:t>public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class</a:t>
            </a:r>
            <a:r>
              <a:rPr lang="en-US" sz="1400" dirty="0" smtClean="0">
                <a:solidFill>
                  <a:srgbClr val="000000"/>
                </a:solidFill>
                <a:highlight>
                  <a:srgbClr val="FFFFFF"/>
                </a:highlight>
                <a:latin typeface="Consolas" pitchFamily="49" charset="0"/>
                <a:cs typeface="Consolas" pitchFamily="49" charset="0"/>
              </a:rPr>
              <a:t> Child </a:t>
            </a:r>
            <a:r>
              <a:rPr lang="en-US" sz="1400" b="1" dirty="0" smtClean="0">
                <a:solidFill>
                  <a:srgbClr val="0000FF"/>
                </a:solidFill>
                <a:highlight>
                  <a:srgbClr val="FFFFFF"/>
                </a:highlight>
                <a:latin typeface="Consolas" pitchFamily="49" charset="0"/>
                <a:cs typeface="Consolas" pitchFamily="49" charset="0"/>
              </a:rPr>
              <a:t>extends</a:t>
            </a:r>
            <a:r>
              <a:rPr lang="en-US" sz="1400" b="1" dirty="0" smtClean="0">
                <a:solidFill>
                  <a:srgbClr val="000000"/>
                </a:solidFill>
                <a:highlight>
                  <a:srgbClr val="FFFFFF"/>
                </a:highlight>
                <a:latin typeface="Consolas" pitchFamily="49" charset="0"/>
                <a:cs typeface="Consolas" pitchFamily="49" charset="0"/>
              </a:rPr>
              <a:t> Parent</a:t>
            </a: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"Child -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p>
          <a:p>
            <a:pPr>
              <a:buNone/>
            </a:pPr>
            <a:endParaRPr lang="en-US" sz="1400" dirty="0" smtClean="0">
              <a:solidFill>
                <a:srgbClr val="000080"/>
              </a:solidFill>
              <a:highlight>
                <a:srgbClr val="FFFFFF"/>
              </a:highlight>
              <a:latin typeface="Consolas" pitchFamily="49" charset="0"/>
              <a:cs typeface="Consolas" pitchFamily="49" charset="0"/>
            </a:endParaRPr>
          </a:p>
          <a:p>
            <a:pPr>
              <a:buNone/>
            </a:pPr>
            <a:endParaRPr lang="en-US" sz="1400" dirty="0" smtClean="0">
              <a:solidFill>
                <a:srgbClr val="000000"/>
              </a:solidFill>
              <a:highlight>
                <a:srgbClr val="FFFFFF"/>
              </a:highlight>
              <a:latin typeface="Consolas" pitchFamily="49" charset="0"/>
              <a:cs typeface="Consolas" pitchFamily="49" charset="0"/>
            </a:endParaRPr>
          </a:p>
          <a:p>
            <a:pPr>
              <a:buNone/>
            </a:pP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m2</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"Child - m2"</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public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static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main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String </a:t>
            </a:r>
            <a:r>
              <a:rPr lang="en-US" sz="1400" dirty="0" err="1" smtClean="0">
                <a:solidFill>
                  <a:srgbClr val="000000"/>
                </a:solidFill>
                <a:highlight>
                  <a:srgbClr val="FFFFFF"/>
                </a:highlight>
                <a:latin typeface="Consolas" pitchFamily="49" charset="0"/>
                <a:cs typeface="Consolas" pitchFamily="49" charset="0"/>
              </a:rPr>
              <a:t>args</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Parent p </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 </a:t>
            </a:r>
            <a:r>
              <a:rPr lang="en-US" sz="1400" b="1" dirty="0" smtClean="0">
                <a:solidFill>
                  <a:srgbClr val="0000FF"/>
                </a:solidFill>
                <a:highlight>
                  <a:srgbClr val="FFFFFF"/>
                </a:highlight>
                <a:latin typeface="Consolas" pitchFamily="49" charset="0"/>
                <a:cs typeface="Consolas" pitchFamily="49" charset="0"/>
              </a:rPr>
              <a:t>new</a:t>
            </a:r>
            <a:r>
              <a:rPr lang="en-US" sz="1400" b="1" dirty="0" smtClean="0">
                <a:solidFill>
                  <a:srgbClr val="000000"/>
                </a:solidFill>
                <a:highlight>
                  <a:srgbClr val="FFFFFF"/>
                </a:highlight>
                <a:latin typeface="Consolas" pitchFamily="49" charset="0"/>
                <a:cs typeface="Consolas" pitchFamily="49" charset="0"/>
              </a:rPr>
              <a:t> Child</a:t>
            </a:r>
            <a:r>
              <a:rPr lang="en-US" sz="1400" b="1" dirty="0" smtClean="0">
                <a:solidFill>
                  <a:srgbClr val="000080"/>
                </a:solidFill>
                <a:highlight>
                  <a:srgbClr val="FFFFFF"/>
                </a:highlight>
                <a:latin typeface="Consolas" pitchFamily="49" charset="0"/>
                <a:cs typeface="Consolas" pitchFamily="49" charset="0"/>
              </a:rPr>
              <a:t>();</a:t>
            </a:r>
            <a:endParaRPr lang="en-US" sz="1400" b="1"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p</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a:latin typeface="Consolas" pitchFamily="49" charset="0"/>
              <a:cs typeface="Consolas" pitchFamily="49" charset="0"/>
            </a:endParaRPr>
          </a:p>
        </p:txBody>
      </p:sp>
      <p:cxnSp>
        <p:nvCxnSpPr>
          <p:cNvPr id="5" name="Straight Connector 4"/>
          <p:cNvCxnSpPr/>
          <p:nvPr/>
        </p:nvCxnSpPr>
        <p:spPr>
          <a:xfrm rot="5400000">
            <a:off x="1801019" y="2675731"/>
            <a:ext cx="4933950" cy="1588"/>
          </a:xfrm>
          <a:prstGeom prst="line">
            <a:avLst/>
          </a:prstGeom>
        </p:spPr>
        <p:style>
          <a:lnRef idx="3">
            <a:schemeClr val="accent2"/>
          </a:lnRef>
          <a:fillRef idx="0">
            <a:schemeClr val="accent2"/>
          </a:fillRef>
          <a:effectRef idx="2">
            <a:schemeClr val="accent2"/>
          </a:effectRef>
          <a:fontRef idx="minor">
            <a:schemeClr val="tx1"/>
          </a:fontRef>
        </p:style>
      </p:cxnSp>
      <p:sp>
        <p:nvSpPr>
          <p:cNvPr id="6" name="Rounded Rectangle 5"/>
          <p:cNvSpPr/>
          <p:nvPr/>
        </p:nvSpPr>
        <p:spPr>
          <a:xfrm>
            <a:off x="5410200" y="3105150"/>
            <a:ext cx="2209800" cy="990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Output:</a:t>
            </a:r>
          </a:p>
          <a:p>
            <a:pPr algn="ctr"/>
            <a:r>
              <a:rPr lang="en-US" dirty="0" smtClean="0"/>
              <a:t>Child - m1</a:t>
            </a:r>
            <a:endParaRPr lang="en-US" dirty="0"/>
          </a:p>
        </p:txBody>
      </p:sp>
      <p:sp>
        <p:nvSpPr>
          <p:cNvPr id="7" name="Rounded Rectangle 6"/>
          <p:cNvSpPr/>
          <p:nvPr/>
        </p:nvSpPr>
        <p:spPr>
          <a:xfrm>
            <a:off x="5562600" y="3028950"/>
            <a:ext cx="2209800" cy="1676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At compile time, it checks the Parent class method and at run time, it executes the child class method</a:t>
            </a:r>
            <a:endParaRPr lang="en-US" dirty="0"/>
          </a:p>
        </p:txBody>
      </p:sp>
      <p:cxnSp>
        <p:nvCxnSpPr>
          <p:cNvPr id="9" name="Straight Arrow Connector 8"/>
          <p:cNvCxnSpPr>
            <a:endCxn id="7" idx="0"/>
          </p:cNvCxnSpPr>
          <p:nvPr/>
        </p:nvCxnSpPr>
        <p:spPr>
          <a:xfrm rot="16200000" flipH="1">
            <a:off x="6381750" y="2743200"/>
            <a:ext cx="533400" cy="381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5181600" y="257175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Consolas" pitchFamily="49" charset="0"/>
                <a:cs typeface="Consolas" pitchFamily="49" charset="0"/>
              </a:rPr>
              <a:t>p.m2()</a:t>
            </a:r>
            <a:endParaRPr lang="en-US" sz="1400" dirty="0">
              <a:latin typeface="Consolas" pitchFamily="49" charset="0"/>
              <a:cs typeface="Consolas" pitchFamily="49" charset="0"/>
            </a:endParaRPr>
          </a:p>
        </p:txBody>
      </p:sp>
      <p:grpSp>
        <p:nvGrpSpPr>
          <p:cNvPr id="21" name="Group 20"/>
          <p:cNvGrpSpPr/>
          <p:nvPr/>
        </p:nvGrpSpPr>
        <p:grpSpPr>
          <a:xfrm>
            <a:off x="1524000" y="971550"/>
            <a:ext cx="3657600" cy="1714500"/>
            <a:chOff x="1524000" y="971550"/>
            <a:chExt cx="3657600" cy="1714500"/>
          </a:xfrm>
        </p:grpSpPr>
        <p:cxnSp>
          <p:nvCxnSpPr>
            <p:cNvPr id="19" name="Straight Arrow Connector 18"/>
            <p:cNvCxnSpPr>
              <a:stCxn id="17" idx="1"/>
            </p:cNvCxnSpPr>
            <p:nvPr/>
          </p:nvCxnSpPr>
          <p:spPr>
            <a:xfrm rot="10800000">
              <a:off x="1524000" y="971550"/>
              <a:ext cx="3657600" cy="17145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Oval 19"/>
            <p:cNvSpPr/>
            <p:nvPr/>
          </p:nvSpPr>
          <p:spPr>
            <a:xfrm>
              <a:off x="3048000" y="1581150"/>
              <a:ext cx="1143000" cy="762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smtClean="0"/>
                <a:t>Compile time check</a:t>
              </a:r>
              <a:endParaRPr lang="en-US" sz="1400" b="1" dirty="0"/>
            </a:p>
          </p:txBody>
        </p:sp>
      </p:grpSp>
      <p:sp>
        <p:nvSpPr>
          <p:cNvPr id="22" name="Rounded Rectangle 21"/>
          <p:cNvSpPr/>
          <p:nvPr/>
        </p:nvSpPr>
        <p:spPr>
          <a:xfrm>
            <a:off x="1905000" y="590550"/>
            <a:ext cx="22860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m2  METHOD MISSING!  </a:t>
            </a:r>
            <a:endParaRPr lang="en-US" dirty="0"/>
          </a:p>
        </p:txBody>
      </p:sp>
      <p:sp>
        <p:nvSpPr>
          <p:cNvPr id="23" name="Rounded Rectangle 22"/>
          <p:cNvSpPr/>
          <p:nvPr/>
        </p:nvSpPr>
        <p:spPr>
          <a:xfrm>
            <a:off x="5715000" y="3181350"/>
            <a:ext cx="2209800" cy="1676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OUTPUT:</a:t>
            </a:r>
          </a:p>
          <a:p>
            <a:pPr algn="ctr"/>
            <a:r>
              <a:rPr lang="en-US" dirty="0" smtClean="0"/>
              <a:t>ERROR!!!</a:t>
            </a:r>
            <a:endParaRPr lang="en-US" dirty="0"/>
          </a:p>
        </p:txBody>
      </p:sp>
      <p:sp>
        <p:nvSpPr>
          <p:cNvPr id="30" name="Rounded Rectangle 29"/>
          <p:cNvSpPr/>
          <p:nvPr/>
        </p:nvSpPr>
        <p:spPr>
          <a:xfrm>
            <a:off x="2057400" y="3790950"/>
            <a:ext cx="3352800" cy="1352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Then how to refer the child class method, with parent class object?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500"/>
                                        <p:tgtEl>
                                          <p:spTgt spid="3">
                                            <p:txEl>
                                              <p:pRg st="9" end="9"/>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500"/>
                                        <p:tgtEl>
                                          <p:spTgt spid="3">
                                            <p:txEl>
                                              <p:pRg st="10" end="10"/>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500"/>
                                        <p:tgtEl>
                                          <p:spTgt spid="3">
                                            <p:txEl>
                                              <p:pRg st="11" end="11"/>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left)">
                                      <p:cBhvr>
                                        <p:cTn id="43" dur="500"/>
                                        <p:tgtEl>
                                          <p:spTgt spid="3">
                                            <p:txEl>
                                              <p:pRg st="12" end="12"/>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16" end="16"/>
                                            </p:txEl>
                                          </p:spTgt>
                                        </p:tgtEl>
                                        <p:attrNameLst>
                                          <p:attrName>style.visibility</p:attrName>
                                        </p:attrNameLst>
                                      </p:cBhvr>
                                      <p:to>
                                        <p:strVal val="visible"/>
                                      </p:to>
                                    </p:set>
                                    <p:animEffect transition="in" filter="wipe(left)">
                                      <p:cBhvr>
                                        <p:cTn id="46" dur="500"/>
                                        <p:tgtEl>
                                          <p:spTgt spid="3">
                                            <p:txEl>
                                              <p:pRg st="16" end="16"/>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animEffect transition="in" filter="wipe(left)">
                                      <p:cBhvr>
                                        <p:cTn id="49" dur="500"/>
                                        <p:tgtEl>
                                          <p:spTgt spid="3">
                                            <p:txEl>
                                              <p:pRg st="17" end="17"/>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3">
                                            <p:txEl>
                                              <p:pRg st="18" end="18"/>
                                            </p:txEl>
                                          </p:spTgt>
                                        </p:tgtEl>
                                        <p:attrNameLst>
                                          <p:attrName>style.visibility</p:attrName>
                                        </p:attrNameLst>
                                      </p:cBhvr>
                                      <p:to>
                                        <p:strVal val="visible"/>
                                      </p:to>
                                    </p:set>
                                    <p:animEffect transition="in" filter="wipe(left)">
                                      <p:cBhvr>
                                        <p:cTn id="52" dur="500"/>
                                        <p:tgtEl>
                                          <p:spTgt spid="3">
                                            <p:txEl>
                                              <p:pRg st="18" end="18"/>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animEffect transition="in" filter="wipe(left)">
                                      <p:cBhvr>
                                        <p:cTn id="55" dur="500"/>
                                        <p:tgtEl>
                                          <p:spTgt spid="3">
                                            <p:txEl>
                                              <p:pRg st="19" end="19"/>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wipe(left)">
                                      <p:cBhvr>
                                        <p:cTn id="58" dur="500"/>
                                        <p:tgtEl>
                                          <p:spTgt spid="3">
                                            <p:txEl>
                                              <p:pRg st="20" end="20"/>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wipe(left)">
                                      <p:cBhvr>
                                        <p:cTn id="61" dur="500"/>
                                        <p:tgtEl>
                                          <p:spTgt spid="3">
                                            <p:txEl>
                                              <p:pRg st="21" end="21"/>
                                            </p:txEl>
                                          </p:spTgt>
                                        </p:tgtEl>
                                      </p:cBhvr>
                                    </p:animEffect>
                                  </p:childTnLst>
                                </p:cTn>
                              </p:par>
                              <p:par>
                                <p:cTn id="62" presetID="22" presetClass="entr" presetSubtype="8"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wipe(left)">
                                      <p:cBhvr>
                                        <p:cTn id="64" dur="500"/>
                                        <p:tgtEl>
                                          <p:spTgt spid="3">
                                            <p:txEl>
                                              <p:pRg st="22" end="22"/>
                                            </p:txEl>
                                          </p:spTgt>
                                        </p:tgtEl>
                                      </p:cBhvr>
                                    </p:animEffect>
                                  </p:childTnLst>
                                </p:cTn>
                              </p:par>
                              <p:par>
                                <p:cTn id="65" presetID="22" presetClass="entr" presetSubtype="8"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wipe(left)">
                                      <p:cBhvr>
                                        <p:cTn id="67" dur="500"/>
                                        <p:tgtEl>
                                          <p:spTgt spid="3">
                                            <p:txEl>
                                              <p:pRg st="23" end="23"/>
                                            </p:txEl>
                                          </p:spTgt>
                                        </p:tgtEl>
                                      </p:cBhvr>
                                    </p:animEffect>
                                  </p:childTnLst>
                                </p:cTn>
                              </p:par>
                              <p:par>
                                <p:cTn id="68" presetID="22" presetClass="entr" presetSubtype="8"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wipe(left)">
                                      <p:cBhvr>
                                        <p:cTn id="70" dur="500"/>
                                        <p:tgtEl>
                                          <p:spTgt spid="3">
                                            <p:txEl>
                                              <p:pRg st="24" end="24"/>
                                            </p:txEl>
                                          </p:spTgt>
                                        </p:tgtEl>
                                      </p:cBhvr>
                                    </p:animEffect>
                                  </p:childTnLst>
                                </p:cTn>
                              </p:par>
                              <p:par>
                                <p:cTn id="71" presetID="22" presetClass="entr" presetSubtype="8"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wipe(left)">
                                      <p:cBhvr>
                                        <p:cTn id="73" dur="500"/>
                                        <p:tgtEl>
                                          <p:spTgt spid="3">
                                            <p:txEl>
                                              <p:pRg st="25" end="25"/>
                                            </p:txEl>
                                          </p:spTgt>
                                        </p:tgtEl>
                                      </p:cBhvr>
                                    </p:animEffect>
                                  </p:childTnLst>
                                </p:cTn>
                              </p:par>
                              <p:par>
                                <p:cTn id="74" presetID="22" presetClass="entr" presetSubtype="8" fill="hold" nodeType="withEffect">
                                  <p:stCondLst>
                                    <p:cond delay="0"/>
                                  </p:stCondLst>
                                  <p:childTnLst>
                                    <p:set>
                                      <p:cBhvr>
                                        <p:cTn id="75" dur="1" fill="hold">
                                          <p:stCondLst>
                                            <p:cond delay="0"/>
                                          </p:stCondLst>
                                        </p:cTn>
                                        <p:tgtEl>
                                          <p:spTgt spid="3">
                                            <p:txEl>
                                              <p:pRg st="26" end="26"/>
                                            </p:txEl>
                                          </p:spTgt>
                                        </p:tgtEl>
                                        <p:attrNameLst>
                                          <p:attrName>style.visibility</p:attrName>
                                        </p:attrNameLst>
                                      </p:cBhvr>
                                      <p:to>
                                        <p:strVal val="visible"/>
                                      </p:to>
                                    </p:set>
                                    <p:animEffect transition="in" filter="wipe(left)">
                                      <p:cBhvr>
                                        <p:cTn id="76" dur="500"/>
                                        <p:tgtEl>
                                          <p:spTgt spid="3">
                                            <p:txEl>
                                              <p:pRg st="26" end="2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up)">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up)">
                                      <p:cBhvr>
                                        <p:cTn id="93" dur="500"/>
                                        <p:tgtEl>
                                          <p:spTgt spid="9"/>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wipe(up)">
                                      <p:cBhvr>
                                        <p:cTn id="97" dur="500"/>
                                        <p:tgtEl>
                                          <p:spTgt spid="7"/>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1000"/>
                                        <p:tgtEl>
                                          <p:spTgt spid="17"/>
                                        </p:tgtEl>
                                      </p:cBhvr>
                                    </p:animEffect>
                                    <p:anim calcmode="lin" valueType="num">
                                      <p:cBhvr>
                                        <p:cTn id="103" dur="1000" fill="hold"/>
                                        <p:tgtEl>
                                          <p:spTgt spid="17"/>
                                        </p:tgtEl>
                                        <p:attrNameLst>
                                          <p:attrName>ppt_x</p:attrName>
                                        </p:attrNameLst>
                                      </p:cBhvr>
                                      <p:tavLst>
                                        <p:tav tm="0">
                                          <p:val>
                                            <p:strVal val="#ppt_x"/>
                                          </p:val>
                                        </p:tav>
                                        <p:tav tm="100000">
                                          <p:val>
                                            <p:strVal val="#ppt_x"/>
                                          </p:val>
                                        </p:tav>
                                      </p:tavLst>
                                    </p:anim>
                                    <p:anim calcmode="lin" valueType="num">
                                      <p:cBhvr>
                                        <p:cTn id="10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1"/>
                                        </p:tgtEl>
                                        <p:attrNameLst>
                                          <p:attrName>style.visibility</p:attrName>
                                        </p:attrNameLst>
                                      </p:cBhvr>
                                      <p:to>
                                        <p:strVal val="visible"/>
                                      </p:to>
                                    </p:set>
                                    <p:animEffect transition="in" filter="wipe(down)">
                                      <p:cBhvr>
                                        <p:cTn id="109" dur="500"/>
                                        <p:tgtEl>
                                          <p:spTgt spid="2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wipe(down)">
                                      <p:cBhvr>
                                        <p:cTn id="114" dur="500"/>
                                        <p:tgtEl>
                                          <p:spTgt spid="22"/>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fade">
                                      <p:cBhvr>
                                        <p:cTn id="119" dur="1000"/>
                                        <p:tgtEl>
                                          <p:spTgt spid="23"/>
                                        </p:tgtEl>
                                      </p:cBhvr>
                                    </p:animEffect>
                                    <p:anim calcmode="lin" valueType="num">
                                      <p:cBhvr>
                                        <p:cTn id="120" dur="1000" fill="hold"/>
                                        <p:tgtEl>
                                          <p:spTgt spid="23"/>
                                        </p:tgtEl>
                                        <p:attrNameLst>
                                          <p:attrName>ppt_x</p:attrName>
                                        </p:attrNameLst>
                                      </p:cBhvr>
                                      <p:tavLst>
                                        <p:tav tm="0">
                                          <p:val>
                                            <p:strVal val="#ppt_x"/>
                                          </p:val>
                                        </p:tav>
                                        <p:tav tm="100000">
                                          <p:val>
                                            <p:strVal val="#ppt_x"/>
                                          </p:val>
                                        </p:tav>
                                      </p:tavLst>
                                    </p:anim>
                                    <p:anim calcmode="lin" valueType="num">
                                      <p:cBhvr>
                                        <p:cTn id="1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30">
                                            <p:bg/>
                                          </p:spTgt>
                                        </p:tgtEl>
                                        <p:attrNameLst>
                                          <p:attrName>style.visibility</p:attrName>
                                        </p:attrNameLst>
                                      </p:cBhvr>
                                      <p:to>
                                        <p:strVal val="visible"/>
                                      </p:to>
                                    </p:set>
                                    <p:animEffect transition="in" filter="wipe(left)">
                                      <p:cBhvr>
                                        <p:cTn id="126" dur="500"/>
                                        <p:tgtEl>
                                          <p:spTgt spid="30">
                                            <p:bg/>
                                          </p:spTgt>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30">
                                            <p:txEl>
                                              <p:pRg st="0" end="0"/>
                                            </p:txEl>
                                          </p:spTgt>
                                        </p:tgtEl>
                                        <p:attrNameLst>
                                          <p:attrName>style.visibility</p:attrName>
                                        </p:attrNameLst>
                                      </p:cBhvr>
                                      <p:to>
                                        <p:strVal val="visible"/>
                                      </p:to>
                                    </p:set>
                                    <p:animEffect transition="in" filter="wipe(left)">
                                      <p:cBhvr>
                                        <p:cTn id="12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7" grpId="0" animBg="1"/>
      <p:bldP spid="22" grpId="0" animBg="1"/>
      <p:bldP spid="23" grpId="0" animBg="1"/>
      <p:bldP spid="30" grpId="0" build="allAtOnce"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514600" y="1504950"/>
            <a:ext cx="3810000" cy="198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 type casting</a:t>
            </a:r>
            <a:endParaRPr lang="en-US" b="1" dirty="0"/>
          </a:p>
        </p:txBody>
      </p:sp>
      <p:sp>
        <p:nvSpPr>
          <p:cNvPr id="3" name="Content Placeholder 2"/>
          <p:cNvSpPr>
            <a:spLocks noGrp="1"/>
          </p:cNvSpPr>
          <p:nvPr>
            <p:ph idx="1"/>
          </p:nvPr>
        </p:nvSpPr>
        <p:spPr>
          <a:xfrm>
            <a:off x="0" y="438150"/>
            <a:ext cx="8915400" cy="4194573"/>
          </a:xfrm>
        </p:spPr>
        <p:txBody>
          <a:bodyPr numCol="2">
            <a:normAutofit/>
          </a:bodyPr>
          <a:lstStyle/>
          <a:p>
            <a:pPr>
              <a:buNone/>
            </a:pPr>
            <a:r>
              <a:rPr lang="en-US" sz="1400" dirty="0" smtClean="0">
                <a:solidFill>
                  <a:srgbClr val="8000FF"/>
                </a:solidFill>
                <a:highlight>
                  <a:srgbClr val="FFFFFF"/>
                </a:highlight>
                <a:latin typeface="Consolas" pitchFamily="49" charset="0"/>
                <a:cs typeface="Consolas" pitchFamily="49" charset="0"/>
              </a:rPr>
              <a:t>class</a:t>
            </a:r>
            <a:r>
              <a:rPr lang="en-US" sz="1400" dirty="0" smtClean="0">
                <a:solidFill>
                  <a:srgbClr val="000000"/>
                </a:solidFill>
                <a:highlight>
                  <a:srgbClr val="FFFFFF"/>
                </a:highlight>
                <a:latin typeface="Consolas" pitchFamily="49" charset="0"/>
                <a:cs typeface="Consolas" pitchFamily="49" charset="0"/>
              </a:rPr>
              <a:t> Parent</a:t>
            </a: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"Parent -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8000FF"/>
                </a:solidFill>
                <a:highlight>
                  <a:srgbClr val="FFFFFF"/>
                </a:highlight>
                <a:latin typeface="Consolas" pitchFamily="49" charset="0"/>
                <a:cs typeface="Consolas" pitchFamily="49" charset="0"/>
              </a:rPr>
              <a:t>public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class</a:t>
            </a:r>
            <a:r>
              <a:rPr lang="en-US" sz="1400" dirty="0" smtClean="0">
                <a:solidFill>
                  <a:srgbClr val="000000"/>
                </a:solidFill>
                <a:highlight>
                  <a:srgbClr val="FFFFFF"/>
                </a:highlight>
                <a:latin typeface="Consolas" pitchFamily="49" charset="0"/>
                <a:cs typeface="Consolas" pitchFamily="49" charset="0"/>
              </a:rPr>
              <a:t> Child </a:t>
            </a:r>
            <a:r>
              <a:rPr lang="en-US" sz="1400" b="1" dirty="0" smtClean="0">
                <a:solidFill>
                  <a:srgbClr val="0000FF"/>
                </a:solidFill>
                <a:highlight>
                  <a:srgbClr val="FFFFFF"/>
                </a:highlight>
                <a:latin typeface="Consolas" pitchFamily="49" charset="0"/>
                <a:cs typeface="Consolas" pitchFamily="49" charset="0"/>
              </a:rPr>
              <a:t>extends</a:t>
            </a:r>
            <a:r>
              <a:rPr lang="en-US" sz="1400" b="1" dirty="0" smtClean="0">
                <a:solidFill>
                  <a:srgbClr val="000000"/>
                </a:solidFill>
                <a:highlight>
                  <a:srgbClr val="FFFFFF"/>
                </a:highlight>
                <a:latin typeface="Consolas" pitchFamily="49" charset="0"/>
                <a:cs typeface="Consolas" pitchFamily="49" charset="0"/>
              </a:rPr>
              <a:t> Parent</a:t>
            </a: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"Child - 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p>
          <a:p>
            <a:pPr>
              <a:buNone/>
            </a:pP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m2</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err="1" smtClean="0">
                <a:solidFill>
                  <a:srgbClr val="000000"/>
                </a:solidFill>
                <a:highlight>
                  <a:srgbClr val="FFFFFF"/>
                </a:highlight>
                <a:latin typeface="Consolas" pitchFamily="49" charset="0"/>
                <a:cs typeface="Consolas" pitchFamily="49" charset="0"/>
              </a:rPr>
              <a:t>System</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out</a:t>
            </a:r>
            <a:r>
              <a:rPr lang="en-US" sz="1400" dirty="0" err="1" smtClean="0">
                <a:solidFill>
                  <a:srgbClr val="000080"/>
                </a:solidFill>
                <a:highlight>
                  <a:srgbClr val="FFFFFF"/>
                </a:highlight>
                <a:latin typeface="Consolas" pitchFamily="49" charset="0"/>
                <a:cs typeface="Consolas" pitchFamily="49" charset="0"/>
              </a:rPr>
              <a:t>.</a:t>
            </a:r>
            <a:r>
              <a:rPr lang="en-US" sz="1400" dirty="0" err="1" smtClean="0">
                <a:solidFill>
                  <a:srgbClr val="000000"/>
                </a:solidFill>
                <a:highlight>
                  <a:srgbClr val="FFFFFF"/>
                </a:highlight>
                <a:latin typeface="Consolas" pitchFamily="49" charset="0"/>
                <a:cs typeface="Consolas" pitchFamily="49" charset="0"/>
              </a:rPr>
              <a:t>println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C00000"/>
                </a:solidFill>
                <a:highlight>
                  <a:srgbClr val="FFFFFF"/>
                </a:highlight>
                <a:latin typeface="Consolas" pitchFamily="49" charset="0"/>
                <a:cs typeface="Consolas" pitchFamily="49" charset="0"/>
              </a:rPr>
              <a:t>"Child - m2"</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   </a:t>
            </a: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public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static</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8000FF"/>
                </a:solidFill>
                <a:highlight>
                  <a:srgbClr val="FFFFFF"/>
                </a:highlight>
                <a:latin typeface="Consolas" pitchFamily="49" charset="0"/>
                <a:cs typeface="Consolas" pitchFamily="49" charset="0"/>
              </a:rPr>
              <a:t>void</a:t>
            </a:r>
            <a:r>
              <a:rPr lang="en-US" sz="1400" dirty="0" smtClean="0">
                <a:solidFill>
                  <a:srgbClr val="000000"/>
                </a:solidFill>
                <a:highlight>
                  <a:srgbClr val="FFFFFF"/>
                </a:highlight>
                <a:latin typeface="Consolas" pitchFamily="49" charset="0"/>
                <a:cs typeface="Consolas" pitchFamily="49" charset="0"/>
              </a:rPr>
              <a:t> main</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String </a:t>
            </a:r>
            <a:r>
              <a:rPr lang="en-US" sz="1400" dirty="0" err="1" smtClean="0">
                <a:solidFill>
                  <a:srgbClr val="000000"/>
                </a:solidFill>
                <a:highlight>
                  <a:srgbClr val="FFFFFF"/>
                </a:highlight>
                <a:latin typeface="Consolas" pitchFamily="49" charset="0"/>
                <a:cs typeface="Consolas" pitchFamily="49" charset="0"/>
              </a:rPr>
              <a:t>args</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Parent p </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 </a:t>
            </a:r>
            <a:r>
              <a:rPr lang="en-US" sz="1400" b="1" dirty="0" smtClean="0">
                <a:solidFill>
                  <a:srgbClr val="0000FF"/>
                </a:solidFill>
                <a:highlight>
                  <a:srgbClr val="FFFFFF"/>
                </a:highlight>
                <a:latin typeface="Consolas" pitchFamily="49" charset="0"/>
                <a:cs typeface="Consolas" pitchFamily="49" charset="0"/>
              </a:rPr>
              <a:t>new</a:t>
            </a:r>
            <a:r>
              <a:rPr lang="en-US" sz="1400" b="1" dirty="0" smtClean="0">
                <a:solidFill>
                  <a:srgbClr val="000000"/>
                </a:solidFill>
                <a:highlight>
                  <a:srgbClr val="FFFFFF"/>
                </a:highlight>
                <a:latin typeface="Consolas" pitchFamily="49" charset="0"/>
                <a:cs typeface="Consolas" pitchFamily="49" charset="0"/>
              </a:rPr>
              <a:t> Child</a:t>
            </a:r>
            <a:r>
              <a:rPr lang="en-US" sz="1400" b="1" dirty="0" smtClean="0">
                <a:solidFill>
                  <a:srgbClr val="000080"/>
                </a:solidFill>
                <a:highlight>
                  <a:srgbClr val="FFFFFF"/>
                </a:highlight>
                <a:latin typeface="Consolas" pitchFamily="49" charset="0"/>
                <a:cs typeface="Consolas" pitchFamily="49" charset="0"/>
              </a:rPr>
              <a:t>();</a:t>
            </a:r>
            <a:endParaRPr lang="en-US" sz="1400" b="1"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p</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m1</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Child C </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Child</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p</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C</a:t>
            </a:r>
            <a:r>
              <a:rPr lang="en-US" sz="1400" dirty="0" smtClean="0">
                <a:solidFill>
                  <a:srgbClr val="000080"/>
                </a:solidFill>
                <a:highlight>
                  <a:srgbClr val="FFFFFF"/>
                </a:highlight>
                <a:latin typeface="Consolas" pitchFamily="49" charset="0"/>
                <a:cs typeface="Consolas" pitchFamily="49" charset="0"/>
              </a:rPr>
              <a:t>.</a:t>
            </a:r>
            <a:r>
              <a:rPr lang="en-US" sz="1400" dirty="0" smtClean="0">
                <a:solidFill>
                  <a:srgbClr val="000000"/>
                </a:solidFill>
                <a:highlight>
                  <a:srgbClr val="FFFFFF"/>
                </a:highlight>
                <a:latin typeface="Consolas" pitchFamily="49" charset="0"/>
                <a:cs typeface="Consolas" pitchFamily="49" charset="0"/>
              </a:rPr>
              <a:t>m2</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00"/>
                </a:solidFill>
                <a:highlight>
                  <a:srgbClr val="FFFFFF"/>
                </a:highlight>
                <a:latin typeface="Consolas" pitchFamily="49" charset="0"/>
                <a:cs typeface="Consolas" pitchFamily="49" charset="0"/>
              </a:rPr>
              <a:t>    </a:t>
            </a:r>
            <a:r>
              <a:rPr lang="en-US" sz="1400" dirty="0" smtClean="0">
                <a:solidFill>
                  <a:srgbClr val="000080"/>
                </a:solidFill>
                <a:highlight>
                  <a:srgbClr val="FFFFFF"/>
                </a:highlight>
                <a:latin typeface="Consolas" pitchFamily="49" charset="0"/>
                <a:cs typeface="Consolas" pitchFamily="49" charset="0"/>
              </a:rPr>
              <a:t>}</a:t>
            </a:r>
            <a:endParaRPr lang="en-US" sz="1400" dirty="0" smtClean="0">
              <a:solidFill>
                <a:srgbClr val="000000"/>
              </a:solidFill>
              <a:highlight>
                <a:srgbClr val="FFFFFF"/>
              </a:highlight>
              <a:latin typeface="Consolas" pitchFamily="49" charset="0"/>
              <a:cs typeface="Consolas" pitchFamily="49" charset="0"/>
            </a:endParaRPr>
          </a:p>
          <a:p>
            <a:pPr>
              <a:buNone/>
            </a:pPr>
            <a:r>
              <a:rPr lang="en-US" sz="1400" dirty="0" smtClean="0">
                <a:solidFill>
                  <a:srgbClr val="000080"/>
                </a:solidFill>
                <a:highlight>
                  <a:srgbClr val="FFFFFF"/>
                </a:highlight>
                <a:latin typeface="Consolas" pitchFamily="49" charset="0"/>
                <a:cs typeface="Consolas" pitchFamily="49" charset="0"/>
              </a:rPr>
              <a:t>}</a:t>
            </a:r>
            <a:endParaRPr lang="en-US" sz="1400" dirty="0">
              <a:latin typeface="Consolas" pitchFamily="49" charset="0"/>
              <a:cs typeface="Consolas" pitchFamily="49" charset="0"/>
            </a:endParaRPr>
          </a:p>
        </p:txBody>
      </p:sp>
      <p:cxnSp>
        <p:nvCxnSpPr>
          <p:cNvPr id="6" name="Straight Connector 5"/>
          <p:cNvCxnSpPr/>
          <p:nvPr/>
        </p:nvCxnSpPr>
        <p:spPr>
          <a:xfrm rot="5400000">
            <a:off x="2209800" y="2495550"/>
            <a:ext cx="42672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1" name="Rounded Rectangle 10"/>
          <p:cNvSpPr/>
          <p:nvPr/>
        </p:nvSpPr>
        <p:spPr>
          <a:xfrm>
            <a:off x="6400800" y="3486150"/>
            <a:ext cx="2133600" cy="1371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Child – m1</a:t>
            </a:r>
          </a:p>
          <a:p>
            <a:pPr algn="ctr"/>
            <a:r>
              <a:rPr lang="en-US" dirty="0" smtClean="0"/>
              <a:t>Child – m2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xit" presetSubtype="0" fill="hold" grpId="1" nodeType="clickEffect">
                                  <p:stCondLst>
                                    <p:cond delay="0"/>
                                  </p:stCondLst>
                                  <p:childTnLst>
                                    <p:animEffect transition="out" filter="dissolv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left)">
                                      <p:cBhvr>
                                        <p:cTn id="26" dur="500"/>
                                        <p:tgtEl>
                                          <p:spTgt spid="3">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left)">
                                      <p:cBhvr>
                                        <p:cTn id="29" dur="500"/>
                                        <p:tgtEl>
                                          <p:spTgt spid="3">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left)">
                                      <p:cBhvr>
                                        <p:cTn id="35" dur="500"/>
                                        <p:tgtEl>
                                          <p:spTgt spid="3">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left)">
                                      <p:cBhvr>
                                        <p:cTn id="41" dur="500"/>
                                        <p:tgtEl>
                                          <p:spTgt spid="3">
                                            <p:txEl>
                                              <p:pRg st="6" end="6"/>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500"/>
                                        <p:tgtEl>
                                          <p:spTgt spid="3">
                                            <p:txEl>
                                              <p:pRg st="9" end="9"/>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left)">
                                      <p:cBhvr>
                                        <p:cTn id="53" dur="500"/>
                                        <p:tgtEl>
                                          <p:spTgt spid="3">
                                            <p:txEl>
                                              <p:pRg st="10" end="10"/>
                                            </p:txEl>
                                          </p:spTgt>
                                        </p:tgtEl>
                                      </p:cBhvr>
                                    </p:animEffect>
                                  </p:childTnLst>
                                </p:cTn>
                              </p:par>
                              <p:par>
                                <p:cTn id="54" presetID="22" presetClass="entr" presetSubtype="8"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left)">
                                      <p:cBhvr>
                                        <p:cTn id="56" dur="500"/>
                                        <p:tgtEl>
                                          <p:spTgt spid="3">
                                            <p:txEl>
                                              <p:pRg st="11" end="11"/>
                                            </p:txEl>
                                          </p:spTgt>
                                        </p:tgtEl>
                                      </p:cBhvr>
                                    </p:animEffect>
                                  </p:childTnLst>
                                </p:cTn>
                              </p:par>
                              <p:par>
                                <p:cTn id="57" presetID="22" presetClass="entr" presetSubtype="8"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wipe(left)">
                                      <p:cBhvr>
                                        <p:cTn id="59" dur="500"/>
                                        <p:tgtEl>
                                          <p:spTgt spid="3">
                                            <p:txEl>
                                              <p:pRg st="12" end="12"/>
                                            </p:txEl>
                                          </p:spTgt>
                                        </p:tgtEl>
                                      </p:cBhvr>
                                    </p:animEffect>
                                  </p:childTnLst>
                                </p:cTn>
                              </p:par>
                              <p:par>
                                <p:cTn id="60" presetID="22" presetClass="entr" presetSubtype="8" fill="hold" nodeType="with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wipe(left)">
                                      <p:cBhvr>
                                        <p:cTn id="62" dur="500"/>
                                        <p:tgtEl>
                                          <p:spTgt spid="3">
                                            <p:txEl>
                                              <p:pRg st="14" end="14"/>
                                            </p:txEl>
                                          </p:spTgt>
                                        </p:tgtEl>
                                      </p:cBhvr>
                                    </p:animEffect>
                                  </p:childTnLst>
                                </p:cTn>
                              </p:par>
                              <p:par>
                                <p:cTn id="63" presetID="22" presetClass="entr" presetSubtype="8"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Effect transition="in" filter="wipe(left)">
                                      <p:cBhvr>
                                        <p:cTn id="65" dur="500"/>
                                        <p:tgtEl>
                                          <p:spTgt spid="3">
                                            <p:txEl>
                                              <p:pRg st="15" end="15"/>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3">
                                            <p:txEl>
                                              <p:pRg st="16" end="16"/>
                                            </p:txEl>
                                          </p:spTgt>
                                        </p:tgtEl>
                                        <p:attrNameLst>
                                          <p:attrName>style.visibility</p:attrName>
                                        </p:attrNameLst>
                                      </p:cBhvr>
                                      <p:to>
                                        <p:strVal val="visible"/>
                                      </p:to>
                                    </p:set>
                                    <p:animEffect transition="in" filter="wipe(left)">
                                      <p:cBhvr>
                                        <p:cTn id="68" dur="500"/>
                                        <p:tgtEl>
                                          <p:spTgt spid="3">
                                            <p:txEl>
                                              <p:pRg st="16" end="16"/>
                                            </p:txEl>
                                          </p:spTgt>
                                        </p:tgtEl>
                                      </p:cBhvr>
                                    </p:animEffect>
                                  </p:childTnLst>
                                </p:cTn>
                              </p:par>
                              <p:par>
                                <p:cTn id="69" presetID="22" presetClass="entr" presetSubtype="8"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wipe(left)">
                                      <p:cBhvr>
                                        <p:cTn id="71" dur="500"/>
                                        <p:tgtEl>
                                          <p:spTgt spid="3">
                                            <p:txEl>
                                              <p:pRg st="17" end="17"/>
                                            </p:txEl>
                                          </p:spTgt>
                                        </p:tgtEl>
                                      </p:cBhvr>
                                    </p:animEffect>
                                  </p:childTnLst>
                                </p:cTn>
                              </p:par>
                              <p:par>
                                <p:cTn id="72" presetID="22" presetClass="entr" presetSubtype="8" fill="hold" nodeType="withEffect">
                                  <p:stCondLst>
                                    <p:cond delay="0"/>
                                  </p:stCondLst>
                                  <p:childTnLst>
                                    <p:set>
                                      <p:cBhvr>
                                        <p:cTn id="73" dur="1" fill="hold">
                                          <p:stCondLst>
                                            <p:cond delay="0"/>
                                          </p:stCondLst>
                                        </p:cTn>
                                        <p:tgtEl>
                                          <p:spTgt spid="3">
                                            <p:txEl>
                                              <p:pRg st="18" end="18"/>
                                            </p:txEl>
                                          </p:spTgt>
                                        </p:tgtEl>
                                        <p:attrNameLst>
                                          <p:attrName>style.visibility</p:attrName>
                                        </p:attrNameLst>
                                      </p:cBhvr>
                                      <p:to>
                                        <p:strVal val="visible"/>
                                      </p:to>
                                    </p:set>
                                    <p:animEffect transition="in" filter="wipe(left)">
                                      <p:cBhvr>
                                        <p:cTn id="74" dur="500"/>
                                        <p:tgtEl>
                                          <p:spTgt spid="3">
                                            <p:txEl>
                                              <p:pRg st="18" end="18"/>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3">
                                            <p:txEl>
                                              <p:pRg st="19" end="19"/>
                                            </p:txEl>
                                          </p:spTgt>
                                        </p:tgtEl>
                                        <p:attrNameLst>
                                          <p:attrName>style.visibility</p:attrName>
                                        </p:attrNameLst>
                                      </p:cBhvr>
                                      <p:to>
                                        <p:strVal val="visible"/>
                                      </p:to>
                                    </p:set>
                                    <p:animEffect transition="in" filter="wipe(left)">
                                      <p:cBhvr>
                                        <p:cTn id="77" dur="500"/>
                                        <p:tgtEl>
                                          <p:spTgt spid="3">
                                            <p:txEl>
                                              <p:pRg st="19" end="19"/>
                                            </p:txEl>
                                          </p:spTgt>
                                        </p:tgtEl>
                                      </p:cBhvr>
                                    </p:animEffect>
                                  </p:childTnLst>
                                </p:cTn>
                              </p:par>
                              <p:par>
                                <p:cTn id="78" presetID="22" presetClass="entr" presetSubtype="8" fill="hold" nodeType="withEffect">
                                  <p:stCondLst>
                                    <p:cond delay="0"/>
                                  </p:stCondLst>
                                  <p:childTnLst>
                                    <p:set>
                                      <p:cBhvr>
                                        <p:cTn id="79" dur="1" fill="hold">
                                          <p:stCondLst>
                                            <p:cond delay="0"/>
                                          </p:stCondLst>
                                        </p:cTn>
                                        <p:tgtEl>
                                          <p:spTgt spid="3">
                                            <p:txEl>
                                              <p:pRg st="20" end="20"/>
                                            </p:txEl>
                                          </p:spTgt>
                                        </p:tgtEl>
                                        <p:attrNameLst>
                                          <p:attrName>style.visibility</p:attrName>
                                        </p:attrNameLst>
                                      </p:cBhvr>
                                      <p:to>
                                        <p:strVal val="visible"/>
                                      </p:to>
                                    </p:set>
                                    <p:animEffect transition="in" filter="wipe(left)">
                                      <p:cBhvr>
                                        <p:cTn id="80" dur="500"/>
                                        <p:tgtEl>
                                          <p:spTgt spid="3">
                                            <p:txEl>
                                              <p:pRg st="20" end="20"/>
                                            </p:txEl>
                                          </p:spTgt>
                                        </p:tgtEl>
                                      </p:cBhvr>
                                    </p:animEffect>
                                  </p:childTnLst>
                                </p:cTn>
                              </p:par>
                              <p:par>
                                <p:cTn id="81" presetID="22" presetClass="entr" presetSubtype="8" fill="hold" nodeType="withEffect">
                                  <p:stCondLst>
                                    <p:cond delay="0"/>
                                  </p:stCondLst>
                                  <p:childTnLst>
                                    <p:set>
                                      <p:cBhvr>
                                        <p:cTn id="82" dur="1" fill="hold">
                                          <p:stCondLst>
                                            <p:cond delay="0"/>
                                          </p:stCondLst>
                                        </p:cTn>
                                        <p:tgtEl>
                                          <p:spTgt spid="3">
                                            <p:txEl>
                                              <p:pRg st="21" end="21"/>
                                            </p:txEl>
                                          </p:spTgt>
                                        </p:tgtEl>
                                        <p:attrNameLst>
                                          <p:attrName>style.visibility</p:attrName>
                                        </p:attrNameLst>
                                      </p:cBhvr>
                                      <p:to>
                                        <p:strVal val="visible"/>
                                      </p:to>
                                    </p:set>
                                    <p:animEffect transition="in" filter="wipe(left)">
                                      <p:cBhvr>
                                        <p:cTn id="83" dur="500"/>
                                        <p:tgtEl>
                                          <p:spTgt spid="3">
                                            <p:txEl>
                                              <p:pRg st="21" end="21"/>
                                            </p:txEl>
                                          </p:spTgt>
                                        </p:tgtEl>
                                      </p:cBhvr>
                                    </p:animEffect>
                                  </p:childTnLst>
                                </p:cTn>
                              </p:par>
                              <p:par>
                                <p:cTn id="84" presetID="22" presetClass="entr" presetSubtype="8" fill="hold" nodeType="withEffect">
                                  <p:stCondLst>
                                    <p:cond delay="0"/>
                                  </p:stCondLst>
                                  <p:childTnLst>
                                    <p:set>
                                      <p:cBhvr>
                                        <p:cTn id="85" dur="1" fill="hold">
                                          <p:stCondLst>
                                            <p:cond delay="0"/>
                                          </p:stCondLst>
                                        </p:cTn>
                                        <p:tgtEl>
                                          <p:spTgt spid="3">
                                            <p:txEl>
                                              <p:pRg st="22" end="22"/>
                                            </p:txEl>
                                          </p:spTgt>
                                        </p:tgtEl>
                                        <p:attrNameLst>
                                          <p:attrName>style.visibility</p:attrName>
                                        </p:attrNameLst>
                                      </p:cBhvr>
                                      <p:to>
                                        <p:strVal val="visible"/>
                                      </p:to>
                                    </p:set>
                                    <p:animEffect transition="in" filter="wipe(left)">
                                      <p:cBhvr>
                                        <p:cTn id="86" dur="500"/>
                                        <p:tgtEl>
                                          <p:spTgt spid="3">
                                            <p:txEl>
                                              <p:pRg st="22" end="22"/>
                                            </p:txEl>
                                          </p:spTgt>
                                        </p:tgtEl>
                                      </p:cBhvr>
                                    </p:animEffect>
                                  </p:childTnLst>
                                </p:cTn>
                              </p:par>
                              <p:par>
                                <p:cTn id="87" presetID="22" presetClass="entr" presetSubtype="8" fill="hold" nodeType="withEffect">
                                  <p:stCondLst>
                                    <p:cond delay="0"/>
                                  </p:stCondLst>
                                  <p:childTnLst>
                                    <p:set>
                                      <p:cBhvr>
                                        <p:cTn id="88" dur="1" fill="hold">
                                          <p:stCondLst>
                                            <p:cond delay="0"/>
                                          </p:stCondLst>
                                        </p:cTn>
                                        <p:tgtEl>
                                          <p:spTgt spid="3">
                                            <p:txEl>
                                              <p:pRg st="23" end="23"/>
                                            </p:txEl>
                                          </p:spTgt>
                                        </p:tgtEl>
                                        <p:attrNameLst>
                                          <p:attrName>style.visibility</p:attrName>
                                        </p:attrNameLst>
                                      </p:cBhvr>
                                      <p:to>
                                        <p:strVal val="visible"/>
                                      </p:to>
                                    </p:set>
                                    <p:animEffect transition="in" filter="wipe(left)">
                                      <p:cBhvr>
                                        <p:cTn id="89" dur="500"/>
                                        <p:tgtEl>
                                          <p:spTgt spid="3">
                                            <p:txEl>
                                              <p:pRg st="23" end="23"/>
                                            </p:txEl>
                                          </p:spTgt>
                                        </p:tgtEl>
                                      </p:cBhvr>
                                    </p:animEffect>
                                  </p:childTnLst>
                                </p:cTn>
                              </p:par>
                              <p:par>
                                <p:cTn id="90" presetID="22" presetClass="entr" presetSubtype="8" fill="hold" nodeType="withEffect">
                                  <p:stCondLst>
                                    <p:cond delay="0"/>
                                  </p:stCondLst>
                                  <p:childTnLst>
                                    <p:set>
                                      <p:cBhvr>
                                        <p:cTn id="91" dur="1" fill="hold">
                                          <p:stCondLst>
                                            <p:cond delay="0"/>
                                          </p:stCondLst>
                                        </p:cTn>
                                        <p:tgtEl>
                                          <p:spTgt spid="3">
                                            <p:txEl>
                                              <p:pRg st="24" end="24"/>
                                            </p:txEl>
                                          </p:spTgt>
                                        </p:tgtEl>
                                        <p:attrNameLst>
                                          <p:attrName>style.visibility</p:attrName>
                                        </p:attrNameLst>
                                      </p:cBhvr>
                                      <p:to>
                                        <p:strVal val="visible"/>
                                      </p:to>
                                    </p:set>
                                    <p:animEffect transition="in" filter="wipe(left)">
                                      <p:cBhvr>
                                        <p:cTn id="92" dur="500"/>
                                        <p:tgtEl>
                                          <p:spTgt spid="3">
                                            <p:txEl>
                                              <p:pRg st="24" end="24"/>
                                            </p:txEl>
                                          </p:spTgt>
                                        </p:tgtEl>
                                      </p:cBhvr>
                                    </p:animEffect>
                                  </p:childTnLst>
                                </p:cTn>
                              </p:par>
                              <p:par>
                                <p:cTn id="93" presetID="22" presetClass="entr" presetSubtype="8" fill="hold" nodeType="withEffect">
                                  <p:stCondLst>
                                    <p:cond delay="0"/>
                                  </p:stCondLst>
                                  <p:childTnLst>
                                    <p:set>
                                      <p:cBhvr>
                                        <p:cTn id="94" dur="1" fill="hold">
                                          <p:stCondLst>
                                            <p:cond delay="0"/>
                                          </p:stCondLst>
                                        </p:cTn>
                                        <p:tgtEl>
                                          <p:spTgt spid="3">
                                            <p:txEl>
                                              <p:pRg st="25" end="25"/>
                                            </p:txEl>
                                          </p:spTgt>
                                        </p:tgtEl>
                                        <p:attrNameLst>
                                          <p:attrName>style.visibility</p:attrName>
                                        </p:attrNameLst>
                                      </p:cBhvr>
                                      <p:to>
                                        <p:strVal val="visible"/>
                                      </p:to>
                                    </p:set>
                                    <p:animEffect transition="in" filter="wipe(left)">
                                      <p:cBhvr>
                                        <p:cTn id="95" dur="500"/>
                                        <p:tgtEl>
                                          <p:spTgt spid="3">
                                            <p:txEl>
                                              <p:pRg st="25" end="25"/>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mph" presetSubtype="2" fill="hold" nodeType="clickEffect">
                                  <p:stCondLst>
                                    <p:cond delay="0"/>
                                  </p:stCondLst>
                                  <p:childTnLst>
                                    <p:animClr clrSpc="rgb">
                                      <p:cBhvr override="childStyle">
                                        <p:cTn id="99" dur="2000" fill="hold"/>
                                        <p:tgtEl>
                                          <p:spTgt spid="3">
                                            <p:txEl>
                                              <p:pRg st="22" end="22"/>
                                            </p:txEl>
                                          </p:spTgt>
                                        </p:tgtEl>
                                        <p:attrNameLst>
                                          <p:attrName>style.color</p:attrName>
                                        </p:attrNameLst>
                                      </p:cBhvr>
                                      <p:to>
                                        <a:schemeClr val="accent2"/>
                                      </p:to>
                                    </p:animClr>
                                  </p:childTnLst>
                                </p:cTn>
                              </p:par>
                              <p:par>
                                <p:cTn id="100" presetID="3" presetClass="emph" presetSubtype="2" fill="hold" nodeType="withEffect">
                                  <p:stCondLst>
                                    <p:cond delay="0"/>
                                  </p:stCondLst>
                                  <p:childTnLst>
                                    <p:animClr clrSpc="rgb">
                                      <p:cBhvr override="childStyle">
                                        <p:cTn id="101" dur="2000" fill="hold"/>
                                        <p:tgtEl>
                                          <p:spTgt spid="3">
                                            <p:txEl>
                                              <p:pRg st="23" end="23"/>
                                            </p:txEl>
                                          </p:spTgt>
                                        </p:tgtEl>
                                        <p:attrNameLst>
                                          <p:attrName>style.color</p:attrName>
                                        </p:attrNameLst>
                                      </p:cBhvr>
                                      <p:to>
                                        <a:schemeClr val="accent2"/>
                                      </p:to>
                                    </p:animClr>
                                  </p:childTnLst>
                                </p:cTn>
                              </p:par>
                              <p:par>
                                <p:cTn id="102" presetID="6" presetClass="emph" presetSubtype="0" fill="hold" nodeType="withEffect">
                                  <p:stCondLst>
                                    <p:cond delay="0"/>
                                  </p:stCondLst>
                                  <p:childTnLst>
                                    <p:animScale>
                                      <p:cBhvr>
                                        <p:cTn id="103" dur="2000" fill="hold"/>
                                        <p:tgtEl>
                                          <p:spTgt spid="3">
                                            <p:txEl>
                                              <p:pRg st="22" end="22"/>
                                            </p:txEl>
                                          </p:spTgt>
                                        </p:tgtEl>
                                      </p:cBhvr>
                                      <p:by x="150000" y="150000"/>
                                    </p:animScale>
                                  </p:childTnLst>
                                </p:cTn>
                              </p:par>
                              <p:par>
                                <p:cTn id="104" presetID="6" presetClass="emph" presetSubtype="0" fill="hold" nodeType="withEffect">
                                  <p:stCondLst>
                                    <p:cond delay="0"/>
                                  </p:stCondLst>
                                  <p:childTnLst>
                                    <p:animScale>
                                      <p:cBhvr>
                                        <p:cTn id="105" dur="2000" fill="hold"/>
                                        <p:tgtEl>
                                          <p:spTgt spid="3">
                                            <p:txEl>
                                              <p:pRg st="23" end="23"/>
                                            </p:txEl>
                                          </p:spTgt>
                                        </p:tgtEl>
                                      </p:cBhvr>
                                      <p:by x="150000" y="150000"/>
                                    </p:animScale>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fade">
                                      <p:cBhvr>
                                        <p:cTn id="110" dur="1000"/>
                                        <p:tgtEl>
                                          <p:spTgt spid="11"/>
                                        </p:tgtEl>
                                      </p:cBhvr>
                                    </p:animEffect>
                                    <p:anim calcmode="lin" valueType="num">
                                      <p:cBhvr>
                                        <p:cTn id="111" dur="1000" fill="hold"/>
                                        <p:tgtEl>
                                          <p:spTgt spid="11"/>
                                        </p:tgtEl>
                                        <p:attrNameLst>
                                          <p:attrName>ppt_x</p:attrName>
                                        </p:attrNameLst>
                                      </p:cBhvr>
                                      <p:tavLst>
                                        <p:tav tm="0">
                                          <p:val>
                                            <p:strVal val="#ppt_x"/>
                                          </p:val>
                                        </p:tav>
                                        <p:tav tm="100000">
                                          <p:val>
                                            <p:strVal val="#ppt_x"/>
                                          </p:val>
                                        </p:tav>
                                      </p:tavLst>
                                    </p:anim>
                                    <p:anim calcmode="lin" valueType="num">
                                      <p:cBhvr>
                                        <p:cTn id="1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350"/>
            <a:ext cx="7886700" cy="4499373"/>
          </a:xfrm>
        </p:spPr>
        <p:txBody>
          <a:bodyPr>
            <a:noAutofit/>
          </a:bodyPr>
          <a:lstStyle/>
          <a:p>
            <a:pPr>
              <a:buNone/>
            </a:pPr>
            <a:r>
              <a:rPr lang="en-US" sz="1200" dirty="0" smtClean="0">
                <a:solidFill>
                  <a:srgbClr val="8000FF"/>
                </a:solidFill>
                <a:highlight>
                  <a:srgbClr val="FFFFFF"/>
                </a:highlight>
                <a:latin typeface="Consolas" pitchFamily="49" charset="0"/>
                <a:cs typeface="Consolas" pitchFamily="49" charset="0"/>
              </a:rPr>
              <a:t>class</a:t>
            </a:r>
            <a:r>
              <a:rPr lang="en-US" sz="1200" dirty="0" smtClean="0">
                <a:solidFill>
                  <a:srgbClr val="000000"/>
                </a:solidFill>
                <a:highlight>
                  <a:srgbClr val="FFFFFF"/>
                </a:highlight>
                <a:latin typeface="Consolas" pitchFamily="49" charset="0"/>
                <a:cs typeface="Consolas" pitchFamily="49" charset="0"/>
              </a:rPr>
              <a:t> Parent</a:t>
            </a: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static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void</a:t>
            </a:r>
            <a:r>
              <a:rPr lang="en-US" sz="1200" dirty="0" smtClean="0">
                <a:solidFill>
                  <a:srgbClr val="000000"/>
                </a:solidFill>
                <a:highlight>
                  <a:srgbClr val="FFFFFF"/>
                </a:highlight>
                <a:latin typeface="Consolas" pitchFamily="49" charset="0"/>
                <a:cs typeface="Consolas" pitchFamily="49" charset="0"/>
              </a:rPr>
              <a:t> m1</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System</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out</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println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C00000"/>
                </a:solidFill>
                <a:highlight>
                  <a:srgbClr val="FFFFFF"/>
                </a:highlight>
                <a:latin typeface="Consolas" pitchFamily="49" charset="0"/>
                <a:cs typeface="Consolas" pitchFamily="49" charset="0"/>
              </a:rPr>
              <a:t>"Parent - m1"</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8000FF"/>
                </a:solidFill>
                <a:highlight>
                  <a:srgbClr val="FFFFFF"/>
                </a:highlight>
                <a:latin typeface="Consolas" pitchFamily="49" charset="0"/>
                <a:cs typeface="Consolas" pitchFamily="49" charset="0"/>
              </a:rPr>
              <a:t>public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class</a:t>
            </a:r>
            <a:r>
              <a:rPr lang="en-US" sz="1200" dirty="0" smtClean="0">
                <a:solidFill>
                  <a:srgbClr val="000000"/>
                </a:solidFill>
                <a:highlight>
                  <a:srgbClr val="FFFFFF"/>
                </a:highlight>
                <a:latin typeface="Consolas" pitchFamily="49" charset="0"/>
                <a:cs typeface="Consolas" pitchFamily="49" charset="0"/>
              </a:rPr>
              <a:t> Child </a:t>
            </a:r>
            <a:r>
              <a:rPr lang="en-US" sz="1200" b="1" dirty="0" smtClean="0">
                <a:solidFill>
                  <a:srgbClr val="0000FF"/>
                </a:solidFill>
                <a:highlight>
                  <a:srgbClr val="FFFFFF"/>
                </a:highlight>
                <a:latin typeface="Consolas" pitchFamily="49" charset="0"/>
                <a:cs typeface="Consolas" pitchFamily="49" charset="0"/>
              </a:rPr>
              <a:t>extends</a:t>
            </a:r>
            <a:r>
              <a:rPr lang="en-US" sz="1200" b="1" dirty="0" smtClean="0">
                <a:solidFill>
                  <a:srgbClr val="000000"/>
                </a:solidFill>
                <a:highlight>
                  <a:srgbClr val="FFFFFF"/>
                </a:highlight>
                <a:latin typeface="Consolas" pitchFamily="49" charset="0"/>
                <a:cs typeface="Consolas" pitchFamily="49" charset="0"/>
              </a:rPr>
              <a:t> Parent</a:t>
            </a: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static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void</a:t>
            </a:r>
            <a:r>
              <a:rPr lang="en-US" sz="1200" dirty="0" smtClean="0">
                <a:solidFill>
                  <a:srgbClr val="000000"/>
                </a:solidFill>
                <a:highlight>
                  <a:srgbClr val="FFFFFF"/>
                </a:highlight>
                <a:latin typeface="Consolas" pitchFamily="49" charset="0"/>
                <a:cs typeface="Consolas" pitchFamily="49" charset="0"/>
              </a:rPr>
              <a:t> m1</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err="1" smtClean="0">
                <a:solidFill>
                  <a:srgbClr val="000000"/>
                </a:solidFill>
                <a:highlight>
                  <a:srgbClr val="FFFFFF"/>
                </a:highlight>
                <a:latin typeface="Consolas" pitchFamily="49" charset="0"/>
                <a:cs typeface="Consolas" pitchFamily="49" charset="0"/>
              </a:rPr>
              <a:t>System</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out</a:t>
            </a:r>
            <a:r>
              <a:rPr lang="en-US" sz="1200" dirty="0" err="1" smtClean="0">
                <a:solidFill>
                  <a:srgbClr val="000080"/>
                </a:solidFill>
                <a:highlight>
                  <a:srgbClr val="FFFFFF"/>
                </a:highlight>
                <a:latin typeface="Consolas" pitchFamily="49" charset="0"/>
                <a:cs typeface="Consolas" pitchFamily="49" charset="0"/>
              </a:rPr>
              <a:t>.</a:t>
            </a:r>
            <a:r>
              <a:rPr lang="en-US" sz="1200" dirty="0" err="1" smtClean="0">
                <a:solidFill>
                  <a:srgbClr val="000000"/>
                </a:solidFill>
                <a:highlight>
                  <a:srgbClr val="FFFFFF"/>
                </a:highlight>
                <a:latin typeface="Consolas" pitchFamily="49" charset="0"/>
                <a:cs typeface="Consolas" pitchFamily="49" charset="0"/>
              </a:rPr>
              <a:t>println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C00000"/>
                </a:solidFill>
                <a:highlight>
                  <a:srgbClr val="FFFFFF"/>
                </a:highlight>
                <a:latin typeface="Consolas" pitchFamily="49" charset="0"/>
                <a:cs typeface="Consolas" pitchFamily="49" charset="0"/>
              </a:rPr>
              <a:t>"Child - m1"</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public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static</a:t>
            </a: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8000FF"/>
                </a:solidFill>
                <a:highlight>
                  <a:srgbClr val="FFFFFF"/>
                </a:highlight>
                <a:latin typeface="Consolas" pitchFamily="49" charset="0"/>
                <a:cs typeface="Consolas" pitchFamily="49" charset="0"/>
              </a:rPr>
              <a:t>void</a:t>
            </a:r>
            <a:r>
              <a:rPr lang="en-US" sz="1200" dirty="0" smtClean="0">
                <a:solidFill>
                  <a:srgbClr val="000000"/>
                </a:solidFill>
                <a:highlight>
                  <a:srgbClr val="FFFFFF"/>
                </a:highlight>
                <a:latin typeface="Consolas" pitchFamily="49" charset="0"/>
                <a:cs typeface="Consolas" pitchFamily="49" charset="0"/>
              </a:rPr>
              <a:t> main</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String </a:t>
            </a:r>
            <a:r>
              <a:rPr lang="en-US" sz="1200" dirty="0" err="1" smtClean="0">
                <a:solidFill>
                  <a:srgbClr val="000000"/>
                </a:solidFill>
                <a:highlight>
                  <a:srgbClr val="FFFFFF"/>
                </a:highlight>
                <a:latin typeface="Consolas" pitchFamily="49" charset="0"/>
                <a:cs typeface="Consolas" pitchFamily="49" charset="0"/>
              </a:rPr>
              <a:t>args</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Parent p </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 </a:t>
            </a:r>
            <a:r>
              <a:rPr lang="en-US" sz="1200" b="1" dirty="0" smtClean="0">
                <a:solidFill>
                  <a:srgbClr val="0000FF"/>
                </a:solidFill>
                <a:highlight>
                  <a:srgbClr val="FFFFFF"/>
                </a:highlight>
                <a:latin typeface="Consolas" pitchFamily="49" charset="0"/>
                <a:cs typeface="Consolas" pitchFamily="49" charset="0"/>
              </a:rPr>
              <a:t>new</a:t>
            </a:r>
            <a:r>
              <a:rPr lang="en-US" sz="1200" b="1" dirty="0" smtClean="0">
                <a:solidFill>
                  <a:srgbClr val="000000"/>
                </a:solidFill>
                <a:highlight>
                  <a:srgbClr val="FFFFFF"/>
                </a:highlight>
                <a:latin typeface="Consolas" pitchFamily="49" charset="0"/>
                <a:cs typeface="Consolas" pitchFamily="49" charset="0"/>
              </a:rPr>
              <a:t> Child</a:t>
            </a:r>
            <a:r>
              <a:rPr lang="en-US" sz="1200" b="1" dirty="0" smtClean="0">
                <a:solidFill>
                  <a:srgbClr val="000080"/>
                </a:solidFill>
                <a:highlight>
                  <a:srgbClr val="FFFFFF"/>
                </a:highlight>
                <a:latin typeface="Consolas" pitchFamily="49" charset="0"/>
                <a:cs typeface="Consolas" pitchFamily="49" charset="0"/>
              </a:rPr>
              <a:t>();</a:t>
            </a:r>
            <a:endParaRPr lang="en-US" sz="1200" b="1"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p</a:t>
            </a:r>
            <a:r>
              <a:rPr lang="en-US" sz="1200" dirty="0" smtClean="0">
                <a:solidFill>
                  <a:srgbClr val="000080"/>
                </a:solidFill>
                <a:highlight>
                  <a:srgbClr val="FFFFFF"/>
                </a:highlight>
                <a:latin typeface="Consolas" pitchFamily="49" charset="0"/>
                <a:cs typeface="Consolas" pitchFamily="49" charset="0"/>
              </a:rPr>
              <a:t>.</a:t>
            </a:r>
            <a:r>
              <a:rPr lang="en-US" sz="1200" dirty="0" smtClean="0">
                <a:solidFill>
                  <a:srgbClr val="000000"/>
                </a:solidFill>
                <a:highlight>
                  <a:srgbClr val="FFFFFF"/>
                </a:highlight>
                <a:latin typeface="Consolas" pitchFamily="49" charset="0"/>
                <a:cs typeface="Consolas" pitchFamily="49" charset="0"/>
              </a:rPr>
              <a:t>m1</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00"/>
                </a:solidFill>
                <a:highlight>
                  <a:srgbClr val="FFFFFF"/>
                </a:highlight>
                <a:latin typeface="Consolas" pitchFamily="49" charset="0"/>
                <a:cs typeface="Consolas" pitchFamily="49" charset="0"/>
              </a:rPr>
              <a:t>    </a:t>
            </a:r>
            <a:r>
              <a:rPr lang="en-US" sz="1200" dirty="0" smtClean="0">
                <a:solidFill>
                  <a:srgbClr val="000080"/>
                </a:solidFill>
                <a:highlight>
                  <a:srgbClr val="FFFFFF"/>
                </a:highlight>
                <a:latin typeface="Consolas" pitchFamily="49" charset="0"/>
                <a:cs typeface="Consolas" pitchFamily="49" charset="0"/>
              </a:rPr>
              <a:t>}</a:t>
            </a:r>
            <a:endParaRPr lang="en-US" sz="1200" dirty="0" smtClean="0">
              <a:solidFill>
                <a:srgbClr val="000000"/>
              </a:solidFill>
              <a:highlight>
                <a:srgbClr val="FFFFFF"/>
              </a:highlight>
              <a:latin typeface="Consolas" pitchFamily="49" charset="0"/>
              <a:cs typeface="Consolas" pitchFamily="49" charset="0"/>
            </a:endParaRPr>
          </a:p>
          <a:p>
            <a:pPr>
              <a:buNone/>
            </a:pPr>
            <a:r>
              <a:rPr lang="en-US" sz="1200" dirty="0" smtClean="0">
                <a:solidFill>
                  <a:srgbClr val="000080"/>
                </a:solidFill>
                <a:highlight>
                  <a:srgbClr val="FFFFFF"/>
                </a:highlight>
                <a:latin typeface="Consolas" pitchFamily="49" charset="0"/>
                <a:cs typeface="Consolas" pitchFamily="49" charset="0"/>
              </a:rPr>
              <a:t>}</a:t>
            </a:r>
            <a:endParaRPr lang="en-US" sz="1200" dirty="0">
              <a:latin typeface="Consolas" pitchFamily="49" charset="0"/>
              <a:cs typeface="Consolas" pitchFamily="49" charset="0"/>
            </a:endParaRPr>
          </a:p>
        </p:txBody>
      </p:sp>
      <p:sp>
        <p:nvSpPr>
          <p:cNvPr id="4" name="Rounded Rectangle 3"/>
          <p:cNvSpPr/>
          <p:nvPr/>
        </p:nvSpPr>
        <p:spPr>
          <a:xfrm>
            <a:off x="6400800" y="3486150"/>
            <a:ext cx="2133600" cy="1371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Parent – m1</a:t>
            </a:r>
          </a:p>
        </p:txBody>
      </p:sp>
      <p:grpSp>
        <p:nvGrpSpPr>
          <p:cNvPr id="8" name="Group 7"/>
          <p:cNvGrpSpPr/>
          <p:nvPr/>
        </p:nvGrpSpPr>
        <p:grpSpPr>
          <a:xfrm>
            <a:off x="2362200" y="666750"/>
            <a:ext cx="2519292" cy="3989454"/>
            <a:chOff x="2325840" y="639696"/>
            <a:chExt cx="2519292" cy="3657193"/>
          </a:xfrm>
        </p:grpSpPr>
        <p:sp>
          <p:nvSpPr>
            <p:cNvPr id="6" name="Freeform 5"/>
            <p:cNvSpPr/>
            <p:nvPr/>
          </p:nvSpPr>
          <p:spPr>
            <a:xfrm>
              <a:off x="2470068" y="760021"/>
              <a:ext cx="2375064" cy="3536868"/>
            </a:xfrm>
            <a:custGeom>
              <a:avLst/>
              <a:gdLst>
                <a:gd name="connsiteX0" fmla="*/ 926275 w 2375064"/>
                <a:gd name="connsiteY0" fmla="*/ 3479470 h 3536868"/>
                <a:gd name="connsiteX1" fmla="*/ 2220685 w 2375064"/>
                <a:gd name="connsiteY1" fmla="*/ 2956956 h 3536868"/>
                <a:gd name="connsiteX2" fmla="*/ 0 w 2375064"/>
                <a:gd name="connsiteY2" fmla="*/ 0 h 3536868"/>
              </a:gdLst>
              <a:ahLst/>
              <a:cxnLst>
                <a:cxn ang="0">
                  <a:pos x="connsiteX0" y="connsiteY0"/>
                </a:cxn>
                <a:cxn ang="0">
                  <a:pos x="connsiteX1" y="connsiteY1"/>
                </a:cxn>
                <a:cxn ang="0">
                  <a:pos x="connsiteX2" y="connsiteY2"/>
                </a:cxn>
              </a:cxnLst>
              <a:rect l="l" t="t" r="r" b="b"/>
              <a:pathLst>
                <a:path w="2375064" h="3536868">
                  <a:moveTo>
                    <a:pt x="926275" y="3479470"/>
                  </a:moveTo>
                  <a:cubicBezTo>
                    <a:pt x="1650669" y="3508169"/>
                    <a:pt x="2375064" y="3536868"/>
                    <a:pt x="2220685" y="2956956"/>
                  </a:cubicBezTo>
                  <a:cubicBezTo>
                    <a:pt x="2066306" y="2377044"/>
                    <a:pt x="1033153" y="1188522"/>
                    <a:pt x="0"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Isosceles Triangle 6"/>
            <p:cNvSpPr/>
            <p:nvPr/>
          </p:nvSpPr>
          <p:spPr>
            <a:xfrm rot="17608502">
              <a:off x="2345183" y="620353"/>
              <a:ext cx="262633" cy="301319"/>
            </a:xfrm>
            <a:prstGeom prst="triangl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ounded Rectangle 8"/>
          <p:cNvSpPr/>
          <p:nvPr/>
        </p:nvSpPr>
        <p:spPr>
          <a:xfrm>
            <a:off x="5105400" y="819150"/>
            <a:ext cx="2514600" cy="1295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Static methods cannot be overridden, as static methods are specific to class and not to objects</a:t>
            </a:r>
            <a:endParaRPr lang="en-US" dirty="0"/>
          </a:p>
        </p:txBody>
      </p:sp>
      <p:sp>
        <p:nvSpPr>
          <p:cNvPr id="10" name="Rounded Rectangle 9"/>
          <p:cNvSpPr/>
          <p:nvPr/>
        </p:nvSpPr>
        <p:spPr>
          <a:xfrm>
            <a:off x="5257800" y="971550"/>
            <a:ext cx="2514600" cy="1295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This is called as method hiding!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wipe(left)">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p>
          <a:p>
            <a:pPr marL="457200" indent="-457200">
              <a:buFont typeface="Wingdings" pitchFamily="2" charset="2"/>
              <a:buChar char="q"/>
            </a:pPr>
            <a:r>
              <a:rPr lang="en-US" dirty="0" smtClean="0"/>
              <a:t>Return type change is possible at class level. Covariant return type works only for non-primitive return types.</a:t>
            </a:r>
          </a:p>
          <a:p>
            <a:pPr marL="457200" indent="-457200">
              <a:buFont typeface="Wingdings" pitchFamily="2" charset="2"/>
              <a:buChar char="q"/>
            </a:pPr>
            <a:r>
              <a:rPr lang="en-US" dirty="0" smtClean="0"/>
              <a:t>Final methods cannot be overridden</a:t>
            </a:r>
          </a:p>
          <a:p>
            <a:pPr marL="457200" indent="-457200">
              <a:buFont typeface="Wingdings" pitchFamily="2" charset="2"/>
              <a:buChar char="q"/>
            </a:pPr>
            <a:r>
              <a:rPr lang="en-US" dirty="0" smtClean="0"/>
              <a:t>Static methods cannot be overridden.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wipe(left)">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7886700" cy="4632723"/>
          </a:xfrm>
        </p:spPr>
        <p:txBody>
          <a:bodyPr>
            <a:normAutofit fontScale="47500" lnSpcReduction="20000"/>
          </a:bodyPr>
          <a:lstStyle/>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private</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"Parent -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Child </a:t>
            </a:r>
            <a:r>
              <a:rPr lang="en-US" sz="2400" b="1" dirty="0" smtClean="0">
                <a:solidFill>
                  <a:srgbClr val="0000FF"/>
                </a:solidFill>
                <a:highlight>
                  <a:srgbClr val="FFFFFF"/>
                </a:highlight>
                <a:latin typeface="Consolas" pitchFamily="49" charset="0"/>
                <a:cs typeface="Consolas" pitchFamily="49" charset="0"/>
              </a:rPr>
              <a:t>extends</a:t>
            </a:r>
            <a:r>
              <a:rPr lang="en-US" sz="2400" b="1"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"Child -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static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main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String </a:t>
            </a:r>
            <a:r>
              <a:rPr lang="en-US" sz="2400" dirty="0" err="1" smtClean="0">
                <a:solidFill>
                  <a:srgbClr val="000000"/>
                </a:solidFill>
                <a:highlight>
                  <a:srgbClr val="FFFFFF"/>
                </a:highlight>
                <a:latin typeface="Consolas" pitchFamily="49" charset="0"/>
                <a:cs typeface="Consolas" pitchFamily="49" charset="0"/>
              </a:rPr>
              <a:t>args</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Parent p </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 </a:t>
            </a:r>
            <a:r>
              <a:rPr lang="en-US" sz="2400" b="1" dirty="0" smtClean="0">
                <a:solidFill>
                  <a:srgbClr val="0000FF"/>
                </a:solidFill>
                <a:highlight>
                  <a:srgbClr val="FFFFFF"/>
                </a:highlight>
                <a:latin typeface="Consolas" pitchFamily="49" charset="0"/>
                <a:cs typeface="Consolas" pitchFamily="49" charset="0"/>
              </a:rPr>
              <a:t>new</a:t>
            </a:r>
            <a:r>
              <a:rPr lang="en-US" sz="2400" b="1" dirty="0" smtClean="0">
                <a:solidFill>
                  <a:srgbClr val="000000"/>
                </a:solidFill>
                <a:highlight>
                  <a:srgbClr val="FFFFFF"/>
                </a:highlight>
                <a:latin typeface="Consolas" pitchFamily="49" charset="0"/>
                <a:cs typeface="Consolas" pitchFamily="49" charset="0"/>
              </a:rPr>
              <a:t> Child</a:t>
            </a:r>
            <a:r>
              <a:rPr lang="en-US" sz="2400" b="1" dirty="0" smtClean="0">
                <a:solidFill>
                  <a:srgbClr val="000080"/>
                </a:solidFill>
                <a:highlight>
                  <a:srgbClr val="FFFFFF"/>
                </a:highlight>
                <a:latin typeface="Consolas" pitchFamily="49" charset="0"/>
                <a:cs typeface="Consolas" pitchFamily="49" charset="0"/>
              </a:rPr>
              <a:t>();</a:t>
            </a:r>
            <a:endParaRPr lang="en-US" sz="2400" b="1"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p</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dirty="0">
              <a:latin typeface="Consolas" pitchFamily="49" charset="0"/>
              <a:cs typeface="Consolas" pitchFamily="49" charset="0"/>
            </a:endParaRPr>
          </a:p>
        </p:txBody>
      </p:sp>
      <p:cxnSp>
        <p:nvCxnSpPr>
          <p:cNvPr id="5" name="Straight Connector 4"/>
          <p:cNvCxnSpPr/>
          <p:nvPr/>
        </p:nvCxnSpPr>
        <p:spPr>
          <a:xfrm>
            <a:off x="990600" y="590550"/>
            <a:ext cx="6096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6" name="Rounded Rectangle 5"/>
          <p:cNvSpPr/>
          <p:nvPr/>
        </p:nvSpPr>
        <p:spPr>
          <a:xfrm>
            <a:off x="4572000" y="742950"/>
            <a:ext cx="4191000" cy="1143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Error!</a:t>
            </a:r>
          </a:p>
          <a:p>
            <a:pPr algn="ctr"/>
            <a:r>
              <a:rPr lang="en-US" dirty="0" smtClean="0"/>
              <a:t>error: m1() has private access in Parent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500"/>
                                        <p:tgtEl>
                                          <p:spTgt spid="3">
                                            <p:txEl>
                                              <p:pRg st="9" end="9"/>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500"/>
                                        <p:tgtEl>
                                          <p:spTgt spid="3">
                                            <p:txEl>
                                              <p:pRg st="10" end="10"/>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500"/>
                                        <p:tgtEl>
                                          <p:spTgt spid="3">
                                            <p:txEl>
                                              <p:pRg st="11" end="11"/>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left)">
                                      <p:cBhvr>
                                        <p:cTn id="43" dur="500"/>
                                        <p:tgtEl>
                                          <p:spTgt spid="3">
                                            <p:txEl>
                                              <p:pRg st="12" end="12"/>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left)">
                                      <p:cBhvr>
                                        <p:cTn id="46" dur="500"/>
                                        <p:tgtEl>
                                          <p:spTgt spid="3">
                                            <p:txEl>
                                              <p:pRg st="13" end="13"/>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left)">
                                      <p:cBhvr>
                                        <p:cTn id="49" dur="500"/>
                                        <p:tgtEl>
                                          <p:spTgt spid="3">
                                            <p:txEl>
                                              <p:pRg st="14" end="14"/>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left)">
                                      <p:cBhvr>
                                        <p:cTn id="52" dur="500"/>
                                        <p:tgtEl>
                                          <p:spTgt spid="3">
                                            <p:txEl>
                                              <p:pRg st="15" end="15"/>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left)">
                                      <p:cBhvr>
                                        <p:cTn id="55" dur="500"/>
                                        <p:tgtEl>
                                          <p:spTgt spid="3">
                                            <p:txEl>
                                              <p:pRg st="16" end="16"/>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left)">
                                      <p:cBhvr>
                                        <p:cTn id="58" dur="500"/>
                                        <p:tgtEl>
                                          <p:spTgt spid="3">
                                            <p:txEl>
                                              <p:pRg st="17" end="17"/>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left)">
                                      <p:cBhvr>
                                        <p:cTn id="61" dur="500"/>
                                        <p:tgtEl>
                                          <p:spTgt spid="3">
                                            <p:txEl>
                                              <p:pRg st="18" end="18"/>
                                            </p:txEl>
                                          </p:spTgt>
                                        </p:tgtEl>
                                      </p:cBhvr>
                                    </p:animEffect>
                                  </p:childTnLst>
                                </p:cTn>
                              </p:par>
                              <p:par>
                                <p:cTn id="62" presetID="22" presetClass="entr" presetSubtype="8" fill="hold"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left)">
                                      <p:cBhvr>
                                        <p:cTn id="64" dur="500"/>
                                        <p:tgtEl>
                                          <p:spTgt spid="3">
                                            <p:txEl>
                                              <p:pRg st="19" end="19"/>
                                            </p:txEl>
                                          </p:spTgt>
                                        </p:tgtEl>
                                      </p:cBhvr>
                                    </p:animEffect>
                                  </p:childTnLst>
                                </p:cTn>
                              </p:par>
                              <p:par>
                                <p:cTn id="65" presetID="22" presetClass="entr" presetSubtype="8" fill="hold"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left)">
                                      <p:cBhvr>
                                        <p:cTn id="67" dur="500"/>
                                        <p:tgtEl>
                                          <p:spTgt spid="3">
                                            <p:txEl>
                                              <p:pRg st="20" end="2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p>
          <a:p>
            <a:pPr marL="457200" indent="-457200">
              <a:buFont typeface="Wingdings" pitchFamily="2" charset="2"/>
              <a:buChar char="q"/>
            </a:pPr>
            <a:r>
              <a:rPr lang="en-US" dirty="0" smtClean="0"/>
              <a:t>Return type change is possible at class level. Covariant return type works only for non-primitive return types.</a:t>
            </a:r>
          </a:p>
          <a:p>
            <a:pPr marL="457200" indent="-457200">
              <a:buFont typeface="Wingdings" pitchFamily="2" charset="2"/>
              <a:buChar char="q"/>
            </a:pPr>
            <a:r>
              <a:rPr lang="en-US" dirty="0" smtClean="0"/>
              <a:t>Final methods cannot be overridden</a:t>
            </a:r>
          </a:p>
          <a:p>
            <a:pPr marL="457200" indent="-457200">
              <a:buFont typeface="Wingdings" pitchFamily="2" charset="2"/>
              <a:buChar char="q"/>
            </a:pPr>
            <a:r>
              <a:rPr lang="en-US" dirty="0" smtClean="0"/>
              <a:t>Static methods cannot be overridden.</a:t>
            </a:r>
          </a:p>
          <a:p>
            <a:pPr marL="457200" indent="-457200">
              <a:buFont typeface="Wingdings" pitchFamily="2" charset="2"/>
              <a:buChar char="q"/>
            </a:pPr>
            <a:r>
              <a:rPr lang="en-US" dirty="0" smtClean="0"/>
              <a:t>Private methods cannot be overridden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1950"/>
            <a:ext cx="7886700" cy="4270773"/>
          </a:xfrm>
        </p:spPr>
        <p:txBody>
          <a:bodyPr/>
          <a:lstStyle/>
          <a:p>
            <a:pPr>
              <a:buNone/>
            </a:pPr>
            <a:endParaRPr lang="en-US" dirty="0"/>
          </a:p>
        </p:txBody>
      </p:sp>
      <p:sp>
        <p:nvSpPr>
          <p:cNvPr id="4" name="Rounded Rectangle 3"/>
          <p:cNvSpPr/>
          <p:nvPr/>
        </p:nvSpPr>
        <p:spPr>
          <a:xfrm>
            <a:off x="685800" y="1962150"/>
            <a:ext cx="1676400" cy="106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Access modifiers</a:t>
            </a:r>
            <a:endParaRPr lang="en-US" dirty="0"/>
          </a:p>
        </p:txBody>
      </p:sp>
      <p:sp>
        <p:nvSpPr>
          <p:cNvPr id="5" name="Rounded Rectangle 4"/>
          <p:cNvSpPr/>
          <p:nvPr/>
        </p:nvSpPr>
        <p:spPr>
          <a:xfrm>
            <a:off x="2971800" y="133350"/>
            <a:ext cx="1676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private</a:t>
            </a:r>
            <a:endParaRPr lang="en-US" dirty="0"/>
          </a:p>
        </p:txBody>
      </p:sp>
      <p:sp>
        <p:nvSpPr>
          <p:cNvPr id="7" name="Rounded Rectangle 6"/>
          <p:cNvSpPr/>
          <p:nvPr/>
        </p:nvSpPr>
        <p:spPr>
          <a:xfrm>
            <a:off x="2971800" y="1428750"/>
            <a:ext cx="1676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default</a:t>
            </a:r>
            <a:endParaRPr lang="en-US" dirty="0"/>
          </a:p>
        </p:txBody>
      </p:sp>
      <p:sp>
        <p:nvSpPr>
          <p:cNvPr id="9" name="Rounded Rectangle 8"/>
          <p:cNvSpPr/>
          <p:nvPr/>
        </p:nvSpPr>
        <p:spPr>
          <a:xfrm>
            <a:off x="2971800" y="2724150"/>
            <a:ext cx="1676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protected</a:t>
            </a:r>
            <a:endParaRPr lang="en-US" dirty="0"/>
          </a:p>
        </p:txBody>
      </p:sp>
      <p:sp>
        <p:nvSpPr>
          <p:cNvPr id="10" name="Rounded Rectangle 9"/>
          <p:cNvSpPr/>
          <p:nvPr/>
        </p:nvSpPr>
        <p:spPr>
          <a:xfrm>
            <a:off x="3048000" y="3943350"/>
            <a:ext cx="1676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public</a:t>
            </a:r>
            <a:endParaRPr lang="en-US" dirty="0"/>
          </a:p>
        </p:txBody>
      </p:sp>
      <p:sp>
        <p:nvSpPr>
          <p:cNvPr id="11" name="Oval 10"/>
          <p:cNvSpPr/>
          <p:nvPr/>
        </p:nvSpPr>
        <p:spPr>
          <a:xfrm>
            <a:off x="5486400" y="209550"/>
            <a:ext cx="2590800" cy="6858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Accessible only within the class</a:t>
            </a:r>
            <a:endParaRPr lang="en-US" dirty="0"/>
          </a:p>
        </p:txBody>
      </p:sp>
      <p:sp>
        <p:nvSpPr>
          <p:cNvPr id="12" name="Oval 11"/>
          <p:cNvSpPr/>
          <p:nvPr/>
        </p:nvSpPr>
        <p:spPr>
          <a:xfrm>
            <a:off x="5562600" y="1276350"/>
            <a:ext cx="2590800" cy="8382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Accessible only within the package</a:t>
            </a:r>
            <a:endParaRPr lang="en-US" dirty="0"/>
          </a:p>
        </p:txBody>
      </p:sp>
      <p:sp>
        <p:nvSpPr>
          <p:cNvPr id="14" name="Oval 13"/>
          <p:cNvSpPr/>
          <p:nvPr/>
        </p:nvSpPr>
        <p:spPr>
          <a:xfrm>
            <a:off x="5486400" y="2343150"/>
            <a:ext cx="2590800" cy="1295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Accessible within the package and in derived classes outside package</a:t>
            </a:r>
            <a:endParaRPr lang="en-US" dirty="0"/>
          </a:p>
        </p:txBody>
      </p:sp>
      <p:sp>
        <p:nvSpPr>
          <p:cNvPr id="15" name="Oval 14"/>
          <p:cNvSpPr/>
          <p:nvPr/>
        </p:nvSpPr>
        <p:spPr>
          <a:xfrm>
            <a:off x="5486400" y="3714750"/>
            <a:ext cx="2590800" cy="142875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Accessible everywhere</a:t>
            </a:r>
            <a:endParaRPr lang="en-US" dirty="0"/>
          </a:p>
        </p:txBody>
      </p:sp>
      <p:sp>
        <p:nvSpPr>
          <p:cNvPr id="19" name="Freeform 18"/>
          <p:cNvSpPr/>
          <p:nvPr/>
        </p:nvSpPr>
        <p:spPr>
          <a:xfrm>
            <a:off x="7239000" y="590550"/>
            <a:ext cx="1447800" cy="3443844"/>
          </a:xfrm>
          <a:custGeom>
            <a:avLst/>
            <a:gdLst>
              <a:gd name="connsiteX0" fmla="*/ 0 w 558140"/>
              <a:gd name="connsiteY0" fmla="*/ 0 h 3443844"/>
              <a:gd name="connsiteX1" fmla="*/ 534389 w 558140"/>
              <a:gd name="connsiteY1" fmla="*/ 1116280 h 3443844"/>
              <a:gd name="connsiteX2" fmla="*/ 142504 w 558140"/>
              <a:gd name="connsiteY2" fmla="*/ 3443844 h 3443844"/>
              <a:gd name="connsiteX3" fmla="*/ 142504 w 558140"/>
              <a:gd name="connsiteY3" fmla="*/ 3443844 h 3443844"/>
            </a:gdLst>
            <a:ahLst/>
            <a:cxnLst>
              <a:cxn ang="0">
                <a:pos x="connsiteX0" y="connsiteY0"/>
              </a:cxn>
              <a:cxn ang="0">
                <a:pos x="connsiteX1" y="connsiteY1"/>
              </a:cxn>
              <a:cxn ang="0">
                <a:pos x="connsiteX2" y="connsiteY2"/>
              </a:cxn>
              <a:cxn ang="0">
                <a:pos x="connsiteX3" y="connsiteY3"/>
              </a:cxn>
            </a:cxnLst>
            <a:rect l="l" t="t" r="r" b="b"/>
            <a:pathLst>
              <a:path w="558140" h="3443844">
                <a:moveTo>
                  <a:pt x="0" y="0"/>
                </a:moveTo>
                <a:cubicBezTo>
                  <a:pt x="255319" y="271153"/>
                  <a:pt x="510638" y="542306"/>
                  <a:pt x="534389" y="1116280"/>
                </a:cubicBezTo>
                <a:cubicBezTo>
                  <a:pt x="558140" y="1690254"/>
                  <a:pt x="142504" y="3443844"/>
                  <a:pt x="142504" y="3443844"/>
                </a:cubicBezTo>
                <a:lnTo>
                  <a:pt x="142504" y="3443844"/>
                </a:ln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Rounded Rectangle 20"/>
          <p:cNvSpPr/>
          <p:nvPr/>
        </p:nvSpPr>
        <p:spPr>
          <a:xfrm>
            <a:off x="8001000" y="3409950"/>
            <a:ext cx="1143000" cy="76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Scope increased</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0.25833 0.40012 L 0 -2.62427E-7 " pathEditMode="relative" rAng="0" ptsTypes="AA">
                                      <p:cBhvr>
                                        <p:cTn id="8" dur="2000" fill="hold"/>
                                        <p:tgtEl>
                                          <p:spTgt spid="5"/>
                                        </p:tgtEl>
                                        <p:attrNameLst>
                                          <p:attrName>ppt_x</p:attrName>
                                          <p:attrName>ppt_y</p:attrName>
                                        </p:attrNameLst>
                                      </p:cBhvr>
                                      <p:rCtr x="129" y="-200"/>
                                    </p:animMotion>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0" presetClass="path" presetSubtype="0" accel="50000" decel="50000" fill="hold" grpId="1" nodeType="withEffect">
                                  <p:stCondLst>
                                    <p:cond delay="0"/>
                                  </p:stCondLst>
                                  <p:childTnLst>
                                    <p:animMotion origin="layout" path="M -0.275 0.14078 L -3.33333E-6 -7.8728E-7 " pathEditMode="relative" rAng="0" ptsTypes="AA">
                                      <p:cBhvr>
                                        <p:cTn id="12" dur="2000" fill="hold"/>
                                        <p:tgtEl>
                                          <p:spTgt spid="7"/>
                                        </p:tgtEl>
                                        <p:attrNameLst>
                                          <p:attrName>ppt_x</p:attrName>
                                          <p:attrName>ppt_y</p:attrName>
                                        </p:attrNameLst>
                                      </p:cBhvr>
                                      <p:rCtr x="138" y="-70"/>
                                    </p:animMotion>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28334 -0.12596 L 3.33333E-6 -3.95184E-7 " pathEditMode="relative" rAng="0" ptsTypes="AA">
                                      <p:cBhvr>
                                        <p:cTn id="16" dur="2000" fill="hold"/>
                                        <p:tgtEl>
                                          <p:spTgt spid="9"/>
                                        </p:tgtEl>
                                        <p:attrNameLst>
                                          <p:attrName>ppt_x</p:attrName>
                                          <p:attrName>ppt_y</p:attrName>
                                        </p:attrNameLst>
                                      </p:cBhvr>
                                      <p:rCtr x="142" y="63"/>
                                    </p:animMotion>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0.25833 -0.37789 L -3.33333E-6 -6.14387E-7 " pathEditMode="relative" rAng="0" ptsTypes="AA">
                                      <p:cBhvr>
                                        <p:cTn id="20" dur="2000" fill="hold"/>
                                        <p:tgtEl>
                                          <p:spTgt spid="10"/>
                                        </p:tgtEl>
                                        <p:attrNameLst>
                                          <p:attrName>ppt_x</p:attrName>
                                          <p:attrName>ppt_y</p:attrName>
                                        </p:attrNameLst>
                                      </p:cBhvr>
                                      <p:rCtr x="129" y="189"/>
                                    </p:animMotion>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500"/>
                                        <p:tgtEl>
                                          <p:spTgt spid="19"/>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9" grpId="1" animBg="1"/>
      <p:bldP spid="10" grpId="0" animBg="1"/>
      <p:bldP spid="10" grpId="1" animBg="1"/>
      <p:bldP spid="11" grpId="0" animBg="1"/>
      <p:bldP spid="12" grpId="0" animBg="1"/>
      <p:bldP spid="14" grpId="0" animBg="1"/>
      <p:bldP spid="15" grpId="0" animBg="1"/>
      <p:bldP spid="19"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7886700" cy="4632723"/>
          </a:xfrm>
        </p:spPr>
        <p:txBody>
          <a:bodyPr>
            <a:normAutofit fontScale="55000" lnSpcReduction="20000"/>
          </a:bodyPr>
          <a:lstStyle/>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"Parent -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Child </a:t>
            </a:r>
            <a:r>
              <a:rPr lang="en-US" sz="2400" b="1" dirty="0" smtClean="0">
                <a:solidFill>
                  <a:srgbClr val="0000FF"/>
                </a:solidFill>
                <a:highlight>
                  <a:srgbClr val="FFFFFF"/>
                </a:highlight>
                <a:latin typeface="Consolas" pitchFamily="49" charset="0"/>
                <a:cs typeface="Consolas" pitchFamily="49" charset="0"/>
              </a:rPr>
              <a:t>extends</a:t>
            </a:r>
            <a:r>
              <a:rPr lang="en-US" sz="2400" b="1"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"Child - 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public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static</a:t>
            </a: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main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String </a:t>
            </a:r>
            <a:r>
              <a:rPr lang="en-US" sz="2400" dirty="0" err="1" smtClean="0">
                <a:solidFill>
                  <a:srgbClr val="000000"/>
                </a:solidFill>
                <a:highlight>
                  <a:srgbClr val="FFFFFF"/>
                </a:highlight>
                <a:latin typeface="Consolas" pitchFamily="49" charset="0"/>
                <a:cs typeface="Consolas" pitchFamily="49" charset="0"/>
              </a:rPr>
              <a:t>args</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Parent p </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 </a:t>
            </a:r>
            <a:r>
              <a:rPr lang="en-US" sz="2400" b="1" dirty="0" smtClean="0">
                <a:solidFill>
                  <a:srgbClr val="0000FF"/>
                </a:solidFill>
                <a:highlight>
                  <a:srgbClr val="FFFFFF"/>
                </a:highlight>
                <a:latin typeface="Consolas" pitchFamily="49" charset="0"/>
                <a:cs typeface="Consolas" pitchFamily="49" charset="0"/>
              </a:rPr>
              <a:t>new</a:t>
            </a:r>
            <a:r>
              <a:rPr lang="en-US" sz="2400" b="1" dirty="0" smtClean="0">
                <a:solidFill>
                  <a:srgbClr val="000000"/>
                </a:solidFill>
                <a:highlight>
                  <a:srgbClr val="FFFFFF"/>
                </a:highlight>
                <a:latin typeface="Consolas" pitchFamily="49" charset="0"/>
                <a:cs typeface="Consolas" pitchFamily="49" charset="0"/>
              </a:rPr>
              <a:t> Child</a:t>
            </a:r>
            <a:r>
              <a:rPr lang="en-US" sz="2400" b="1" dirty="0" smtClean="0">
                <a:solidFill>
                  <a:srgbClr val="000080"/>
                </a:solidFill>
                <a:highlight>
                  <a:srgbClr val="FFFFFF"/>
                </a:highlight>
                <a:latin typeface="Consolas" pitchFamily="49" charset="0"/>
                <a:cs typeface="Consolas" pitchFamily="49" charset="0"/>
              </a:rPr>
              <a:t>();</a:t>
            </a:r>
            <a:endParaRPr lang="en-US" sz="2400" b="1"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p</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000000"/>
                </a:solidFill>
                <a:highlight>
                  <a:srgbClr val="FFFFFF"/>
                </a:highlight>
                <a:latin typeface="Consolas" pitchFamily="49" charset="0"/>
                <a:cs typeface="Consolas" pitchFamily="49" charset="0"/>
              </a:rPr>
              <a:t>m1</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dirty="0">
              <a:latin typeface="Consolas" pitchFamily="49" charset="0"/>
              <a:cs typeface="Consolas" pitchFamily="49" charset="0"/>
            </a:endParaRPr>
          </a:p>
        </p:txBody>
      </p:sp>
      <p:sp>
        <p:nvSpPr>
          <p:cNvPr id="7" name="Rounded Rectangle 6"/>
          <p:cNvSpPr/>
          <p:nvPr/>
        </p:nvSpPr>
        <p:spPr>
          <a:xfrm>
            <a:off x="4876800" y="361950"/>
            <a:ext cx="2590800" cy="1295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By default, it has default access modifier</a:t>
            </a:r>
            <a:endParaRPr lang="en-US" dirty="0"/>
          </a:p>
        </p:txBody>
      </p:sp>
      <p:sp>
        <p:nvSpPr>
          <p:cNvPr id="8" name="Rounded Rectangle 7"/>
          <p:cNvSpPr/>
          <p:nvPr/>
        </p:nvSpPr>
        <p:spPr>
          <a:xfrm>
            <a:off x="914400" y="209550"/>
            <a:ext cx="1295400" cy="22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200" dirty="0" smtClean="0">
                <a:latin typeface="Consolas" pitchFamily="49" charset="0"/>
                <a:cs typeface="Consolas" pitchFamily="49" charset="0"/>
              </a:rPr>
              <a:t>protected</a:t>
            </a:r>
            <a:endParaRPr lang="en-US" sz="1200" dirty="0">
              <a:latin typeface="Consolas" pitchFamily="49" charset="0"/>
              <a:cs typeface="Consolas" pitchFamily="49" charset="0"/>
            </a:endParaRPr>
          </a:p>
        </p:txBody>
      </p:sp>
      <p:sp>
        <p:nvSpPr>
          <p:cNvPr id="9" name="Rounded Rectangle 8"/>
          <p:cNvSpPr/>
          <p:nvPr/>
        </p:nvSpPr>
        <p:spPr>
          <a:xfrm>
            <a:off x="5410200" y="3562350"/>
            <a:ext cx="3200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Default – access within the package</a:t>
            </a:r>
            <a:endParaRPr lang="en-US" dirty="0"/>
          </a:p>
        </p:txBody>
      </p:sp>
      <p:sp>
        <p:nvSpPr>
          <p:cNvPr id="10" name="Rounded Rectangle 9"/>
          <p:cNvSpPr/>
          <p:nvPr/>
        </p:nvSpPr>
        <p:spPr>
          <a:xfrm>
            <a:off x="5410200" y="2114550"/>
            <a:ext cx="32004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Protected – accessible within the package and outside the package, accessible to derived classes</a:t>
            </a:r>
            <a:endParaRPr lang="en-US" dirty="0"/>
          </a:p>
        </p:txBody>
      </p:sp>
      <p:sp>
        <p:nvSpPr>
          <p:cNvPr id="11" name="Rounded Rectangle 10"/>
          <p:cNvSpPr/>
          <p:nvPr/>
        </p:nvSpPr>
        <p:spPr>
          <a:xfrm>
            <a:off x="4724400" y="209550"/>
            <a:ext cx="3505200" cy="15240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r>
              <a:rPr lang="en-US" sz="1200" dirty="0" smtClean="0"/>
              <a:t>error: m1() in Child cannot override m1() in Parent    void m1()         ^ </a:t>
            </a:r>
          </a:p>
          <a:p>
            <a:r>
              <a:rPr lang="en-US" sz="1200" dirty="0" smtClean="0"/>
              <a:t> attempting to assign weaker access privileges; was protected</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500"/>
                                        <p:tgtEl>
                                          <p:spTgt spid="3">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500"/>
                                        <p:tgtEl>
                                          <p:spTgt spid="3">
                                            <p:txEl>
                                              <p:pRg st="9" end="9"/>
                                            </p:txEl>
                                          </p:spTgt>
                                        </p:tgtEl>
                                      </p:cBhvr>
                                    </p:animEffect>
                                  </p:childTnLst>
                                </p:cTn>
                              </p:par>
                              <p:par>
                                <p:cTn id="35" presetID="22" presetClass="entr" presetSubtype="8"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500"/>
                                        <p:tgtEl>
                                          <p:spTgt spid="3">
                                            <p:txEl>
                                              <p:pRg st="10" end="10"/>
                                            </p:txEl>
                                          </p:spTgt>
                                        </p:tgtEl>
                                      </p:cBhvr>
                                    </p:animEffect>
                                  </p:childTnLst>
                                </p:cTn>
                              </p:par>
                              <p:par>
                                <p:cTn id="38" presetID="22" presetClass="entr" presetSubtype="8"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500"/>
                                        <p:tgtEl>
                                          <p:spTgt spid="3">
                                            <p:txEl>
                                              <p:pRg st="11" end="11"/>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left)">
                                      <p:cBhvr>
                                        <p:cTn id="43" dur="500"/>
                                        <p:tgtEl>
                                          <p:spTgt spid="3">
                                            <p:txEl>
                                              <p:pRg st="12" end="12"/>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left)">
                                      <p:cBhvr>
                                        <p:cTn id="46" dur="500"/>
                                        <p:tgtEl>
                                          <p:spTgt spid="3">
                                            <p:txEl>
                                              <p:pRg st="13" end="13"/>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left)">
                                      <p:cBhvr>
                                        <p:cTn id="49" dur="500"/>
                                        <p:tgtEl>
                                          <p:spTgt spid="3">
                                            <p:txEl>
                                              <p:pRg st="14" end="14"/>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left)">
                                      <p:cBhvr>
                                        <p:cTn id="52" dur="500"/>
                                        <p:tgtEl>
                                          <p:spTgt spid="3">
                                            <p:txEl>
                                              <p:pRg st="15" end="15"/>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left)">
                                      <p:cBhvr>
                                        <p:cTn id="55" dur="500"/>
                                        <p:tgtEl>
                                          <p:spTgt spid="3">
                                            <p:txEl>
                                              <p:pRg st="16" end="16"/>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left)">
                                      <p:cBhvr>
                                        <p:cTn id="58" dur="500"/>
                                        <p:tgtEl>
                                          <p:spTgt spid="3">
                                            <p:txEl>
                                              <p:pRg st="17" end="17"/>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left)">
                                      <p:cBhvr>
                                        <p:cTn id="61" dur="500"/>
                                        <p:tgtEl>
                                          <p:spTgt spid="3">
                                            <p:txEl>
                                              <p:pRg st="18" end="1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anim calcmode="lin" valueType="num">
                                      <p:cBhvr>
                                        <p:cTn id="67" dur="1000" fill="hold"/>
                                        <p:tgtEl>
                                          <p:spTgt spid="7"/>
                                        </p:tgtEl>
                                        <p:attrNameLst>
                                          <p:attrName>ppt_x</p:attrName>
                                        </p:attrNameLst>
                                      </p:cBhvr>
                                      <p:tavLst>
                                        <p:tav tm="0">
                                          <p:val>
                                            <p:strVal val="#ppt_x"/>
                                          </p:val>
                                        </p:tav>
                                        <p:tav tm="100000">
                                          <p:val>
                                            <p:strVal val="#ppt_x"/>
                                          </p:val>
                                        </p:tav>
                                      </p:tavLst>
                                    </p:anim>
                                    <p:anim calcmode="lin" valueType="num">
                                      <p:cBhvr>
                                        <p:cTn id="6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left)">
                                      <p:cBhvr>
                                        <p:cTn id="73" dur="500"/>
                                        <p:tgtEl>
                                          <p:spTgt spid="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left)">
                                      <p:cBhvr>
                                        <p:cTn id="81" dur="500"/>
                                        <p:tgtEl>
                                          <p:spTgt spid="10"/>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fade">
                                      <p:cBhvr>
                                        <p:cTn id="86" dur="1000"/>
                                        <p:tgtEl>
                                          <p:spTgt spid="11"/>
                                        </p:tgtEl>
                                      </p:cBhvr>
                                    </p:animEffect>
                                    <p:anim calcmode="lin" valueType="num">
                                      <p:cBhvr>
                                        <p:cTn id="87" dur="1000" fill="hold"/>
                                        <p:tgtEl>
                                          <p:spTgt spid="11"/>
                                        </p:tgtEl>
                                        <p:attrNameLst>
                                          <p:attrName>ppt_x</p:attrName>
                                        </p:attrNameLst>
                                      </p:cBhvr>
                                      <p:tavLst>
                                        <p:tav tm="0">
                                          <p:val>
                                            <p:strVal val="#ppt_x"/>
                                          </p:val>
                                        </p:tav>
                                        <p:tav tm="100000">
                                          <p:val>
                                            <p:strVal val="#ppt_x"/>
                                          </p:val>
                                        </p:tav>
                                      </p:tavLst>
                                    </p:anim>
                                    <p:anim calcmode="lin" valueType="num">
                                      <p:cBhvr>
                                        <p:cTn id="8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p>
          <a:p>
            <a:pPr>
              <a:buFont typeface="Wingdings" pitchFamily="2" charset="2"/>
              <a:buChar char="q"/>
            </a:pPr>
            <a:r>
              <a:rPr lang="en-US" dirty="0" smtClean="0"/>
              <a:t> Overridden method return type and Overriding method return type</a:t>
            </a:r>
          </a:p>
          <a:p>
            <a:pPr>
              <a:buNone/>
            </a:pPr>
            <a:r>
              <a:rPr lang="en-US" dirty="0" smtClean="0"/>
              <a:t>   should be the same at primitive level.</a:t>
            </a:r>
          </a:p>
          <a:p>
            <a:pPr marL="457200" indent="-457200">
              <a:buFont typeface="Wingdings" pitchFamily="2" charset="2"/>
              <a:buChar char="q"/>
            </a:pPr>
            <a:r>
              <a:rPr lang="en-US" dirty="0" smtClean="0"/>
              <a:t>Return type change is possible at class level. Covariant return type works only for non-primitive return types.</a:t>
            </a:r>
          </a:p>
          <a:p>
            <a:pPr marL="457200" indent="-457200">
              <a:buFont typeface="Wingdings" pitchFamily="2" charset="2"/>
              <a:buChar char="q"/>
            </a:pPr>
            <a:r>
              <a:rPr lang="en-US" dirty="0" smtClean="0"/>
              <a:t>Final methods cannot be overridden</a:t>
            </a:r>
          </a:p>
          <a:p>
            <a:pPr marL="457200" indent="-457200">
              <a:buFont typeface="Wingdings" pitchFamily="2" charset="2"/>
              <a:buChar char="q"/>
            </a:pPr>
            <a:r>
              <a:rPr lang="en-US" dirty="0" smtClean="0"/>
              <a:t>Static methods cannot be overridden.</a:t>
            </a:r>
          </a:p>
          <a:p>
            <a:pPr marL="457200" indent="-457200">
              <a:buFont typeface="Wingdings" pitchFamily="2" charset="2"/>
              <a:buChar char="q"/>
            </a:pPr>
            <a:r>
              <a:rPr lang="en-US" dirty="0" smtClean="0"/>
              <a:t>Private methods cannot be overridden</a:t>
            </a:r>
          </a:p>
          <a:p>
            <a:pPr marL="457200" indent="-457200">
              <a:buFont typeface="Wingdings" pitchFamily="2" charset="2"/>
              <a:buChar char="q"/>
            </a:pPr>
            <a:r>
              <a:rPr lang="en-US" dirty="0" smtClean="0"/>
              <a:t>Methods that have higher scope in parent class cannot be overridden by child class having lower accessibility.</a:t>
            </a:r>
          </a:p>
          <a:p>
            <a:pPr marL="457200" indent="-457200">
              <a:buFont typeface="Wingdings" pitchFamily="2" charset="2"/>
              <a:buChar char="q"/>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wipe(left)">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Picture 2" descr="Image result for Images for thank you"/>
          <p:cNvPicPr>
            <a:picLocks noGrp="1" noChangeAspect="1" noChangeArrowheads="1"/>
          </p:cNvPicPr>
          <p:nvPr>
            <p:ph idx="1"/>
          </p:nvPr>
        </p:nvPicPr>
        <p:blipFill>
          <a:blip r:embed="rId2" cstate="print"/>
          <a:stretch>
            <a:fillRect/>
          </a:stretch>
        </p:blipFill>
        <p:spPr bwMode="auto">
          <a:xfrm>
            <a:off x="533400" y="628651"/>
            <a:ext cx="7848600" cy="390882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2209800" y="209550"/>
            <a:ext cx="45720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OVERLOADING</a:t>
            </a:r>
            <a:endParaRPr lang="en-US" b="1" dirty="0"/>
          </a:p>
        </p:txBody>
      </p:sp>
      <p:sp>
        <p:nvSpPr>
          <p:cNvPr id="5" name="Rounded Rectangle 4"/>
          <p:cNvSpPr/>
          <p:nvPr/>
        </p:nvSpPr>
        <p:spPr>
          <a:xfrm>
            <a:off x="9144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METHOD OVERLOADING</a:t>
            </a:r>
            <a:endParaRPr lang="en-US" dirty="0"/>
          </a:p>
        </p:txBody>
      </p:sp>
      <p:sp>
        <p:nvSpPr>
          <p:cNvPr id="6" name="Rounded Rectangle 5"/>
          <p:cNvSpPr/>
          <p:nvPr/>
        </p:nvSpPr>
        <p:spPr>
          <a:xfrm>
            <a:off x="36576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CONSTRUCTOR OVERLOADING</a:t>
            </a:r>
            <a:endParaRPr lang="en-US" dirty="0"/>
          </a:p>
        </p:txBody>
      </p:sp>
      <p:sp>
        <p:nvSpPr>
          <p:cNvPr id="7" name="Rounded Rectangle 6"/>
          <p:cNvSpPr/>
          <p:nvPr/>
        </p:nvSpPr>
        <p:spPr>
          <a:xfrm>
            <a:off x="6324600" y="1809750"/>
            <a:ext cx="1981200" cy="9906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OPERATOR OVERLOADING</a:t>
            </a:r>
            <a:endParaRPr lang="en-US" dirty="0"/>
          </a:p>
        </p:txBody>
      </p:sp>
      <p:sp>
        <p:nvSpPr>
          <p:cNvPr id="8" name="Rounded Rectangle 7"/>
          <p:cNvSpPr/>
          <p:nvPr/>
        </p:nvSpPr>
        <p:spPr>
          <a:xfrm>
            <a:off x="1371600" y="3409950"/>
            <a:ext cx="6324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Binding or mapping is done during compile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0" presetClass="path" presetSubtype="0" accel="50000" decel="50000" fill="hold" grpId="1" nodeType="withEffect">
                                  <p:stCondLst>
                                    <p:cond delay="0"/>
                                  </p:stCondLst>
                                  <p:childTnLst>
                                    <p:animMotion origin="layout" path="M 0.29167 -0.33323 L -3.33333E-6 1.26504E-7 " pathEditMode="relative" rAng="0" ptsTypes="AA">
                                      <p:cBhvr>
                                        <p:cTn id="10" dur="2000" fill="hold"/>
                                        <p:tgtEl>
                                          <p:spTgt spid="5"/>
                                        </p:tgtEl>
                                        <p:attrNameLst>
                                          <p:attrName>ppt_x</p:attrName>
                                          <p:attrName>ppt_y</p:attrName>
                                        </p:attrNameLst>
                                      </p:cBhvr>
                                      <p:rCtr x="-146" y="167"/>
                                    </p:animMotion>
                                  </p:childTnLst>
                                </p:cTn>
                              </p:par>
                              <p:par>
                                <p:cTn id="11" presetID="0" presetClass="path" presetSubtype="0" accel="50000" decel="50000" fill="hold" grpId="1" nodeType="withEffect">
                                  <p:stCondLst>
                                    <p:cond delay="0"/>
                                  </p:stCondLst>
                                  <p:childTnLst>
                                    <p:animMotion origin="layout" path="M -0.00833 -0.33323 L -3.33333E-6 1.26504E-7 " pathEditMode="relative" rAng="0" ptsTypes="AA">
                                      <p:cBhvr>
                                        <p:cTn id="12" dur="2000" fill="hold"/>
                                        <p:tgtEl>
                                          <p:spTgt spid="6"/>
                                        </p:tgtEl>
                                        <p:attrNameLst>
                                          <p:attrName>ppt_x</p:attrName>
                                          <p:attrName>ppt_y</p:attrName>
                                        </p:attrNameLst>
                                      </p:cBhvr>
                                      <p:rCtr x="4" y="167"/>
                                    </p:animMotion>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3 -0.34804 L 0 -1.17248E-7 " pathEditMode="relative" rAng="0" ptsTypes="AA">
                                      <p:cBhvr>
                                        <p:cTn id="16" dur="2000" fill="hold"/>
                                        <p:tgtEl>
                                          <p:spTgt spid="7"/>
                                        </p:tgtEl>
                                        <p:attrNameLst>
                                          <p:attrName>ppt_x</p:attrName>
                                          <p:attrName>ppt_y</p:attrName>
                                        </p:attrNameLst>
                                      </p:cBhvr>
                                      <p:rCtr x="150" y="174"/>
                                    </p:animMotion>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3350"/>
            <a:ext cx="7886700" cy="4499373"/>
          </a:xfrm>
        </p:spPr>
        <p:txBody>
          <a:bodyPr/>
          <a:lstStyle/>
          <a:p>
            <a:pPr>
              <a:buNone/>
            </a:pPr>
            <a:endParaRPr lang="en-US" dirty="0"/>
          </a:p>
        </p:txBody>
      </p:sp>
      <p:sp>
        <p:nvSpPr>
          <p:cNvPr id="4" name="Rounded Rectangle 3"/>
          <p:cNvSpPr/>
          <p:nvPr/>
        </p:nvSpPr>
        <p:spPr>
          <a:xfrm>
            <a:off x="2209800" y="209550"/>
            <a:ext cx="4572000" cy="838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Method Overriding</a:t>
            </a:r>
            <a:endParaRPr lang="en-US" b="1" dirty="0"/>
          </a:p>
        </p:txBody>
      </p:sp>
      <p:sp>
        <p:nvSpPr>
          <p:cNvPr id="6" name="Rounded Rectangle 5"/>
          <p:cNvSpPr/>
          <p:nvPr/>
        </p:nvSpPr>
        <p:spPr>
          <a:xfrm>
            <a:off x="1371600" y="1428750"/>
            <a:ext cx="6324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smtClean="0"/>
              <a:t>For method overloading to happen 1 class is enough.</a:t>
            </a:r>
          </a:p>
        </p:txBody>
      </p:sp>
      <p:sp>
        <p:nvSpPr>
          <p:cNvPr id="7" name="Rounded Rectangle 6"/>
          <p:cNvSpPr/>
          <p:nvPr/>
        </p:nvSpPr>
        <p:spPr>
          <a:xfrm>
            <a:off x="1371600" y="2419350"/>
            <a:ext cx="6324600" cy="762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1" u="sng" dirty="0" smtClean="0"/>
              <a:t>For method overriding to happen at least 2 class is necessary with inheritance involved.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209550"/>
            <a:ext cx="7886700" cy="4800600"/>
          </a:xfrm>
        </p:spPr>
        <p:txBody>
          <a:bodyPr>
            <a:normAutofit fontScale="92500" lnSpcReduction="20000"/>
          </a:bodyPr>
          <a:lstStyle/>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"arranged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8000FF"/>
                </a:solidFill>
                <a:highlight>
                  <a:srgbClr val="FFFFFF"/>
                </a:highlight>
                <a:latin typeface="Consolas" pitchFamily="49" charset="0"/>
                <a:cs typeface="Consolas" pitchFamily="49" charset="0"/>
              </a:rPr>
              <a:t>class</a:t>
            </a:r>
            <a:r>
              <a:rPr lang="en-US" sz="2400" dirty="0" smtClean="0">
                <a:solidFill>
                  <a:srgbClr val="000000"/>
                </a:solidFill>
                <a:highlight>
                  <a:srgbClr val="FFFFFF"/>
                </a:highlight>
                <a:latin typeface="Consolas" pitchFamily="49" charset="0"/>
                <a:cs typeface="Consolas" pitchFamily="49" charset="0"/>
              </a:rPr>
              <a:t> Child </a:t>
            </a:r>
            <a:r>
              <a:rPr lang="en-US" sz="2400" b="1" dirty="0" smtClean="0">
                <a:solidFill>
                  <a:srgbClr val="0000FF"/>
                </a:solidFill>
                <a:highlight>
                  <a:srgbClr val="FFFFFF"/>
                </a:highlight>
                <a:latin typeface="Consolas" pitchFamily="49" charset="0"/>
                <a:cs typeface="Consolas" pitchFamily="49" charset="0"/>
              </a:rPr>
              <a:t>extends</a:t>
            </a:r>
            <a:r>
              <a:rPr lang="en-US" sz="2400" b="1" dirty="0" smtClean="0">
                <a:solidFill>
                  <a:srgbClr val="000000"/>
                </a:solidFill>
                <a:highlight>
                  <a:srgbClr val="FFFFFF"/>
                </a:highlight>
                <a:latin typeface="Consolas" pitchFamily="49" charset="0"/>
                <a:cs typeface="Consolas" pitchFamily="49" charset="0"/>
              </a:rPr>
              <a:t> Parent</a:t>
            </a:r>
          </a:p>
          <a:p>
            <a:pPr>
              <a:buNone/>
            </a:pP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8000FF"/>
                </a:solidFill>
                <a:highlight>
                  <a:srgbClr val="FFFFFF"/>
                </a:highlight>
                <a:latin typeface="Consolas" pitchFamily="49" charset="0"/>
                <a:cs typeface="Consolas" pitchFamily="49" charset="0"/>
              </a:rPr>
              <a:t>void</a:t>
            </a:r>
            <a:r>
              <a:rPr lang="en-US" sz="2400" dirty="0" smtClean="0">
                <a:solidFill>
                  <a:srgbClr val="000000"/>
                </a:solidFill>
                <a:highlight>
                  <a:srgbClr val="FFFFFF"/>
                </a:highlight>
                <a:latin typeface="Consolas" pitchFamily="49" charset="0"/>
                <a:cs typeface="Consolas" pitchFamily="49" charset="0"/>
              </a:rPr>
              <a:t> marry</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err="1" smtClean="0">
                <a:solidFill>
                  <a:srgbClr val="000000"/>
                </a:solidFill>
                <a:highlight>
                  <a:srgbClr val="FFFFFF"/>
                </a:highlight>
                <a:latin typeface="Consolas" pitchFamily="49" charset="0"/>
                <a:cs typeface="Consolas" pitchFamily="49" charset="0"/>
              </a:rPr>
              <a:t>System</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out</a:t>
            </a:r>
            <a:r>
              <a:rPr lang="en-US" sz="2400" dirty="0" err="1" smtClean="0">
                <a:solidFill>
                  <a:srgbClr val="000080"/>
                </a:solidFill>
                <a:highlight>
                  <a:srgbClr val="FFFFFF"/>
                </a:highlight>
                <a:latin typeface="Consolas" pitchFamily="49" charset="0"/>
                <a:cs typeface="Consolas" pitchFamily="49" charset="0"/>
              </a:rPr>
              <a:t>.</a:t>
            </a:r>
            <a:r>
              <a:rPr lang="en-US" sz="2400" dirty="0" err="1" smtClean="0">
                <a:solidFill>
                  <a:srgbClr val="000000"/>
                </a:solidFill>
                <a:highlight>
                  <a:srgbClr val="FFFFFF"/>
                </a:highlight>
                <a:latin typeface="Consolas" pitchFamily="49" charset="0"/>
                <a:cs typeface="Consolas" pitchFamily="49" charset="0"/>
              </a:rPr>
              <a:t>println</a:t>
            </a:r>
            <a:r>
              <a:rPr lang="en-US" sz="2400" dirty="0" smtClean="0">
                <a:solidFill>
                  <a:srgbClr val="000080"/>
                </a:solidFill>
                <a:highlight>
                  <a:srgbClr val="FFFFFF"/>
                </a:highlight>
                <a:latin typeface="Consolas" pitchFamily="49" charset="0"/>
                <a:cs typeface="Consolas" pitchFamily="49" charset="0"/>
              </a:rPr>
              <a:t>(</a:t>
            </a:r>
            <a:r>
              <a:rPr lang="en-US" sz="2400" dirty="0" smtClean="0">
                <a:solidFill>
                  <a:srgbClr val="C00000"/>
                </a:solidFill>
                <a:highlight>
                  <a:srgbClr val="FFFFFF"/>
                </a:highlight>
                <a:latin typeface="Consolas" pitchFamily="49" charset="0"/>
                <a:cs typeface="Consolas" pitchFamily="49" charset="0"/>
              </a:rPr>
              <a:t>"Love marriage"</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00"/>
                </a:solidFill>
                <a:highlight>
                  <a:srgbClr val="FFFFFF"/>
                </a:highlight>
                <a:latin typeface="Consolas" pitchFamily="49" charset="0"/>
                <a:cs typeface="Consolas" pitchFamily="49" charset="0"/>
              </a:rPr>
              <a:t>    </a:t>
            </a:r>
            <a:r>
              <a:rPr lang="en-US" sz="2400" dirty="0" smtClean="0">
                <a:solidFill>
                  <a:srgbClr val="000080"/>
                </a:solidFill>
                <a:highlight>
                  <a:srgbClr val="FFFFFF"/>
                </a:highlight>
                <a:latin typeface="Consolas" pitchFamily="49" charset="0"/>
                <a:cs typeface="Consolas" pitchFamily="49" charset="0"/>
              </a:rPr>
              <a:t>}</a:t>
            </a:r>
            <a:endParaRPr lang="en-US" sz="2400" dirty="0" smtClean="0">
              <a:solidFill>
                <a:srgbClr val="000000"/>
              </a:solidFill>
              <a:highlight>
                <a:srgbClr val="FFFFFF"/>
              </a:highlight>
              <a:latin typeface="Consolas" pitchFamily="49" charset="0"/>
              <a:cs typeface="Consolas" pitchFamily="49" charset="0"/>
            </a:endParaRPr>
          </a:p>
          <a:p>
            <a:pPr>
              <a:buNone/>
            </a:pPr>
            <a:r>
              <a:rPr lang="en-US" sz="2400" dirty="0" smtClean="0">
                <a:solidFill>
                  <a:srgbClr val="000080"/>
                </a:solidFill>
                <a:highlight>
                  <a:srgbClr val="FFFFFF"/>
                </a:highlight>
                <a:latin typeface="Consolas" pitchFamily="49" charset="0"/>
                <a:cs typeface="Consolas" pitchFamily="49" charset="0"/>
              </a:rPr>
              <a:t>}</a:t>
            </a:r>
            <a:endParaRPr lang="en-US" dirty="0">
              <a:latin typeface="Consolas" pitchFamily="49" charset="0"/>
              <a:cs typeface="Consolas" pitchFamily="49" charset="0"/>
            </a:endParaRPr>
          </a:p>
        </p:txBody>
      </p:sp>
      <p:sp>
        <p:nvSpPr>
          <p:cNvPr id="4" name="Rounded Rectangle 3"/>
          <p:cNvSpPr/>
          <p:nvPr/>
        </p:nvSpPr>
        <p:spPr>
          <a:xfrm>
            <a:off x="5638800" y="0"/>
            <a:ext cx="2743200" cy="971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Let’s say parent class always support arranged marriage!</a:t>
            </a:r>
            <a:endParaRPr lang="en-US" dirty="0"/>
          </a:p>
        </p:txBody>
      </p:sp>
      <p:sp>
        <p:nvSpPr>
          <p:cNvPr id="5" name="Rounded Rectangle 4"/>
          <p:cNvSpPr/>
          <p:nvPr/>
        </p:nvSpPr>
        <p:spPr>
          <a:xfrm>
            <a:off x="5715000" y="2343150"/>
            <a:ext cx="2743200" cy="9715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Obviously child class is against it, </a:t>
            </a:r>
            <a:r>
              <a:rPr lang="en-US" u="sng" dirty="0" smtClean="0"/>
              <a:t>though derived from Parent class!</a:t>
            </a:r>
            <a:endParaRPr lang="en-US" u="sng" dirty="0"/>
          </a:p>
        </p:txBody>
      </p:sp>
      <p:cxnSp>
        <p:nvCxnSpPr>
          <p:cNvPr id="7" name="Straight Connector 6"/>
          <p:cNvCxnSpPr/>
          <p:nvPr/>
        </p:nvCxnSpPr>
        <p:spPr>
          <a:xfrm rot="10800000">
            <a:off x="1905000" y="1809750"/>
            <a:ext cx="60960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rot="10800000">
            <a:off x="1828800" y="4171950"/>
            <a:ext cx="5486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3200400" y="104775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Oval 16"/>
          <p:cNvSpPr/>
          <p:nvPr/>
        </p:nvSpPr>
        <p:spPr>
          <a:xfrm>
            <a:off x="3733800" y="514350"/>
            <a:ext cx="1905000" cy="914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itchFamily="49" charset="0"/>
                <a:cs typeface="Consolas" pitchFamily="49" charset="0"/>
              </a:rPr>
              <a:t>Overridden method</a:t>
            </a:r>
            <a:endParaRPr lang="en-US" sz="1600" dirty="0">
              <a:latin typeface="Consolas" pitchFamily="49" charset="0"/>
              <a:cs typeface="Consolas" pitchFamily="49" charset="0"/>
            </a:endParaRPr>
          </a:p>
        </p:txBody>
      </p:sp>
      <p:cxnSp>
        <p:nvCxnSpPr>
          <p:cNvPr id="18" name="Straight Arrow Connector 17"/>
          <p:cNvCxnSpPr/>
          <p:nvPr/>
        </p:nvCxnSpPr>
        <p:spPr>
          <a:xfrm>
            <a:off x="3200400" y="340995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 name="Oval 18"/>
          <p:cNvSpPr/>
          <p:nvPr/>
        </p:nvSpPr>
        <p:spPr>
          <a:xfrm>
            <a:off x="3733800" y="2876550"/>
            <a:ext cx="1905000" cy="914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Consolas" pitchFamily="49" charset="0"/>
                <a:cs typeface="Consolas" pitchFamily="49" charset="0"/>
              </a:rPr>
              <a:t>Overriding method</a:t>
            </a:r>
            <a:endParaRPr lang="en-US" sz="1600" dirty="0">
              <a:latin typeface="Consolas" pitchFamily="49" charset="0"/>
              <a:cs typeface="Consolas" pitchFamily="49" charset="0"/>
            </a:endParaRPr>
          </a:p>
        </p:txBody>
      </p:sp>
      <p:sp>
        <p:nvSpPr>
          <p:cNvPr id="20" name="Rectangle 19"/>
          <p:cNvSpPr/>
          <p:nvPr/>
        </p:nvSpPr>
        <p:spPr>
          <a:xfrm>
            <a:off x="2514600" y="2495550"/>
            <a:ext cx="1219200" cy="381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100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1000"/>
                                        <p:tgtEl>
                                          <p:spTgt spid="3">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500"/>
                                        <p:tgtEl>
                                          <p:spTgt spid="3">
                                            <p:txEl>
                                              <p:pRg st="7" end="7"/>
                                            </p:txEl>
                                          </p:spTgt>
                                        </p:tgtEl>
                                      </p:cBhvr>
                                    </p:animEffect>
                                  </p:childTnLst>
                                </p:cTn>
                              </p:par>
                              <p:par>
                                <p:cTn id="41" presetID="22" presetClass="entr" presetSubtype="8"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left)">
                                      <p:cBhvr>
                                        <p:cTn id="46" dur="500"/>
                                        <p:tgtEl>
                                          <p:spTgt spid="3">
                                            <p:txEl>
                                              <p:pRg st="9" end="9"/>
                                            </p:txEl>
                                          </p:spTgt>
                                        </p:tgtEl>
                                      </p:cBhvr>
                                    </p:animEffect>
                                  </p:childTnLst>
                                </p:cTn>
                              </p:par>
                              <p:par>
                                <p:cTn id="47" presetID="22" presetClass="entr" presetSubtype="8"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left)">
                                      <p:cBhvr>
                                        <p:cTn id="49" dur="500"/>
                                        <p:tgtEl>
                                          <p:spTgt spid="3">
                                            <p:txEl>
                                              <p:pRg st="10" end="10"/>
                                            </p:txEl>
                                          </p:spTgt>
                                        </p:tgtEl>
                                      </p:cBhvr>
                                    </p:animEffect>
                                  </p:childTnLst>
                                </p:cTn>
                              </p:par>
                              <p:par>
                                <p:cTn id="50" presetID="22" presetClass="entr" presetSubtype="8"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par>
                                <p:cTn id="53" presetID="22" presetClass="entr" presetSubtype="8"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par>
                                <p:cTn id="56" presetID="22" presetClass="entr" presetSubtype="8"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left)">
                                      <p:cBhvr>
                                        <p:cTn id="58" dur="500"/>
                                        <p:tgtEl>
                                          <p:spTgt spid="3">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22" presetClass="entr" presetSubtype="8"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500"/>
                                        <p:tgtEl>
                                          <p:spTgt spid="15"/>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left)">
                                      <p:cBhvr>
                                        <p:cTn id="80" dur="500"/>
                                        <p:tgtEl>
                                          <p:spTgt spid="1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left)">
                                      <p:cBhvr>
                                        <p:cTn id="8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Need for overriding!</a:t>
            </a:r>
            <a:endParaRPr lang="en-US" i="1" dirty="0"/>
          </a:p>
        </p:txBody>
      </p:sp>
      <p:sp>
        <p:nvSpPr>
          <p:cNvPr id="3" name="Content Placeholder 2"/>
          <p:cNvSpPr>
            <a:spLocks noGrp="1"/>
          </p:cNvSpPr>
          <p:nvPr>
            <p:ph idx="1"/>
          </p:nvPr>
        </p:nvSpPr>
        <p:spPr>
          <a:xfrm>
            <a:off x="628650" y="1369219"/>
            <a:ext cx="7886700" cy="1126331"/>
          </a:xfrm>
        </p:spPr>
        <p:txBody>
          <a:bodyPr/>
          <a:lstStyle/>
          <a:p>
            <a:pPr>
              <a:buNone/>
            </a:pPr>
            <a:r>
              <a:rPr lang="en-US" dirty="0" smtClean="0"/>
              <a:t>The method present in the parent class, if it is not acceptable in child class, override it!</a:t>
            </a:r>
            <a:endParaRPr lang="en-US" dirty="0"/>
          </a:p>
        </p:txBody>
      </p:sp>
      <p:sp>
        <p:nvSpPr>
          <p:cNvPr id="4" name="Rounded Rectangle 3"/>
          <p:cNvSpPr/>
          <p:nvPr/>
        </p:nvSpPr>
        <p:spPr>
          <a:xfrm>
            <a:off x="2209800" y="2724150"/>
            <a:ext cx="4495800" cy="1981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But wait!!</a:t>
            </a:r>
          </a:p>
          <a:p>
            <a:pPr algn="ctr"/>
            <a:r>
              <a:rPr lang="en-US" dirty="0" smtClean="0"/>
              <a:t>We have rules to override!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14350"/>
            <a:ext cx="8686800" cy="4629150"/>
          </a:xfrm>
        </p:spPr>
        <p:txBody>
          <a:bodyPr numCol="2">
            <a:normAutofit/>
          </a:bodyPr>
          <a:lstStyle/>
          <a:p>
            <a:pPr>
              <a:buNone/>
            </a:pPr>
            <a:r>
              <a:rPr lang="en-US" sz="1600" dirty="0" smtClean="0">
                <a:solidFill>
                  <a:srgbClr val="8000FF"/>
                </a:solidFill>
                <a:highlight>
                  <a:srgbClr val="FFFFFF"/>
                </a:highlight>
                <a:latin typeface="Consolas" pitchFamily="49" charset="0"/>
                <a:cs typeface="Consolas" pitchFamily="49" charset="0"/>
              </a:rPr>
              <a:t>class</a:t>
            </a:r>
            <a:r>
              <a:rPr lang="en-US" sz="1600" dirty="0" smtClean="0">
                <a:solidFill>
                  <a:srgbClr val="000000"/>
                </a:solidFill>
                <a:highlight>
                  <a:srgbClr val="FFFFFF"/>
                </a:highlight>
                <a:latin typeface="Consolas" pitchFamily="49" charset="0"/>
                <a:cs typeface="Consolas" pitchFamily="49" charset="0"/>
              </a:rPr>
              <a:t> Parent</a:t>
            </a: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System</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out</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println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C00000"/>
                </a:solidFill>
                <a:highlight>
                  <a:srgbClr val="FFFFFF"/>
                </a:highlight>
                <a:latin typeface="Consolas" pitchFamily="49" charset="0"/>
                <a:cs typeface="Consolas" pitchFamily="49" charset="0"/>
              </a:rPr>
              <a:t>"arranged 					marriage"</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8000FF"/>
                </a:solidFill>
                <a:highlight>
                  <a:srgbClr val="FFFFFF"/>
                </a:highlight>
                <a:latin typeface="Consolas" pitchFamily="49" charset="0"/>
                <a:cs typeface="Consolas" pitchFamily="49" charset="0"/>
              </a:rPr>
              <a:t>class</a:t>
            </a:r>
            <a:r>
              <a:rPr lang="en-US" sz="1600" dirty="0" smtClean="0">
                <a:solidFill>
                  <a:srgbClr val="000000"/>
                </a:solidFill>
                <a:highlight>
                  <a:srgbClr val="FFFFFF"/>
                </a:highlight>
                <a:latin typeface="Consolas" pitchFamily="49" charset="0"/>
                <a:cs typeface="Consolas" pitchFamily="49" charset="0"/>
              </a:rPr>
              <a:t> Child </a:t>
            </a:r>
            <a:r>
              <a:rPr lang="en-US" sz="1600" b="1" dirty="0" smtClean="0">
                <a:solidFill>
                  <a:srgbClr val="0000FF"/>
                </a:solidFill>
                <a:highlight>
                  <a:srgbClr val="FFFFFF"/>
                </a:highlight>
                <a:latin typeface="Consolas" pitchFamily="49" charset="0"/>
                <a:cs typeface="Consolas" pitchFamily="49" charset="0"/>
              </a:rPr>
              <a:t>extends</a:t>
            </a:r>
            <a:r>
              <a:rPr lang="en-US" sz="1600" b="1" dirty="0" smtClean="0">
                <a:solidFill>
                  <a:srgbClr val="000000"/>
                </a:solidFill>
                <a:highlight>
                  <a:srgbClr val="FFFFFF"/>
                </a:highlight>
                <a:latin typeface="Consolas" pitchFamily="49" charset="0"/>
                <a:cs typeface="Consolas" pitchFamily="49" charset="0"/>
              </a:rPr>
              <a:t> Parent</a:t>
            </a: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System</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out</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println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C00000"/>
                </a:solidFill>
                <a:highlight>
                  <a:srgbClr val="FFFFFF"/>
                </a:highlight>
                <a:latin typeface="Consolas" pitchFamily="49" charset="0"/>
                <a:cs typeface="Consolas" pitchFamily="49" charset="0"/>
              </a:rPr>
              <a:t>"Love 					marriage"</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public</a:t>
            </a: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static</a:t>
            </a: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main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000000"/>
                </a:solidFill>
                <a:highlight>
                  <a:srgbClr val="FFFFFF"/>
                </a:highlight>
                <a:latin typeface="Consolas" pitchFamily="49" charset="0"/>
                <a:cs typeface="Consolas" pitchFamily="49" charset="0"/>
              </a:rPr>
              <a:t>String 						</a:t>
            </a:r>
            <a:r>
              <a:rPr lang="en-US" sz="1600" dirty="0" err="1" smtClean="0">
                <a:solidFill>
                  <a:srgbClr val="000000"/>
                </a:solidFill>
                <a:highlight>
                  <a:srgbClr val="FFFFFF"/>
                </a:highlight>
                <a:latin typeface="Consolas" pitchFamily="49" charset="0"/>
                <a:cs typeface="Consolas" pitchFamily="49" charset="0"/>
              </a:rPr>
              <a:t>args</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Child c </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000000"/>
                </a:solidFill>
                <a:highlight>
                  <a:srgbClr val="FFFFFF"/>
                </a:highlight>
                <a:latin typeface="Consolas" pitchFamily="49" charset="0"/>
                <a:cs typeface="Consolas" pitchFamily="49" charset="0"/>
              </a:rPr>
              <a:t> </a:t>
            </a:r>
            <a:r>
              <a:rPr lang="en-US" sz="1600" b="1" dirty="0" smtClean="0">
                <a:solidFill>
                  <a:srgbClr val="0000FF"/>
                </a:solidFill>
                <a:highlight>
                  <a:srgbClr val="FFFFFF"/>
                </a:highlight>
                <a:latin typeface="Consolas" pitchFamily="49" charset="0"/>
                <a:cs typeface="Consolas" pitchFamily="49" charset="0"/>
              </a:rPr>
              <a:t>new</a:t>
            </a:r>
            <a:r>
              <a:rPr lang="en-US" sz="1600" b="1" dirty="0" smtClean="0">
                <a:solidFill>
                  <a:srgbClr val="000000"/>
                </a:solidFill>
                <a:highlight>
                  <a:srgbClr val="FFFFFF"/>
                </a:highlight>
                <a:latin typeface="Consolas" pitchFamily="49" charset="0"/>
                <a:cs typeface="Consolas" pitchFamily="49" charset="0"/>
              </a:rPr>
              <a:t> Child</a:t>
            </a:r>
            <a:r>
              <a:rPr lang="en-US" sz="1600" b="1" dirty="0" smtClean="0">
                <a:solidFill>
                  <a:srgbClr val="000080"/>
                </a:solidFill>
                <a:highlight>
                  <a:srgbClr val="FFFFFF"/>
                </a:highlight>
                <a:latin typeface="Consolas" pitchFamily="49" charset="0"/>
                <a:cs typeface="Consolas" pitchFamily="49" charset="0"/>
              </a:rPr>
              <a:t>();</a:t>
            </a:r>
            <a:endParaRPr lang="en-US" sz="1600" b="1"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c</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a:latin typeface="Consolas" pitchFamily="49" charset="0"/>
              <a:cs typeface="Consolas" pitchFamily="49" charset="0"/>
            </a:endParaRPr>
          </a:p>
        </p:txBody>
      </p:sp>
      <p:sp>
        <p:nvSpPr>
          <p:cNvPr id="4" name="Rectangle 3"/>
          <p:cNvSpPr/>
          <p:nvPr/>
        </p:nvSpPr>
        <p:spPr>
          <a:xfrm>
            <a:off x="0" y="0"/>
            <a:ext cx="1295400" cy="438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i="1" u="sng" dirty="0" smtClean="0"/>
              <a:t>RULE - 1</a:t>
            </a:r>
            <a:endParaRPr lang="en-US" b="1" i="1" u="sng" dirty="0"/>
          </a:p>
        </p:txBody>
      </p:sp>
      <p:cxnSp>
        <p:nvCxnSpPr>
          <p:cNvPr id="6" name="Straight Connector 5"/>
          <p:cNvCxnSpPr/>
          <p:nvPr/>
        </p:nvCxnSpPr>
        <p:spPr>
          <a:xfrm>
            <a:off x="762000" y="3867150"/>
            <a:ext cx="1295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762000" y="1428750"/>
            <a:ext cx="1295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a:xfrm>
            <a:off x="6172200" y="2800350"/>
            <a:ext cx="2514600" cy="990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Love marriage</a:t>
            </a:r>
            <a:endParaRPr lang="en-US" dirty="0"/>
          </a:p>
        </p:txBody>
      </p:sp>
      <p:sp>
        <p:nvSpPr>
          <p:cNvPr id="10" name="Rectangle 9"/>
          <p:cNvSpPr/>
          <p:nvPr/>
        </p:nvSpPr>
        <p:spPr>
          <a:xfrm>
            <a:off x="304800" y="3562350"/>
            <a:ext cx="2514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void marry(</a:t>
            </a:r>
            <a:r>
              <a:rPr lang="en-US" b="1" dirty="0" err="1" smtClean="0"/>
              <a:t>int</a:t>
            </a:r>
            <a:r>
              <a:rPr lang="en-US" b="1" dirty="0" smtClean="0"/>
              <a:t> a)</a:t>
            </a:r>
            <a:endParaRPr lang="en-US" b="1" dirty="0"/>
          </a:p>
        </p:txBody>
      </p:sp>
      <p:sp>
        <p:nvSpPr>
          <p:cNvPr id="12" name="Rounded Rectangle 11"/>
          <p:cNvSpPr/>
          <p:nvPr/>
        </p:nvSpPr>
        <p:spPr>
          <a:xfrm>
            <a:off x="6172200" y="2800350"/>
            <a:ext cx="2514600" cy="990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Error ! Signature mismatch.</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left)">
                                      <p:cBhvr>
                                        <p:cTn id="45" dur="500"/>
                                        <p:tgtEl>
                                          <p:spTgt spid="3">
                                            <p:txEl>
                                              <p:pRg st="11" end="11"/>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wipe(left)">
                                      <p:cBhvr>
                                        <p:cTn id="48" dur="500"/>
                                        <p:tgtEl>
                                          <p:spTgt spid="3">
                                            <p:txEl>
                                              <p:pRg st="12" end="12"/>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wipe(left)">
                                      <p:cBhvr>
                                        <p:cTn id="51" dur="500"/>
                                        <p:tgtEl>
                                          <p:spTgt spid="3">
                                            <p:txEl>
                                              <p:pRg st="13" end="13"/>
                                            </p:txEl>
                                          </p:spTgt>
                                        </p:tgtEl>
                                      </p:cBhvr>
                                    </p:animEffect>
                                  </p:childTnLst>
                                </p:cTn>
                              </p:par>
                              <p:par>
                                <p:cTn id="52" presetID="22" presetClass="entr" presetSubtype="8"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left)">
                                      <p:cBhvr>
                                        <p:cTn id="54" dur="500"/>
                                        <p:tgtEl>
                                          <p:spTgt spid="3">
                                            <p:txEl>
                                              <p:pRg st="14" end="14"/>
                                            </p:txEl>
                                          </p:spTgt>
                                        </p:tgtEl>
                                      </p:cBhvr>
                                    </p:animEffect>
                                  </p:childTnLst>
                                </p:cTn>
                              </p:par>
                              <p:par>
                                <p:cTn id="55" presetID="22" presetClass="entr" presetSubtype="8"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ipe(left)">
                                      <p:cBhvr>
                                        <p:cTn id="57" dur="500"/>
                                        <p:tgtEl>
                                          <p:spTgt spid="3">
                                            <p:txEl>
                                              <p:pRg st="15" end="15"/>
                                            </p:txEl>
                                          </p:spTgt>
                                        </p:tgtEl>
                                      </p:cBhvr>
                                    </p:animEffect>
                                  </p:childTnLst>
                                </p:cTn>
                              </p:par>
                              <p:par>
                                <p:cTn id="58" presetID="22" presetClass="entr" presetSubtype="8"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wipe(left)">
                                      <p:cBhvr>
                                        <p:cTn id="60" dur="500"/>
                                        <p:tgtEl>
                                          <p:spTgt spid="3">
                                            <p:txEl>
                                              <p:pRg st="16" end="16"/>
                                            </p:txEl>
                                          </p:spTgt>
                                        </p:tgtEl>
                                      </p:cBhvr>
                                    </p:animEffect>
                                  </p:childTnLst>
                                </p:cTn>
                              </p:par>
                              <p:par>
                                <p:cTn id="61" presetID="22" presetClass="entr" presetSubtype="8"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wipe(left)">
                                      <p:cBhvr>
                                        <p:cTn id="63" dur="500"/>
                                        <p:tgtEl>
                                          <p:spTgt spid="3">
                                            <p:txEl>
                                              <p:pRg st="17" end="17"/>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Effect transition="in" filter="wipe(left)">
                                      <p:cBhvr>
                                        <p:cTn id="66" dur="500"/>
                                        <p:tgtEl>
                                          <p:spTgt spid="3">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left)">
                                      <p:cBhvr>
                                        <p:cTn id="71" dur="500"/>
                                        <p:tgtEl>
                                          <p:spTgt spid="8"/>
                                        </p:tgtEl>
                                      </p:cBhvr>
                                    </p:animEffect>
                                  </p:childTnLst>
                                </p:cTn>
                              </p:par>
                              <p:par>
                                <p:cTn id="72" presetID="22" presetClass="entr" presetSubtype="8"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down)">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left)">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down)">
                                      <p:cBhvr>
                                        <p:cTn id="8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469106"/>
          </a:xfrm>
        </p:spPr>
        <p:txBody>
          <a:bodyPr>
            <a:normAutofit/>
          </a:bodyPr>
          <a:lstStyle/>
          <a:p>
            <a:pPr algn="ctr"/>
            <a:r>
              <a:rPr lang="en-US" sz="2400" b="1" dirty="0" smtClean="0"/>
              <a:t>Rules of Overriding</a:t>
            </a:r>
            <a:endParaRPr lang="en-US" sz="2400" b="1" dirty="0"/>
          </a:p>
        </p:txBody>
      </p:sp>
      <p:sp>
        <p:nvSpPr>
          <p:cNvPr id="3" name="Content Placeholder 2"/>
          <p:cNvSpPr>
            <a:spLocks noGrp="1"/>
          </p:cNvSpPr>
          <p:nvPr>
            <p:ph idx="1"/>
          </p:nvPr>
        </p:nvSpPr>
        <p:spPr>
          <a:xfrm>
            <a:off x="628650" y="666750"/>
            <a:ext cx="7886700" cy="4343400"/>
          </a:xfrm>
        </p:spPr>
        <p:txBody>
          <a:bodyPr/>
          <a:lstStyle/>
          <a:p>
            <a:pPr>
              <a:buFont typeface="Wingdings" pitchFamily="2" charset="2"/>
              <a:buChar char="q"/>
            </a:pPr>
            <a:r>
              <a:rPr lang="en-US" dirty="0" smtClean="0"/>
              <a:t> Overridden method signature and Overriding method signature should be the same.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14350"/>
            <a:ext cx="8686800" cy="4629150"/>
          </a:xfrm>
        </p:spPr>
        <p:txBody>
          <a:bodyPr numCol="2">
            <a:normAutofit/>
          </a:bodyPr>
          <a:lstStyle/>
          <a:p>
            <a:pPr>
              <a:buNone/>
            </a:pPr>
            <a:r>
              <a:rPr lang="en-US" sz="1600" dirty="0" smtClean="0">
                <a:solidFill>
                  <a:srgbClr val="8000FF"/>
                </a:solidFill>
                <a:highlight>
                  <a:srgbClr val="FFFFFF"/>
                </a:highlight>
                <a:latin typeface="Consolas" pitchFamily="49" charset="0"/>
                <a:cs typeface="Consolas" pitchFamily="49" charset="0"/>
              </a:rPr>
              <a:t>class</a:t>
            </a:r>
            <a:r>
              <a:rPr lang="en-US" sz="1600" dirty="0" smtClean="0">
                <a:solidFill>
                  <a:srgbClr val="000000"/>
                </a:solidFill>
                <a:highlight>
                  <a:srgbClr val="FFFFFF"/>
                </a:highlight>
                <a:latin typeface="Consolas" pitchFamily="49" charset="0"/>
                <a:cs typeface="Consolas" pitchFamily="49" charset="0"/>
              </a:rPr>
              <a:t> Parent</a:t>
            </a: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System</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out</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println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C00000"/>
                </a:solidFill>
                <a:highlight>
                  <a:srgbClr val="FFFFFF"/>
                </a:highlight>
                <a:latin typeface="Consolas" pitchFamily="49" charset="0"/>
                <a:cs typeface="Consolas" pitchFamily="49" charset="0"/>
              </a:rPr>
              <a:t>"arranged 					marriage"</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8000FF"/>
                </a:solidFill>
                <a:highlight>
                  <a:srgbClr val="FFFFFF"/>
                </a:highlight>
                <a:latin typeface="Consolas" pitchFamily="49" charset="0"/>
                <a:cs typeface="Consolas" pitchFamily="49" charset="0"/>
              </a:rPr>
              <a:t>class</a:t>
            </a:r>
            <a:r>
              <a:rPr lang="en-US" sz="1600" dirty="0" smtClean="0">
                <a:solidFill>
                  <a:srgbClr val="000000"/>
                </a:solidFill>
                <a:highlight>
                  <a:srgbClr val="FFFFFF"/>
                </a:highlight>
                <a:latin typeface="Consolas" pitchFamily="49" charset="0"/>
                <a:cs typeface="Consolas" pitchFamily="49" charset="0"/>
              </a:rPr>
              <a:t> Child </a:t>
            </a:r>
            <a:r>
              <a:rPr lang="en-US" sz="1600" b="1" dirty="0" smtClean="0">
                <a:solidFill>
                  <a:srgbClr val="0000FF"/>
                </a:solidFill>
                <a:highlight>
                  <a:srgbClr val="FFFFFF"/>
                </a:highlight>
                <a:latin typeface="Consolas" pitchFamily="49" charset="0"/>
                <a:cs typeface="Consolas" pitchFamily="49" charset="0"/>
              </a:rPr>
              <a:t>extends</a:t>
            </a:r>
            <a:r>
              <a:rPr lang="en-US" sz="1600" b="1" dirty="0" smtClean="0">
                <a:solidFill>
                  <a:srgbClr val="000000"/>
                </a:solidFill>
                <a:highlight>
                  <a:srgbClr val="FFFFFF"/>
                </a:highlight>
                <a:latin typeface="Consolas" pitchFamily="49" charset="0"/>
                <a:cs typeface="Consolas" pitchFamily="49" charset="0"/>
              </a:rPr>
              <a:t> Parent</a:t>
            </a: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System</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out</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println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C00000"/>
                </a:solidFill>
                <a:highlight>
                  <a:srgbClr val="FFFFFF"/>
                </a:highlight>
                <a:latin typeface="Consolas" pitchFamily="49" charset="0"/>
                <a:cs typeface="Consolas" pitchFamily="49" charset="0"/>
              </a:rPr>
              <a:t>"Love 					marriage"</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public</a:t>
            </a: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static</a:t>
            </a: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8000FF"/>
                </a:solidFill>
                <a:highlight>
                  <a:srgbClr val="FFFFFF"/>
                </a:highlight>
                <a:latin typeface="Consolas" pitchFamily="49" charset="0"/>
                <a:cs typeface="Consolas" pitchFamily="49" charset="0"/>
              </a:rPr>
              <a:t>void</a:t>
            </a:r>
            <a:r>
              <a:rPr lang="en-US" sz="1600" dirty="0" smtClean="0">
                <a:solidFill>
                  <a:srgbClr val="000000"/>
                </a:solidFill>
                <a:highlight>
                  <a:srgbClr val="FFFFFF"/>
                </a:highlight>
                <a:latin typeface="Consolas" pitchFamily="49" charset="0"/>
                <a:cs typeface="Consolas" pitchFamily="49" charset="0"/>
              </a:rPr>
              <a:t> main</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000000"/>
                </a:solidFill>
                <a:highlight>
                  <a:srgbClr val="FFFFFF"/>
                </a:highlight>
                <a:latin typeface="Consolas" pitchFamily="49" charset="0"/>
                <a:cs typeface="Consolas" pitchFamily="49" charset="0"/>
              </a:rPr>
              <a:t>String 						</a:t>
            </a:r>
            <a:r>
              <a:rPr lang="en-US" sz="1600" dirty="0" err="1" smtClean="0">
                <a:solidFill>
                  <a:srgbClr val="000000"/>
                </a:solidFill>
                <a:highlight>
                  <a:srgbClr val="FFFFFF"/>
                </a:highlight>
                <a:latin typeface="Consolas" pitchFamily="49" charset="0"/>
                <a:cs typeface="Consolas" pitchFamily="49" charset="0"/>
              </a:rPr>
              <a:t>args</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Child c </a:t>
            </a:r>
            <a:r>
              <a:rPr lang="en-US" sz="1600" dirty="0" smtClean="0">
                <a:solidFill>
                  <a:srgbClr val="000080"/>
                </a:solidFill>
                <a:highlight>
                  <a:srgbClr val="FFFFFF"/>
                </a:highlight>
                <a:latin typeface="Consolas" pitchFamily="49" charset="0"/>
                <a:cs typeface="Consolas" pitchFamily="49" charset="0"/>
              </a:rPr>
              <a:t>=</a:t>
            </a:r>
            <a:r>
              <a:rPr lang="en-US" sz="1600" dirty="0" smtClean="0">
                <a:solidFill>
                  <a:srgbClr val="000000"/>
                </a:solidFill>
                <a:highlight>
                  <a:srgbClr val="FFFFFF"/>
                </a:highlight>
                <a:latin typeface="Consolas" pitchFamily="49" charset="0"/>
                <a:cs typeface="Consolas" pitchFamily="49" charset="0"/>
              </a:rPr>
              <a:t> </a:t>
            </a:r>
            <a:r>
              <a:rPr lang="en-US" sz="1600" b="1" dirty="0" smtClean="0">
                <a:solidFill>
                  <a:srgbClr val="0000FF"/>
                </a:solidFill>
                <a:highlight>
                  <a:srgbClr val="FFFFFF"/>
                </a:highlight>
                <a:latin typeface="Consolas" pitchFamily="49" charset="0"/>
                <a:cs typeface="Consolas" pitchFamily="49" charset="0"/>
              </a:rPr>
              <a:t>new</a:t>
            </a:r>
            <a:r>
              <a:rPr lang="en-US" sz="1600" b="1" dirty="0" smtClean="0">
                <a:solidFill>
                  <a:srgbClr val="000000"/>
                </a:solidFill>
                <a:highlight>
                  <a:srgbClr val="FFFFFF"/>
                </a:highlight>
                <a:latin typeface="Consolas" pitchFamily="49" charset="0"/>
                <a:cs typeface="Consolas" pitchFamily="49" charset="0"/>
              </a:rPr>
              <a:t> Child</a:t>
            </a:r>
            <a:r>
              <a:rPr lang="en-US" sz="1600" b="1" dirty="0" smtClean="0">
                <a:solidFill>
                  <a:srgbClr val="000080"/>
                </a:solidFill>
                <a:highlight>
                  <a:srgbClr val="FFFFFF"/>
                </a:highlight>
                <a:latin typeface="Consolas" pitchFamily="49" charset="0"/>
                <a:cs typeface="Consolas" pitchFamily="49" charset="0"/>
              </a:rPr>
              <a:t>();</a:t>
            </a:r>
            <a:endParaRPr lang="en-US" sz="1600" b="1"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err="1" smtClean="0">
                <a:solidFill>
                  <a:srgbClr val="000000"/>
                </a:solidFill>
                <a:highlight>
                  <a:srgbClr val="FFFFFF"/>
                </a:highlight>
                <a:latin typeface="Consolas" pitchFamily="49" charset="0"/>
                <a:cs typeface="Consolas" pitchFamily="49" charset="0"/>
              </a:rPr>
              <a:t>c</a:t>
            </a:r>
            <a:r>
              <a:rPr lang="en-US" sz="1600" dirty="0" err="1" smtClean="0">
                <a:solidFill>
                  <a:srgbClr val="000080"/>
                </a:solidFill>
                <a:highlight>
                  <a:srgbClr val="FFFFFF"/>
                </a:highlight>
                <a:latin typeface="Consolas" pitchFamily="49" charset="0"/>
                <a:cs typeface="Consolas" pitchFamily="49" charset="0"/>
              </a:rPr>
              <a:t>.</a:t>
            </a:r>
            <a:r>
              <a:rPr lang="en-US" sz="1600" dirty="0" err="1" smtClean="0">
                <a:solidFill>
                  <a:srgbClr val="000000"/>
                </a:solidFill>
                <a:highlight>
                  <a:srgbClr val="FFFFFF"/>
                </a:highlight>
                <a:latin typeface="Consolas" pitchFamily="49" charset="0"/>
                <a:cs typeface="Consolas" pitchFamily="49" charset="0"/>
              </a:rPr>
              <a:t>marry</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00"/>
                </a:solidFill>
                <a:highlight>
                  <a:srgbClr val="FFFFFF"/>
                </a:highlight>
                <a:latin typeface="Consolas" pitchFamily="49" charset="0"/>
                <a:cs typeface="Consolas" pitchFamily="49" charset="0"/>
              </a:rPr>
              <a:t>    </a:t>
            </a:r>
            <a:r>
              <a:rPr lang="en-US" sz="1600" dirty="0" smtClean="0">
                <a:solidFill>
                  <a:srgbClr val="000080"/>
                </a:solidFill>
                <a:highlight>
                  <a:srgbClr val="FFFFFF"/>
                </a:highlight>
                <a:latin typeface="Consolas" pitchFamily="49" charset="0"/>
                <a:cs typeface="Consolas" pitchFamily="49" charset="0"/>
              </a:rPr>
              <a:t>}</a:t>
            </a:r>
            <a:endParaRPr lang="en-US" sz="1600" dirty="0" smtClean="0">
              <a:solidFill>
                <a:srgbClr val="000000"/>
              </a:solidFill>
              <a:highlight>
                <a:srgbClr val="FFFFFF"/>
              </a:highlight>
              <a:latin typeface="Consolas" pitchFamily="49" charset="0"/>
              <a:cs typeface="Consolas" pitchFamily="49" charset="0"/>
            </a:endParaRPr>
          </a:p>
          <a:p>
            <a:pPr>
              <a:buNone/>
            </a:pPr>
            <a:r>
              <a:rPr lang="en-US" sz="1600" dirty="0" smtClean="0">
                <a:solidFill>
                  <a:srgbClr val="000080"/>
                </a:solidFill>
                <a:highlight>
                  <a:srgbClr val="FFFFFF"/>
                </a:highlight>
                <a:latin typeface="Consolas" pitchFamily="49" charset="0"/>
                <a:cs typeface="Consolas" pitchFamily="49" charset="0"/>
              </a:rPr>
              <a:t>}</a:t>
            </a:r>
            <a:endParaRPr lang="en-US" sz="1600" dirty="0">
              <a:latin typeface="Consolas" pitchFamily="49" charset="0"/>
              <a:cs typeface="Consolas" pitchFamily="49" charset="0"/>
            </a:endParaRPr>
          </a:p>
        </p:txBody>
      </p:sp>
      <p:sp>
        <p:nvSpPr>
          <p:cNvPr id="4" name="Rectangle 3"/>
          <p:cNvSpPr/>
          <p:nvPr/>
        </p:nvSpPr>
        <p:spPr>
          <a:xfrm>
            <a:off x="0" y="0"/>
            <a:ext cx="1295400" cy="43815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i="1" u="sng" dirty="0" smtClean="0"/>
              <a:t>RULE - 2</a:t>
            </a:r>
            <a:endParaRPr lang="en-US" b="1" i="1" u="sng" dirty="0"/>
          </a:p>
        </p:txBody>
      </p:sp>
      <p:cxnSp>
        <p:nvCxnSpPr>
          <p:cNvPr id="6" name="Straight Connector 5"/>
          <p:cNvCxnSpPr/>
          <p:nvPr/>
        </p:nvCxnSpPr>
        <p:spPr>
          <a:xfrm>
            <a:off x="762000" y="3867150"/>
            <a:ext cx="1295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762000" y="1428750"/>
            <a:ext cx="1295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9" name="Rounded Rectangle 8"/>
          <p:cNvSpPr/>
          <p:nvPr/>
        </p:nvSpPr>
        <p:spPr>
          <a:xfrm>
            <a:off x="6172200" y="2800350"/>
            <a:ext cx="2514600" cy="990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Love marriage</a:t>
            </a:r>
            <a:endParaRPr lang="en-US" dirty="0"/>
          </a:p>
        </p:txBody>
      </p:sp>
      <p:sp>
        <p:nvSpPr>
          <p:cNvPr id="10" name="Rectangle 9"/>
          <p:cNvSpPr/>
          <p:nvPr/>
        </p:nvSpPr>
        <p:spPr>
          <a:xfrm>
            <a:off x="304800" y="3562350"/>
            <a:ext cx="2514600" cy="381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int</a:t>
            </a:r>
            <a:r>
              <a:rPr lang="en-US" b="1" dirty="0" smtClean="0"/>
              <a:t> marry()</a:t>
            </a:r>
            <a:endParaRPr lang="en-US" b="1" dirty="0"/>
          </a:p>
        </p:txBody>
      </p:sp>
      <p:sp>
        <p:nvSpPr>
          <p:cNvPr id="12" name="Rounded Rectangle 11"/>
          <p:cNvSpPr/>
          <p:nvPr/>
        </p:nvSpPr>
        <p:spPr>
          <a:xfrm>
            <a:off x="6172200" y="2800350"/>
            <a:ext cx="2514600" cy="9906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Output:</a:t>
            </a:r>
          </a:p>
          <a:p>
            <a:pPr algn="ctr"/>
            <a:r>
              <a:rPr lang="en-US" dirty="0" smtClean="0"/>
              <a:t>Error ! Return type mismatch.</a:t>
            </a:r>
            <a:endParaRPr lang="en-US" dirty="0"/>
          </a:p>
        </p:txBody>
      </p:sp>
      <p:cxnSp>
        <p:nvCxnSpPr>
          <p:cNvPr id="13" name="Straight Connector 12"/>
          <p:cNvCxnSpPr/>
          <p:nvPr/>
        </p:nvCxnSpPr>
        <p:spPr>
          <a:xfrm>
            <a:off x="990600" y="3867150"/>
            <a:ext cx="1066800" cy="1588"/>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500"/>
                                        <p:tgtEl>
                                          <p:spTgt spid="3">
                                            <p:txEl>
                                              <p:pRg st="2" end="2"/>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500"/>
                                        <p:tgtEl>
                                          <p:spTgt spid="3">
                                            <p:txEl>
                                              <p:pRg st="3" end="3"/>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500"/>
                                        <p:tgtEl>
                                          <p:spTgt spid="3">
                                            <p:txEl>
                                              <p:pRg st="7" end="7"/>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500"/>
                                        <p:tgtEl>
                                          <p:spTgt spid="3">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500"/>
                                        <p:tgtEl>
                                          <p:spTgt spid="3">
                                            <p:txEl>
                                              <p:pRg st="9" end="9"/>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left)">
                                      <p:cBhvr>
                                        <p:cTn id="45" dur="500"/>
                                        <p:tgtEl>
                                          <p:spTgt spid="3">
                                            <p:txEl>
                                              <p:pRg st="11" end="11"/>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wipe(left)">
                                      <p:cBhvr>
                                        <p:cTn id="48" dur="500"/>
                                        <p:tgtEl>
                                          <p:spTgt spid="3">
                                            <p:txEl>
                                              <p:pRg st="12" end="12"/>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wipe(left)">
                                      <p:cBhvr>
                                        <p:cTn id="51" dur="500"/>
                                        <p:tgtEl>
                                          <p:spTgt spid="3">
                                            <p:txEl>
                                              <p:pRg st="13" end="13"/>
                                            </p:txEl>
                                          </p:spTgt>
                                        </p:tgtEl>
                                      </p:cBhvr>
                                    </p:animEffect>
                                  </p:childTnLst>
                                </p:cTn>
                              </p:par>
                              <p:par>
                                <p:cTn id="52" presetID="22" presetClass="entr" presetSubtype="8"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Effect transition="in" filter="wipe(left)">
                                      <p:cBhvr>
                                        <p:cTn id="54" dur="500"/>
                                        <p:tgtEl>
                                          <p:spTgt spid="3">
                                            <p:txEl>
                                              <p:pRg st="14" end="14"/>
                                            </p:txEl>
                                          </p:spTgt>
                                        </p:tgtEl>
                                      </p:cBhvr>
                                    </p:animEffect>
                                  </p:childTnLst>
                                </p:cTn>
                              </p:par>
                              <p:par>
                                <p:cTn id="55" presetID="22" presetClass="entr" presetSubtype="8" fill="hold" nodeType="with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ipe(left)">
                                      <p:cBhvr>
                                        <p:cTn id="57" dur="500"/>
                                        <p:tgtEl>
                                          <p:spTgt spid="3">
                                            <p:txEl>
                                              <p:pRg st="15" end="15"/>
                                            </p:txEl>
                                          </p:spTgt>
                                        </p:tgtEl>
                                      </p:cBhvr>
                                    </p:animEffect>
                                  </p:childTnLst>
                                </p:cTn>
                              </p:par>
                              <p:par>
                                <p:cTn id="58" presetID="22" presetClass="entr" presetSubtype="8" fill="hold" nodeType="withEffect">
                                  <p:stCondLst>
                                    <p:cond delay="0"/>
                                  </p:stCondLst>
                                  <p:childTnLst>
                                    <p:set>
                                      <p:cBhvr>
                                        <p:cTn id="59" dur="1" fill="hold">
                                          <p:stCondLst>
                                            <p:cond delay="0"/>
                                          </p:stCondLst>
                                        </p:cTn>
                                        <p:tgtEl>
                                          <p:spTgt spid="3">
                                            <p:txEl>
                                              <p:pRg st="16" end="16"/>
                                            </p:txEl>
                                          </p:spTgt>
                                        </p:tgtEl>
                                        <p:attrNameLst>
                                          <p:attrName>style.visibility</p:attrName>
                                        </p:attrNameLst>
                                      </p:cBhvr>
                                      <p:to>
                                        <p:strVal val="visible"/>
                                      </p:to>
                                    </p:set>
                                    <p:animEffect transition="in" filter="wipe(left)">
                                      <p:cBhvr>
                                        <p:cTn id="60" dur="500"/>
                                        <p:tgtEl>
                                          <p:spTgt spid="3">
                                            <p:txEl>
                                              <p:pRg st="16" end="16"/>
                                            </p:txEl>
                                          </p:spTgt>
                                        </p:tgtEl>
                                      </p:cBhvr>
                                    </p:animEffect>
                                  </p:childTnLst>
                                </p:cTn>
                              </p:par>
                              <p:par>
                                <p:cTn id="61" presetID="22" presetClass="entr" presetSubtype="8" fill="hold" nodeType="with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animEffect transition="in" filter="wipe(left)">
                                      <p:cBhvr>
                                        <p:cTn id="63" dur="500"/>
                                        <p:tgtEl>
                                          <p:spTgt spid="3">
                                            <p:txEl>
                                              <p:pRg st="17" end="17"/>
                                            </p:txEl>
                                          </p:spTgt>
                                        </p:tgtEl>
                                      </p:cBhvr>
                                    </p:animEffect>
                                  </p:childTnLst>
                                </p:cTn>
                              </p:par>
                              <p:par>
                                <p:cTn id="64" presetID="22" presetClass="entr" presetSubtype="8" fill="hold" nodeType="withEffect">
                                  <p:stCondLst>
                                    <p:cond delay="0"/>
                                  </p:stCondLst>
                                  <p:childTnLst>
                                    <p:set>
                                      <p:cBhvr>
                                        <p:cTn id="65" dur="1" fill="hold">
                                          <p:stCondLst>
                                            <p:cond delay="0"/>
                                          </p:stCondLst>
                                        </p:cTn>
                                        <p:tgtEl>
                                          <p:spTgt spid="3">
                                            <p:txEl>
                                              <p:pRg st="18" end="18"/>
                                            </p:txEl>
                                          </p:spTgt>
                                        </p:tgtEl>
                                        <p:attrNameLst>
                                          <p:attrName>style.visibility</p:attrName>
                                        </p:attrNameLst>
                                      </p:cBhvr>
                                      <p:to>
                                        <p:strVal val="visible"/>
                                      </p:to>
                                    </p:set>
                                    <p:animEffect transition="in" filter="wipe(left)">
                                      <p:cBhvr>
                                        <p:cTn id="66" dur="500"/>
                                        <p:tgtEl>
                                          <p:spTgt spid="3">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wipe(left)">
                                      <p:cBhvr>
                                        <p:cTn id="71" dur="500"/>
                                        <p:tgtEl>
                                          <p:spTgt spid="8"/>
                                        </p:tgtEl>
                                      </p:cBhvr>
                                    </p:animEffect>
                                  </p:childTnLst>
                                </p:cTn>
                              </p:par>
                              <p:par>
                                <p:cTn id="72" presetID="22" presetClass="entr" presetSubtype="8" fill="hold" nodeType="with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down)">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wipe(left)">
                                      <p:cBhvr>
                                        <p:cTn id="84" dur="500"/>
                                        <p:tgtEl>
                                          <p:spTgt spid="1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left)">
                                      <p:cBhvr>
                                        <p:cTn id="89" dur="500"/>
                                        <p:tgtEl>
                                          <p:spTgt spid="1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wipe(down)">
                                      <p:cBhvr>
                                        <p:cTn id="9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9349</TotalTime>
  <Words>1665</Words>
  <Application>Microsoft Office PowerPoint</Application>
  <PresentationFormat>On-screen Show (16:9)</PresentationFormat>
  <Paragraphs>388</Paragraphs>
  <Slides>29</Slides>
  <Notes>6</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JAVA – Runtime Polymorphism </vt:lpstr>
      <vt:lpstr>Slide 2</vt:lpstr>
      <vt:lpstr>Slide 3</vt:lpstr>
      <vt:lpstr>Slide 4</vt:lpstr>
      <vt:lpstr>Slide 5</vt:lpstr>
      <vt:lpstr>Need for overriding!</vt:lpstr>
      <vt:lpstr>Slide 7</vt:lpstr>
      <vt:lpstr>Rules of Overriding</vt:lpstr>
      <vt:lpstr>Slide 9</vt:lpstr>
      <vt:lpstr>Rules of Overriding</vt:lpstr>
      <vt:lpstr>Slide 11</vt:lpstr>
      <vt:lpstr>Return Type change is possible at class Level</vt:lpstr>
      <vt:lpstr>Rules of Overriding</vt:lpstr>
      <vt:lpstr>Slide 14</vt:lpstr>
      <vt:lpstr>Some interview questions with final </vt:lpstr>
      <vt:lpstr>Slide 16</vt:lpstr>
      <vt:lpstr>Slide 17</vt:lpstr>
      <vt:lpstr>Rules of Overriding</vt:lpstr>
      <vt:lpstr>Working with static modifiers!</vt:lpstr>
      <vt:lpstr>Slide 20</vt:lpstr>
      <vt:lpstr>Slide 21</vt:lpstr>
      <vt:lpstr>Slide 22</vt:lpstr>
      <vt:lpstr>Rules of Overriding</vt:lpstr>
      <vt:lpstr>Slide 24</vt:lpstr>
      <vt:lpstr>Rules of Overriding</vt:lpstr>
      <vt:lpstr>Slide 26</vt:lpstr>
      <vt:lpstr>Slide 27</vt:lpstr>
      <vt:lpstr>Rules of Overriding</vt:lpstr>
      <vt:lpstr>Slide 29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Set1</dc:title>
  <dc:creator>Subin Sebastian</dc:creator>
  <cp:lastModifiedBy>LAPTOP</cp:lastModifiedBy>
  <cp:revision>1074</cp:revision>
  <dcterms:created xsi:type="dcterms:W3CDTF">2018-02-16T09:24:36Z</dcterms:created>
  <dcterms:modified xsi:type="dcterms:W3CDTF">2018-12-27T08:30:52Z</dcterms:modified>
</cp:coreProperties>
</file>