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9"/>
  </p:notesMasterIdLst>
  <p:sldIdLst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0860" autoAdjust="0"/>
  </p:normalViewPr>
  <p:slideViewPr>
    <p:cSldViewPr>
      <p:cViewPr varScale="1">
        <p:scale>
          <a:sx n="88" d="100"/>
          <a:sy n="88" d="100"/>
        </p:scale>
        <p:origin x="-876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99FF48-12C9-44EA-B8BE-5C0CD1F536D7}" type="datetimeFigureOut">
              <a:rPr lang="en-US" smtClean="0"/>
              <a:pPr/>
              <a:t>12/27/2018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CDCC0-1B9B-4370-AE18-2CFCCF64D9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Operator ++ has more preference than *, thus g becomes 4 and when multiplied by 8 gives 32.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70B23-D2D6-490F-98AA-53113110C85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Variable c has been dynamically initialized to square root of a * a + b * b, during run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70B23-D2D6-490F-98AA-53113110C85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floating point literals, we have constant value to represent (10/0.0) infinity either positive or negative and also have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NaN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(not a number for undefined like 0/0.0), but for the integral type, we don’t have any constant that’s why we get an arithmetic exception.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70B23-D2D6-490F-98AA-53113110C85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var2 is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initialised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1. The conditional statement returns false and the else part gets executed.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CDCC0-1B9B-4370-AE18-2CFCCF64D97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comma operator, we can include more than one statement in the initialization and iteration portion of the for loop. Therefore both ++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j =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+ 1 is executed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gets the value – 0,1,2,3,4 &amp; j gets the values -0,1,2,3,4,5.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CDCC0-1B9B-4370-AE18-2CFCCF64D97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Whenever y is divisible by x remainder body of loop is skipped by continue statement, therefore if condition y == 8 is never true as when y is 8, remainder body of loop is skipped by continue statements of first if. Control comes to print statement only in cases when y is odd.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CDCC0-1B9B-4370-AE18-2CFCCF64D97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Whenever y is divisible by x remainder body of loop is skipped by continue statement, therefore if condition y == 8 is never true as when y is 8, remainder body of loop is skipped by continue statements of first if. Control comes to print statement only in cases when y is odd.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CDCC0-1B9B-4370-AE18-2CFCCF64D97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ASCII value of ‘A’ is 65, on using ++ operator character value increments by 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70B23-D2D6-490F-98AA-53113110C85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70B23-D2D6-490F-98AA-53113110C85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70B23-D2D6-490F-98AA-53113110C85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ASCII code for ‘A’ is 65 and for ‘a’ is 97.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70B23-D2D6-490F-98AA-53113110C85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Operator ++ increments the value of character by 1. c1 and c2 are given values D and 84, when we use ++ operator their values increments by 1, c1 and c2 becomes E and U respectively.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70B23-D2D6-490F-98AA-53113110C85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 casting a larger variable into a smaller variable results in modulo of larger variable by range of smaller variable. b contains 300 which is larger than byte’s range i:e -128 to 127 hence d contains 300 modulo 256 i:e 44.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70B23-D2D6-490F-98AA-53113110C85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 print statement doesn’t have access to y , scope y was limited to the block defined after initialization of 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70B23-D2D6-490F-98AA-53113110C85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Package is not included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70B23-D2D6-490F-98AA-53113110C85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3301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91801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4" y="273846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77913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121026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6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37516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11989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4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4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12/27/2018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04138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12/27/2018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7243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12/27/2018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7799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1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8567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1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12/27/2018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8644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67132-5EE6-4145-8760-CEE4EDE3BA52}" type="datetimeFigureOut">
              <a:rPr lang="en-US" smtClean="0"/>
              <a:pPr/>
              <a:t>12/27/2018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3F42D-AD86-4D5B-81B8-CD53287AE39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Shape 115"/>
          <p:cNvPicPr preferRelativeResize="0"/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8388424" y="54456"/>
            <a:ext cx="648072" cy="519522"/>
          </a:xfrm>
          <a:prstGeom prst="rect">
            <a:avLst/>
          </a:prstGeom>
          <a:solidFill>
            <a:srgbClr val="ECECEC"/>
          </a:solidFill>
          <a:ln>
            <a:noFill/>
          </a:ln>
          <a:effectLst>
            <a:outerShdw blurRad="190500" dist="228600" dir="2700000" algn="ctr">
              <a:srgbClr val="000000">
                <a:alpha val="29800"/>
              </a:srgbClr>
            </a:outerShdw>
            <a:reflection stA="38000" endPos="28000" dist="5000" dir="5400000" fadeDir="5400012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476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face logo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8046721" y="1"/>
            <a:ext cx="1097279" cy="11429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rgbClr val="C00000"/>
                </a:solidFill>
                <a:latin typeface="+mn-lt"/>
              </a:rPr>
              <a:t>JAVA </a:t>
            </a:r>
            <a:br>
              <a:rPr lang="en-US" sz="4400" b="1" dirty="0" smtClean="0">
                <a:solidFill>
                  <a:srgbClr val="C00000"/>
                </a:solidFill>
                <a:latin typeface="+mn-lt"/>
              </a:rPr>
            </a:br>
            <a:r>
              <a:rPr lang="en-US" sz="4400" b="1" dirty="0" smtClean="0">
                <a:solidFill>
                  <a:srgbClr val="C00000"/>
                </a:solidFill>
                <a:latin typeface="+mn-lt"/>
              </a:rPr>
              <a:t>L 23</a:t>
            </a:r>
            <a:br>
              <a:rPr lang="en-US" sz="4400" b="1" dirty="0" smtClean="0">
                <a:solidFill>
                  <a:srgbClr val="C00000"/>
                </a:solidFill>
                <a:latin typeface="+mn-lt"/>
              </a:rPr>
            </a:br>
            <a:endParaRPr lang="en-US" sz="44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136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prstClr val="black"/>
                </a:solidFill>
              </a:rPr>
              <a:t>9.</a:t>
            </a:r>
            <a:r>
              <a:rPr lang="en-US" sz="2400" dirty="0" smtClean="0">
                <a:solidFill>
                  <a:prstClr val="black"/>
                </a:solidFill>
              </a:rPr>
              <a:t> What is the output of this program?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785800"/>
            <a:ext cx="8229600" cy="4357700"/>
          </a:xfrm>
        </p:spPr>
        <p:txBody>
          <a:bodyPr numCol="2">
            <a:normAutofit/>
          </a:bodyPr>
          <a:lstStyle/>
          <a:p>
            <a:pPr>
              <a:buNone/>
            </a:pP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dynamic_initialization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main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[])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a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b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a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3.0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b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4.0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c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Math</a:t>
            </a:r>
            <a:r>
              <a:rPr lang="en-US" sz="1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sqrt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*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a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b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*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b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System</a:t>
            </a:r>
            <a:r>
              <a:rPr lang="en-US" sz="1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out</a:t>
            </a:r>
            <a:r>
              <a:rPr lang="en-US" sz="1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IN" sz="1600" dirty="0" smtClean="0">
              <a:latin typeface="Consolas" pitchFamily="49" charset="0"/>
              <a:cs typeface="Consolas" pitchFamily="49" charset="0"/>
            </a:endParaRPr>
          </a:p>
          <a:p>
            <a:pPr fontAlgn="t">
              <a:buNone/>
            </a:pPr>
            <a:endParaRPr lang="en-IN" sz="1800" dirty="0" smtClean="0"/>
          </a:p>
          <a:p>
            <a:pPr fontAlgn="t">
              <a:buNone/>
            </a:pPr>
            <a:r>
              <a:rPr lang="es-ES" sz="1800" dirty="0" smtClean="0"/>
              <a:t>	</a:t>
            </a:r>
          </a:p>
          <a:p>
            <a:pPr fontAlgn="t">
              <a:buNone/>
            </a:pPr>
            <a:r>
              <a:rPr lang="es-ES" sz="1800" dirty="0" smtClean="0"/>
              <a:t>	a) 5.0</a:t>
            </a:r>
            <a:br>
              <a:rPr lang="es-ES" sz="1800" dirty="0" smtClean="0"/>
            </a:br>
            <a:endParaRPr lang="es-ES" sz="1800" dirty="0" smtClean="0"/>
          </a:p>
          <a:p>
            <a:pPr fontAlgn="t">
              <a:buNone/>
            </a:pPr>
            <a:r>
              <a:rPr lang="es-ES" sz="1800" dirty="0" smtClean="0"/>
              <a:t>	b) 5</a:t>
            </a:r>
            <a:br>
              <a:rPr lang="es-ES" sz="1800" dirty="0" smtClean="0"/>
            </a:br>
            <a:endParaRPr lang="es-ES" sz="1800" dirty="0" smtClean="0"/>
          </a:p>
          <a:p>
            <a:pPr fontAlgn="t">
              <a:buNone/>
            </a:pPr>
            <a:r>
              <a:rPr lang="es-ES" sz="1800" dirty="0" smtClean="0"/>
              <a:t>	c) 7</a:t>
            </a:r>
            <a:br>
              <a:rPr lang="es-ES" sz="1800" dirty="0" smtClean="0"/>
            </a:br>
            <a:endParaRPr lang="es-ES" sz="1800" dirty="0" smtClean="0"/>
          </a:p>
          <a:p>
            <a:pPr fontAlgn="t">
              <a:buNone/>
            </a:pPr>
            <a:r>
              <a:rPr lang="es-ES" sz="1800" dirty="0" smtClean="0"/>
              <a:t>	d) </a:t>
            </a:r>
            <a:r>
              <a:rPr lang="es-ES" sz="1800" dirty="0" err="1" smtClean="0"/>
              <a:t>Compilation</a:t>
            </a:r>
            <a:r>
              <a:rPr lang="es-ES" sz="1800" dirty="0" smtClean="0"/>
              <a:t> Error</a:t>
            </a:r>
            <a:endParaRPr lang="en-US" sz="1800" dirty="0"/>
          </a:p>
        </p:txBody>
      </p:sp>
      <p:pic>
        <p:nvPicPr>
          <p:cNvPr id="1026" name="Picture 2" descr="Image result for correct symb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29454" y="2857502"/>
            <a:ext cx="533400" cy="50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5357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prstClr val="black"/>
                </a:solidFill>
              </a:rPr>
              <a:t>10.</a:t>
            </a:r>
            <a:r>
              <a:rPr lang="en-US" sz="2400" dirty="0" smtClean="0">
                <a:solidFill>
                  <a:prstClr val="black"/>
                </a:solidFill>
              </a:rPr>
              <a:t> What is the output of this program?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785800"/>
            <a:ext cx="8229600" cy="4357700"/>
          </a:xfrm>
        </p:spPr>
        <p:txBody>
          <a:bodyPr numCol="2">
            <a:normAutofit/>
          </a:bodyPr>
          <a:lstStyle/>
          <a:p>
            <a:pPr>
              <a:buNone/>
            </a:pP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java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lang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Math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dynamic_initialization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main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[])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a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b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a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3.0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b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4.0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c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Math</a:t>
            </a:r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sqrt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*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a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b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*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b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System</a:t>
            </a:r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out</a:t>
            </a:r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 fontAlgn="t">
              <a:buNone/>
            </a:pPr>
            <a:endParaRPr lang="en-IN" sz="1800" dirty="0" smtClean="0"/>
          </a:p>
          <a:p>
            <a:pPr fontAlgn="t">
              <a:buNone/>
            </a:pPr>
            <a:endParaRPr lang="en-IN" sz="1800" dirty="0" smtClean="0"/>
          </a:p>
          <a:p>
            <a:pPr fontAlgn="t">
              <a:buNone/>
            </a:pPr>
            <a:r>
              <a:rPr lang="es-ES" sz="1800" dirty="0" smtClean="0"/>
              <a:t>	</a:t>
            </a:r>
          </a:p>
          <a:p>
            <a:pPr fontAlgn="t">
              <a:buNone/>
            </a:pPr>
            <a:r>
              <a:rPr lang="es-ES" sz="1800" dirty="0" smtClean="0"/>
              <a:t>	a) 5.0</a:t>
            </a:r>
            <a:br>
              <a:rPr lang="es-ES" sz="1800" dirty="0" smtClean="0"/>
            </a:br>
            <a:endParaRPr lang="es-ES" sz="1800" dirty="0" smtClean="0"/>
          </a:p>
          <a:p>
            <a:pPr fontAlgn="t">
              <a:buNone/>
            </a:pPr>
            <a:r>
              <a:rPr lang="es-ES" sz="1800" dirty="0" smtClean="0"/>
              <a:t>	b) 5</a:t>
            </a:r>
            <a:br>
              <a:rPr lang="es-ES" sz="1800" dirty="0" smtClean="0"/>
            </a:br>
            <a:endParaRPr lang="es-ES" sz="1800" dirty="0" smtClean="0"/>
          </a:p>
          <a:p>
            <a:pPr fontAlgn="t">
              <a:buNone/>
            </a:pPr>
            <a:r>
              <a:rPr lang="es-ES" sz="1800" dirty="0" smtClean="0"/>
              <a:t>	c) 7</a:t>
            </a:r>
            <a:br>
              <a:rPr lang="es-ES" sz="1800" dirty="0" smtClean="0"/>
            </a:br>
            <a:endParaRPr lang="es-ES" sz="1800" dirty="0" smtClean="0"/>
          </a:p>
          <a:p>
            <a:pPr fontAlgn="t">
              <a:buNone/>
            </a:pPr>
            <a:r>
              <a:rPr lang="es-ES" sz="1800" dirty="0" smtClean="0"/>
              <a:t>	d) </a:t>
            </a:r>
            <a:r>
              <a:rPr lang="es-ES" sz="1800" dirty="0" err="1" smtClean="0"/>
              <a:t>Compilation</a:t>
            </a:r>
            <a:r>
              <a:rPr lang="es-ES" sz="1800" dirty="0" smtClean="0"/>
              <a:t> Error</a:t>
            </a:r>
            <a:endParaRPr lang="en-US" sz="1800" dirty="0"/>
          </a:p>
        </p:txBody>
      </p:sp>
      <p:pic>
        <p:nvPicPr>
          <p:cNvPr id="1026" name="Picture 2" descr="Image result for correct symb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29256" y="928676"/>
            <a:ext cx="533400" cy="50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5357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prstClr val="black"/>
                </a:solidFill>
              </a:rPr>
              <a:t>11.</a:t>
            </a:r>
            <a:r>
              <a:rPr lang="en-US" sz="2400" dirty="0" smtClean="0">
                <a:solidFill>
                  <a:prstClr val="black"/>
                </a:solidFill>
              </a:rPr>
              <a:t> What is the output of this program?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785800"/>
            <a:ext cx="8229600" cy="4357700"/>
          </a:xfrm>
        </p:spPr>
        <p:txBody>
          <a:bodyPr numCol="2">
            <a:normAutofit/>
          </a:bodyPr>
          <a:lstStyle/>
          <a:p>
            <a:pPr>
              <a:buNone/>
            </a:pP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output 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main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[])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a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b</a:t>
            </a:r>
            <a:r>
              <a:rPr lang="en-US" sz="1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a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3.0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</a:t>
            </a:r>
            <a:r>
              <a:rPr lang="en-US" sz="1600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0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b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0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</a:t>
            </a:r>
            <a:r>
              <a:rPr lang="en-US" sz="1600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4.0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c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sz="1600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0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</a:t>
            </a:r>
            <a:r>
              <a:rPr lang="en-US" sz="1600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0.0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System</a:t>
            </a:r>
            <a:r>
              <a:rPr lang="en-US" sz="1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out</a:t>
            </a:r>
            <a:r>
              <a:rPr lang="en-US" sz="1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System</a:t>
            </a:r>
            <a:r>
              <a:rPr lang="en-US" sz="1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out</a:t>
            </a:r>
            <a:r>
              <a:rPr lang="en-US" sz="1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b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System</a:t>
            </a:r>
            <a:r>
              <a:rPr lang="en-US" sz="1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out</a:t>
            </a:r>
            <a:r>
              <a:rPr lang="en-US" sz="1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 fontAlgn="t">
              <a:buNone/>
            </a:pPr>
            <a:r>
              <a:rPr lang="en-IN" sz="1800" dirty="0" smtClean="0"/>
              <a:t>	</a:t>
            </a:r>
            <a:r>
              <a:rPr lang="en-US" sz="1800" dirty="0" smtClean="0"/>
              <a:t>a) Infinity</a:t>
            </a:r>
            <a:br>
              <a:rPr lang="en-US" sz="1800" dirty="0" smtClean="0"/>
            </a:br>
            <a:endParaRPr lang="en-US" sz="1800" dirty="0" smtClean="0"/>
          </a:p>
          <a:p>
            <a:pPr fontAlgn="t">
              <a:buNone/>
            </a:pPr>
            <a:r>
              <a:rPr lang="en-US" sz="1800" dirty="0" smtClean="0"/>
              <a:t>	b) 0.0</a:t>
            </a:r>
            <a:br>
              <a:rPr lang="en-US" sz="1800" dirty="0" smtClean="0"/>
            </a:br>
            <a:endParaRPr lang="en-US" sz="1800" dirty="0" smtClean="0"/>
          </a:p>
          <a:p>
            <a:pPr fontAlgn="t">
              <a:buNone/>
            </a:pPr>
            <a:r>
              <a:rPr lang="en-US" sz="1800" dirty="0" smtClean="0"/>
              <a:t>	c) </a:t>
            </a:r>
            <a:r>
              <a:rPr lang="en-US" sz="1800" dirty="0" err="1" smtClean="0"/>
              <a:t>NaN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pPr fontAlgn="t">
              <a:buNone/>
            </a:pPr>
            <a:r>
              <a:rPr lang="en-US" sz="1800" dirty="0" smtClean="0"/>
              <a:t>	d) all of the mentioned</a:t>
            </a:r>
            <a:endParaRPr lang="en-US" sz="1800" dirty="0"/>
          </a:p>
        </p:txBody>
      </p:sp>
      <p:pic>
        <p:nvPicPr>
          <p:cNvPr id="1026" name="Picture 2" descr="Image result for correct symb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86644" y="2500312"/>
            <a:ext cx="533400" cy="50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5357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prstClr val="black"/>
                </a:solidFill>
              </a:rPr>
              <a:t>12.</a:t>
            </a:r>
            <a:r>
              <a:rPr lang="en-US" sz="2400" dirty="0" smtClean="0">
                <a:solidFill>
                  <a:prstClr val="black"/>
                </a:solidFill>
              </a:rPr>
              <a:t> What is the output of this program?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buNone/>
            </a:pP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selection_statements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String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[])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60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var1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60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var2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var2 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 smtClean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var1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6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600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600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var2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600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600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(++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var2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fontAlgn="t">
              <a:buNone/>
            </a:pPr>
            <a:r>
              <a:rPr lang="en-US" sz="1600" dirty="0" smtClean="0"/>
              <a:t>}</a:t>
            </a:r>
            <a:endParaRPr lang="en-US" sz="1600" dirty="0" smtClean="0"/>
          </a:p>
          <a:p>
            <a:pPr fontAlgn="t">
              <a:buNone/>
            </a:pPr>
            <a:endParaRPr lang="en-IN" sz="1600" dirty="0" smtClean="0"/>
          </a:p>
          <a:p>
            <a:pPr fontAlgn="t">
              <a:buFont typeface="+mj-lt"/>
              <a:buAutoNum type="alphaLcParenR"/>
            </a:pPr>
            <a:r>
              <a:rPr lang="en-IN" sz="1600" dirty="0" smtClean="0"/>
              <a:t>1</a:t>
            </a:r>
          </a:p>
          <a:p>
            <a:pPr fontAlgn="t">
              <a:buFont typeface="+mj-lt"/>
              <a:buAutoNum type="alphaLcParenR"/>
            </a:pPr>
            <a:r>
              <a:rPr lang="en-IN" sz="1600" dirty="0" smtClean="0"/>
              <a:t>2</a:t>
            </a:r>
          </a:p>
          <a:p>
            <a:pPr fontAlgn="t">
              <a:buFont typeface="+mj-lt"/>
              <a:buAutoNum type="alphaLcParenR"/>
            </a:pPr>
            <a:r>
              <a:rPr lang="en-IN" sz="1600" dirty="0" smtClean="0"/>
              <a:t>3</a:t>
            </a:r>
          </a:p>
          <a:p>
            <a:pPr fontAlgn="t">
              <a:buFont typeface="+mj-lt"/>
              <a:buAutoNum type="alphaLcParenR"/>
            </a:pPr>
            <a:r>
              <a:rPr lang="en-IN" sz="1600" dirty="0" smtClean="0"/>
              <a:t>4</a:t>
            </a:r>
            <a:endParaRPr lang="en-US" sz="1600" dirty="0" smtClean="0"/>
          </a:p>
          <a:p>
            <a:pPr>
              <a:buNone/>
            </a:pPr>
            <a:endParaRPr lang="en-US" sz="1600" dirty="0"/>
          </a:p>
        </p:txBody>
      </p:sp>
      <p:pic>
        <p:nvPicPr>
          <p:cNvPr id="4" name="Picture 2" descr="Image result for correct symb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14942" y="2000246"/>
            <a:ext cx="533400" cy="50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prstClr val="black"/>
                </a:solidFill>
              </a:rPr>
              <a:t>13.</a:t>
            </a:r>
            <a:r>
              <a:rPr lang="en-US" sz="2400" dirty="0" smtClean="0">
                <a:solidFill>
                  <a:prstClr val="black"/>
                </a:solidFill>
              </a:rPr>
              <a:t> What is the output of this program?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buNone/>
            </a:pP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comma_operator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String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[])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60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sum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nn-NO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nn-NO" sz="1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nn-NO" sz="1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n-NO" sz="16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nn-NO" sz="1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n-NO" sz="1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600" b="1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nn-NO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nn-NO" sz="1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j </a:t>
            </a:r>
            <a:r>
              <a:rPr lang="nn-NO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n-NO" sz="1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600" b="1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nn-NO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sz="1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nn-NO" sz="1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600" b="1" dirty="0" smtClean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nn-NO" sz="1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nn-NO" sz="1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j </a:t>
            </a:r>
            <a:r>
              <a:rPr lang="nn-NO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nn-NO" sz="1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600" b="1" dirty="0" smtClean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nn-NO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sz="1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++</a:t>
            </a:r>
            <a:r>
              <a:rPr lang="nn-NO" sz="1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nn-NO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nn-NO" sz="1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j </a:t>
            </a:r>
            <a:r>
              <a:rPr lang="nn-NO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n-NO" sz="1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nn-NO" sz="1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600" b="1" dirty="0" smtClean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nn-NO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nn-NO" sz="16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sum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+=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600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600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sum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endParaRPr lang="en-IN" sz="1600" dirty="0" smtClean="0"/>
          </a:p>
          <a:p>
            <a:pPr>
              <a:buNone/>
            </a:pPr>
            <a:endParaRPr lang="en-IN" sz="1600" dirty="0" smtClean="0"/>
          </a:p>
          <a:p>
            <a:pPr>
              <a:buFont typeface="+mj-lt"/>
              <a:buAutoNum type="alphaLcParenR"/>
            </a:pPr>
            <a:r>
              <a:rPr lang="en-IN" sz="1600" dirty="0" smtClean="0"/>
              <a:t>5</a:t>
            </a:r>
          </a:p>
          <a:p>
            <a:pPr>
              <a:buFont typeface="+mj-lt"/>
              <a:buAutoNum type="alphaLcParenR"/>
            </a:pPr>
            <a:r>
              <a:rPr lang="en-IN" sz="1600" dirty="0" smtClean="0"/>
              <a:t>6</a:t>
            </a:r>
          </a:p>
          <a:p>
            <a:pPr>
              <a:buFont typeface="+mj-lt"/>
              <a:buAutoNum type="alphaLcParenR"/>
            </a:pPr>
            <a:r>
              <a:rPr lang="en-IN" sz="1600" dirty="0" smtClean="0"/>
              <a:t>14</a:t>
            </a:r>
          </a:p>
          <a:p>
            <a:pPr>
              <a:buFont typeface="+mj-lt"/>
              <a:buAutoNum type="alphaLcParenR"/>
            </a:pPr>
            <a:r>
              <a:rPr lang="en-IN" sz="1600" dirty="0" smtClean="0"/>
              <a:t>Compiler error</a:t>
            </a:r>
            <a:endParaRPr lang="en-US" sz="1600" dirty="0"/>
          </a:p>
        </p:txBody>
      </p:sp>
      <p:pic>
        <p:nvPicPr>
          <p:cNvPr id="4" name="Picture 2" descr="Image result for correct symb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14942" y="1571618"/>
            <a:ext cx="533400" cy="50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prstClr val="black"/>
                </a:solidFill>
              </a:rPr>
              <a:t>14.</a:t>
            </a:r>
            <a:r>
              <a:rPr lang="en-US" sz="2400" dirty="0" smtClean="0">
                <a:solidFill>
                  <a:prstClr val="black"/>
                </a:solidFill>
              </a:rPr>
              <a:t> What is the output of this program?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pPr>
              <a:buNone/>
            </a:pP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jump_statments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String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[])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60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60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y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y 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 smtClean="0">
                <a:solidFill>
                  <a:srgbClr val="FF8000"/>
                </a:solidFill>
                <a:highlight>
                  <a:srgbClr val="FFFFFF"/>
                </a:highlight>
              </a:rPr>
              <a:t>10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++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y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%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   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continue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 smtClean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6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   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break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endParaRPr lang="en-US" sz="16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600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600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smtClean="0">
                <a:solidFill>
                  <a:srgbClr val="C00000"/>
                </a:solidFill>
                <a:highlight>
                  <a:srgbClr val="FFFFFF"/>
                </a:highlight>
              </a:rPr>
              <a:t>" "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fontAlgn="t">
              <a:buNone/>
            </a:pPr>
            <a:endParaRPr lang="en-IN" sz="1600" dirty="0" smtClean="0"/>
          </a:p>
          <a:p>
            <a:pPr fontAlgn="t">
              <a:buFont typeface="+mj-lt"/>
              <a:buAutoNum type="alphaLcParenR"/>
            </a:pPr>
            <a:r>
              <a:rPr lang="en-IN" sz="1600" dirty="0" smtClean="0"/>
              <a:t>1 3 5 7</a:t>
            </a:r>
          </a:p>
          <a:p>
            <a:pPr fontAlgn="t">
              <a:buFont typeface="+mj-lt"/>
              <a:buAutoNum type="alphaLcParenR"/>
            </a:pPr>
            <a:r>
              <a:rPr lang="en-IN" sz="1600" dirty="0" smtClean="0"/>
              <a:t>2 4 6 8</a:t>
            </a:r>
          </a:p>
          <a:p>
            <a:pPr fontAlgn="t">
              <a:buFont typeface="+mj-lt"/>
              <a:buAutoNum type="alphaLcParenR"/>
            </a:pPr>
            <a:r>
              <a:rPr lang="en-IN" sz="1600" dirty="0" smtClean="0"/>
              <a:t>1 3 5 7 9</a:t>
            </a:r>
          </a:p>
          <a:p>
            <a:pPr fontAlgn="t">
              <a:buFont typeface="+mj-lt"/>
              <a:buAutoNum type="alphaLcParenR"/>
            </a:pPr>
            <a:r>
              <a:rPr lang="en-IN" sz="1600" dirty="0" smtClean="0"/>
              <a:t>1 2 3 4 5 6 7 8 9</a:t>
            </a:r>
            <a:endParaRPr lang="en-US" sz="1600" dirty="0" smtClean="0"/>
          </a:p>
          <a:p>
            <a:pPr fontAlgn="t">
              <a:buNone/>
            </a:pPr>
            <a:endParaRPr lang="en-US" sz="1600" dirty="0"/>
          </a:p>
        </p:txBody>
      </p:sp>
      <p:pic>
        <p:nvPicPr>
          <p:cNvPr id="4" name="Picture 2" descr="Image result for correct symb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5008" y="3143254"/>
            <a:ext cx="533400" cy="50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prstClr val="black"/>
                </a:solidFill>
              </a:rPr>
              <a:t>15</a:t>
            </a:r>
            <a:r>
              <a:rPr lang="en-US" sz="2400" dirty="0" smtClean="0">
                <a:solidFill>
                  <a:prstClr val="black"/>
                </a:solidFill>
              </a:rPr>
              <a:t>. What is the output of this program?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29053"/>
          </a:xfrm>
        </p:spPr>
        <p:txBody>
          <a:bodyPr numCol="2">
            <a:normAutofit lnSpcReduction="10000"/>
          </a:bodyPr>
          <a:lstStyle/>
          <a:p>
            <a:pPr>
              <a:buNone/>
            </a:pP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box 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width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height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length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>
              <a:buNone/>
            </a:pP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mainclass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String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[])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box obj1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box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6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box obj2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box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6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obj1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height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obj1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length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obj1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width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obj2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obj1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600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600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obj2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height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fontAlgn="t">
              <a:buNone/>
            </a:pPr>
            <a:endParaRPr lang="en-IN" sz="1600" dirty="0" smtClean="0"/>
          </a:p>
          <a:p>
            <a:pPr fontAlgn="t">
              <a:buFont typeface="+mj-lt"/>
              <a:buAutoNum type="alphaLcParenR"/>
            </a:pPr>
            <a:r>
              <a:rPr lang="en-US" sz="1600" dirty="0" smtClean="0"/>
              <a:t> 1</a:t>
            </a:r>
          </a:p>
          <a:p>
            <a:pPr fontAlgn="t">
              <a:buFont typeface="+mj-lt"/>
              <a:buAutoNum type="alphaLcParenR"/>
            </a:pPr>
            <a:r>
              <a:rPr lang="en-US" sz="1600" dirty="0" smtClean="0"/>
              <a:t> 2</a:t>
            </a:r>
          </a:p>
          <a:p>
            <a:pPr fontAlgn="t">
              <a:buFont typeface="+mj-lt"/>
              <a:buAutoNum type="alphaLcParenR"/>
            </a:pPr>
            <a:r>
              <a:rPr lang="en-US" sz="1600" dirty="0" smtClean="0"/>
              <a:t> Runtime error</a:t>
            </a:r>
          </a:p>
          <a:p>
            <a:pPr fontAlgn="t">
              <a:buFont typeface="+mj-lt"/>
              <a:buAutoNum type="alphaLcParenR"/>
            </a:pPr>
            <a:r>
              <a:rPr lang="en-US" sz="1600" dirty="0" smtClean="0"/>
              <a:t> Garbage value</a:t>
            </a:r>
            <a:endParaRPr lang="en-US" sz="1600" dirty="0"/>
          </a:p>
          <a:p>
            <a:pPr fontAlgn="t">
              <a:buFont typeface="+mj-lt"/>
              <a:buAutoNum type="alphaLcParenR"/>
            </a:pPr>
            <a:endParaRPr lang="en-US" sz="1600" dirty="0" smtClean="0"/>
          </a:p>
        </p:txBody>
      </p:sp>
      <p:pic>
        <p:nvPicPr>
          <p:cNvPr id="4" name="Picture 2" descr="Image result for correct symb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43504" y="2848895"/>
            <a:ext cx="533400" cy="50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6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+mn-lt"/>
              </a:rPr>
              <a:t>1. What is the output of this program?</a:t>
            </a:r>
            <a:endParaRPr lang="en-US" sz="24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809999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increment 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24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4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4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String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[])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240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g </a:t>
            </a: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4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2400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2400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</a:t>
            </a: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(++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g </a:t>
            </a: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4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>
              <a:buNone/>
            </a:pP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fontAlgn="t">
              <a:buNone/>
            </a:pPr>
            <a:endParaRPr lang="en-US" sz="2400" dirty="0" smtClean="0"/>
          </a:p>
          <a:p>
            <a:pPr marL="457200" indent="-457200">
              <a:buAutoNum type="alphaLcParenR"/>
            </a:pPr>
            <a:r>
              <a:rPr lang="en-US" sz="2400" dirty="0" smtClean="0"/>
              <a:t>25</a:t>
            </a:r>
          </a:p>
          <a:p>
            <a:pPr marL="457200" indent="-457200">
              <a:buAutoNum type="alphaLcParenR"/>
            </a:pPr>
            <a:r>
              <a:rPr lang="en-US" sz="2400" dirty="0" smtClean="0"/>
              <a:t>24</a:t>
            </a:r>
          </a:p>
          <a:p>
            <a:pPr marL="457200" indent="-457200">
              <a:buAutoNum type="alphaLcParenR"/>
            </a:pPr>
            <a:r>
              <a:rPr lang="en-US" sz="2400" dirty="0" smtClean="0"/>
              <a:t>32</a:t>
            </a:r>
          </a:p>
          <a:p>
            <a:pPr marL="457200" indent="-457200">
              <a:buAutoNum type="alphaLcParenR"/>
            </a:pPr>
            <a:r>
              <a:rPr lang="en-US" sz="2400" dirty="0" smtClean="0"/>
              <a:t>33</a:t>
            </a:r>
            <a:endParaRPr lang="en-US" sz="2400" dirty="0"/>
          </a:p>
        </p:txBody>
      </p:sp>
      <p:pic>
        <p:nvPicPr>
          <p:cNvPr id="1026" name="Picture 2" descr="Image result for correct symb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57290" y="4071948"/>
            <a:ext cx="533400" cy="50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5357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prstClr val="black"/>
                </a:solidFill>
              </a:rPr>
              <a:t>2.</a:t>
            </a:r>
            <a:r>
              <a:rPr lang="en-US" sz="2400" dirty="0" smtClean="0">
                <a:solidFill>
                  <a:prstClr val="black"/>
                </a:solidFill>
              </a:rPr>
              <a:t> What is the output of this program?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928676"/>
            <a:ext cx="8229600" cy="421482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8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mainclass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8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8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String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8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[])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8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8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char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a </a:t>
            </a:r>
            <a:r>
              <a:rPr lang="en-US" sz="18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dirty="0" smtClean="0">
                <a:solidFill>
                  <a:srgbClr val="C00000"/>
                </a:solidFill>
                <a:highlight>
                  <a:srgbClr val="FFFFFF"/>
                </a:highlight>
              </a:rPr>
              <a:t>'A'</a:t>
            </a:r>
            <a:r>
              <a:rPr lang="en-US" sz="18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a</a:t>
            </a:r>
            <a:r>
              <a:rPr lang="en-US" sz="18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++;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800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800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</a:t>
            </a:r>
            <a:r>
              <a:rPr lang="en-US" sz="18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en-US" sz="180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8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US" sz="18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8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fontAlgn="t">
              <a:buNone/>
            </a:pPr>
            <a:endParaRPr lang="en-US" sz="1800" dirty="0" smtClean="0"/>
          </a:p>
          <a:p>
            <a:pPr>
              <a:buAutoNum type="alphaLcParenR"/>
            </a:pPr>
            <a:r>
              <a:rPr lang="en-US" sz="1800" dirty="0" smtClean="0"/>
              <a:t>66</a:t>
            </a:r>
          </a:p>
          <a:p>
            <a:pPr>
              <a:buAutoNum type="alphaLcParenR"/>
            </a:pPr>
            <a:r>
              <a:rPr lang="en-US" sz="1800" dirty="0" smtClean="0"/>
              <a:t>67</a:t>
            </a:r>
          </a:p>
          <a:p>
            <a:pPr>
              <a:buAutoNum type="alphaLcParenR"/>
            </a:pPr>
            <a:r>
              <a:rPr lang="en-US" sz="1800" dirty="0" smtClean="0"/>
              <a:t>65</a:t>
            </a:r>
          </a:p>
          <a:p>
            <a:pPr>
              <a:buAutoNum type="alphaLcParenR"/>
            </a:pPr>
            <a:r>
              <a:rPr lang="en-US" sz="1800" dirty="0" smtClean="0"/>
              <a:t>64</a:t>
            </a:r>
            <a:endParaRPr lang="en-US" sz="1800" dirty="0"/>
          </a:p>
        </p:txBody>
      </p:sp>
      <p:pic>
        <p:nvPicPr>
          <p:cNvPr id="1026" name="Picture 2" descr="Image result for correct symb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85852" y="3500444"/>
            <a:ext cx="533400" cy="50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5357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prstClr val="black"/>
                </a:solidFill>
              </a:rPr>
              <a:t>3.</a:t>
            </a:r>
            <a:r>
              <a:rPr lang="en-US" sz="2400" dirty="0" smtClean="0">
                <a:solidFill>
                  <a:prstClr val="black"/>
                </a:solidFill>
              </a:rPr>
              <a:t> What is the output of this program?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928676"/>
            <a:ext cx="8229600" cy="4214824"/>
          </a:xfrm>
        </p:spPr>
        <p:txBody>
          <a:bodyPr numCol="2">
            <a:normAutofit/>
          </a:bodyPr>
          <a:lstStyle/>
          <a:p>
            <a:pPr>
              <a:buNone/>
            </a:pP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mainclass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main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[])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var1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true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var2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if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var1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System</a:t>
            </a:r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out</a:t>
            </a:r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var1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else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System</a:t>
            </a:r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out</a:t>
            </a:r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var2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 fontAlgn="t">
              <a:buNone/>
            </a:pPr>
            <a:endParaRPr lang="en-IN" sz="1400" dirty="0" smtClean="0">
              <a:latin typeface="Consolas" pitchFamily="49" charset="0"/>
              <a:cs typeface="Consolas" pitchFamily="49" charset="0"/>
            </a:endParaRPr>
          </a:p>
          <a:p>
            <a:pPr fontAlgn="t">
              <a:buNone/>
            </a:pPr>
            <a:endParaRPr lang="en-IN" sz="1400" dirty="0" smtClean="0">
              <a:latin typeface="Consolas" pitchFamily="49" charset="0"/>
              <a:cs typeface="Consolas" pitchFamily="49" charset="0"/>
            </a:endParaRPr>
          </a:p>
          <a:p>
            <a:pPr fontAlgn="t">
              <a:buNone/>
            </a:pPr>
            <a:endParaRPr lang="en-IN" sz="1400" dirty="0" smtClean="0">
              <a:latin typeface="Consolas" pitchFamily="49" charset="0"/>
              <a:cs typeface="Consolas" pitchFamily="49" charset="0"/>
            </a:endParaRPr>
          </a:p>
          <a:p>
            <a:pPr fontAlgn="t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 fontAlgn="t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 0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b) 1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c) true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d) false</a:t>
            </a:r>
          </a:p>
          <a:p>
            <a:pPr>
              <a:buNone/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 descr="Image result for correct symb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86380" y="1142990"/>
            <a:ext cx="533400" cy="50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5357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prstClr val="black"/>
                </a:solidFill>
              </a:rPr>
              <a:t>4.</a:t>
            </a:r>
            <a:r>
              <a:rPr lang="en-US" sz="2400" dirty="0" smtClean="0">
                <a:solidFill>
                  <a:prstClr val="black"/>
                </a:solidFill>
              </a:rPr>
              <a:t> What is the output of this program?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928676"/>
            <a:ext cx="8229600" cy="4214824"/>
          </a:xfrm>
        </p:spPr>
        <p:txBody>
          <a:bodyPr numCol="2">
            <a:normAutofit/>
          </a:bodyPr>
          <a:lstStyle/>
          <a:p>
            <a:pPr>
              <a:buNone/>
            </a:pP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booloperators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main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[])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var1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true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sz="1600" b="1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var2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sz="1600" b="1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System</a:t>
            </a:r>
            <a:r>
              <a:rPr lang="en-US" sz="1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out</a:t>
            </a:r>
            <a:r>
              <a:rPr lang="en-US" sz="1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var1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var2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));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 fontAlgn="t">
              <a:buNone/>
            </a:pPr>
            <a:endParaRPr lang="en-IN" sz="1800" dirty="0" smtClean="0"/>
          </a:p>
          <a:p>
            <a:pPr fontAlgn="t">
              <a:buNone/>
            </a:pPr>
            <a:endParaRPr lang="en-IN" sz="1800" dirty="0" smtClean="0"/>
          </a:p>
          <a:p>
            <a:pPr fontAlgn="t">
              <a:buNone/>
            </a:pPr>
            <a:endParaRPr lang="en-IN" sz="1800" dirty="0" smtClean="0"/>
          </a:p>
          <a:p>
            <a:pPr fontAlgn="t">
              <a:buNone/>
            </a:pPr>
            <a:r>
              <a:rPr lang="en-US" sz="1800" dirty="0" smtClean="0"/>
              <a:t>	a) 0</a:t>
            </a:r>
            <a:br>
              <a:rPr lang="en-US" sz="1800" dirty="0" smtClean="0"/>
            </a:br>
            <a:r>
              <a:rPr lang="en-US" sz="1800" dirty="0" smtClean="0"/>
              <a:t>b) error</a:t>
            </a:r>
            <a:br>
              <a:rPr lang="en-US" sz="1800" dirty="0" smtClean="0"/>
            </a:br>
            <a:r>
              <a:rPr lang="en-US" sz="1800" dirty="0" smtClean="0"/>
              <a:t>c) true</a:t>
            </a:r>
            <a:br>
              <a:rPr lang="en-US" sz="1800" dirty="0" smtClean="0"/>
            </a:br>
            <a:r>
              <a:rPr lang="en-US" sz="1800" dirty="0" smtClean="0"/>
              <a:t>d) false</a:t>
            </a:r>
          </a:p>
          <a:p>
            <a:pPr>
              <a:buNone/>
            </a:pPr>
            <a:endParaRPr lang="en-US" sz="1800" dirty="0"/>
          </a:p>
        </p:txBody>
      </p:sp>
      <p:pic>
        <p:nvPicPr>
          <p:cNvPr id="1026" name="Picture 2" descr="Image result for correct symb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43570" y="1571618"/>
            <a:ext cx="533400" cy="50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5357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prstClr val="black"/>
                </a:solidFill>
              </a:rPr>
              <a:t>5.</a:t>
            </a:r>
            <a:r>
              <a:rPr lang="en-US" sz="2400" dirty="0" smtClean="0">
                <a:solidFill>
                  <a:prstClr val="black"/>
                </a:solidFill>
              </a:rPr>
              <a:t> What is the output of this program?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928676"/>
            <a:ext cx="8229600" cy="4214824"/>
          </a:xfrm>
        </p:spPr>
        <p:txBody>
          <a:bodyPr numCol="2">
            <a:normAutofit/>
          </a:bodyPr>
          <a:lstStyle/>
          <a:p>
            <a:pPr>
              <a:buNone/>
            </a:pP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asciicodes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main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[])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var1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'A'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var2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'a'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System</a:t>
            </a:r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out</a:t>
            </a:r>
            <a:r>
              <a:rPr lang="en-US" sz="14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((</a:t>
            </a:r>
            <a:r>
              <a:rPr lang="en-US" sz="14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var1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"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		“+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)var2);</a:t>
            </a: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 fontAlgn="t">
              <a:buNone/>
            </a:pPr>
            <a:r>
              <a:rPr lang="en-US" sz="1800" dirty="0" smtClean="0"/>
              <a:t>	</a:t>
            </a:r>
            <a:r>
              <a:rPr lang="pt-BR" sz="1800" dirty="0" smtClean="0"/>
              <a:t>a) 162</a:t>
            </a:r>
            <a:br>
              <a:rPr lang="pt-BR" sz="1800" dirty="0" smtClean="0"/>
            </a:br>
            <a:r>
              <a:rPr lang="pt-BR" sz="1800" dirty="0" smtClean="0"/>
              <a:t>b) 65 97</a:t>
            </a:r>
            <a:br>
              <a:rPr lang="pt-BR" sz="1800" dirty="0" smtClean="0"/>
            </a:br>
            <a:r>
              <a:rPr lang="pt-BR" sz="1800" dirty="0" smtClean="0"/>
              <a:t>c) 67 95</a:t>
            </a:r>
            <a:br>
              <a:rPr lang="pt-BR" sz="1800" dirty="0" smtClean="0"/>
            </a:br>
            <a:r>
              <a:rPr lang="pt-BR" sz="1800" dirty="0" smtClean="0"/>
              <a:t>d) 66 98</a:t>
            </a:r>
            <a:endParaRPr lang="en-US" sz="1800" dirty="0" smtClean="0"/>
          </a:p>
          <a:p>
            <a:pPr>
              <a:buNone/>
            </a:pPr>
            <a:endParaRPr lang="en-US" sz="1800" dirty="0"/>
          </a:p>
        </p:txBody>
      </p:sp>
      <p:pic>
        <p:nvPicPr>
          <p:cNvPr id="1026" name="Picture 2" descr="Image result for correct symb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43042" y="3786196"/>
            <a:ext cx="533400" cy="50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5357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prstClr val="black"/>
                </a:solidFill>
              </a:rPr>
              <a:t>6.</a:t>
            </a:r>
            <a:r>
              <a:rPr lang="en-US" sz="2400" dirty="0" smtClean="0">
                <a:solidFill>
                  <a:prstClr val="black"/>
                </a:solidFill>
              </a:rPr>
              <a:t> What is the output of this program?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928676"/>
            <a:ext cx="8229600" cy="4214824"/>
          </a:xfrm>
        </p:spPr>
        <p:txBody>
          <a:bodyPr numCol="2">
            <a:normAutofit/>
          </a:bodyPr>
          <a:lstStyle/>
          <a:p>
            <a:pPr>
              <a:buNone/>
            </a:pPr>
            <a:r>
              <a:rPr lang="en-US" sz="18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char_increment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main</a:t>
            </a:r>
            <a:r>
              <a:rPr lang="en-US" sz="18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8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[])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c1 </a:t>
            </a:r>
            <a:r>
              <a:rPr lang="en-US" sz="18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'D'</a:t>
            </a:r>
            <a:r>
              <a:rPr lang="en-US" sz="18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char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c2 </a:t>
            </a:r>
            <a:r>
              <a:rPr lang="en-US" sz="18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84</a:t>
            </a:r>
            <a:r>
              <a:rPr lang="en-US" sz="18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c2</a:t>
            </a:r>
            <a:r>
              <a:rPr lang="en-US" sz="18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++;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c1</a:t>
            </a:r>
            <a:r>
              <a:rPr lang="en-US" sz="18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++;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System</a:t>
            </a:r>
            <a:r>
              <a:rPr lang="en-US" sz="18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out</a:t>
            </a:r>
            <a:r>
              <a:rPr lang="en-US" sz="18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18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c1 </a:t>
            </a:r>
            <a:r>
              <a:rPr lang="en-US" sz="18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 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c2</a:t>
            </a:r>
            <a:r>
              <a:rPr lang="en-US" sz="18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 fontAlgn="t">
              <a:buNone/>
            </a:pPr>
            <a:r>
              <a:rPr lang="en-US" sz="1800" dirty="0" smtClean="0"/>
              <a:t>	</a:t>
            </a:r>
          </a:p>
          <a:p>
            <a:pPr fontAlgn="t">
              <a:buNone/>
            </a:pPr>
            <a:r>
              <a:rPr lang="en-US" sz="1800" dirty="0" smtClean="0"/>
              <a:t>	a) E U</a:t>
            </a:r>
            <a:br>
              <a:rPr lang="en-US" sz="1800" dirty="0" smtClean="0"/>
            </a:br>
            <a:endParaRPr lang="en-US" sz="1800" dirty="0" smtClean="0"/>
          </a:p>
          <a:p>
            <a:pPr fontAlgn="t">
              <a:buNone/>
            </a:pPr>
            <a:r>
              <a:rPr lang="en-US" sz="1800" dirty="0" smtClean="0"/>
              <a:t>	b) U E</a:t>
            </a:r>
            <a:br>
              <a:rPr lang="en-US" sz="1800" dirty="0" smtClean="0"/>
            </a:br>
            <a:endParaRPr lang="en-US" sz="1800" dirty="0" smtClean="0"/>
          </a:p>
          <a:p>
            <a:pPr fontAlgn="t">
              <a:buNone/>
            </a:pPr>
            <a:r>
              <a:rPr lang="en-US" sz="1800" dirty="0" smtClean="0"/>
              <a:t>	c) error</a:t>
            </a:r>
          </a:p>
          <a:p>
            <a:pPr fontAlgn="t">
              <a:buNone/>
            </a:pPr>
            <a:r>
              <a:rPr lang="en-US" sz="1800" dirty="0" smtClean="0"/>
              <a:t>	</a:t>
            </a:r>
          </a:p>
          <a:p>
            <a:pPr fontAlgn="t">
              <a:buNone/>
            </a:pPr>
            <a:r>
              <a:rPr lang="en-US" sz="1800" dirty="0" smtClean="0"/>
              <a:t>	d) U F</a:t>
            </a:r>
          </a:p>
          <a:p>
            <a:pPr>
              <a:buNone/>
            </a:pPr>
            <a:endParaRPr lang="en-US" sz="1800" dirty="0"/>
          </a:p>
        </p:txBody>
      </p:sp>
      <p:pic>
        <p:nvPicPr>
          <p:cNvPr id="1026" name="Picture 2" descr="Image result for correct symb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72132" y="785800"/>
            <a:ext cx="533400" cy="50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5357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prstClr val="black"/>
                </a:solidFill>
              </a:rPr>
              <a:t>7.</a:t>
            </a:r>
            <a:r>
              <a:rPr lang="en-US" sz="2400" dirty="0" smtClean="0">
                <a:solidFill>
                  <a:prstClr val="black"/>
                </a:solidFill>
              </a:rPr>
              <a:t> What is the output of this program?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928676"/>
            <a:ext cx="8229600" cy="4214824"/>
          </a:xfrm>
        </p:spPr>
        <p:txBody>
          <a:bodyPr numCol="2">
            <a:normAutofit/>
          </a:bodyPr>
          <a:lstStyle/>
          <a:p>
            <a:pPr>
              <a:buNone/>
            </a:pP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conversion 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main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[])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a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295.04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b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300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byte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c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byte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a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byte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d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byte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b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System</a:t>
            </a:r>
            <a:r>
              <a:rPr lang="en-US" sz="1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out</a:t>
            </a:r>
            <a:r>
              <a:rPr lang="en-US" sz="1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 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d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endParaRPr lang="en-IN" sz="1800" dirty="0" smtClean="0"/>
          </a:p>
          <a:p>
            <a:pPr fontAlgn="t">
              <a:buNone/>
            </a:pPr>
            <a:r>
              <a:rPr lang="pt-BR" sz="1800" dirty="0" smtClean="0"/>
              <a:t>	a) 38 43</a:t>
            </a:r>
            <a:br>
              <a:rPr lang="pt-BR" sz="1800" dirty="0" smtClean="0"/>
            </a:br>
            <a:endParaRPr lang="pt-BR" sz="1800" dirty="0" smtClean="0"/>
          </a:p>
          <a:p>
            <a:pPr fontAlgn="t">
              <a:buNone/>
            </a:pPr>
            <a:r>
              <a:rPr lang="pt-BR" sz="1800" dirty="0" smtClean="0"/>
              <a:t>	b) 39 44</a:t>
            </a:r>
            <a:br>
              <a:rPr lang="pt-BR" sz="1800" dirty="0" smtClean="0"/>
            </a:br>
            <a:endParaRPr lang="pt-BR" sz="1800" dirty="0" smtClean="0"/>
          </a:p>
          <a:p>
            <a:pPr fontAlgn="t">
              <a:buNone/>
            </a:pPr>
            <a:r>
              <a:rPr lang="pt-BR" sz="1800" dirty="0" smtClean="0"/>
              <a:t>	c) 295 300</a:t>
            </a:r>
            <a:br>
              <a:rPr lang="pt-BR" sz="1800" dirty="0" smtClean="0"/>
            </a:br>
            <a:endParaRPr lang="pt-BR" sz="1800" dirty="0" smtClean="0"/>
          </a:p>
          <a:p>
            <a:pPr fontAlgn="t">
              <a:buNone/>
            </a:pPr>
            <a:r>
              <a:rPr lang="pt-BR" sz="1800" dirty="0" smtClean="0"/>
              <a:t>	d) 295.04 300</a:t>
            </a:r>
            <a:endParaRPr lang="en-US" sz="1800" dirty="0" smtClean="0"/>
          </a:p>
        </p:txBody>
      </p:sp>
      <p:pic>
        <p:nvPicPr>
          <p:cNvPr id="1026" name="Picture 2" descr="Image result for correct symb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5008" y="1643056"/>
            <a:ext cx="533400" cy="50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5357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prstClr val="black"/>
                </a:solidFill>
              </a:rPr>
              <a:t>8.</a:t>
            </a:r>
            <a:r>
              <a:rPr lang="en-US" sz="2400" dirty="0" smtClean="0">
                <a:solidFill>
                  <a:prstClr val="black"/>
                </a:solidFill>
              </a:rPr>
              <a:t> What is the output of this program?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785800"/>
            <a:ext cx="8229600" cy="4357700"/>
          </a:xfrm>
        </p:spPr>
        <p:txBody>
          <a:bodyPr numCol="2">
            <a:normAutofit/>
          </a:bodyPr>
          <a:lstStyle/>
          <a:p>
            <a:pPr>
              <a:buNone/>
            </a:pPr>
            <a:r>
              <a:rPr lang="en-US" sz="18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variable_scope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8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8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String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8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[])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8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80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  <a:r>
              <a:rPr lang="en-US" sz="18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x </a:t>
            </a:r>
            <a:r>
              <a:rPr lang="en-US" sz="18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8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8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80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y </a:t>
            </a:r>
            <a:r>
              <a:rPr lang="en-US" sz="18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8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800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800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</a:t>
            </a:r>
            <a:r>
              <a:rPr lang="en-US" sz="18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sz="18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dirty="0" smtClean="0">
                <a:solidFill>
                  <a:srgbClr val="C00000"/>
                </a:solidFill>
                <a:highlight>
                  <a:srgbClr val="FFFFFF"/>
                </a:highlight>
              </a:rPr>
              <a:t>" 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sz="18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8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System</a:t>
            </a:r>
            <a:r>
              <a:rPr lang="en-US" sz="1800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800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8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sz="18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dirty="0" smtClean="0">
                <a:solidFill>
                  <a:srgbClr val="C00000"/>
                </a:solidFill>
                <a:highlight>
                  <a:srgbClr val="FFFFFF"/>
                </a:highlight>
              </a:rPr>
              <a:t>" "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sz="18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8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fontAlgn="t">
              <a:buNone/>
            </a:pPr>
            <a:endParaRPr lang="en-US" sz="1800" dirty="0" smtClean="0"/>
          </a:p>
          <a:p>
            <a:pPr fontAlgn="t">
              <a:buNone/>
            </a:pPr>
            <a:endParaRPr lang="en-US" sz="1800" dirty="0" smtClean="0"/>
          </a:p>
          <a:p>
            <a:pPr fontAlgn="t">
              <a:buNone/>
            </a:pPr>
            <a:endParaRPr lang="en-IN" sz="1800" dirty="0" smtClean="0"/>
          </a:p>
          <a:p>
            <a:pPr fontAlgn="t">
              <a:buNone/>
            </a:pPr>
            <a:r>
              <a:rPr lang="pt-BR" sz="1800" dirty="0" smtClean="0"/>
              <a:t>	</a:t>
            </a:r>
            <a:r>
              <a:rPr lang="es-ES" sz="1800" dirty="0" smtClean="0"/>
              <a:t>a) 5 6 5 6</a:t>
            </a:r>
            <a:br>
              <a:rPr lang="es-ES" sz="1800" dirty="0" smtClean="0"/>
            </a:br>
            <a:endParaRPr lang="es-ES" sz="1800" dirty="0" smtClean="0"/>
          </a:p>
          <a:p>
            <a:pPr fontAlgn="t">
              <a:buNone/>
            </a:pPr>
            <a:r>
              <a:rPr lang="es-ES" sz="1800" dirty="0" smtClean="0"/>
              <a:t>	b) 5 6 5</a:t>
            </a:r>
            <a:br>
              <a:rPr lang="es-ES" sz="1800" dirty="0" smtClean="0"/>
            </a:br>
            <a:endParaRPr lang="es-ES" sz="1800" dirty="0" smtClean="0"/>
          </a:p>
          <a:p>
            <a:pPr fontAlgn="t">
              <a:buNone/>
            </a:pPr>
            <a:r>
              <a:rPr lang="es-ES" sz="1800" dirty="0" smtClean="0"/>
              <a:t>	c) </a:t>
            </a:r>
            <a:r>
              <a:rPr lang="es-ES" sz="1800" dirty="0" err="1" smtClean="0"/>
              <a:t>Runtime</a:t>
            </a:r>
            <a:r>
              <a:rPr lang="es-ES" sz="1800" dirty="0" smtClean="0"/>
              <a:t> error</a:t>
            </a:r>
            <a:br>
              <a:rPr lang="es-ES" sz="1800" dirty="0" smtClean="0"/>
            </a:br>
            <a:endParaRPr lang="es-ES" sz="1800" dirty="0" smtClean="0"/>
          </a:p>
          <a:p>
            <a:pPr fontAlgn="t">
              <a:buNone/>
            </a:pPr>
            <a:r>
              <a:rPr lang="es-ES" sz="1800" dirty="0" smtClean="0"/>
              <a:t>	d) </a:t>
            </a:r>
            <a:r>
              <a:rPr lang="es-ES" sz="1800" dirty="0" err="1" smtClean="0"/>
              <a:t>Compilation</a:t>
            </a:r>
            <a:r>
              <a:rPr lang="es-ES" sz="1800" dirty="0" smtClean="0"/>
              <a:t> error</a:t>
            </a:r>
            <a:endParaRPr lang="en-US" sz="1800" dirty="0" smtClean="0"/>
          </a:p>
        </p:txBody>
      </p:sp>
      <p:pic>
        <p:nvPicPr>
          <p:cNvPr id="1026" name="Picture 2" descr="Image result for correct symb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00892" y="3214692"/>
            <a:ext cx="533400" cy="50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5357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1203</Words>
  <Application>Microsoft Office PowerPoint</Application>
  <PresentationFormat>On-screen Show (16:9)</PresentationFormat>
  <Paragraphs>299</Paragraphs>
  <Slides>16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1_Office Theme</vt:lpstr>
      <vt:lpstr>Office Theme</vt:lpstr>
      <vt:lpstr>JAVA  L 23 </vt:lpstr>
      <vt:lpstr>1. What is the output of this program?</vt:lpstr>
      <vt:lpstr>2. What is the output of this program?</vt:lpstr>
      <vt:lpstr>3. What is the output of this program?</vt:lpstr>
      <vt:lpstr>4. What is the output of this program?</vt:lpstr>
      <vt:lpstr>5. What is the output of this program?</vt:lpstr>
      <vt:lpstr>6. What is the output of this program?</vt:lpstr>
      <vt:lpstr>7. What is the output of this program?</vt:lpstr>
      <vt:lpstr>8. What is the output of this program?</vt:lpstr>
      <vt:lpstr>9. What is the output of this program?</vt:lpstr>
      <vt:lpstr>10. What is the output of this program?</vt:lpstr>
      <vt:lpstr>11. What is the output of this program?</vt:lpstr>
      <vt:lpstr>12. What is the output of this program?</vt:lpstr>
      <vt:lpstr>13. What is the output of this program?</vt:lpstr>
      <vt:lpstr>14. What is the output of this program?</vt:lpstr>
      <vt:lpstr>15. What is the output of this program?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 L 22</dc:title>
  <dc:creator>Akalya Devi</dc:creator>
  <cp:lastModifiedBy>LAPTOP</cp:lastModifiedBy>
  <cp:revision>13</cp:revision>
  <dcterms:created xsi:type="dcterms:W3CDTF">2018-12-26T05:22:10Z</dcterms:created>
  <dcterms:modified xsi:type="dcterms:W3CDTF">2018-12-27T09:06:49Z</dcterms:modified>
</cp:coreProperties>
</file>